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1" r:id="rId2"/>
    <p:sldMasterId id="2147483689" r:id="rId3"/>
  </p:sldMasterIdLst>
  <p:sldIdLst>
    <p:sldId id="258" r:id="rId4"/>
    <p:sldId id="259" r:id="rId5"/>
    <p:sldId id="264" r:id="rId6"/>
    <p:sldId id="266" r:id="rId7"/>
    <p:sldId id="267" r:id="rId8"/>
    <p:sldId id="288" r:id="rId9"/>
    <p:sldId id="285" r:id="rId10"/>
    <p:sldId id="268" r:id="rId11"/>
    <p:sldId id="269" r:id="rId12"/>
    <p:sldId id="272" r:id="rId13"/>
    <p:sldId id="274" r:id="rId14"/>
    <p:sldId id="275" r:id="rId15"/>
    <p:sldId id="277" r:id="rId16"/>
    <p:sldId id="280" r:id="rId17"/>
    <p:sldId id="276" r:id="rId18"/>
    <p:sldId id="281" r:id="rId19"/>
    <p:sldId id="289" r:id="rId20"/>
    <p:sldId id="279" r:id="rId21"/>
    <p:sldId id="278" r:id="rId22"/>
    <p:sldId id="282" r:id="rId23"/>
    <p:sldId id="284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CE1E4-F834-6A3C-C175-47D9A70CE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BAEE7D04-4FDB-881F-1CB8-5FFA0B53B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04.07.2023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6677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89EEA7-FEA4-4BD5-87D8-59CF4841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67D168-45BD-F288-4B9E-0F9F2087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348B-845F-9447-ACF0-EB8A1B8AE0E8}" type="datetime1">
              <a:rPr lang="de-DE" smtClean="0"/>
              <a:t>04.07.2023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8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30000"/>
            <a:ext cx="11160000" cy="360000"/>
          </a:xfrm>
        </p:spPr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89EEA7-FEA4-4BD5-87D8-59CF48410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980000"/>
            <a:ext cx="11160000" cy="324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D31B9ABD-5FFE-32C0-F3F6-F4BE73AD641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1350000"/>
            <a:ext cx="1116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C2DE1BAB-FEFA-4557-297E-715EA93F4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04.07.2023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170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3C6DA-EDF2-9DBE-EF8B-2982726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07C87D-EC75-C34C-D48B-3E1535234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350000"/>
            <a:ext cx="5400000" cy="39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DE1085-844F-9C53-71A9-055285938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000" y="1350000"/>
            <a:ext cx="5400000" cy="39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ABE3CE71-9795-FE23-C134-1C7F3BEC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04.07.2023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120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44CB9-9E71-069F-8099-7763B34A35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30000"/>
            <a:ext cx="11160000" cy="360000"/>
          </a:xfrm>
        </p:spPr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FC19306-6B87-9D06-9094-225C65559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980000"/>
            <a:ext cx="5400000" cy="324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6816A02D-E6F3-EE25-94C0-FC5A64A2CC86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1350000"/>
            <a:ext cx="540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1F0EAB1C-9DFA-5B47-8466-C0AB97931F3B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300000" y="1980000"/>
            <a:ext cx="5400000" cy="324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34E0AF22-6F63-102F-869B-1B06909C44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300000" y="1350000"/>
            <a:ext cx="540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DF3B0-3CD7-CE12-2B25-EE6DFA10B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04.07.2023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4558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757BFA0-4BDA-2C21-FB15-EB579FFDB649}"/>
              </a:ext>
            </a:extLst>
          </p:cNvPr>
          <p:cNvSpPr/>
          <p:nvPr userDrawn="1"/>
        </p:nvSpPr>
        <p:spPr>
          <a:xfrm>
            <a:off x="0" y="1704109"/>
            <a:ext cx="12192000" cy="51538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DFFA2D8-85AF-CD3C-2141-43087363A93E}"/>
              </a:ext>
            </a:extLst>
          </p:cNvPr>
          <p:cNvSpPr/>
          <p:nvPr userDrawn="1"/>
        </p:nvSpPr>
        <p:spPr>
          <a:xfrm>
            <a:off x="1016089" y="1092190"/>
            <a:ext cx="2948920" cy="11984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CF0F83D3-3078-31C2-1D37-652E0FC00A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0220" y="3777337"/>
            <a:ext cx="8247598" cy="36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ZWISCHENTITEL (VERSALIEN)</a:t>
            </a:r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3039B812-5483-82F7-E626-ADFC6D75DEA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3390220" y="4497337"/>
            <a:ext cx="8247598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hinzufügen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86B4A97-0C3D-CC06-D78D-B54E90DD67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960" y="687554"/>
            <a:ext cx="3611531" cy="2059910"/>
          </a:xfrm>
          <a:prstGeom prst="rect">
            <a:avLst/>
          </a:prstGeom>
        </p:spPr>
      </p:pic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9277D772-4744-7FB7-BF49-7D41E2FE3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04.07.2023</a:t>
            </a:fld>
            <a:endParaRPr lang="de-DE" dirty="0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37A90881-D8F6-7D35-B56D-8D611B81561C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7645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>
            <a:extLst>
              <a:ext uri="{FF2B5EF4-FFF2-40B4-BE49-F238E27FC236}">
                <a16:creationId xmlns:a16="http://schemas.microsoft.com/office/drawing/2014/main" id="{1C090E66-A934-4263-63AB-69B7E5A52D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45747" y="3280241"/>
            <a:ext cx="4922475" cy="477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HOCHSCHULE FÜR </a:t>
            </a:r>
            <a:br>
              <a:rPr lang="de-DE" dirty="0"/>
            </a:br>
            <a:r>
              <a:rPr lang="de-DE" dirty="0"/>
              <a:t>ANGEWANDTE WISSCHENSCHAFTEN COBURG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242EA2DE-1859-220C-DAC2-6E9FE98E4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5746" y="4246447"/>
            <a:ext cx="4922475" cy="627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+49 9561 317 0</a:t>
            </a:r>
          </a:p>
          <a:p>
            <a:pPr lvl="0"/>
            <a:r>
              <a:rPr lang="de-DE" dirty="0"/>
              <a:t>poststelle@hs-coburg.de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910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0" y="3313206"/>
            <a:ext cx="7380000" cy="53878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A23DC2D6-FAC5-3543-D3A0-9EC67C92B4E7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20000" y="4401195"/>
            <a:ext cx="738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A0BE5C79-71BE-DA53-D9E8-BB279904F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04.07.2023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6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zweizeilig und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21FAD8-3C68-AACA-7404-9325990C0017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32305" y="4935763"/>
            <a:ext cx="738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B30E48-15D0-C511-F81D-1A6A3CA4E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04.07.2023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90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Standar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Gras, Himmel, draußen, Feld enthält.&#10;&#10;Automatisch generierte Beschreibung">
            <a:extLst>
              <a:ext uri="{FF2B5EF4-FFF2-40B4-BE49-F238E27FC236}">
                <a16:creationId xmlns:a16="http://schemas.microsoft.com/office/drawing/2014/main" id="{C855A2C8-BABB-EDE4-803B-CD66F3F0E4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7328"/>
            <a:ext cx="12192000" cy="435115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E711855-9138-2CF7-B0F1-F50F142355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000" y="540000"/>
            <a:ext cx="3318694" cy="79865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C30EF93-17BA-E007-EEE2-3BC6172AE56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30446"/>
            <a:ext cx="6389563" cy="9836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1C33E549-8C10-CDF0-CC67-A8BECBC4D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04.07.2023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766DE6A-0358-3142-735F-6D0906737035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77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mit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BC30EF93-17BA-E007-EEE2-3BC6172AE5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30446"/>
            <a:ext cx="6389563" cy="9836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1C33E549-8C10-CDF0-CC67-A8BECBC4D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04.07.2023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766DE6A-0358-3142-735F-6D0906737035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31C81773-D82E-45B6-D4A6-F8360FFE3F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307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5">
            <a:extLst>
              <a:ext uri="{FF2B5EF4-FFF2-40B4-BE49-F238E27FC236}">
                <a16:creationId xmlns:a16="http://schemas.microsoft.com/office/drawing/2014/main" id="{8CD8E2B5-1DFC-9119-352A-AA248A1D19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540000"/>
            <a:ext cx="3319200" cy="7992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601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Standardbild und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Gras, Himmel, draußen, Feld enthält.&#10;&#10;Automatisch generierte Beschreibung">
            <a:extLst>
              <a:ext uri="{FF2B5EF4-FFF2-40B4-BE49-F238E27FC236}">
                <a16:creationId xmlns:a16="http://schemas.microsoft.com/office/drawing/2014/main" id="{2ED3017B-ABDE-6D80-8F56-EDCC1A3247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7328"/>
            <a:ext cx="12192000" cy="435115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797017F-7B34-02AE-D718-714F96691C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E711855-9138-2CF7-B0F1-F50F142355D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000" y="540000"/>
            <a:ext cx="3318694" cy="7986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12158"/>
            <a:ext cx="6389563" cy="101137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8D707F-96FA-274A-20A8-A8D8BF19E5E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5178982" y="5650844"/>
            <a:ext cx="6389563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C4A18694-2FB4-7AAA-5141-3C62E9D89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04.07.2023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2B0E8A5-B2C4-0E78-2371-DEAE3C912DA9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0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mit Bild und Sub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797017F-7B34-02AE-D718-714F96691C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12158"/>
            <a:ext cx="6389563" cy="101137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8D707F-96FA-274A-20A8-A8D8BF19E5E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5178982" y="5650844"/>
            <a:ext cx="6389563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C4A18694-2FB4-7AAA-5141-3C62E9D89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04.07.2023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2B0E8A5-B2C4-0E78-2371-DEAE3C912DA9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863D5A0E-E643-A67D-EBAF-E563B4121C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307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Textplatzhalter 15">
            <a:extLst>
              <a:ext uri="{FF2B5EF4-FFF2-40B4-BE49-F238E27FC236}">
                <a16:creationId xmlns:a16="http://schemas.microsoft.com/office/drawing/2014/main" id="{37F90935-73A8-60A4-A125-A29AD52C73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540000"/>
            <a:ext cx="3319200" cy="7992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018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D32F2E-871F-07D3-4100-3A806D6AF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04.07.2023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72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CE1E4-F834-6A3C-C175-47D9A70CE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(VERSALIEN)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A507C5-C71C-3621-949E-FC9F5BF71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04.07.2023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370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8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C2AD3D-2B92-E05C-6F79-E779B496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0" y="3315764"/>
            <a:ext cx="7380000" cy="109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9EC89-EE46-9C47-87FA-C3874D6F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0" y="4935764"/>
            <a:ext cx="7380000" cy="640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6B6341-F940-2A6B-08A6-D1926059D6D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0000" y="540000"/>
            <a:ext cx="3318694" cy="798658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B0AC6E-AC59-C3FF-E97D-60EBF1FF8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04.07.2023</a:t>
            </a:fld>
            <a:endParaRPr lang="de-DE" dirty="0"/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5A87195B-DDA1-DD44-B5D8-0A7D8BEA4A3F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23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bg2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400" kern="1200">
          <a:solidFill>
            <a:schemeClr val="bg2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78D8F41-D790-BB6F-1D28-99F34CD10FDD}"/>
              </a:ext>
            </a:extLst>
          </p:cNvPr>
          <p:cNvSpPr/>
          <p:nvPr userDrawn="1"/>
        </p:nvSpPr>
        <p:spPr>
          <a:xfrm>
            <a:off x="0" y="6006905"/>
            <a:ext cx="12192000" cy="8510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C2AD3D-2B92-E05C-6F79-E779B496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30000"/>
            <a:ext cx="1116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9EC89-EE46-9C47-87FA-C3874D6F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350000"/>
            <a:ext cx="11160000" cy="39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01D29D-750E-4237-5B31-8A08A41BE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04.07.2023</a:t>
            </a:fld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B96DAE3-EB56-CF48-A856-624349A6EA88}"/>
              </a:ext>
            </a:extLst>
          </p:cNvPr>
          <p:cNvSpPr/>
          <p:nvPr userDrawn="1"/>
        </p:nvSpPr>
        <p:spPr>
          <a:xfrm>
            <a:off x="9957197" y="5677049"/>
            <a:ext cx="1519003" cy="6173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CD7DB32-E370-3451-71B5-31DFC9C0455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0249" y="5440232"/>
            <a:ext cx="1885883" cy="1075652"/>
          </a:xfrm>
          <a:prstGeom prst="rect">
            <a:avLst/>
          </a:prstGeom>
        </p:spPr>
      </p:pic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D6DC092F-454D-4669-CF04-B36160D6C612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764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Roboto Medium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C2AD3D-2B92-E05C-6F79-E779B496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5747" y="3280241"/>
            <a:ext cx="4922475" cy="477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HOCHSCHULE FÜR </a:t>
            </a:r>
            <a:br>
              <a:rPr lang="de-DE" dirty="0"/>
            </a:br>
            <a:r>
              <a:rPr lang="de-DE" dirty="0"/>
              <a:t>ANGEWANDTE WISSCHENSCHAFTEN COBURG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9EC89-EE46-9C47-87FA-C3874D6F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5746" y="4246447"/>
            <a:ext cx="4922475" cy="627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+49 9561 317 0</a:t>
            </a:r>
          </a:p>
          <a:p>
            <a:pPr lvl="0"/>
            <a:r>
              <a:rPr lang="de-DE" dirty="0"/>
              <a:t>poststelle@hs-coburg.de</a:t>
            </a:r>
            <a:br>
              <a:rPr lang="de-DE" dirty="0"/>
            </a:b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6B6341-F940-2A6B-08A6-D1926059D6D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6087" y="2521436"/>
            <a:ext cx="1982326" cy="477055"/>
          </a:xfrm>
          <a:prstGeom prst="rect">
            <a:avLst/>
          </a:prstGeom>
        </p:spPr>
      </p:pic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1226575-AC27-D889-FCEE-E8E66D44EBD5}"/>
              </a:ext>
            </a:extLst>
          </p:cNvPr>
          <p:cNvSpPr txBox="1">
            <a:spLocks/>
          </p:cNvSpPr>
          <p:nvPr userDrawn="1"/>
        </p:nvSpPr>
        <p:spPr>
          <a:xfrm>
            <a:off x="6345746" y="4873752"/>
            <a:ext cx="4922475" cy="221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6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0" i="1" u="none" dirty="0">
                <a:latin typeface="+mj-lt"/>
                <a:ea typeface="Roboto Medium" panose="02000000000000000000" pitchFamily="2" charset="0"/>
              </a:rPr>
              <a:t>www.hs-coburg.de</a:t>
            </a:r>
            <a:endParaRPr lang="de-DE" sz="1600" b="0" i="1" u="none" dirty="0">
              <a:latin typeface="+mj-lt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92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0" kern="1200">
          <a:solidFill>
            <a:schemeClr val="bg2"/>
          </a:solidFill>
          <a:latin typeface="+mn-lt"/>
          <a:ea typeface="Roboto" panose="02000000000000000000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1600" b="0" i="0" kern="1200">
          <a:solidFill>
            <a:schemeClr val="bg2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F8F7D-CFA7-71D2-414F-3C7FAAAA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Bachelorseminar 25.05.2023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F10E1D-40D5-E669-60E5-5C171C7CE48C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Lennart Köpper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F46346-F066-240D-B462-29CFB11DDC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pPr/>
              <a:t>04.07.2023</a:t>
            </a:fld>
            <a:endParaRPr lang="de-DE" dirty="0"/>
          </a:p>
        </p:txBody>
      </p:sp>
      <p:pic>
        <p:nvPicPr>
          <p:cNvPr id="12" name="Bildplatzhalter 11" descr="Ein Bild, das Karte, Text, Atlas enthält.&#10;&#10;Automatisch generierte Beschreibung">
            <a:extLst>
              <a:ext uri="{FF2B5EF4-FFF2-40B4-BE49-F238E27FC236}">
                <a16:creationId xmlns:a16="http://schemas.microsoft.com/office/drawing/2014/main" id="{485256D3-967E-81C9-4DDF-D5D132124D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4" b="9734"/>
          <a:stretch>
            <a:fillRect/>
          </a:stretch>
        </p:blipFill>
        <p:spPr/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B15EF43-A319-6CCA-90CB-603DB9070A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95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1. Die Datengewinnung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AC41B-0B3D-CB78-66EA-73ADD7EF0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9" y="3798000"/>
            <a:ext cx="6775200" cy="1449000"/>
          </a:xfrm>
        </p:spPr>
        <p:txBody>
          <a:bodyPr>
            <a:normAutofit/>
          </a:bodyPr>
          <a:lstStyle/>
          <a:p>
            <a:r>
              <a:rPr lang="de-DE" dirty="0">
                <a:latin typeface="Helvetica Neue"/>
              </a:rPr>
              <a:t>Nächste Ziele: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Helvetica Neue"/>
              </a:rPr>
              <a:t>Abschließen der Entwicklung von </a:t>
            </a:r>
            <a:r>
              <a:rPr lang="de-DE" i="1" dirty="0" err="1">
                <a:latin typeface="Helvetica Neue"/>
              </a:rPr>
              <a:t>MotionTrace</a:t>
            </a:r>
            <a:r>
              <a:rPr lang="de-DE" i="1" dirty="0">
                <a:latin typeface="Helvetica Neue"/>
              </a:rPr>
              <a:t> </a:t>
            </a:r>
            <a:r>
              <a:rPr lang="de-DE" dirty="0">
                <a:latin typeface="Helvetica Neue"/>
              </a:rPr>
              <a:t>(Backend)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Helvetica Neue"/>
              </a:rPr>
              <a:t>Ausweitung der Datensammlung: Mehr Nutzer, bessere Ausgeglichenheit und diversere Verkehrssituationen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Problem: Es existiert noch kein geeigneter Datensatz.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t>04.07.2023</a:t>
            </a:fld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348F073-8C0B-2DE5-F509-86ABCAF7A923}"/>
              </a:ext>
            </a:extLst>
          </p:cNvPr>
          <p:cNvSpPr txBox="1">
            <a:spLocks/>
          </p:cNvSpPr>
          <p:nvPr/>
        </p:nvSpPr>
        <p:spPr>
          <a:xfrm>
            <a:off x="539999" y="1944000"/>
            <a:ext cx="6775200" cy="16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Helvetica Neue"/>
              </a:rPr>
              <a:t>Aktueller Stand: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>
                <a:latin typeface="Helvetica Neue"/>
              </a:rPr>
              <a:t>App ist aktuell im Feldtest, jedoch noch ohne Backend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>
                <a:latin typeface="Helvetica Neue"/>
              </a:rPr>
              <a:t>Vier Nutzer zeichnen bereits regelmäßig Daten auf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>
                <a:latin typeface="Helvetica Neue"/>
              </a:rPr>
              <a:t>ca. 9h aufgenommen</a:t>
            </a:r>
          </a:p>
        </p:txBody>
      </p:sp>
      <p:pic>
        <p:nvPicPr>
          <p:cNvPr id="11" name="Inhaltsplatzhalter 10" descr="Ein Bild, das Text, Screenshot, Rechteck, Diagramm enthält.&#10;&#10;Automatisch generierte Beschreibung">
            <a:extLst>
              <a:ext uri="{FF2B5EF4-FFF2-40B4-BE49-F238E27FC236}">
                <a16:creationId xmlns:a16="http://schemas.microsoft.com/office/drawing/2014/main" id="{68E4F993-CB1C-D9DE-C07C-EFD87F6855CE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885" y="1944000"/>
            <a:ext cx="4320116" cy="3240087"/>
          </a:xfrm>
        </p:spPr>
      </p:pic>
    </p:spTree>
    <p:extLst>
      <p:ext uri="{BB962C8B-B14F-4D97-AF65-F5344CB8AC3E}">
        <p14:creationId xmlns:p14="http://schemas.microsoft.com/office/powerpoint/2010/main" val="3149585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 Die Datenvorverarbeitung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AC41B-0B3D-CB78-66EA-73ADD7EF0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Helvetica Neue"/>
              </a:rPr>
              <a:t>Typische Fehlerarten: </a:t>
            </a:r>
          </a:p>
          <a:p>
            <a:pPr marL="800100" lvl="1" indent="-342900">
              <a:buFont typeface="+mj-lt"/>
              <a:buAutoNum type="alphaLcParenR"/>
            </a:pPr>
            <a:r>
              <a:rPr lang="de-DE" dirty="0">
                <a:latin typeface="Helvetica Neue"/>
              </a:rPr>
              <a:t>Rauschen </a:t>
            </a:r>
          </a:p>
          <a:p>
            <a:pPr marL="800100" lvl="1" indent="-342900">
              <a:buFont typeface="+mj-lt"/>
              <a:buAutoNum type="alphaLcParenR"/>
            </a:pPr>
            <a:r>
              <a:rPr lang="de-DE" dirty="0">
                <a:latin typeface="Helvetica Neue"/>
              </a:rPr>
              <a:t>Dopplungen</a:t>
            </a:r>
          </a:p>
          <a:p>
            <a:pPr marL="800100" lvl="1" indent="-342900">
              <a:buFont typeface="+mj-lt"/>
              <a:buAutoNum type="alphaLcParenR"/>
            </a:pPr>
            <a:r>
              <a:rPr lang="de-DE" dirty="0">
                <a:latin typeface="Helvetica Neue"/>
              </a:rPr>
              <a:t>Unvollständigkeiten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Problem: Reale GPS-Daten können fehlerbehaftet sein.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t>04.07.2023</a:t>
            </a:fld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842A584-E3A0-477D-B5FA-B51A4EC38F6C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901" y="1980000"/>
            <a:ext cx="3720099" cy="3240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7883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 Die Datenvorverarbeitung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AC41B-0B3D-CB78-66EA-73ADD7EF0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Helvetica Neue"/>
              </a:rPr>
              <a:t>Typische Fehlerarten: </a:t>
            </a:r>
          </a:p>
          <a:p>
            <a:pPr marL="800100" lvl="1" indent="-342900">
              <a:buFont typeface="+mj-lt"/>
              <a:buAutoNum type="alphaLcParenR"/>
            </a:pPr>
            <a:r>
              <a:rPr lang="de-DE" dirty="0">
                <a:latin typeface="Helvetica Neue"/>
              </a:rPr>
              <a:t>Rauschen </a:t>
            </a:r>
          </a:p>
          <a:p>
            <a:pPr marL="800100" lvl="1" indent="-342900">
              <a:buFont typeface="+mj-lt"/>
              <a:buAutoNum type="alphaLcParenR"/>
            </a:pPr>
            <a:r>
              <a:rPr lang="de-DE" dirty="0">
                <a:latin typeface="Helvetica Neue"/>
              </a:rPr>
              <a:t>Dopplungen</a:t>
            </a:r>
          </a:p>
          <a:p>
            <a:pPr marL="800100" lvl="1" indent="-342900">
              <a:buFont typeface="+mj-lt"/>
              <a:buAutoNum type="alphaLcParenR"/>
            </a:pPr>
            <a:r>
              <a:rPr lang="de-DE" dirty="0">
                <a:latin typeface="Helvetica Neue"/>
              </a:rPr>
              <a:t>Unvollständigkeiten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Problem: Reale GPS-Daten können fehlerbehaftet sein.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t>04.07.2023</a:t>
            </a:fld>
            <a:endParaRPr lang="de-DE" dirty="0"/>
          </a:p>
        </p:txBody>
      </p:sp>
      <p:pic>
        <p:nvPicPr>
          <p:cNvPr id="6" name="Inhaltsplatzhalter 5" descr="Ein Bild, das Karte, Reihe, Text enthält.&#10;&#10;Automatisch generierte Beschreibung">
            <a:extLst>
              <a:ext uri="{FF2B5EF4-FFF2-40B4-BE49-F238E27FC236}">
                <a16:creationId xmlns:a16="http://schemas.microsoft.com/office/drawing/2014/main" id="{A1965DD9-3D04-14DC-0666-05E794D72CDC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6252913" y="2156761"/>
            <a:ext cx="5399087" cy="288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53255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 Die Datenvorverarbeitung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AC41B-0B3D-CB78-66EA-73ADD7EF0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980000"/>
            <a:ext cx="7236754" cy="3240000"/>
          </a:xfrm>
        </p:spPr>
        <p:txBody>
          <a:bodyPr/>
          <a:lstStyle/>
          <a:p>
            <a:r>
              <a:rPr lang="de-DE" dirty="0">
                <a:latin typeface="Helvetica Neue"/>
              </a:rPr>
              <a:t>Informationen zur Bewegung sind in den GPS-Daten „versteckt“</a:t>
            </a:r>
          </a:p>
          <a:p>
            <a:r>
              <a:rPr lang="de-DE" dirty="0">
                <a:latin typeface="Helvetica Neue"/>
              </a:rPr>
              <a:t>Ableitbare Informationen: Geschwindigkeit, Beschleunigung, Orientierung, Drehgeschwindigkeit</a:t>
            </a:r>
          </a:p>
          <a:p>
            <a:r>
              <a:rPr lang="de-DE" dirty="0">
                <a:latin typeface="Helvetica Neue"/>
              </a:rPr>
              <a:t>Fehlerhafte Rohdaten führen zu fehlerhaften Bewegungsdaten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85000" lnSpcReduction="10000"/>
          </a:bodyPr>
          <a:lstStyle/>
          <a:p>
            <a:r>
              <a:rPr lang="de-DE" b="1" dirty="0">
                <a:latin typeface="Helvetica Neue"/>
              </a:rPr>
              <a:t>Problem: Rohe GPS-Daten liefern per se keine Information zu Bewegungsmustern.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t>04.07.2023</a:t>
            </a:fld>
            <a:endParaRPr lang="de-DE" dirty="0"/>
          </a:p>
        </p:txBody>
      </p:sp>
      <p:pic>
        <p:nvPicPr>
          <p:cNvPr id="9" name="Inhaltsplatzhalter 5">
            <a:extLst>
              <a:ext uri="{FF2B5EF4-FFF2-40B4-BE49-F238E27FC236}">
                <a16:creationId xmlns:a16="http://schemas.microsoft.com/office/drawing/2014/main" id="{0B71F701-8664-1180-99FD-402352BAA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901" y="1979913"/>
            <a:ext cx="3720099" cy="3240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7742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 Die Datenvorverarbeitung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t>04.07.2023</a:t>
            </a:fld>
            <a:endParaRPr lang="de-DE" dirty="0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126D1E86-CAE9-FC14-6394-299CB7F5E20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097282" y="3994449"/>
            <a:ext cx="10578719" cy="98497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de-DE" dirty="0">
                <a:latin typeface="Helvetica Neue"/>
              </a:rPr>
              <a:t>Frage: Wie können reale Positionsdaten, die Ungenauigkeiten und Rauschen aufweisen, so vorverarbeitet werden, dass sie sich gut für den Einsatz maschineller Lernverfahren eignen?</a:t>
            </a: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16CD49B9-2123-8F8D-E770-669E33C2698B}"/>
              </a:ext>
            </a:extLst>
          </p:cNvPr>
          <p:cNvSpPr txBox="1">
            <a:spLocks/>
          </p:cNvSpPr>
          <p:nvPr/>
        </p:nvSpPr>
        <p:spPr>
          <a:xfrm>
            <a:off x="540001" y="1554575"/>
            <a:ext cx="11159999" cy="36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>
                <a:latin typeface="Helvetica Neue"/>
              </a:rPr>
              <a:t>Problem: Reale GPS-Daten können fehlerbehaftet und unvollständig sein.</a:t>
            </a:r>
          </a:p>
        </p:txBody>
      </p:sp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C6A5A9C3-3BCD-65A8-30D1-9D246DE7384E}"/>
              </a:ext>
            </a:extLst>
          </p:cNvPr>
          <p:cNvSpPr/>
          <p:nvPr/>
        </p:nvSpPr>
        <p:spPr>
          <a:xfrm>
            <a:off x="5812972" y="2907093"/>
            <a:ext cx="566058" cy="8813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platzhalter 3">
            <a:extLst>
              <a:ext uri="{FF2B5EF4-FFF2-40B4-BE49-F238E27FC236}">
                <a16:creationId xmlns:a16="http://schemas.microsoft.com/office/drawing/2014/main" id="{30C934C4-6BBD-60FF-A955-E9B585D4DBE9}"/>
              </a:ext>
            </a:extLst>
          </p:cNvPr>
          <p:cNvSpPr txBox="1">
            <a:spLocks/>
          </p:cNvSpPr>
          <p:nvPr/>
        </p:nvSpPr>
        <p:spPr>
          <a:xfrm>
            <a:off x="540001" y="2002113"/>
            <a:ext cx="11159999" cy="7046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>
                <a:latin typeface="Helvetica Neue"/>
              </a:rPr>
              <a:t>&amp; </a:t>
            </a:r>
          </a:p>
          <a:p>
            <a:pPr algn="ctr"/>
            <a:r>
              <a:rPr lang="de-DE" dirty="0">
                <a:latin typeface="Helvetica Neue"/>
              </a:rPr>
              <a:t>Problem: Rohe GPS-Daten liefern per se keine Information zu Bewegungsmustern.</a:t>
            </a:r>
          </a:p>
        </p:txBody>
      </p:sp>
    </p:spTree>
    <p:extLst>
      <p:ext uri="{BB962C8B-B14F-4D97-AF65-F5344CB8AC3E}">
        <p14:creationId xmlns:p14="http://schemas.microsoft.com/office/powerpoint/2010/main" val="2990886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 Die Datenvorverarbeitung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684000"/>
          </a:xfrm>
        </p:spPr>
        <p:txBody>
          <a:bodyPr>
            <a:normAutofit fontScale="85000" lnSpcReduction="10000"/>
          </a:bodyPr>
          <a:lstStyle/>
          <a:p>
            <a:r>
              <a:rPr lang="de-DE" dirty="0">
                <a:latin typeface="Helvetica Neue"/>
              </a:rPr>
              <a:t>Frage: Wie können reale Positionsdaten, die Ungenauigkeiten und Rauschen aufweisen, so vorverarbeitet werden, dass sie sich gut für den Einsatz maschineller Lernverfahren eignen?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t>04.07.2023</a:t>
            </a:fld>
            <a:endParaRPr lang="de-DE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CA4EB369-F25A-15C6-BBD7-5C0B21ADBD34}"/>
              </a:ext>
            </a:extLst>
          </p:cNvPr>
          <p:cNvSpPr txBox="1">
            <a:spLocks/>
          </p:cNvSpPr>
          <p:nvPr/>
        </p:nvSpPr>
        <p:spPr>
          <a:xfrm>
            <a:off x="530959" y="2241000"/>
            <a:ext cx="6522984" cy="162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Helvetica Neue"/>
              </a:rPr>
              <a:t>Aktueller Stand: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>
                <a:latin typeface="Helvetica Neue"/>
              </a:rPr>
              <a:t>Erprobung verschiedener Möglichkeiten, um Abweichungen von der tatsächlichen Strecke zu beheben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i="1" dirty="0" err="1">
                <a:latin typeface="Helvetica Neue"/>
              </a:rPr>
              <a:t>Map-Matching</a:t>
            </a:r>
            <a:r>
              <a:rPr lang="de-DE" dirty="0">
                <a:latin typeface="Helvetica Neue"/>
              </a:rPr>
              <a:t> ist vielversprechend, allerdings birgt es potenziell auch neue Probleme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24109C5-ADE6-AFCD-C119-439504816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613" y="2496976"/>
            <a:ext cx="4717362" cy="261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62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 Die Datenvorverarbeitung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684000"/>
          </a:xfrm>
        </p:spPr>
        <p:txBody>
          <a:bodyPr>
            <a:normAutofit fontScale="85000" lnSpcReduction="10000"/>
          </a:bodyPr>
          <a:lstStyle/>
          <a:p>
            <a:r>
              <a:rPr lang="de-DE" dirty="0">
                <a:latin typeface="Helvetica Neue"/>
              </a:rPr>
              <a:t>Frage: Wie können reale Positionsdaten, die Ungenauigkeiten und Rauschen aufweisen, so vorverarbeitet werden, dass sie sich gut für den Einsatz maschineller Lernverfahren eignen?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t>04.07.2023</a:t>
            </a:fld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F6239EA-04AB-8E80-FFE3-CCD520E2D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59" y="4035977"/>
            <a:ext cx="6531692" cy="1449000"/>
          </a:xfrm>
        </p:spPr>
        <p:txBody>
          <a:bodyPr>
            <a:normAutofit lnSpcReduction="10000"/>
          </a:bodyPr>
          <a:lstStyle/>
          <a:p>
            <a:r>
              <a:rPr lang="de-DE" dirty="0">
                <a:latin typeface="Helvetica Neue"/>
              </a:rPr>
              <a:t>Nächste Ziele: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Helvetica Neue"/>
              </a:rPr>
              <a:t>Weitere (Optimierungs-) Versuche mit </a:t>
            </a:r>
            <a:r>
              <a:rPr lang="de-DE" dirty="0" err="1">
                <a:latin typeface="Helvetica Neue"/>
              </a:rPr>
              <a:t>Map-Matching</a:t>
            </a:r>
            <a:endParaRPr lang="de-DE" dirty="0">
              <a:latin typeface="Helvetica Neue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Helvetica Neue"/>
              </a:rPr>
              <a:t>Weitere Literaturrecherche zur Behandlung von Rauschen, Lücken und Ausreißern in GPS und Bewegungsdaten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CA4EB369-F25A-15C6-BBD7-5C0B21ADBD34}"/>
              </a:ext>
            </a:extLst>
          </p:cNvPr>
          <p:cNvSpPr txBox="1">
            <a:spLocks/>
          </p:cNvSpPr>
          <p:nvPr/>
        </p:nvSpPr>
        <p:spPr>
          <a:xfrm>
            <a:off x="530959" y="2241000"/>
            <a:ext cx="6531692" cy="162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Helvetica Neue"/>
              </a:rPr>
              <a:t>Aktueller Stand: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>
                <a:latin typeface="Helvetica Neue"/>
              </a:rPr>
              <a:t>Erprobung verschiedener Möglichkeiten, um Abweichungen von der tatsächlichen Strecke zu beheben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i="1" dirty="0" err="1">
                <a:latin typeface="Helvetica Neue"/>
              </a:rPr>
              <a:t>Map-Matching</a:t>
            </a:r>
            <a:r>
              <a:rPr lang="de-DE" dirty="0">
                <a:latin typeface="Helvetica Neue"/>
              </a:rPr>
              <a:t> ist vielversprechend, allerdings birgt es potenziell auch neue Probleme</a:t>
            </a:r>
          </a:p>
        </p:txBody>
      </p:sp>
      <p:pic>
        <p:nvPicPr>
          <p:cNvPr id="3" name="Grafik 2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B8BB3E68-13E6-3D6A-2214-8E18AFBAA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45"/>
          <a:stretch/>
        </p:blipFill>
        <p:spPr>
          <a:xfrm>
            <a:off x="7503546" y="2531299"/>
            <a:ext cx="4157495" cy="265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1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3. Die Klassifikation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AC41B-0B3D-CB78-66EA-73ADD7EF0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9" y="1980000"/>
            <a:ext cx="11159999" cy="3741532"/>
          </a:xfrm>
        </p:spPr>
        <p:txBody>
          <a:bodyPr>
            <a:normAutofit/>
          </a:bodyPr>
          <a:lstStyle/>
          <a:p>
            <a:r>
              <a:rPr lang="de-DE" dirty="0">
                <a:latin typeface="Helvetica Neue"/>
              </a:rPr>
              <a:t>Das Maschinelles Lernen bietet endlose Möglichkeiten Klassifikationsprobleme anzugehen</a:t>
            </a:r>
          </a:p>
          <a:p>
            <a:r>
              <a:rPr lang="de-DE" u="sng" dirty="0">
                <a:latin typeface="Helvetica Neue"/>
              </a:rPr>
              <a:t>Modelle</a:t>
            </a:r>
            <a:r>
              <a:rPr lang="de-DE" dirty="0">
                <a:latin typeface="Helvetica Neue"/>
              </a:rPr>
              <a:t>: </a:t>
            </a:r>
          </a:p>
          <a:p>
            <a:pPr lvl="1"/>
            <a:r>
              <a:rPr lang="de-DE" dirty="0">
                <a:latin typeface="Helvetica Neue"/>
              </a:rPr>
              <a:t>z.B. Entscheidungsbäume, Support-Vector-Machines, Künstliche Neuronale Netze, u.v.m.</a:t>
            </a:r>
          </a:p>
          <a:p>
            <a:pPr lvl="1"/>
            <a:r>
              <a:rPr lang="de-DE" dirty="0">
                <a:latin typeface="Helvetica Neue"/>
              </a:rPr>
              <a:t>Nicht jedes Modell ist für jedes Problem geeignet</a:t>
            </a:r>
          </a:p>
          <a:p>
            <a:r>
              <a:rPr lang="de-DE" u="sng" dirty="0">
                <a:latin typeface="Helvetica Neue"/>
              </a:rPr>
              <a:t>Modell- &amp; Hyperparameter</a:t>
            </a:r>
            <a:r>
              <a:rPr lang="de-DE" dirty="0">
                <a:latin typeface="Helvetica Neue"/>
              </a:rPr>
              <a:t>:</a:t>
            </a:r>
          </a:p>
          <a:p>
            <a:pPr lvl="1"/>
            <a:r>
              <a:rPr lang="de-DE" dirty="0">
                <a:latin typeface="Helvetica Neue"/>
              </a:rPr>
              <a:t>Für jedes Modell unterschiedlich</a:t>
            </a:r>
          </a:p>
          <a:p>
            <a:pPr lvl="1"/>
            <a:r>
              <a:rPr lang="de-DE" dirty="0">
                <a:latin typeface="Helvetica Neue"/>
              </a:rPr>
              <a:t>Suchen &amp; Finden optimaler Parameter ist oftmals entscheidend</a:t>
            </a:r>
          </a:p>
          <a:p>
            <a:r>
              <a:rPr lang="de-DE" u="sng" dirty="0">
                <a:latin typeface="Helvetica Neue"/>
              </a:rPr>
              <a:t>Weitere Datenvorverarbeitung</a:t>
            </a:r>
            <a:r>
              <a:rPr lang="de-DE" dirty="0">
                <a:latin typeface="Helvetica Neue"/>
              </a:rPr>
              <a:t>:</a:t>
            </a:r>
          </a:p>
          <a:p>
            <a:pPr lvl="1"/>
            <a:r>
              <a:rPr lang="de-DE" dirty="0">
                <a:latin typeface="Helvetica Neue"/>
              </a:rPr>
              <a:t>z.B. Skalierung,  Standardisierung, Dimensionsreduktion, Bereinigungen, u.v.m.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dirty="0">
                <a:latin typeface="Helvetica Neue"/>
              </a:rPr>
              <a:t>Problem: Die Flut an möglichen Klassifikationsverfahren.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t>04.07.2023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8934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3. Die Klassifikation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t>04.07.2023</a:t>
            </a:fld>
            <a:endParaRPr lang="de-DE" dirty="0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126D1E86-CAE9-FC14-6394-299CB7F5E20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1" y="3530468"/>
            <a:ext cx="11159999" cy="881366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latin typeface="Helvetica Neue"/>
              </a:rPr>
              <a:t>Frage: Welche Verfahren des maschinellen Lernens sind für die Klassifizierung von Verkehrsteilnehmern auf Basis von Bewegungsdaten geeignet? </a:t>
            </a: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16CD49B9-2123-8F8D-E770-669E33C2698B}"/>
              </a:ext>
            </a:extLst>
          </p:cNvPr>
          <p:cNvSpPr txBox="1">
            <a:spLocks/>
          </p:cNvSpPr>
          <p:nvPr/>
        </p:nvSpPr>
        <p:spPr>
          <a:xfrm>
            <a:off x="540001" y="2122166"/>
            <a:ext cx="11159999" cy="36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>
                <a:latin typeface="Helvetica Neue"/>
              </a:rPr>
              <a:t>Problem: Die Flut an möglichen Klassifikationsverfahren.</a:t>
            </a:r>
          </a:p>
        </p:txBody>
      </p:sp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C6A5A9C3-3BCD-65A8-30D1-9D246DE7384E}"/>
              </a:ext>
            </a:extLst>
          </p:cNvPr>
          <p:cNvSpPr/>
          <p:nvPr/>
        </p:nvSpPr>
        <p:spPr>
          <a:xfrm>
            <a:off x="5812973" y="2649102"/>
            <a:ext cx="566058" cy="8813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0874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3. Die Klassifikation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t>04.07.2023</a:t>
            </a:fld>
            <a:endParaRPr lang="de-DE" dirty="0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126D1E86-CAE9-FC14-6394-299CB7F5E20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684000"/>
          </a:xfrm>
        </p:spPr>
        <p:txBody>
          <a:bodyPr>
            <a:normAutofit fontScale="92500" lnSpcReduction="10000"/>
          </a:bodyPr>
          <a:lstStyle/>
          <a:p>
            <a:r>
              <a:rPr lang="de-DE" dirty="0">
                <a:latin typeface="Helvetica Neue"/>
              </a:rPr>
              <a:t>Frage: Welche Verfahren des maschinellen Lernens sind für die Klassifizierung von Verkehrsteilnehmern auf Basis von Bewegungsdaten geeignet? 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DDFDEA58-FC36-5B45-4D56-0FE27BCF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59" y="3726000"/>
            <a:ext cx="6775200" cy="1598502"/>
          </a:xfrm>
        </p:spPr>
        <p:txBody>
          <a:bodyPr>
            <a:normAutofit/>
          </a:bodyPr>
          <a:lstStyle/>
          <a:p>
            <a:r>
              <a:rPr lang="de-DE" dirty="0">
                <a:latin typeface="Helvetica Neue"/>
              </a:rPr>
              <a:t>Nächste Ziele: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Helvetica Neue"/>
              </a:rPr>
              <a:t>Weitere Literaturrecherche nach ebenso geeigneten (einfacheren) Klassifikationsverfahren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Helvetica Neue"/>
              </a:rPr>
              <a:t>Erste Erprobung und Umsetzbarkeitsprüfung mit bereits gesammelten Daten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86E9D2C-E6A3-ADD7-A29B-5A1E56EF1112}"/>
              </a:ext>
            </a:extLst>
          </p:cNvPr>
          <p:cNvSpPr txBox="1">
            <a:spLocks/>
          </p:cNvSpPr>
          <p:nvPr/>
        </p:nvSpPr>
        <p:spPr>
          <a:xfrm>
            <a:off x="530959" y="2200500"/>
            <a:ext cx="6775200" cy="135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Helvetica Neue"/>
              </a:rPr>
              <a:t>Aktueller Stand: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>
                <a:latin typeface="Helvetica Neue"/>
              </a:rPr>
              <a:t>Nach ersten Literaturrecherchen erweisen sich </a:t>
            </a:r>
            <a:r>
              <a:rPr lang="de-DE" i="1" dirty="0">
                <a:latin typeface="Helvetica Neue"/>
              </a:rPr>
              <a:t>rekurrente Neuronale Netzwerke </a:t>
            </a:r>
            <a:r>
              <a:rPr lang="de-DE" dirty="0">
                <a:latin typeface="Helvetica Neue"/>
              </a:rPr>
              <a:t>als vielversprechende Möglichkeit für die Klassifikation von sequenziellen Daten</a:t>
            </a:r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7EAA6111-7003-C873-2F9A-CB2A7E671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807" y="2166500"/>
            <a:ext cx="3804234" cy="31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27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BD6FB-3CD9-88D5-FF87-2EB84B39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Das Thema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E3C64C-9ED5-A67A-12C7-1AE25589C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549606"/>
            <a:ext cx="11160000" cy="8793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800" b="0" i="1" dirty="0">
                <a:solidFill>
                  <a:srgbClr val="212529"/>
                </a:solidFill>
                <a:effectLst/>
                <a:latin typeface="Helvetica Neue"/>
              </a:rPr>
              <a:t>„Klassifikation von Verkehrsteilnehmern auf Basis realer Positionszeitreihen mit Verfahren des maschinellen Lernens“</a:t>
            </a:r>
            <a:endParaRPr lang="de-DE" sz="28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A17994-18C3-A261-A84D-E862AAE1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348B-845F-9447-ACF0-EB8A1B8AE0E8}" type="datetime1">
              <a:rPr lang="de-DE" smtClean="0"/>
              <a:t>04.07.2023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5838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C96A5-7CE4-0BE2-D858-36E0D748F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13DF16-5C0C-E97D-350E-3EB53AA7B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Saki,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Siavash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; Hagen, Tobias (2022): A Practical Guide to an Open-Source Map-Matching Approach for Big GPS Data. In: </a:t>
            </a:r>
            <a:r>
              <a:rPr lang="en-US" sz="1800" i="1" dirty="0">
                <a:latin typeface="Segoe UI" panose="020B0502040204020203" pitchFamily="34" charset="0"/>
                <a:cs typeface="Segoe UI" panose="020B0502040204020203" pitchFamily="34" charset="0"/>
              </a:rPr>
              <a:t>SN COMPUT. SCI. </a:t>
            </a:r>
            <a:r>
              <a:rPr lang="en-US" sz="1800" i="0" dirty="0">
                <a:latin typeface="Segoe UI" panose="020B0502040204020203" pitchFamily="34" charset="0"/>
                <a:cs typeface="Segoe UI" panose="020B0502040204020203" pitchFamily="34" charset="0"/>
              </a:rPr>
              <a:t>3 (5).</a:t>
            </a:r>
            <a:r>
              <a:rPr lang="en-US" sz="18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https://doi.org/10.1007/s42979-022-01340-5</a:t>
            </a:r>
          </a:p>
          <a:p>
            <a:pPr marL="0" indent="0">
              <a:buNone/>
            </a:pPr>
            <a:endParaRPr lang="en-US" sz="1800" b="0" i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Matteo 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Simoncini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; Leonardo 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Taccari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; Francesco Sambo; Luca 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Bravi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; Samuele Salti; Alessandro Lori (2018): Vehicle Classification 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 Low-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Frequency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 GPS Data 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Recurrent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Neural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 Networks. In: </a:t>
            </a:r>
            <a:r>
              <a:rPr lang="de-DE" sz="1800" i="1" dirty="0">
                <a:latin typeface="Segoe UI" panose="020B0502040204020203" pitchFamily="34" charset="0"/>
                <a:cs typeface="Segoe UI" panose="020B0502040204020203" pitchFamily="34" charset="0"/>
              </a:rPr>
              <a:t>Transportation Research Part C: Emerging Technologies </a:t>
            </a:r>
            <a:r>
              <a:rPr lang="de-DE" sz="1800" i="0" dirty="0">
                <a:latin typeface="Segoe UI" panose="020B0502040204020203" pitchFamily="34" charset="0"/>
                <a:cs typeface="Segoe UI" panose="020B0502040204020203" pitchFamily="34" charset="0"/>
              </a:rPr>
              <a:t>91. </a:t>
            </a:r>
            <a:r>
              <a:rPr lang="de-DE" sz="1800" b="0" i="0" u="none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https://doi.org/10.1016/j.trc.2018.03.024</a:t>
            </a:r>
          </a:p>
          <a:p>
            <a:pPr marL="0" indent="0">
              <a:buNone/>
            </a:pPr>
            <a:endParaRPr lang="de-DE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de-DE" sz="1800" dirty="0">
                <a:latin typeface="Segoe UI" panose="020B0502040204020203" pitchFamily="34" charset="0"/>
              </a:rPr>
              <a:t>Sun, </a:t>
            </a:r>
            <a:r>
              <a:rPr lang="de-DE" sz="1800" dirty="0" err="1">
                <a:latin typeface="Segoe UI" panose="020B0502040204020203" pitchFamily="34" charset="0"/>
              </a:rPr>
              <a:t>Zhanbo</a:t>
            </a:r>
            <a:r>
              <a:rPr lang="de-DE" sz="1800" dirty="0">
                <a:latin typeface="Segoe UI" panose="020B0502040204020203" pitchFamily="34" charset="0"/>
              </a:rPr>
              <a:t>; Ban, </a:t>
            </a:r>
            <a:r>
              <a:rPr lang="de-DE" sz="1800" dirty="0" err="1">
                <a:latin typeface="Segoe UI" panose="020B0502040204020203" pitchFamily="34" charset="0"/>
              </a:rPr>
              <a:t>Xuegang</a:t>
            </a:r>
            <a:r>
              <a:rPr lang="de-DE" sz="1800" dirty="0">
                <a:latin typeface="Segoe UI" panose="020B0502040204020203" pitchFamily="34" charset="0"/>
              </a:rPr>
              <a:t> (2013): Vehicle </a:t>
            </a:r>
            <a:r>
              <a:rPr lang="de-DE" sz="1800" dirty="0" err="1">
                <a:latin typeface="Segoe UI" panose="020B0502040204020203" pitchFamily="34" charset="0"/>
              </a:rPr>
              <a:t>classification</a:t>
            </a:r>
            <a:r>
              <a:rPr lang="de-DE" sz="1800" dirty="0">
                <a:latin typeface="Segoe UI" panose="020B0502040204020203" pitchFamily="34" charset="0"/>
              </a:rPr>
              <a:t> </a:t>
            </a:r>
            <a:r>
              <a:rPr lang="de-DE" sz="1800" dirty="0" err="1">
                <a:latin typeface="Segoe UI" panose="020B0502040204020203" pitchFamily="34" charset="0"/>
              </a:rPr>
              <a:t>using</a:t>
            </a:r>
            <a:r>
              <a:rPr lang="de-DE" sz="1800" dirty="0">
                <a:latin typeface="Segoe UI" panose="020B0502040204020203" pitchFamily="34" charset="0"/>
              </a:rPr>
              <a:t> GPS </a:t>
            </a:r>
            <a:r>
              <a:rPr lang="de-DE" sz="1800" dirty="0" err="1">
                <a:latin typeface="Segoe UI" panose="020B0502040204020203" pitchFamily="34" charset="0"/>
              </a:rPr>
              <a:t>data</a:t>
            </a:r>
            <a:r>
              <a:rPr lang="de-DE" sz="1800" dirty="0">
                <a:latin typeface="Segoe UI" panose="020B0502040204020203" pitchFamily="34" charset="0"/>
              </a:rPr>
              <a:t>. In: </a:t>
            </a:r>
            <a:r>
              <a:rPr lang="de-DE" sz="1800" i="1" dirty="0">
                <a:latin typeface="Segoe UI" panose="020B0502040204020203" pitchFamily="34" charset="0"/>
              </a:rPr>
              <a:t>Transportation Research Part C: Emerging Technologies </a:t>
            </a:r>
            <a:r>
              <a:rPr lang="de-DE" sz="1800" i="0" dirty="0">
                <a:latin typeface="Segoe UI" panose="020B0502040204020203" pitchFamily="34" charset="0"/>
              </a:rPr>
              <a:t>37, S. 102–117</a:t>
            </a:r>
            <a:r>
              <a:rPr lang="de-DE" sz="1800" dirty="0">
                <a:latin typeface="Segoe UI" panose="020B0502040204020203" pitchFamily="34" charset="0"/>
              </a:rPr>
              <a:t>. </a:t>
            </a:r>
            <a:r>
              <a:rPr lang="de-DE" sz="1800" b="0" i="0" u="none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https://doi.org/</a:t>
            </a:r>
            <a:r>
              <a:rPr lang="de-DE" sz="1800" dirty="0">
                <a:latin typeface="Segoe UI" panose="020B0502040204020203" pitchFamily="34" charset="0"/>
              </a:rPr>
              <a:t>10.1016/j.trc.2013.09.015.</a:t>
            </a:r>
          </a:p>
          <a:p>
            <a:pPr marL="0" indent="0">
              <a:buNone/>
            </a:pPr>
            <a:endParaRPr lang="de-DE" sz="1800" b="0" u="none" strike="noStrike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de-DE" sz="1800" dirty="0">
                <a:latin typeface="Segoe UI" panose="020B0502040204020203" pitchFamily="34" charset="0"/>
              </a:rPr>
              <a:t>Dong, </a:t>
            </a:r>
            <a:r>
              <a:rPr lang="de-DE" sz="1800" dirty="0" err="1">
                <a:latin typeface="Segoe UI" panose="020B0502040204020203" pitchFamily="34" charset="0"/>
              </a:rPr>
              <a:t>Weishan</a:t>
            </a:r>
            <a:r>
              <a:rPr lang="de-DE" sz="1800" dirty="0">
                <a:latin typeface="Segoe UI" panose="020B0502040204020203" pitchFamily="34" charset="0"/>
              </a:rPr>
              <a:t>; Li, Jian; Yao, </a:t>
            </a:r>
            <a:r>
              <a:rPr lang="de-DE" sz="1800" dirty="0" err="1">
                <a:latin typeface="Segoe UI" panose="020B0502040204020203" pitchFamily="34" charset="0"/>
              </a:rPr>
              <a:t>Renjie</a:t>
            </a:r>
            <a:r>
              <a:rPr lang="de-DE" sz="1800" dirty="0">
                <a:latin typeface="Segoe UI" panose="020B0502040204020203" pitchFamily="34" charset="0"/>
              </a:rPr>
              <a:t>; Li, </a:t>
            </a:r>
            <a:r>
              <a:rPr lang="de-DE" sz="1800" dirty="0" err="1">
                <a:latin typeface="Segoe UI" panose="020B0502040204020203" pitchFamily="34" charset="0"/>
              </a:rPr>
              <a:t>Changsheng</a:t>
            </a:r>
            <a:r>
              <a:rPr lang="de-DE" sz="1800" dirty="0">
                <a:latin typeface="Segoe UI" panose="020B0502040204020203" pitchFamily="34" charset="0"/>
              </a:rPr>
              <a:t>; Yuan, Ting; Wang, </a:t>
            </a:r>
            <a:r>
              <a:rPr lang="de-DE" sz="1800" dirty="0" err="1">
                <a:latin typeface="Segoe UI" panose="020B0502040204020203" pitchFamily="34" charset="0"/>
              </a:rPr>
              <a:t>Lanjun</a:t>
            </a:r>
            <a:r>
              <a:rPr lang="de-DE" sz="1800" dirty="0">
                <a:latin typeface="Segoe UI" panose="020B0502040204020203" pitchFamily="34" charset="0"/>
              </a:rPr>
              <a:t> (2016): </a:t>
            </a:r>
            <a:r>
              <a:rPr lang="de-DE" sz="1800" dirty="0" err="1">
                <a:latin typeface="Segoe UI" panose="020B0502040204020203" pitchFamily="34" charset="0"/>
              </a:rPr>
              <a:t>Characterizing</a:t>
            </a:r>
            <a:r>
              <a:rPr lang="de-DE" sz="1800" dirty="0">
                <a:latin typeface="Segoe UI" panose="020B0502040204020203" pitchFamily="34" charset="0"/>
              </a:rPr>
              <a:t> </a:t>
            </a:r>
            <a:r>
              <a:rPr lang="de-DE" sz="1800" dirty="0" err="1">
                <a:latin typeface="Segoe UI" panose="020B0502040204020203" pitchFamily="34" charset="0"/>
              </a:rPr>
              <a:t>Driving</a:t>
            </a:r>
            <a:r>
              <a:rPr lang="de-DE" sz="1800" dirty="0">
                <a:latin typeface="Segoe UI" panose="020B0502040204020203" pitchFamily="34" charset="0"/>
              </a:rPr>
              <a:t> Styles </a:t>
            </a:r>
            <a:r>
              <a:rPr lang="de-DE" sz="1800" dirty="0" err="1">
                <a:latin typeface="Segoe UI" panose="020B0502040204020203" pitchFamily="34" charset="0"/>
              </a:rPr>
              <a:t>with</a:t>
            </a:r>
            <a:r>
              <a:rPr lang="de-DE" sz="1800" dirty="0">
                <a:latin typeface="Segoe UI" panose="020B0502040204020203" pitchFamily="34" charset="0"/>
              </a:rPr>
              <a:t> Deep Learning. https://arxiv.org/pdf/1607.03611v2.pdf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7324BB-9265-7F72-41AE-36994CAC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348B-845F-9447-ACF0-EB8A1B8AE0E8}" type="datetime1">
              <a:rPr lang="de-DE" smtClean="0"/>
              <a:t>04.07.2023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3156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DEB1C-858D-6988-5F7C-D37131E3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Danke für eure Aufmerksamkeit!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190661-E7EC-D9F4-D9A4-F4B1D58379A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pPr/>
              <a:t>04.07.2023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2002877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BD6FB-3CD9-88D5-FF87-2EB84B39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Das Thema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E3C64C-9ED5-A67A-12C7-1AE25589C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760" y="1318046"/>
            <a:ext cx="7872480" cy="8793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200" b="0" i="1" dirty="0"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Helvetica Neue"/>
              </a:rPr>
              <a:t>„</a:t>
            </a:r>
            <a:r>
              <a:rPr lang="de-DE" sz="2200" b="0" i="1" dirty="0">
                <a:solidFill>
                  <a:schemeClr val="accent2"/>
                </a:solidFill>
                <a:effectLst/>
                <a:uFill>
                  <a:solidFill>
                    <a:schemeClr val="accent1"/>
                  </a:solidFill>
                </a:uFill>
                <a:latin typeface="Helvetica Neue"/>
              </a:rPr>
              <a:t>Klassifikation von Verkehrsteilnehmern </a:t>
            </a:r>
            <a:r>
              <a:rPr lang="de-DE" sz="2200" b="0" i="1" dirty="0"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Helvetica Neue"/>
              </a:rPr>
              <a:t>auf Basis realer Positionszeitreihen mit Verfahren des maschinellen Lernens“</a:t>
            </a:r>
            <a:endParaRPr lang="de-DE" sz="22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A17994-18C3-A261-A84D-E862AAE1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348B-845F-9447-ACF0-EB8A1B8AE0E8}" type="datetime1">
              <a:rPr lang="de-DE" smtClean="0"/>
              <a:t>04.07.2023</a:t>
            </a:fld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7C66BED-7E62-8981-58E9-6162EF57ED97}"/>
              </a:ext>
            </a:extLst>
          </p:cNvPr>
          <p:cNvSpPr txBox="1">
            <a:spLocks/>
          </p:cNvSpPr>
          <p:nvPr/>
        </p:nvSpPr>
        <p:spPr>
          <a:xfrm>
            <a:off x="2410671" y="2601887"/>
            <a:ext cx="7370657" cy="1280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1800" dirty="0">
                <a:solidFill>
                  <a:schemeClr val="tx1">
                    <a:lumMod val="50000"/>
                  </a:schemeClr>
                </a:solidFill>
                <a:latin typeface="Helvetica Neue"/>
              </a:rPr>
              <a:t>Hier: Einteilung von Verkehrsteilnehmern in verschiedene Typen/Kategorien.</a:t>
            </a:r>
          </a:p>
          <a:p>
            <a:pPr marL="0" indent="0" algn="ctr">
              <a:buNone/>
            </a:pPr>
            <a:r>
              <a:rPr lang="de-DE" sz="1600" dirty="0">
                <a:solidFill>
                  <a:schemeClr val="tx1">
                    <a:lumMod val="50000"/>
                  </a:schemeClr>
                </a:solidFill>
                <a:latin typeface="Helvetica Neue"/>
                <a:sym typeface="Wingdings" panose="05000000000000000000" pitchFamily="2" charset="2"/>
              </a:rPr>
              <a:t> </a:t>
            </a:r>
            <a:r>
              <a:rPr lang="de-DE" sz="1600" dirty="0">
                <a:solidFill>
                  <a:schemeClr val="tx1">
                    <a:lumMod val="50000"/>
                  </a:schemeClr>
                </a:solidFill>
                <a:latin typeface="Helvetica Neue"/>
              </a:rPr>
              <a:t>Fußgänger, Fahrrad, Motorrad, PKW, …</a:t>
            </a:r>
          </a:p>
          <a:p>
            <a:pPr marL="0" indent="0" algn="ctr">
              <a:buNone/>
            </a:pPr>
            <a:endParaRPr lang="de-DE" sz="1800" dirty="0">
              <a:solidFill>
                <a:schemeClr val="tx1">
                  <a:lumMod val="50000"/>
                </a:schemeClr>
              </a:solidFill>
              <a:latin typeface="Helvetica Neue"/>
            </a:endParaRPr>
          </a:p>
          <a:p>
            <a:pPr marL="457200" lvl="1" indent="0" algn="r">
              <a:buNone/>
            </a:pPr>
            <a:endParaRPr lang="de-DE" sz="1400" dirty="0">
              <a:solidFill>
                <a:schemeClr val="tx1">
                  <a:lumMod val="50000"/>
                </a:schemeClr>
              </a:solidFill>
              <a:latin typeface="Helvetica Neue"/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399AC3C-4E2C-B48B-9363-C2B4326E55C0}"/>
              </a:ext>
            </a:extLst>
          </p:cNvPr>
          <p:cNvSpPr txBox="1">
            <a:spLocks/>
          </p:cNvSpPr>
          <p:nvPr/>
        </p:nvSpPr>
        <p:spPr>
          <a:xfrm>
            <a:off x="3803553" y="3241968"/>
            <a:ext cx="4765716" cy="929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de-DE" sz="1400" dirty="0">
              <a:solidFill>
                <a:schemeClr val="tx1">
                  <a:lumMod val="50000"/>
                </a:schemeClr>
              </a:solidFill>
              <a:latin typeface="Helvetica Neue"/>
            </a:endParaRPr>
          </a:p>
        </p:txBody>
      </p:sp>
      <p:pic>
        <p:nvPicPr>
          <p:cNvPr id="9" name="Grafik 8" descr="Motorrad Silhouette">
            <a:extLst>
              <a:ext uri="{FF2B5EF4-FFF2-40B4-BE49-F238E27FC236}">
                <a16:creationId xmlns:a16="http://schemas.microsoft.com/office/drawing/2014/main" id="{6F41834F-3DF9-C650-A878-ED072FDF1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064929"/>
            <a:ext cx="914400" cy="914400"/>
          </a:xfrm>
          <a:prstGeom prst="rect">
            <a:avLst/>
          </a:prstGeom>
        </p:spPr>
      </p:pic>
      <p:pic>
        <p:nvPicPr>
          <p:cNvPr id="11" name="Grafik 10" descr="Radfahren Silhouette">
            <a:extLst>
              <a:ext uri="{FF2B5EF4-FFF2-40B4-BE49-F238E27FC236}">
                <a16:creationId xmlns:a16="http://schemas.microsoft.com/office/drawing/2014/main" id="{03196618-372F-146F-B846-8E74734AD4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7012" y="4172596"/>
            <a:ext cx="699065" cy="699065"/>
          </a:xfrm>
          <a:prstGeom prst="rect">
            <a:avLst/>
          </a:prstGeom>
        </p:spPr>
      </p:pic>
      <p:pic>
        <p:nvPicPr>
          <p:cNvPr id="13" name="Grafik 12" descr="Auto Silhouette">
            <a:extLst>
              <a:ext uri="{FF2B5EF4-FFF2-40B4-BE49-F238E27FC236}">
                <a16:creationId xmlns:a16="http://schemas.microsoft.com/office/drawing/2014/main" id="{8BF5A142-715A-D9B3-AB82-A4B70A35F4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45923" y="40649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23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BD6FB-3CD9-88D5-FF87-2EB84B39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Das Thema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E3C64C-9ED5-A67A-12C7-1AE25589C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760" y="1318046"/>
            <a:ext cx="7872480" cy="8793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200" b="0" i="1" dirty="0"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Helvetica Neue"/>
              </a:rPr>
              <a:t>„</a:t>
            </a:r>
            <a:r>
              <a:rPr lang="de-DE" sz="2200" b="0" i="1" dirty="0">
                <a:solidFill>
                  <a:schemeClr val="tx1">
                    <a:lumMod val="40000"/>
                    <a:lumOff val="60000"/>
                  </a:schemeClr>
                </a:solidFill>
                <a:effectLst/>
                <a:uFill>
                  <a:solidFill>
                    <a:schemeClr val="accent1"/>
                  </a:solidFill>
                </a:uFill>
                <a:latin typeface="Helvetica Neue"/>
              </a:rPr>
              <a:t>Klassifikation von Verkehrsteilnehmern </a:t>
            </a:r>
            <a:r>
              <a:rPr lang="de-DE" sz="2200" b="0" i="1" dirty="0">
                <a:solidFill>
                  <a:schemeClr val="accent2"/>
                </a:solidFill>
                <a:effectLst/>
                <a:latin typeface="Helvetica Neue"/>
              </a:rPr>
              <a:t>auf Basis realer Positionszeitreihen</a:t>
            </a:r>
            <a:r>
              <a:rPr lang="de-DE" sz="2200" b="0" i="1" dirty="0"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Helvetica Neue"/>
              </a:rPr>
              <a:t> mit Verfahren des maschinellen Lernens“</a:t>
            </a:r>
            <a:endParaRPr lang="de-DE" sz="22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A17994-18C3-A261-A84D-E862AAE1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348B-845F-9447-ACF0-EB8A1B8AE0E8}" type="datetime1">
              <a:rPr lang="de-DE" smtClean="0"/>
              <a:t>04.07.2023</a:t>
            </a:fld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7C66BED-7E62-8981-58E9-6162EF57ED97}"/>
              </a:ext>
            </a:extLst>
          </p:cNvPr>
          <p:cNvSpPr txBox="1">
            <a:spLocks/>
          </p:cNvSpPr>
          <p:nvPr/>
        </p:nvSpPr>
        <p:spPr>
          <a:xfrm>
            <a:off x="539999" y="2525485"/>
            <a:ext cx="11160000" cy="70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1800" dirty="0">
                <a:solidFill>
                  <a:schemeClr val="tx1">
                    <a:lumMod val="50000"/>
                  </a:schemeClr>
                </a:solidFill>
                <a:latin typeface="Helvetica Neue"/>
              </a:rPr>
              <a:t>Sequenzen von Koordinaten, die unter realen Bedingungen durch Verkehrsteilnehmer aufgezeichnet wurden. Die einzelnen Koordinaten einer Sequenz sind mit einem Zeitstempel versehen.</a:t>
            </a:r>
          </a:p>
          <a:p>
            <a:pPr marL="457200" lvl="1" indent="0" algn="r">
              <a:buNone/>
            </a:pPr>
            <a:endParaRPr lang="de-DE" sz="1400" dirty="0">
              <a:solidFill>
                <a:schemeClr val="tx1">
                  <a:lumMod val="50000"/>
                </a:schemeClr>
              </a:solidFill>
              <a:latin typeface="Helvetica Neue"/>
            </a:endParaRPr>
          </a:p>
        </p:txBody>
      </p:sp>
      <p:pic>
        <p:nvPicPr>
          <p:cNvPr id="45" name="Grafik 44">
            <a:extLst>
              <a:ext uri="{FF2B5EF4-FFF2-40B4-BE49-F238E27FC236}">
                <a16:creationId xmlns:a16="http://schemas.microsoft.com/office/drawing/2014/main" id="{77BB6EFD-BF7F-F36B-B70F-6D8517929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718" y="3553834"/>
            <a:ext cx="8498561" cy="1804572"/>
          </a:xfrm>
          <a:prstGeom prst="rect">
            <a:avLst/>
          </a:prstGeom>
        </p:spPr>
      </p:pic>
      <p:sp>
        <p:nvSpPr>
          <p:cNvPr id="46" name="Textfeld 45">
            <a:extLst>
              <a:ext uri="{FF2B5EF4-FFF2-40B4-BE49-F238E27FC236}">
                <a16:creationId xmlns:a16="http://schemas.microsoft.com/office/drawing/2014/main" id="{ADEB0429-1B39-4B35-1546-689ABA6F0113}"/>
              </a:ext>
            </a:extLst>
          </p:cNvPr>
          <p:cNvSpPr txBox="1"/>
          <p:nvPr/>
        </p:nvSpPr>
        <p:spPr>
          <a:xfrm>
            <a:off x="1966438" y="517062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t</a:t>
            </a:r>
            <a:r>
              <a:rPr lang="de-DE" sz="1200" b="1" dirty="0"/>
              <a:t>1</a:t>
            </a:r>
            <a:endParaRPr lang="de-DE" b="1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58A4F22-5276-59F4-590C-49A36C72D400}"/>
              </a:ext>
            </a:extLst>
          </p:cNvPr>
          <p:cNvSpPr txBox="1"/>
          <p:nvPr/>
        </p:nvSpPr>
        <p:spPr>
          <a:xfrm>
            <a:off x="9940282" y="4375562"/>
            <a:ext cx="38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 err="1"/>
              <a:t>t</a:t>
            </a:r>
            <a:r>
              <a:rPr lang="de-DE" sz="1200" b="1" dirty="0" err="1"/>
              <a:t>n</a:t>
            </a:r>
            <a:endParaRPr lang="de-DE" b="1" dirty="0"/>
          </a:p>
        </p:txBody>
      </p:sp>
      <p:pic>
        <p:nvPicPr>
          <p:cNvPr id="6" name="Grafik 5" descr="Auto Silhouette">
            <a:extLst>
              <a:ext uri="{FF2B5EF4-FFF2-40B4-BE49-F238E27FC236}">
                <a16:creationId xmlns:a16="http://schemas.microsoft.com/office/drawing/2014/main" id="{34C934B7-2F65-FF4A-4DCE-3DD02EEFE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26677" y="3680050"/>
            <a:ext cx="914400" cy="914400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1C71174-9398-B096-D10A-9BC797959C30}"/>
              </a:ext>
            </a:extLst>
          </p:cNvPr>
          <p:cNvSpPr txBox="1">
            <a:spLocks/>
          </p:cNvSpPr>
          <p:nvPr/>
        </p:nvSpPr>
        <p:spPr>
          <a:xfrm>
            <a:off x="422433" y="3225789"/>
            <a:ext cx="11160000" cy="70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r">
              <a:buNone/>
            </a:pPr>
            <a:endParaRPr lang="de-DE" sz="1400" dirty="0">
              <a:solidFill>
                <a:schemeClr val="tx1">
                  <a:lumMod val="50000"/>
                </a:schemeClr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52229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6" grpId="0"/>
      <p:bldP spid="48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BD6FB-3CD9-88D5-FF87-2EB84B39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Das Thema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E3C64C-9ED5-A67A-12C7-1AE25589C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760" y="1318046"/>
            <a:ext cx="7872480" cy="8793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200" b="0" i="1" dirty="0"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Helvetica Neue"/>
              </a:rPr>
              <a:t>„</a:t>
            </a:r>
            <a:r>
              <a:rPr lang="de-DE" sz="2200" b="0" i="1" dirty="0">
                <a:solidFill>
                  <a:schemeClr val="tx1">
                    <a:lumMod val="40000"/>
                    <a:lumOff val="60000"/>
                  </a:schemeClr>
                </a:solidFill>
                <a:effectLst/>
                <a:uFill>
                  <a:solidFill>
                    <a:schemeClr val="accent1"/>
                  </a:solidFill>
                </a:uFill>
                <a:latin typeface="Helvetica Neue"/>
              </a:rPr>
              <a:t>Klassifikation von Verkehrsteilnehmern </a:t>
            </a:r>
            <a:r>
              <a:rPr lang="de-DE" sz="2200" b="0" i="1" dirty="0"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Helvetica Neue"/>
              </a:rPr>
              <a:t>auf Basis realer Positionszeitreihen </a:t>
            </a:r>
            <a:r>
              <a:rPr lang="de-DE" sz="2200" b="0" i="1" dirty="0">
                <a:solidFill>
                  <a:schemeClr val="accent2"/>
                </a:solidFill>
                <a:effectLst/>
                <a:latin typeface="Helvetica Neue"/>
              </a:rPr>
              <a:t>mit Verfahren des maschinellen Lernens</a:t>
            </a:r>
            <a:r>
              <a:rPr lang="de-DE" sz="2200" b="0" i="1" dirty="0"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Helvetica Neue"/>
              </a:rPr>
              <a:t>“</a:t>
            </a:r>
            <a:endParaRPr lang="de-DE" sz="22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A17994-18C3-A261-A84D-E862AAE1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348B-845F-9447-ACF0-EB8A1B8AE0E8}" type="datetime1">
              <a:rPr lang="de-DE" smtClean="0"/>
              <a:t>04.07.2023</a:t>
            </a:fld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7C66BED-7E62-8981-58E9-6162EF57ED97}"/>
              </a:ext>
            </a:extLst>
          </p:cNvPr>
          <p:cNvSpPr txBox="1">
            <a:spLocks/>
          </p:cNvSpPr>
          <p:nvPr/>
        </p:nvSpPr>
        <p:spPr>
          <a:xfrm>
            <a:off x="539999" y="2525485"/>
            <a:ext cx="11160000" cy="1067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None/>
            </a:pPr>
            <a:r>
              <a:rPr lang="de-DE" sz="1800" dirty="0">
                <a:solidFill>
                  <a:schemeClr val="tx1">
                    <a:lumMod val="50000"/>
                  </a:schemeClr>
                </a:solidFill>
                <a:latin typeface="Helvetica Neue"/>
              </a:rPr>
              <a:t>Gemeint ist hier insbesondere die Nutzung von Algorithmen, welche durch eine große Anzahl an Daten trainiert werden, um somit selbstständig die Fähigkeit zu erlernen, bestimmte Probleme zu lösen.</a:t>
            </a:r>
          </a:p>
          <a:p>
            <a:pPr marL="0" indent="0" algn="ctr">
              <a:buNone/>
            </a:pPr>
            <a:r>
              <a:rPr lang="de-DE" sz="1600" dirty="0">
                <a:solidFill>
                  <a:schemeClr val="tx1">
                    <a:lumMod val="50000"/>
                  </a:schemeClr>
                </a:solidFill>
                <a:latin typeface="Helvetica Neue"/>
              </a:rPr>
              <a:t>Teilbereich „überwachtes Lernen“ im Fokus:</a:t>
            </a: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40E9D038-F84F-D500-033E-BED19402A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819" y="4213901"/>
            <a:ext cx="3279932" cy="987638"/>
          </a:xfrm>
          <a:prstGeom prst="rect">
            <a:avLst/>
          </a:prstGeom>
        </p:spPr>
      </p:pic>
      <p:pic>
        <p:nvPicPr>
          <p:cNvPr id="67" name="Grafik 66">
            <a:extLst>
              <a:ext uri="{FF2B5EF4-FFF2-40B4-BE49-F238E27FC236}">
                <a16:creationId xmlns:a16="http://schemas.microsoft.com/office/drawing/2014/main" id="{FC0C2859-97B7-CCA6-7EC2-B25E35E50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249" y="3921268"/>
            <a:ext cx="4298053" cy="1572904"/>
          </a:xfrm>
          <a:prstGeom prst="rect">
            <a:avLst/>
          </a:prstGeom>
        </p:spPr>
      </p:pic>
      <p:sp>
        <p:nvSpPr>
          <p:cNvPr id="68" name="Textfeld 67">
            <a:extLst>
              <a:ext uri="{FF2B5EF4-FFF2-40B4-BE49-F238E27FC236}">
                <a16:creationId xmlns:a16="http://schemas.microsoft.com/office/drawing/2014/main" id="{1FEA5456-2C05-AC04-A0F7-C29E6F3D649E}"/>
              </a:ext>
            </a:extLst>
          </p:cNvPr>
          <p:cNvSpPr txBox="1"/>
          <p:nvPr/>
        </p:nvSpPr>
        <p:spPr>
          <a:xfrm>
            <a:off x="2075463" y="5494172"/>
            <a:ext cx="3257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Training mit gelabelten Trainingsdaten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2EA9B478-324B-6558-60D8-D25BE342A6A1}"/>
              </a:ext>
            </a:extLst>
          </p:cNvPr>
          <p:cNvSpPr txBox="1"/>
          <p:nvPr/>
        </p:nvSpPr>
        <p:spPr>
          <a:xfrm>
            <a:off x="7589561" y="5128708"/>
            <a:ext cx="28144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Klassifikation 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ungelabelter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Daten</a:t>
            </a:r>
          </a:p>
        </p:txBody>
      </p:sp>
      <p:sp>
        <p:nvSpPr>
          <p:cNvPr id="71" name="Pfeil: nach rechts 70">
            <a:extLst>
              <a:ext uri="{FF2B5EF4-FFF2-40B4-BE49-F238E27FC236}">
                <a16:creationId xmlns:a16="http://schemas.microsoft.com/office/drawing/2014/main" id="{FE68E3BC-B1D1-6F26-9735-38C83C4B9287}"/>
              </a:ext>
            </a:extLst>
          </p:cNvPr>
          <p:cNvSpPr/>
          <p:nvPr/>
        </p:nvSpPr>
        <p:spPr>
          <a:xfrm>
            <a:off x="6238348" y="4480936"/>
            <a:ext cx="733425" cy="447675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817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8" grpId="0"/>
      <p:bldP spid="70" grpId="0"/>
      <p:bldP spid="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BD6FB-3CD9-88D5-FF87-2EB84B39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Einsatzmöglichkeit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A17994-18C3-A261-A84D-E862AAE1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348B-845F-9447-ACF0-EB8A1B8AE0E8}" type="datetime1">
              <a:rPr lang="de-DE" smtClean="0"/>
              <a:t>04.07.2023</a:t>
            </a:fld>
            <a:endParaRPr lang="de-DE" dirty="0"/>
          </a:p>
        </p:txBody>
      </p:sp>
      <p:sp>
        <p:nvSpPr>
          <p:cNvPr id="52" name="Inhaltsplatzhalter 2">
            <a:extLst>
              <a:ext uri="{FF2B5EF4-FFF2-40B4-BE49-F238E27FC236}">
                <a16:creationId xmlns:a16="http://schemas.microsoft.com/office/drawing/2014/main" id="{7DA9E77D-551C-A181-4E4C-C86F913B0A18}"/>
              </a:ext>
            </a:extLst>
          </p:cNvPr>
          <p:cNvSpPr txBox="1">
            <a:spLocks/>
          </p:cNvSpPr>
          <p:nvPr/>
        </p:nvSpPr>
        <p:spPr>
          <a:xfrm>
            <a:off x="516000" y="1877955"/>
            <a:ext cx="11160000" cy="87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None/>
            </a:pPr>
            <a:r>
              <a:rPr lang="de-DE" sz="1800" dirty="0">
                <a:solidFill>
                  <a:schemeClr val="tx1">
                    <a:lumMod val="50000"/>
                  </a:schemeClr>
                </a:solidFill>
                <a:latin typeface="Helvetica Neue"/>
              </a:rPr>
              <a:t>„Erweiterte Umfeldwahrnehmung“ im autonomen Fahren: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de-DE" sz="1800" dirty="0">
                <a:solidFill>
                  <a:schemeClr val="tx1">
                    <a:lumMod val="50000"/>
                  </a:schemeClr>
                </a:solidFill>
                <a:latin typeface="Helvetica Neue"/>
              </a:rPr>
              <a:t>Klassifikation sich nähender Verkehrsteilnehmer über das Mobilfunknetz noch vor „sensorischem Kontakt“. </a:t>
            </a:r>
            <a:endParaRPr lang="de-DE" sz="1600" dirty="0">
              <a:solidFill>
                <a:schemeClr val="tx1">
                  <a:lumMod val="50000"/>
                </a:schemeClr>
              </a:solidFill>
              <a:latin typeface="Helvetica Neue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5316F08-CA44-7E3D-8C0D-194EA48A6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602" y="3251343"/>
            <a:ext cx="8260796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8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7540C-F2DD-39C5-6AAD-8A22F4C5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Aufgaben, Problemen und Ziele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EEAC35-0616-71E1-437A-DA03C339A35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 fontScale="92500" lnSpcReduction="20000"/>
          </a:bodyPr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B40A7-51D0-2AD4-E9C0-BEBC1C99F13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t>04.07.2023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803514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9A49C-4B94-75BE-BF25-C33FE8168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1. Die Datengewinnung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5A82E6-0148-9F28-437B-0FCEF464B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8" y="1980000"/>
            <a:ext cx="11159999" cy="3628320"/>
          </a:xfrm>
        </p:spPr>
        <p:txBody>
          <a:bodyPr/>
          <a:lstStyle/>
          <a:p>
            <a:r>
              <a:rPr lang="de-DE" dirty="0">
                <a:latin typeface="Helvetica Neue"/>
              </a:rPr>
              <a:t>Anforderungen an den Datensatz: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DE" dirty="0">
                <a:latin typeface="Helvetica Neue"/>
              </a:rPr>
              <a:t>Umfangreiche Sammlung an GPS-Sequenzen von Verkehrsteilnehmern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DE" dirty="0">
                <a:latin typeface="Helvetica Neue"/>
              </a:rPr>
              <a:t>Geringes Aufnahmeintervall zwischen einzelnen Koordinaten einer Sequenz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DE" dirty="0">
                <a:latin typeface="Helvetica Neue"/>
              </a:rPr>
              <a:t>Repräsentativität: Ausgeglichenheit der Klassen, verschiedene Verkehrssituationen &amp; Umstände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de-DE" dirty="0"/>
          </a:p>
          <a:p>
            <a:r>
              <a:rPr lang="de-DE" dirty="0">
                <a:latin typeface="Helvetica Neue"/>
              </a:rPr>
              <a:t>Einschränkungen: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>
                <a:latin typeface="Helvetica Neue"/>
              </a:rPr>
              <a:t>4 Klassen: Fußgänger, Fahrrad, Motorrad, PKW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>
                <a:latin typeface="Helvetica Neue"/>
              </a:rPr>
              <a:t>Betrachtung von innerörtlichem Verkehr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>
                <a:latin typeface="Helvetica Neue"/>
              </a:rPr>
              <a:t>Beschränkung auf die Region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69B17C-F719-21C2-02B0-6BE375E600E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Problem: Es existiert noch kein geeigneter Datensatz.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0D31FE3-5414-BFC2-A215-1BC5C672B3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t>04.07.2023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687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1. Die Datengewinnung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AC41B-0B3D-CB78-66EA-73ADD7EF0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8" y="1946802"/>
            <a:ext cx="7950859" cy="1677600"/>
          </a:xfrm>
        </p:spPr>
        <p:txBody>
          <a:bodyPr>
            <a:normAutofit/>
          </a:bodyPr>
          <a:lstStyle/>
          <a:p>
            <a:r>
              <a:rPr lang="de-DE" dirty="0">
                <a:latin typeface="Helvetica Neue"/>
              </a:rPr>
              <a:t>Lösung: </a:t>
            </a:r>
            <a:r>
              <a:rPr lang="de-DE" i="1" dirty="0" err="1">
                <a:latin typeface="Helvetica Neue"/>
              </a:rPr>
              <a:t>MotionTrace</a:t>
            </a:r>
            <a:r>
              <a:rPr lang="de-DE" dirty="0">
                <a:latin typeface="Helvetica Neue"/>
              </a:rPr>
              <a:t>-App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DE" dirty="0">
                <a:latin typeface="Helvetica Neue"/>
              </a:rPr>
              <a:t>Aufnahme und </a:t>
            </a:r>
            <a:r>
              <a:rPr lang="de-DE" dirty="0" err="1">
                <a:latin typeface="Helvetica Neue"/>
              </a:rPr>
              <a:t>Labeling</a:t>
            </a:r>
            <a:r>
              <a:rPr lang="de-DE" dirty="0">
                <a:latin typeface="Helvetica Neue"/>
              </a:rPr>
              <a:t> von GPS-Sequenzen beliebiger Länge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DE" dirty="0">
                <a:latin typeface="Helvetica Neue"/>
              </a:rPr>
              <a:t>Aufnahmeintervall: eine Sekunde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DE" dirty="0">
                <a:latin typeface="Helvetica Neue"/>
              </a:rPr>
              <a:t>Möglichkeit Daten auf dem Gerät zu speichern und an einen Server zu senden</a:t>
            </a:r>
          </a:p>
          <a:p>
            <a:pPr lvl="1"/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Problem: Es existiert noch kein geeigneter Datensatz.</a:t>
            </a:r>
          </a:p>
        </p:txBody>
      </p:sp>
      <p:pic>
        <p:nvPicPr>
          <p:cNvPr id="15" name="Inhaltsplatzhalter 14" descr="Ein Bild, das Text, Karte, Screenshot enthält.&#10;&#10;Automatisch generierte Beschreibung">
            <a:extLst>
              <a:ext uri="{FF2B5EF4-FFF2-40B4-BE49-F238E27FC236}">
                <a16:creationId xmlns:a16="http://schemas.microsoft.com/office/drawing/2014/main" id="{72CF4F64-4810-D0CD-45A5-8FEA8C2A4F68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448" y="1413011"/>
            <a:ext cx="2342605" cy="5076885"/>
          </a:xfrm>
          <a:prstGeom prst="roundRect">
            <a:avLst>
              <a:gd name="adj" fmla="val 2828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t>04.07.2023</a:t>
            </a:fld>
            <a:endParaRPr lang="de-DE" dirty="0"/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F5110888-9699-C5AA-6136-C289E1A53A4E}"/>
              </a:ext>
            </a:extLst>
          </p:cNvPr>
          <p:cNvSpPr txBox="1">
            <a:spLocks/>
          </p:cNvSpPr>
          <p:nvPr/>
        </p:nvSpPr>
        <p:spPr>
          <a:xfrm>
            <a:off x="539999" y="3861205"/>
            <a:ext cx="6775200" cy="16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Helvetica Neue"/>
              </a:rPr>
              <a:t>Aktueller Stand: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>
                <a:latin typeface="Helvetica Neue"/>
              </a:rPr>
              <a:t>App ist aktuell im Feldtest, jedoch noch ohne Backend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>
                <a:latin typeface="Helvetica Neue"/>
              </a:rPr>
              <a:t>Vier Nutzer zeichnen bereits regelmäßig Daten auf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>
                <a:latin typeface="Helvetica Neue"/>
              </a:rPr>
              <a:t>ca. 9h aufgenommen</a:t>
            </a:r>
          </a:p>
        </p:txBody>
      </p:sp>
    </p:spTree>
    <p:extLst>
      <p:ext uri="{BB962C8B-B14F-4D97-AF65-F5344CB8AC3E}">
        <p14:creationId xmlns:p14="http://schemas.microsoft.com/office/powerpoint/2010/main" val="2389837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itel">
  <a:themeElements>
    <a:clrScheme name="Hochschule Coburg">
      <a:dk1>
        <a:srgbClr val="6F6259"/>
      </a:dk1>
      <a:lt1>
        <a:srgbClr val="FFFFFF"/>
      </a:lt1>
      <a:dk2>
        <a:srgbClr val="6F6259"/>
      </a:dk2>
      <a:lt2>
        <a:srgbClr val="FFFFFF"/>
      </a:lt2>
      <a:accent1>
        <a:srgbClr val="FF251B"/>
      </a:accent1>
      <a:accent2>
        <a:srgbClr val="FF6900"/>
      </a:accent2>
      <a:accent3>
        <a:srgbClr val="500778"/>
      </a:accent3>
      <a:accent4>
        <a:srgbClr val="A79F88"/>
      </a:accent4>
      <a:accent5>
        <a:srgbClr val="001F60"/>
      </a:accent5>
      <a:accent6>
        <a:srgbClr val="ECE83A"/>
      </a:accent6>
      <a:hlink>
        <a:srgbClr val="6F6259"/>
      </a:hlink>
      <a:folHlink>
        <a:srgbClr val="FF251B"/>
      </a:folHlink>
    </a:clrScheme>
    <a:fontScheme name="Benutzerdefiniert 1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Hochschule_Coburg_DE.potx" id="{C8716DCA-EF3C-430C-AD2C-B94E2E77ABA8}" vid="{1FC95E4D-BC5E-4169-9E7B-7C8A4DAE9098}"/>
    </a:ext>
  </a:extLst>
</a:theme>
</file>

<file path=ppt/theme/theme2.xml><?xml version="1.0" encoding="utf-8"?>
<a:theme xmlns:a="http://schemas.openxmlformats.org/drawingml/2006/main" name="Inhalt">
  <a:themeElements>
    <a:clrScheme name="Hochschule Coburg">
      <a:dk1>
        <a:srgbClr val="6F6259"/>
      </a:dk1>
      <a:lt1>
        <a:srgbClr val="FFFFFF"/>
      </a:lt1>
      <a:dk2>
        <a:srgbClr val="6F6259"/>
      </a:dk2>
      <a:lt2>
        <a:srgbClr val="FFFFFF"/>
      </a:lt2>
      <a:accent1>
        <a:srgbClr val="FF251B"/>
      </a:accent1>
      <a:accent2>
        <a:srgbClr val="FF6900"/>
      </a:accent2>
      <a:accent3>
        <a:srgbClr val="500778"/>
      </a:accent3>
      <a:accent4>
        <a:srgbClr val="A79F88"/>
      </a:accent4>
      <a:accent5>
        <a:srgbClr val="001F60"/>
      </a:accent5>
      <a:accent6>
        <a:srgbClr val="ECE83A"/>
      </a:accent6>
      <a:hlink>
        <a:srgbClr val="6F6259"/>
      </a:hlink>
      <a:folHlink>
        <a:srgbClr val="FF251B"/>
      </a:folHlink>
    </a:clrScheme>
    <a:fontScheme name="Hochschule Coburg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Hochschule_Coburg_DE.potx" id="{C8716DCA-EF3C-430C-AD2C-B94E2E77ABA8}" vid="{8958B1AE-C431-4DAD-AC3F-D4362D04BC2E}"/>
    </a:ext>
  </a:extLst>
</a:theme>
</file>

<file path=ppt/theme/theme3.xml><?xml version="1.0" encoding="utf-8"?>
<a:theme xmlns:a="http://schemas.openxmlformats.org/drawingml/2006/main" name="Abschluss">
  <a:themeElements>
    <a:clrScheme name="Hochschule Coburg">
      <a:dk1>
        <a:srgbClr val="6F6259"/>
      </a:dk1>
      <a:lt1>
        <a:srgbClr val="FFFFFF"/>
      </a:lt1>
      <a:dk2>
        <a:srgbClr val="6F6259"/>
      </a:dk2>
      <a:lt2>
        <a:srgbClr val="FFFFFF"/>
      </a:lt2>
      <a:accent1>
        <a:srgbClr val="FF251B"/>
      </a:accent1>
      <a:accent2>
        <a:srgbClr val="FF6900"/>
      </a:accent2>
      <a:accent3>
        <a:srgbClr val="500778"/>
      </a:accent3>
      <a:accent4>
        <a:srgbClr val="A79F88"/>
      </a:accent4>
      <a:accent5>
        <a:srgbClr val="001F60"/>
      </a:accent5>
      <a:accent6>
        <a:srgbClr val="ECE83A"/>
      </a:accent6>
      <a:hlink>
        <a:srgbClr val="6F6259"/>
      </a:hlink>
      <a:folHlink>
        <a:srgbClr val="FF251B"/>
      </a:folHlink>
    </a:clrScheme>
    <a:fontScheme name="Benutzerdefiniert 1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Hochschule_Coburg_DE.potx" id="{C8716DCA-EF3C-430C-AD2C-B94E2E77ABA8}" vid="{423AFC54-2189-445D-B1FF-D17FBC2D2D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Praesentationsvorlage_Hochschule_Coburg_DE(2)</Template>
  <TotalTime>0</TotalTime>
  <Words>1040</Words>
  <Application>Microsoft Office PowerPoint</Application>
  <PresentationFormat>Breitbild</PresentationFormat>
  <Paragraphs>139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21</vt:i4>
      </vt:variant>
    </vt:vector>
  </HeadingPairs>
  <TitlesOfParts>
    <vt:vector size="30" baseType="lpstr">
      <vt:lpstr>Arial</vt:lpstr>
      <vt:lpstr>Helvetica Neue</vt:lpstr>
      <vt:lpstr>Roboto</vt:lpstr>
      <vt:lpstr>Roboto Light</vt:lpstr>
      <vt:lpstr>Segoe UI</vt:lpstr>
      <vt:lpstr>Wingdings</vt:lpstr>
      <vt:lpstr>Titel</vt:lpstr>
      <vt:lpstr>Inhalt</vt:lpstr>
      <vt:lpstr>Abschluss</vt:lpstr>
      <vt:lpstr>Bachelorseminar 25.05.2023</vt:lpstr>
      <vt:lpstr>Das Thema</vt:lpstr>
      <vt:lpstr>Das Thema</vt:lpstr>
      <vt:lpstr>Das Thema</vt:lpstr>
      <vt:lpstr>Das Thema</vt:lpstr>
      <vt:lpstr>Einsatzmöglichkeit</vt:lpstr>
      <vt:lpstr>Aufgaben, Problemen und Ziele</vt:lpstr>
      <vt:lpstr>1. Die Datengewinnung</vt:lpstr>
      <vt:lpstr>1. Die Datengewinnung</vt:lpstr>
      <vt:lpstr>1. Die Datengewinnung</vt:lpstr>
      <vt:lpstr>2. Die Datenvorverarbeitung</vt:lpstr>
      <vt:lpstr>2. Die Datenvorverarbeitung</vt:lpstr>
      <vt:lpstr>2. Die Datenvorverarbeitung</vt:lpstr>
      <vt:lpstr>2. Die Datenvorverarbeitung</vt:lpstr>
      <vt:lpstr>2. Die Datenvorverarbeitung</vt:lpstr>
      <vt:lpstr>2. Die Datenvorverarbeitung</vt:lpstr>
      <vt:lpstr>3. Die Klassifikation</vt:lpstr>
      <vt:lpstr>3. Die Klassifikation</vt:lpstr>
      <vt:lpstr>3. Die Klassifikation</vt:lpstr>
      <vt:lpstr>Literatur</vt:lpstr>
      <vt:lpstr>Danke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Bachelorseminar 25.05.2023</dc:title>
  <dc:creator>Lennart Köpper</dc:creator>
  <cp:lastModifiedBy>Lennart Köpper</cp:lastModifiedBy>
  <cp:revision>28</cp:revision>
  <dcterms:created xsi:type="dcterms:W3CDTF">2023-05-12T14:00:30Z</dcterms:created>
  <dcterms:modified xsi:type="dcterms:W3CDTF">2023-07-04T12:46:15Z</dcterms:modified>
</cp:coreProperties>
</file>