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1" r:id="rId2"/>
    <p:sldMasterId id="2147483689" r:id="rId3"/>
  </p:sldMasterIdLst>
  <p:notesMasterIdLst>
    <p:notesMasterId r:id="rId25"/>
  </p:notesMasterIdLst>
  <p:sldIdLst>
    <p:sldId id="291" r:id="rId4"/>
    <p:sldId id="285" r:id="rId5"/>
    <p:sldId id="303" r:id="rId6"/>
    <p:sldId id="269" r:id="rId7"/>
    <p:sldId id="281" r:id="rId8"/>
    <p:sldId id="278" r:id="rId9"/>
    <p:sldId id="301" r:id="rId10"/>
    <p:sldId id="304" r:id="rId11"/>
    <p:sldId id="305" r:id="rId12"/>
    <p:sldId id="300" r:id="rId13"/>
    <p:sldId id="308" r:id="rId14"/>
    <p:sldId id="309" r:id="rId15"/>
    <p:sldId id="272" r:id="rId16"/>
    <p:sldId id="296" r:id="rId17"/>
    <p:sldId id="299" r:id="rId18"/>
    <p:sldId id="297" r:id="rId19"/>
    <p:sldId id="310" r:id="rId20"/>
    <p:sldId id="302" r:id="rId21"/>
    <p:sldId id="298" r:id="rId22"/>
    <p:sldId id="311" r:id="rId23"/>
    <p:sldId id="284" r:id="rId2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5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DD4E1C-547B-4546-95CE-121FDA015484}" type="datetimeFigureOut">
              <a:rPr lang="de-DE" smtClean="0"/>
              <a:t>05.07.2023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93FB6F-7BA3-4870-9D0B-837551BFB8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0239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Ziel der Arbeit ist konkret: Die Untersuchung inwieweit sich maschinelle Lernverfahren dazu einsetzen lassen aus Positionssequenzen den Typ eines Verkehrsteilnehmers zu erkennen. </a:t>
            </a:r>
          </a:p>
          <a:p>
            <a:pPr marL="171450" indent="-171450">
              <a:buFontTx/>
              <a:buChar char="-"/>
            </a:pPr>
            <a:r>
              <a:rPr lang="de-DE" dirty="0"/>
              <a:t>Dabei hatte ich beim letzten Mal schon von einigen Aufgabenbereichen gesprochen…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93FB6F-7BA3-4870-9D0B-837551BFB8B7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5100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… in Bezug auf Nutzer und Klassenverhältnis nicht ausgeglichener als zuvor… , was zwar unschön aber nicht unbedingt problematisch ist.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93FB6F-7BA3-4870-9D0B-837551BFB8B7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36662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Die 158 Aufnahmen verschiedener Länge können nicht einfach so für das Training von Modellen genutzt werden. Außerdem sollte ein Teil der Daten für die Evaluierung der Modelle zurückgelegt werden.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93FB6F-7BA3-4870-9D0B-837551BFB8B7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29752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Unter Map-Matching versteht man die Abbildung... </a:t>
            </a:r>
          </a:p>
          <a:p>
            <a:r>
              <a:rPr lang="de-DE" dirty="0"/>
              <a:t>Verweis auf das Beispiel rechts.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93FB6F-7BA3-4870-9D0B-837551BFB8B7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17991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Alle Klassifikatoren erhalten dabei für jede Sequenz 12 Merkmale als Eingabe, die im Wesentlichen aus deskriptiven Statistiken zur Bewegung des Verkehrsteilnehmers bestehen.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93FB6F-7BA3-4870-9D0B-837551BFB8B7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56728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Unabhängig von der Abtastperiode (also für alle Datensätze) erzielte das „Random-Forest“-Verfahren die besten Ergebnisse.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93FB6F-7BA3-4870-9D0B-837551BFB8B7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82494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Problem: Zusammenfassung einer Sequenz auf nur 12 Merkmale führt potenziell zu starkem Informationsverlust. Damit ist eine gute Unterscheidung zwischen Motorrädern und Autos kaum möglich.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93FB6F-7BA3-4870-9D0B-837551BFB8B7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03327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jpeg"/><Relationship Id="rId4" Type="http://schemas.openxmlformats.org/officeDocument/2006/relationships/image" Target="../media/image6.sv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2CE1E4-F834-6A3C-C175-47D9A70CE8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TITEL HINZUFÜGEN</a:t>
            </a:r>
            <a:br>
              <a:rPr lang="de-DE" dirty="0"/>
            </a:br>
            <a:r>
              <a:rPr lang="de-DE" dirty="0"/>
              <a:t>(VERSALIEN)</a:t>
            </a:r>
          </a:p>
        </p:txBody>
      </p:sp>
      <p:sp>
        <p:nvSpPr>
          <p:cNvPr id="6" name="Datumsplatzhalter 3">
            <a:extLst>
              <a:ext uri="{FF2B5EF4-FFF2-40B4-BE49-F238E27FC236}">
                <a16:creationId xmlns:a16="http://schemas.microsoft.com/office/drawing/2014/main" id="{BAEE7D04-4FDB-881F-1CB8-5FFA0B53B8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555249" y="6264000"/>
            <a:ext cx="1345071" cy="225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</a:defRPr>
            </a:lvl1pPr>
          </a:lstStyle>
          <a:p>
            <a:fld id="{6F1E101A-BD3B-B542-8690-1916D72F307E}" type="datetime1">
              <a:rPr lang="de-DE" smtClean="0"/>
              <a:pPr/>
              <a:t>05.07.2023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06677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E1ED51-CF41-50BE-7DB0-F2038E07866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TITEL HINZUFÜGEN (VERSALIEN)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089EEA7-FEA4-4BD5-87D8-59CF484105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F67D168-45BD-F288-4B9E-0F9F20877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6348B-845F-9447-ACF0-EB8A1B8AE0E8}" type="datetime1">
              <a:rPr lang="de-DE" smtClean="0"/>
              <a:t>05.07.2023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43387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E1ED51-CF41-50BE-7DB0-F2038E07866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630000"/>
            <a:ext cx="11160000" cy="360000"/>
          </a:xfrm>
        </p:spPr>
        <p:txBody>
          <a:bodyPr/>
          <a:lstStyle/>
          <a:p>
            <a:r>
              <a:rPr lang="de-DE" dirty="0"/>
              <a:t>TITEL HINZUFÜGEN (VERSALIEN)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089EEA7-FEA4-4BD5-87D8-59CF484105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000" y="1980000"/>
            <a:ext cx="11160000" cy="3240000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Textplatzhalter 2">
            <a:extLst>
              <a:ext uri="{FF2B5EF4-FFF2-40B4-BE49-F238E27FC236}">
                <a16:creationId xmlns:a16="http://schemas.microsoft.com/office/drawing/2014/main" id="{D31B9ABD-5FFE-32C0-F3F6-F4BE73AD641E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540000" y="1350000"/>
            <a:ext cx="11160000" cy="360000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6" name="Datumsplatzhalter 3">
            <a:extLst>
              <a:ext uri="{FF2B5EF4-FFF2-40B4-BE49-F238E27FC236}">
                <a16:creationId xmlns:a16="http://schemas.microsoft.com/office/drawing/2014/main" id="{C2DE1BAB-FEFA-4557-297E-715EA93F4C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555249" y="6264000"/>
            <a:ext cx="1345071" cy="225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/>
                </a:solidFill>
              </a:defRPr>
            </a:lvl1pPr>
          </a:lstStyle>
          <a:p>
            <a:fld id="{6F1E101A-BD3B-B542-8690-1916D72F307E}" type="datetime1">
              <a:rPr lang="de-DE" smtClean="0"/>
              <a:t>05.07.2023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39170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53C6DA-EDF2-9DBE-EF8B-298272694A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TITEL HINZUFÜGEN (VERSALIEN)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07C87D-EC75-C34C-D48B-3E15352347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0000" y="1350000"/>
            <a:ext cx="5400000" cy="3960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3DE1085-844F-9C53-71A9-0552859385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0000" y="1350000"/>
            <a:ext cx="5400000" cy="3960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3">
            <a:extLst>
              <a:ext uri="{FF2B5EF4-FFF2-40B4-BE49-F238E27FC236}">
                <a16:creationId xmlns:a16="http://schemas.microsoft.com/office/drawing/2014/main" id="{ABE3CE71-9795-FE23-C134-1C7F3BEC261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5249" y="6264000"/>
            <a:ext cx="1345071" cy="225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/>
                </a:solidFill>
              </a:defRPr>
            </a:lvl1pPr>
          </a:lstStyle>
          <a:p>
            <a:fld id="{6F1E101A-BD3B-B542-8690-1916D72F307E}" type="datetime1">
              <a:rPr lang="de-DE" smtClean="0"/>
              <a:t>05.07.2023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5120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544CB9-9E71-069F-8099-7763B34A358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630000"/>
            <a:ext cx="11160000" cy="360000"/>
          </a:xfrm>
        </p:spPr>
        <p:txBody>
          <a:bodyPr/>
          <a:lstStyle/>
          <a:p>
            <a:r>
              <a:rPr lang="de-DE" dirty="0"/>
              <a:t>TITEL HINZUFÜGEN (VERSALIEN)</a:t>
            </a:r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6FC19306-6B87-9D06-9094-225C655593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000" y="1980000"/>
            <a:ext cx="5400000" cy="3240000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2" name="Textplatzhalter 2">
            <a:extLst>
              <a:ext uri="{FF2B5EF4-FFF2-40B4-BE49-F238E27FC236}">
                <a16:creationId xmlns:a16="http://schemas.microsoft.com/office/drawing/2014/main" id="{6816A02D-E6F3-EE25-94C0-FC5A64A2CC86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540000" y="1350000"/>
            <a:ext cx="5400000" cy="360000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1F0EAB1C-9DFA-5B47-8466-C0AB97931F3B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300000" y="1980000"/>
            <a:ext cx="5400000" cy="3240000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4" name="Textplatzhalter 2">
            <a:extLst>
              <a:ext uri="{FF2B5EF4-FFF2-40B4-BE49-F238E27FC236}">
                <a16:creationId xmlns:a16="http://schemas.microsoft.com/office/drawing/2014/main" id="{34E0AF22-6F63-102F-869B-1B06909C44C0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300000" y="1350000"/>
            <a:ext cx="5400000" cy="360000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9FDF3B0-3CD7-CE12-2B25-EE6DFA10B0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555249" y="6264000"/>
            <a:ext cx="1345071" cy="225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/>
                </a:solidFill>
              </a:defRPr>
            </a:lvl1pPr>
          </a:lstStyle>
          <a:p>
            <a:fld id="{6F1E101A-BD3B-B542-8690-1916D72F307E}" type="datetime1">
              <a:rPr lang="de-DE" smtClean="0"/>
              <a:t>05.07.2023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6455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D757BFA0-4BDA-2C21-FB15-EB579FFDB649}"/>
              </a:ext>
            </a:extLst>
          </p:cNvPr>
          <p:cNvSpPr/>
          <p:nvPr userDrawn="1"/>
        </p:nvSpPr>
        <p:spPr>
          <a:xfrm>
            <a:off x="0" y="1704109"/>
            <a:ext cx="12192000" cy="515389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2DFFA2D8-85AF-CD3C-2141-43087363A93E}"/>
              </a:ext>
            </a:extLst>
          </p:cNvPr>
          <p:cNvSpPr/>
          <p:nvPr userDrawn="1"/>
        </p:nvSpPr>
        <p:spPr>
          <a:xfrm>
            <a:off x="1016089" y="1092190"/>
            <a:ext cx="2948920" cy="119841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itel 1">
            <a:extLst>
              <a:ext uri="{FF2B5EF4-FFF2-40B4-BE49-F238E27FC236}">
                <a16:creationId xmlns:a16="http://schemas.microsoft.com/office/drawing/2014/main" id="{CF0F83D3-3078-31C2-1D37-652E0FC00A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90220" y="3777337"/>
            <a:ext cx="8247598" cy="360000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ZWISCHENTITEL (VERSALIEN)</a:t>
            </a:r>
          </a:p>
        </p:txBody>
      </p:sp>
      <p:sp>
        <p:nvSpPr>
          <p:cNvPr id="13" name="Textplatzhalter 2">
            <a:extLst>
              <a:ext uri="{FF2B5EF4-FFF2-40B4-BE49-F238E27FC236}">
                <a16:creationId xmlns:a16="http://schemas.microsoft.com/office/drawing/2014/main" id="{3039B812-5483-82F7-E626-ADFC6D75DEA4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3390220" y="4497337"/>
            <a:ext cx="8247598" cy="360000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err="1"/>
              <a:t>Subline</a:t>
            </a:r>
            <a:r>
              <a:rPr lang="de-DE" dirty="0"/>
              <a:t> hinzufügen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86B4A97-0C3D-CC06-D78D-B54E90DD67E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0960" y="687554"/>
            <a:ext cx="3611531" cy="2059910"/>
          </a:xfrm>
          <a:prstGeom prst="rect">
            <a:avLst/>
          </a:prstGeom>
        </p:spPr>
      </p:pic>
      <p:sp>
        <p:nvSpPr>
          <p:cNvPr id="6" name="Datumsplatzhalter 3">
            <a:extLst>
              <a:ext uri="{FF2B5EF4-FFF2-40B4-BE49-F238E27FC236}">
                <a16:creationId xmlns:a16="http://schemas.microsoft.com/office/drawing/2014/main" id="{9277D772-4744-7FB7-BF49-7D41E2FE3F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555249" y="6264000"/>
            <a:ext cx="1345071" cy="225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/>
                </a:solidFill>
              </a:defRPr>
            </a:lvl1pPr>
          </a:lstStyle>
          <a:p>
            <a:fld id="{6F1E101A-BD3B-B542-8690-1916D72F307E}" type="datetime1">
              <a:rPr lang="de-DE" smtClean="0"/>
              <a:t>05.07.2023</a:t>
            </a:fld>
            <a:endParaRPr lang="de-DE" dirty="0"/>
          </a:p>
        </p:txBody>
      </p:sp>
      <p:sp>
        <p:nvSpPr>
          <p:cNvPr id="7" name="Datumsplatzhalter 3">
            <a:extLst>
              <a:ext uri="{FF2B5EF4-FFF2-40B4-BE49-F238E27FC236}">
                <a16:creationId xmlns:a16="http://schemas.microsoft.com/office/drawing/2014/main" id="{37A90881-D8F6-7D35-B56D-8D611B81561C}"/>
              </a:ext>
            </a:extLst>
          </p:cNvPr>
          <p:cNvSpPr txBox="1">
            <a:spLocks/>
          </p:cNvSpPr>
          <p:nvPr userDrawn="1"/>
        </p:nvSpPr>
        <p:spPr>
          <a:xfrm>
            <a:off x="540001" y="6263516"/>
            <a:ext cx="821660" cy="225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21F424D-26B1-3C42-BE00-0E38801C1D72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57645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platzhalter 1">
            <a:extLst>
              <a:ext uri="{FF2B5EF4-FFF2-40B4-BE49-F238E27FC236}">
                <a16:creationId xmlns:a16="http://schemas.microsoft.com/office/drawing/2014/main" id="{1C090E66-A934-4263-63AB-69B7E5A52D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45747" y="3280241"/>
            <a:ext cx="4922475" cy="4770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HOCHSCHULE FÜR </a:t>
            </a:r>
            <a:br>
              <a:rPr lang="de-DE" dirty="0"/>
            </a:br>
            <a:r>
              <a:rPr lang="de-DE" dirty="0"/>
              <a:t>ANGEWANDTE WISSCHENSCHAFTEN COBURG</a:t>
            </a:r>
          </a:p>
        </p:txBody>
      </p:sp>
      <p:sp>
        <p:nvSpPr>
          <p:cNvPr id="5" name="Textplatzhalter 2">
            <a:extLst>
              <a:ext uri="{FF2B5EF4-FFF2-40B4-BE49-F238E27FC236}">
                <a16:creationId xmlns:a16="http://schemas.microsoft.com/office/drawing/2014/main" id="{242EA2DE-1859-220C-DAC2-6E9FE98E4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5746" y="4246447"/>
            <a:ext cx="4922475" cy="6273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+49 9561 317 0</a:t>
            </a:r>
          </a:p>
          <a:p>
            <a:pPr lvl="0"/>
            <a:r>
              <a:rPr lang="de-DE" dirty="0"/>
              <a:t>poststelle@hs-coburg.de</a:t>
            </a:r>
            <a:br>
              <a:rPr lang="de-DE" dirty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29109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Sub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E1ED51-CF41-50BE-7DB0-F2038E07866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0" y="3313206"/>
            <a:ext cx="7380000" cy="538783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TITEL HINZUFÜGEN</a:t>
            </a:r>
          </a:p>
        </p:txBody>
      </p:sp>
      <p:sp>
        <p:nvSpPr>
          <p:cNvPr id="5" name="Textplatzhalter 2">
            <a:extLst>
              <a:ext uri="{FF2B5EF4-FFF2-40B4-BE49-F238E27FC236}">
                <a16:creationId xmlns:a16="http://schemas.microsoft.com/office/drawing/2014/main" id="{A23DC2D6-FAC5-3543-D3A0-9EC67C92B4E7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4320000" y="4401195"/>
            <a:ext cx="7380000" cy="360000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umsplatzhalter 3">
            <a:extLst>
              <a:ext uri="{FF2B5EF4-FFF2-40B4-BE49-F238E27FC236}">
                <a16:creationId xmlns:a16="http://schemas.microsoft.com/office/drawing/2014/main" id="{A0BE5C79-71BE-DA53-D9E8-BB279904FD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555249" y="6264000"/>
            <a:ext cx="1345071" cy="225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</a:defRPr>
            </a:lvl1pPr>
          </a:lstStyle>
          <a:p>
            <a:fld id="{6F1E101A-BD3B-B542-8690-1916D72F307E}" type="datetime1">
              <a:rPr lang="de-DE" smtClean="0"/>
              <a:pPr/>
              <a:t>05.07.2023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167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zweizeilig und Sub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E1ED51-CF41-50BE-7DB0-F2038E07866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TITEL HINZUFÜGEN</a:t>
            </a:r>
            <a:br>
              <a:rPr lang="de-DE" dirty="0"/>
            </a:br>
            <a:r>
              <a:rPr lang="de-DE" dirty="0"/>
              <a:t>(VERSALIEN)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C21FAD8-3C68-AACA-7404-9325990C0017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4332305" y="4935763"/>
            <a:ext cx="7380000" cy="360000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0B30E48-15D0-C511-F81D-1A6A3CA4EA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555249" y="6264000"/>
            <a:ext cx="1345071" cy="225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</a:defRPr>
            </a:lvl1pPr>
          </a:lstStyle>
          <a:p>
            <a:fld id="{6F1E101A-BD3B-B542-8690-1916D72F307E}" type="datetime1">
              <a:rPr lang="de-DE" smtClean="0"/>
              <a:pPr/>
              <a:t>05.07.2023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21909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mit Standard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Gras, Himmel, draußen, Feld enthält.&#10;&#10;Automatisch generierte Beschreibung">
            <a:extLst>
              <a:ext uri="{FF2B5EF4-FFF2-40B4-BE49-F238E27FC236}">
                <a16:creationId xmlns:a16="http://schemas.microsoft.com/office/drawing/2014/main" id="{C855A2C8-BABB-EDE4-803B-CD66F3F0E44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77328"/>
            <a:ext cx="12192000" cy="4351154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6E711855-9138-2CF7-B0F1-F50F142355D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0000" y="540000"/>
            <a:ext cx="3318694" cy="798658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BC30EF93-17BA-E007-EEE2-3BC6172AE567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156743"/>
            <a:ext cx="12192000" cy="2714752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9B4FE021-B37D-2075-E13C-1FE877299F2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8982" y="4530446"/>
            <a:ext cx="6389563" cy="98367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 dirty="0"/>
              <a:t>TITEL HINZUFÜGEN</a:t>
            </a:r>
            <a:br>
              <a:rPr lang="de-DE" dirty="0"/>
            </a:br>
            <a:r>
              <a:rPr lang="de-DE" dirty="0"/>
              <a:t>(VERSALIEN)</a:t>
            </a:r>
          </a:p>
        </p:txBody>
      </p:sp>
      <p:sp>
        <p:nvSpPr>
          <p:cNvPr id="8" name="Datumsplatzhalter 3">
            <a:extLst>
              <a:ext uri="{FF2B5EF4-FFF2-40B4-BE49-F238E27FC236}">
                <a16:creationId xmlns:a16="http://schemas.microsoft.com/office/drawing/2014/main" id="{1C33E549-8C10-CDF0-CC67-A8BECBC4D9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555249" y="6264000"/>
            <a:ext cx="1345071" cy="225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</a:defRPr>
            </a:lvl1pPr>
          </a:lstStyle>
          <a:p>
            <a:fld id="{6F1E101A-BD3B-B542-8690-1916D72F307E}" type="datetime1">
              <a:rPr lang="de-DE" smtClean="0"/>
              <a:pPr/>
              <a:t>05.07.2023</a:t>
            </a:fld>
            <a:endParaRPr lang="de-DE" dirty="0"/>
          </a:p>
        </p:txBody>
      </p:sp>
      <p:sp>
        <p:nvSpPr>
          <p:cNvPr id="10" name="Datumsplatzhalter 3">
            <a:extLst>
              <a:ext uri="{FF2B5EF4-FFF2-40B4-BE49-F238E27FC236}">
                <a16:creationId xmlns:a16="http://schemas.microsoft.com/office/drawing/2014/main" id="{6766DE6A-0358-3142-735F-6D0906737035}"/>
              </a:ext>
            </a:extLst>
          </p:cNvPr>
          <p:cNvSpPr txBox="1">
            <a:spLocks/>
          </p:cNvSpPr>
          <p:nvPr userDrawn="1"/>
        </p:nvSpPr>
        <p:spPr>
          <a:xfrm>
            <a:off x="540001" y="6263516"/>
            <a:ext cx="821660" cy="225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21F424D-26B1-3C42-BE00-0E38801C1D72}" type="slidenum">
              <a:rPr lang="de-DE" smtClean="0">
                <a:solidFill>
                  <a:schemeClr val="bg1"/>
                </a:solidFill>
              </a:rPr>
              <a:t>‹Nr.›</a:t>
            </a:fld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2771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el mit Bil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BC30EF93-17BA-E007-EEE2-3BC6172AE56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156743"/>
            <a:ext cx="12192000" cy="2714752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9B4FE021-B37D-2075-E13C-1FE877299F2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8982" y="4530446"/>
            <a:ext cx="6389563" cy="98367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 dirty="0"/>
              <a:t>TITEL HINZUFÜGEN</a:t>
            </a:r>
            <a:br>
              <a:rPr lang="de-DE" dirty="0"/>
            </a:br>
            <a:r>
              <a:rPr lang="de-DE" dirty="0"/>
              <a:t>(VERSALIEN)</a:t>
            </a:r>
          </a:p>
        </p:txBody>
      </p:sp>
      <p:sp>
        <p:nvSpPr>
          <p:cNvPr id="8" name="Datumsplatzhalter 3">
            <a:extLst>
              <a:ext uri="{FF2B5EF4-FFF2-40B4-BE49-F238E27FC236}">
                <a16:creationId xmlns:a16="http://schemas.microsoft.com/office/drawing/2014/main" id="{1C33E549-8C10-CDF0-CC67-A8BECBC4D9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555249" y="6264000"/>
            <a:ext cx="1345071" cy="225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</a:defRPr>
            </a:lvl1pPr>
          </a:lstStyle>
          <a:p>
            <a:fld id="{6F1E101A-BD3B-B542-8690-1916D72F307E}" type="datetime1">
              <a:rPr lang="de-DE" smtClean="0"/>
              <a:pPr/>
              <a:t>05.07.2023</a:t>
            </a:fld>
            <a:endParaRPr lang="de-DE" dirty="0"/>
          </a:p>
        </p:txBody>
      </p:sp>
      <p:sp>
        <p:nvSpPr>
          <p:cNvPr id="10" name="Datumsplatzhalter 3">
            <a:extLst>
              <a:ext uri="{FF2B5EF4-FFF2-40B4-BE49-F238E27FC236}">
                <a16:creationId xmlns:a16="http://schemas.microsoft.com/office/drawing/2014/main" id="{6766DE6A-0358-3142-735F-6D0906737035}"/>
              </a:ext>
            </a:extLst>
          </p:cNvPr>
          <p:cNvSpPr txBox="1">
            <a:spLocks/>
          </p:cNvSpPr>
          <p:nvPr userDrawn="1"/>
        </p:nvSpPr>
        <p:spPr>
          <a:xfrm>
            <a:off x="540001" y="6263516"/>
            <a:ext cx="821660" cy="225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21F424D-26B1-3C42-BE00-0E38801C1D72}" type="slidenum">
              <a:rPr lang="de-DE" smtClean="0">
                <a:solidFill>
                  <a:schemeClr val="bg1"/>
                </a:solidFill>
              </a:rPr>
              <a:t>‹Nr.›</a:t>
            </a:fld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7" name="Bildplatzhalter 6">
            <a:extLst>
              <a:ext uri="{FF2B5EF4-FFF2-40B4-BE49-F238E27FC236}">
                <a16:creationId xmlns:a16="http://schemas.microsoft.com/office/drawing/2014/main" id="{31C81773-D82E-45B6-D4A6-F8360FFE3F0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4530725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1" name="Textplatzhalter 15">
            <a:extLst>
              <a:ext uri="{FF2B5EF4-FFF2-40B4-BE49-F238E27FC236}">
                <a16:creationId xmlns:a16="http://schemas.microsoft.com/office/drawing/2014/main" id="{8CD8E2B5-1DFC-9119-352A-AA248A1D19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0000" y="540000"/>
            <a:ext cx="3319200" cy="799200"/>
          </a:xfr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86011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mit Standardbild und Sub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Ein Bild, das Gras, Himmel, draußen, Feld enthält.&#10;&#10;Automatisch generierte Beschreibung">
            <a:extLst>
              <a:ext uri="{FF2B5EF4-FFF2-40B4-BE49-F238E27FC236}">
                <a16:creationId xmlns:a16="http://schemas.microsoft.com/office/drawing/2014/main" id="{2ED3017B-ABDE-6D80-8F56-EDCC1A3247D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77328"/>
            <a:ext cx="12192000" cy="4351154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B797017F-7B34-02AE-D718-714F96691CB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156743"/>
            <a:ext cx="12192000" cy="2714752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6E711855-9138-2CF7-B0F1-F50F142355D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0000" y="540000"/>
            <a:ext cx="3318694" cy="798658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9B4FE021-B37D-2075-E13C-1FE877299F2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8982" y="4512158"/>
            <a:ext cx="6389563" cy="1011372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 dirty="0"/>
              <a:t>TITEL HINZUFÜGEN</a:t>
            </a:r>
            <a:br>
              <a:rPr lang="de-DE" dirty="0"/>
            </a:br>
            <a:r>
              <a:rPr lang="de-DE" dirty="0"/>
              <a:t>(VERSALIEN)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68D707F-96FA-274A-20A8-A8D8BF19E5E2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5178982" y="5650844"/>
            <a:ext cx="6389563" cy="360000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Datumsplatzhalter 3">
            <a:extLst>
              <a:ext uri="{FF2B5EF4-FFF2-40B4-BE49-F238E27FC236}">
                <a16:creationId xmlns:a16="http://schemas.microsoft.com/office/drawing/2014/main" id="{C4A18694-2FB4-7AAA-5141-3C62E9D896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555249" y="6264000"/>
            <a:ext cx="1345071" cy="225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</a:defRPr>
            </a:lvl1pPr>
          </a:lstStyle>
          <a:p>
            <a:fld id="{6F1E101A-BD3B-B542-8690-1916D72F307E}" type="datetime1">
              <a:rPr lang="de-DE" smtClean="0"/>
              <a:pPr/>
              <a:t>05.07.2023</a:t>
            </a:fld>
            <a:endParaRPr lang="de-DE" dirty="0"/>
          </a:p>
        </p:txBody>
      </p:sp>
      <p:sp>
        <p:nvSpPr>
          <p:cNvPr id="10" name="Datumsplatzhalter 3">
            <a:extLst>
              <a:ext uri="{FF2B5EF4-FFF2-40B4-BE49-F238E27FC236}">
                <a16:creationId xmlns:a16="http://schemas.microsoft.com/office/drawing/2014/main" id="{62B0E8A5-B2C4-0E78-2371-DEAE3C912DA9}"/>
              </a:ext>
            </a:extLst>
          </p:cNvPr>
          <p:cNvSpPr txBox="1">
            <a:spLocks/>
          </p:cNvSpPr>
          <p:nvPr userDrawn="1"/>
        </p:nvSpPr>
        <p:spPr>
          <a:xfrm>
            <a:off x="540001" y="6263516"/>
            <a:ext cx="821660" cy="225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21F424D-26B1-3C42-BE00-0E38801C1D72}" type="slidenum">
              <a:rPr lang="de-DE" smtClean="0">
                <a:solidFill>
                  <a:schemeClr val="bg1"/>
                </a:solidFill>
              </a:rPr>
              <a:t>‹Nr.›</a:t>
            </a:fld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5903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el mit Bild und Subli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B797017F-7B34-02AE-D718-714F96691CB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156743"/>
            <a:ext cx="12192000" cy="2714752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9B4FE021-B37D-2075-E13C-1FE877299F2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8982" y="4512158"/>
            <a:ext cx="6389563" cy="1011372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 dirty="0"/>
              <a:t>TITEL HINZUFÜGEN</a:t>
            </a:r>
            <a:br>
              <a:rPr lang="de-DE" dirty="0"/>
            </a:br>
            <a:r>
              <a:rPr lang="de-DE" dirty="0"/>
              <a:t>(VERSALIEN)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68D707F-96FA-274A-20A8-A8D8BF19E5E2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5178982" y="5650844"/>
            <a:ext cx="6389563" cy="360000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Datumsplatzhalter 3">
            <a:extLst>
              <a:ext uri="{FF2B5EF4-FFF2-40B4-BE49-F238E27FC236}">
                <a16:creationId xmlns:a16="http://schemas.microsoft.com/office/drawing/2014/main" id="{C4A18694-2FB4-7AAA-5141-3C62E9D896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555249" y="6264000"/>
            <a:ext cx="1345071" cy="225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</a:defRPr>
            </a:lvl1pPr>
          </a:lstStyle>
          <a:p>
            <a:fld id="{6F1E101A-BD3B-B542-8690-1916D72F307E}" type="datetime1">
              <a:rPr lang="de-DE" smtClean="0"/>
              <a:pPr/>
              <a:t>05.07.2023</a:t>
            </a:fld>
            <a:endParaRPr lang="de-DE" dirty="0"/>
          </a:p>
        </p:txBody>
      </p:sp>
      <p:sp>
        <p:nvSpPr>
          <p:cNvPr id="10" name="Datumsplatzhalter 3">
            <a:extLst>
              <a:ext uri="{FF2B5EF4-FFF2-40B4-BE49-F238E27FC236}">
                <a16:creationId xmlns:a16="http://schemas.microsoft.com/office/drawing/2014/main" id="{62B0E8A5-B2C4-0E78-2371-DEAE3C912DA9}"/>
              </a:ext>
            </a:extLst>
          </p:cNvPr>
          <p:cNvSpPr txBox="1">
            <a:spLocks/>
          </p:cNvSpPr>
          <p:nvPr userDrawn="1"/>
        </p:nvSpPr>
        <p:spPr>
          <a:xfrm>
            <a:off x="540001" y="6263516"/>
            <a:ext cx="821660" cy="225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21F424D-26B1-3C42-BE00-0E38801C1D72}" type="slidenum">
              <a:rPr lang="de-DE" smtClean="0">
                <a:solidFill>
                  <a:schemeClr val="bg1"/>
                </a:solidFill>
              </a:rPr>
              <a:t>‹Nr.›</a:t>
            </a:fld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4" name="Bildplatzhalter 6">
            <a:extLst>
              <a:ext uri="{FF2B5EF4-FFF2-40B4-BE49-F238E27FC236}">
                <a16:creationId xmlns:a16="http://schemas.microsoft.com/office/drawing/2014/main" id="{863D5A0E-E643-A67D-EBAF-E563B4121CA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4530725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6" name="Textplatzhalter 15">
            <a:extLst>
              <a:ext uri="{FF2B5EF4-FFF2-40B4-BE49-F238E27FC236}">
                <a16:creationId xmlns:a16="http://schemas.microsoft.com/office/drawing/2014/main" id="{37F90935-73A8-60A4-A125-A29AD52C730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0000" y="540000"/>
            <a:ext cx="3319200" cy="799200"/>
          </a:xfr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50184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BD32F2E-871F-07D3-4100-3A806D6AFF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555249" y="6264000"/>
            <a:ext cx="1345071" cy="225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/>
                </a:solidFill>
              </a:defRPr>
            </a:lvl1pPr>
          </a:lstStyle>
          <a:p>
            <a:fld id="{6F1E101A-BD3B-B542-8690-1916D72F307E}" type="datetime1">
              <a:rPr lang="de-DE" smtClean="0"/>
              <a:t>05.07.2023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9724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2CE1E4-F834-6A3C-C175-47D9A70CE8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TITEL HINZUFÜGEN (VERSALIEN)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4A507C5-C71C-3621-949E-FC9F5BF71D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555249" y="6264000"/>
            <a:ext cx="1345071" cy="225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/>
                </a:solidFill>
              </a:defRPr>
            </a:lvl1pPr>
          </a:lstStyle>
          <a:p>
            <a:fld id="{6F1E101A-BD3B-B542-8690-1916D72F307E}" type="datetime1">
              <a:rPr lang="de-DE" smtClean="0"/>
              <a:t>05.07.2023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63701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sv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Relationship Id="rId9" Type="http://schemas.openxmlformats.org/officeDocument/2006/relationships/image" Target="../media/image8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9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7C2AD3D-2B92-E05C-6F79-E779B4964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0" y="3315764"/>
            <a:ext cx="7380000" cy="1098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B69EC89-EE46-9C47-87FA-C3874D6FD6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0" y="4935764"/>
            <a:ext cx="7380000" cy="6400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286B6341-F940-2A6B-08A6-D1926059D6DA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40000" y="540000"/>
            <a:ext cx="3318694" cy="798658"/>
          </a:xfrm>
          <a:prstGeom prst="rect">
            <a:avLst/>
          </a:prstGeo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AB0AC6E-AC59-C3FF-E97D-60EBF1FF86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555249" y="6264000"/>
            <a:ext cx="1345071" cy="225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</a:defRPr>
            </a:lvl1pPr>
          </a:lstStyle>
          <a:p>
            <a:fld id="{6F1E101A-BD3B-B542-8690-1916D72F307E}" type="datetime1">
              <a:rPr lang="de-DE" smtClean="0"/>
              <a:pPr/>
              <a:t>05.07.2023</a:t>
            </a:fld>
            <a:endParaRPr lang="de-DE" dirty="0"/>
          </a:p>
        </p:txBody>
      </p:sp>
      <p:sp>
        <p:nvSpPr>
          <p:cNvPr id="8" name="Datumsplatzhalter 3">
            <a:extLst>
              <a:ext uri="{FF2B5EF4-FFF2-40B4-BE49-F238E27FC236}">
                <a16:creationId xmlns:a16="http://schemas.microsoft.com/office/drawing/2014/main" id="{5A87195B-DDA1-DD44-B5D8-0A7D8BEA4A3F}"/>
              </a:ext>
            </a:extLst>
          </p:cNvPr>
          <p:cNvSpPr txBox="1">
            <a:spLocks/>
          </p:cNvSpPr>
          <p:nvPr userDrawn="1"/>
        </p:nvSpPr>
        <p:spPr>
          <a:xfrm>
            <a:off x="540001" y="6263516"/>
            <a:ext cx="821660" cy="225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21F424D-26B1-3C42-BE00-0E38801C1D72}" type="slidenum">
              <a:rPr lang="de-DE" smtClean="0">
                <a:solidFill>
                  <a:schemeClr val="bg1"/>
                </a:solidFill>
              </a:rPr>
              <a:t>‹Nr.›</a:t>
            </a:fld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6232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kern="1200">
          <a:solidFill>
            <a:schemeClr val="bg2"/>
          </a:solidFill>
          <a:latin typeface="Roboto" panose="02000000000000000000" pitchFamily="2" charset="0"/>
          <a:ea typeface="Roboto" panose="02000000000000000000" pitchFamily="2" charset="0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Tx/>
        <a:buNone/>
        <a:defRPr sz="2400" kern="1200">
          <a:solidFill>
            <a:schemeClr val="bg2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800" kern="1200">
          <a:solidFill>
            <a:schemeClr val="bg2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600" kern="1200">
          <a:solidFill>
            <a:schemeClr val="bg2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400" kern="1200">
          <a:solidFill>
            <a:schemeClr val="bg2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200" kern="1200">
          <a:solidFill>
            <a:schemeClr val="bg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B78D8F41-D790-BB6F-1D28-99F34CD10FDD}"/>
              </a:ext>
            </a:extLst>
          </p:cNvPr>
          <p:cNvSpPr/>
          <p:nvPr userDrawn="1"/>
        </p:nvSpPr>
        <p:spPr>
          <a:xfrm>
            <a:off x="0" y="6006905"/>
            <a:ext cx="12192000" cy="8510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7C2AD3D-2B92-E05C-6F79-E779B4964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630000"/>
            <a:ext cx="11160000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B69EC89-EE46-9C47-87FA-C3874D6FD6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000" y="1350000"/>
            <a:ext cx="11160000" cy="396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B01D29D-750E-4237-5B31-8A08A41BED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555249" y="6264000"/>
            <a:ext cx="1345071" cy="225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/>
                </a:solidFill>
              </a:defRPr>
            </a:lvl1pPr>
          </a:lstStyle>
          <a:p>
            <a:fld id="{6F1E101A-BD3B-B542-8690-1916D72F307E}" type="datetime1">
              <a:rPr lang="de-DE" smtClean="0"/>
              <a:t>05.07.2023</a:t>
            </a:fld>
            <a:endParaRPr lang="de-DE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8B96DAE3-EB56-CF48-A856-624349A6EA88}"/>
              </a:ext>
            </a:extLst>
          </p:cNvPr>
          <p:cNvSpPr/>
          <p:nvPr userDrawn="1"/>
        </p:nvSpPr>
        <p:spPr>
          <a:xfrm>
            <a:off x="9957197" y="5677049"/>
            <a:ext cx="1519003" cy="6173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7CD7DB32-E370-3451-71B5-31DFC9C04559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60249" y="5440232"/>
            <a:ext cx="1885883" cy="1075652"/>
          </a:xfrm>
          <a:prstGeom prst="rect">
            <a:avLst/>
          </a:prstGeom>
        </p:spPr>
      </p:pic>
      <p:sp>
        <p:nvSpPr>
          <p:cNvPr id="5" name="Datumsplatzhalter 3">
            <a:extLst>
              <a:ext uri="{FF2B5EF4-FFF2-40B4-BE49-F238E27FC236}">
                <a16:creationId xmlns:a16="http://schemas.microsoft.com/office/drawing/2014/main" id="{D6DC092F-454D-4669-CF04-B36160D6C612}"/>
              </a:ext>
            </a:extLst>
          </p:cNvPr>
          <p:cNvSpPr txBox="1">
            <a:spLocks/>
          </p:cNvSpPr>
          <p:nvPr userDrawn="1"/>
        </p:nvSpPr>
        <p:spPr>
          <a:xfrm>
            <a:off x="540001" y="6263516"/>
            <a:ext cx="821660" cy="225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21F424D-26B1-3C42-BE00-0E38801C1D72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77642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i="0" kern="1200">
          <a:solidFill>
            <a:schemeClr val="tx1"/>
          </a:solidFill>
          <a:latin typeface="+mj-lt"/>
          <a:ea typeface="Roboto Medium" panose="02000000000000000000" pitchFamily="2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7C2AD3D-2B92-E05C-6F79-E779B4964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5747" y="3280241"/>
            <a:ext cx="4922475" cy="4770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HOCHSCHULE FÜR </a:t>
            </a:r>
            <a:br>
              <a:rPr lang="de-DE" dirty="0"/>
            </a:br>
            <a:r>
              <a:rPr lang="de-DE" dirty="0"/>
              <a:t>ANGEWANDTE WISSCHENSCHAFTEN COBURG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B69EC89-EE46-9C47-87FA-C3874D6FD6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45746" y="4246447"/>
            <a:ext cx="4922475" cy="6273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+49 9561 317 0</a:t>
            </a:r>
          </a:p>
          <a:p>
            <a:pPr lvl="0"/>
            <a:r>
              <a:rPr lang="de-DE" dirty="0"/>
              <a:t>poststelle@hs-coburg.de</a:t>
            </a:r>
            <a:br>
              <a:rPr lang="de-DE" dirty="0"/>
            </a:b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286B6341-F940-2A6B-08A6-D1926059D6D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16087" y="2521436"/>
            <a:ext cx="1982326" cy="477055"/>
          </a:xfrm>
          <a:prstGeom prst="rect">
            <a:avLst/>
          </a:prstGeom>
        </p:spPr>
      </p:pic>
      <p:sp>
        <p:nvSpPr>
          <p:cNvPr id="4" name="Textplatzhalter 2">
            <a:extLst>
              <a:ext uri="{FF2B5EF4-FFF2-40B4-BE49-F238E27FC236}">
                <a16:creationId xmlns:a16="http://schemas.microsoft.com/office/drawing/2014/main" id="{E1226575-AC27-D889-FCEE-E8E66D44EBD5}"/>
              </a:ext>
            </a:extLst>
          </p:cNvPr>
          <p:cNvSpPr txBox="1">
            <a:spLocks/>
          </p:cNvSpPr>
          <p:nvPr userDrawn="1"/>
        </p:nvSpPr>
        <p:spPr>
          <a:xfrm>
            <a:off x="6345746" y="4873752"/>
            <a:ext cx="4922475" cy="2210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sz="1600" b="0" i="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2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0" i="1" u="none" dirty="0">
                <a:latin typeface="+mj-lt"/>
                <a:ea typeface="Roboto Medium" panose="02000000000000000000" pitchFamily="2" charset="0"/>
              </a:rPr>
              <a:t>www.hs-coburg.de</a:t>
            </a:r>
            <a:endParaRPr lang="de-DE" sz="1600" b="0" i="1" u="none" dirty="0">
              <a:latin typeface="+mj-lt"/>
              <a:ea typeface="Roboto Medium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1927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1600" b="0" kern="1200">
          <a:solidFill>
            <a:schemeClr val="bg2"/>
          </a:solidFill>
          <a:latin typeface="+mn-lt"/>
          <a:ea typeface="Roboto" panose="02000000000000000000" pitchFamily="2" charset="0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buFontTx/>
        <a:buNone/>
        <a:defRPr sz="1600" b="0" i="0" kern="1200">
          <a:solidFill>
            <a:schemeClr val="bg2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800" kern="1200">
          <a:solidFill>
            <a:schemeClr val="bg2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600" kern="1200">
          <a:solidFill>
            <a:schemeClr val="bg2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400" kern="1200">
          <a:solidFill>
            <a:schemeClr val="bg2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200" kern="1200">
          <a:solidFill>
            <a:schemeClr val="bg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8C2C7F-5DA5-55FB-FF1A-EEE16FEF5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Bachelorseminar 06.07.2023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1A02711-CED9-4A26-7563-F7A3197BD1A5}"/>
              </a:ext>
            </a:extLst>
          </p:cNvPr>
          <p:cNvSpPr>
            <a:spLocks noGrp="1"/>
          </p:cNvSpPr>
          <p:nvPr>
            <p:ph type="body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/>
              <a:t>Lennart Köpper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D49CC30-791B-3731-115E-CA50BA8048D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F1E101A-BD3B-B542-8690-1916D72F307E}" type="datetime1">
              <a:rPr lang="de-DE" smtClean="0"/>
              <a:pPr/>
              <a:t>05.07.2023</a:t>
            </a:fld>
            <a:endParaRPr lang="de-DE" dirty="0"/>
          </a:p>
        </p:txBody>
      </p:sp>
      <p:pic>
        <p:nvPicPr>
          <p:cNvPr id="8" name="Bildplatzhalter 7" descr="Ein Bild, das Karte, Text, Atlas enthält.&#10;&#10;Automatisch generierte Beschreibung">
            <a:extLst>
              <a:ext uri="{FF2B5EF4-FFF2-40B4-BE49-F238E27FC236}">
                <a16:creationId xmlns:a16="http://schemas.microsoft.com/office/drawing/2014/main" id="{29240355-EB71-4DC6-7B12-90572279A03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" t="10" b="10"/>
          <a:stretch/>
        </p:blipFill>
        <p:spPr>
          <a:xfrm>
            <a:off x="1" y="1"/>
            <a:ext cx="12191998" cy="4545049"/>
          </a:xfrm>
        </p:spPr>
      </p:pic>
      <p:sp>
        <p:nvSpPr>
          <p:cNvPr id="6" name="Textplatzhalter 5">
            <a:extLst>
              <a:ext uri="{FF2B5EF4-FFF2-40B4-BE49-F238E27FC236}">
                <a16:creationId xmlns:a16="http://schemas.microsoft.com/office/drawing/2014/main" id="{1E23AEB3-5495-37DC-2850-69DDE3F47B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3697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07540C-F2DD-39C5-6AAD-8A22F4C5E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Aktueller Stand: Map-Matching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4EEAC35-0616-71E1-437A-DA03C339A353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>
            <a:normAutofit fontScale="92500" lnSpcReduction="20000"/>
          </a:bodyPr>
          <a:lstStyle/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65B40A7-51D0-2AD4-E9C0-BEBC1C99F13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1E101A-BD3B-B542-8690-1916D72F307E}" type="datetime1">
              <a:rPr kumimoji="0" lang="de-DE" sz="1800" b="0" i="0" u="none" strike="noStrike" kern="1200" cap="none" spc="0" normalizeH="0" baseline="0" noProof="0" smtClean="0">
                <a:ln>
                  <a:noFill/>
                </a:ln>
                <a:solidFill>
                  <a:srgbClr val="6F6259"/>
                </a:solidFill>
                <a:effectLst/>
                <a:uLnTx/>
                <a:uFillTx/>
                <a:latin typeface="Roboto Ligh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05.07.2023</a:t>
            </a:fld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rgbClr val="6F6259"/>
              </a:solidFill>
              <a:effectLst/>
              <a:uLnTx/>
              <a:uFillTx/>
              <a:latin typeface="Roboto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8131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FE7B62-6151-683B-CAB7-14BCB37FB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Map-Matching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083538D-A5C0-0699-FECB-F47D0F81480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1E101A-BD3B-B542-8690-1916D72F307E}" type="datetime1">
              <a:rPr kumimoji="0" lang="de-DE" sz="1800" b="0" i="0" u="none" strike="noStrike" kern="1200" cap="none" spc="0" normalizeH="0" baseline="0" noProof="0" smtClean="0">
                <a:ln>
                  <a:noFill/>
                </a:ln>
                <a:solidFill>
                  <a:srgbClr val="6F6259"/>
                </a:solidFill>
                <a:effectLst/>
                <a:uLnTx/>
                <a:uFillTx/>
                <a:latin typeface="Roboto Ligh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05.07.2023</a:t>
            </a:fld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rgbClr val="6F6259"/>
              </a:solidFill>
              <a:effectLst/>
              <a:uLnTx/>
              <a:uFillTx/>
              <a:latin typeface="Roboto Light"/>
              <a:ea typeface="+mn-ea"/>
              <a:cs typeface="+mn-cs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98C64FA8-A118-0B42-7FC4-6A4A2510E7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4009" y="2165456"/>
            <a:ext cx="4727650" cy="2620727"/>
          </a:xfrm>
          <a:prstGeom prst="rect">
            <a:avLst/>
          </a:prstGeom>
        </p:spPr>
      </p:pic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68D36628-66F3-D33C-E457-B1C9911DCB1F}"/>
              </a:ext>
            </a:extLst>
          </p:cNvPr>
          <p:cNvSpPr txBox="1">
            <a:spLocks/>
          </p:cNvSpPr>
          <p:nvPr/>
        </p:nvSpPr>
        <p:spPr>
          <a:xfrm>
            <a:off x="540000" y="2031487"/>
            <a:ext cx="6972909" cy="162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endParaRPr lang="de-DE" dirty="0">
              <a:latin typeface="Helvetica Neue"/>
              <a:sym typeface="Wingdings" panose="05000000000000000000" pitchFamily="2" charset="2"/>
            </a:endParaRPr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4E8069CA-2536-3C12-FB3A-8A7A0D55C323}"/>
              </a:ext>
            </a:extLst>
          </p:cNvPr>
          <p:cNvSpPr txBox="1">
            <a:spLocks/>
          </p:cNvSpPr>
          <p:nvPr/>
        </p:nvSpPr>
        <p:spPr>
          <a:xfrm>
            <a:off x="539999" y="1529708"/>
            <a:ext cx="6651633" cy="41791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dirty="0">
                <a:latin typeface="Helvetica Neue"/>
                <a:sym typeface="Wingdings" panose="05000000000000000000" pitchFamily="2" charset="2"/>
              </a:rPr>
              <a:t>= Abbildung der aufgenommenen Positionssequenzen auf ein digitales Straßen- und Wegenetz. </a:t>
            </a:r>
          </a:p>
          <a:p>
            <a:pPr marL="0" indent="0">
              <a:buNone/>
            </a:pPr>
            <a:endParaRPr lang="de-DE" dirty="0">
              <a:latin typeface="Helvetica Neue"/>
              <a:sym typeface="Wingdings" panose="05000000000000000000" pitchFamily="2" charset="2"/>
            </a:endParaRPr>
          </a:p>
          <a:p>
            <a:r>
              <a:rPr lang="de-DE" dirty="0">
                <a:latin typeface="Helvetica Neue"/>
                <a:sym typeface="Wingdings" panose="05000000000000000000" pitchFamily="2" charset="2"/>
              </a:rPr>
              <a:t>Map-Matching ist mittels „Valhalla“ vollständig umgesetzt und hinsichtlich der Parameter optimiert</a:t>
            </a:r>
          </a:p>
          <a:p>
            <a:r>
              <a:rPr lang="de-DE" dirty="0">
                <a:latin typeface="Helvetica Neue"/>
                <a:sym typeface="Wingdings" panose="05000000000000000000" pitchFamily="2" charset="2"/>
              </a:rPr>
              <a:t>Führt zu guten Ergebnissen, insofern für eine Sequenz der korrekte Matching-Modus genutzt wird</a:t>
            </a:r>
          </a:p>
          <a:p>
            <a:endParaRPr lang="de-DE" dirty="0">
              <a:latin typeface="Helvetica Neue"/>
              <a:sym typeface="Wingdings" panose="05000000000000000000" pitchFamily="2" charset="2"/>
            </a:endParaRPr>
          </a:p>
          <a:p>
            <a:r>
              <a:rPr lang="de-DE" b="1" dirty="0">
                <a:latin typeface="Helvetica Neue"/>
                <a:sym typeface="Wingdings" panose="05000000000000000000" pitchFamily="2" charset="2"/>
              </a:rPr>
              <a:t>Problem</a:t>
            </a:r>
            <a:r>
              <a:rPr lang="de-DE" dirty="0">
                <a:latin typeface="Helvetica Neue"/>
                <a:sym typeface="Wingdings" panose="05000000000000000000" pitchFamily="2" charset="2"/>
              </a:rPr>
              <a:t>: Matching-Modus ist abhängig von Fahrzeugklasse…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dirty="0">
                <a:latin typeface="Helvetica Neue"/>
                <a:sym typeface="Wingdings" panose="05000000000000000000" pitchFamily="2" charset="2"/>
              </a:rPr>
              <a:t>„</a:t>
            </a:r>
            <a:r>
              <a:rPr lang="de-DE" dirty="0" err="1">
                <a:latin typeface="Helvetica Neue"/>
                <a:sym typeface="Wingdings" panose="05000000000000000000" pitchFamily="2" charset="2"/>
              </a:rPr>
              <a:t>pedestrian</a:t>
            </a:r>
            <a:r>
              <a:rPr lang="de-DE" dirty="0">
                <a:latin typeface="Helvetica Neue"/>
                <a:sym typeface="Wingdings" panose="05000000000000000000" pitchFamily="2" charset="2"/>
              </a:rPr>
              <a:t>“, „</a:t>
            </a:r>
            <a:r>
              <a:rPr lang="de-DE" dirty="0" err="1">
                <a:latin typeface="Helvetica Neue"/>
                <a:sym typeface="Wingdings" panose="05000000000000000000" pitchFamily="2" charset="2"/>
              </a:rPr>
              <a:t>bicycle</a:t>
            </a:r>
            <a:r>
              <a:rPr lang="de-DE" dirty="0">
                <a:latin typeface="Helvetica Neue"/>
                <a:sym typeface="Wingdings" panose="05000000000000000000" pitchFamily="2" charset="2"/>
              </a:rPr>
              <a:t>“ und „</a:t>
            </a:r>
            <a:r>
              <a:rPr lang="de-DE" dirty="0" err="1">
                <a:latin typeface="Helvetica Neue"/>
                <a:sym typeface="Wingdings" panose="05000000000000000000" pitchFamily="2" charset="2"/>
              </a:rPr>
              <a:t>auto</a:t>
            </a:r>
            <a:r>
              <a:rPr lang="de-DE" dirty="0">
                <a:latin typeface="Helvetica Neue"/>
                <a:sym typeface="Wingdings" panose="05000000000000000000" pitchFamily="2" charset="2"/>
              </a:rPr>
              <a:t>“ (für Straßenfahrzeuge)</a:t>
            </a:r>
          </a:p>
        </p:txBody>
      </p:sp>
    </p:spTree>
    <p:extLst>
      <p:ext uri="{BB962C8B-B14F-4D97-AF65-F5344CB8AC3E}">
        <p14:creationId xmlns:p14="http://schemas.microsoft.com/office/powerpoint/2010/main" val="2471979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FE7B62-6151-683B-CAB7-14BCB37FB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Vorhersage des Matching-Modus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083538D-A5C0-0699-FECB-F47D0F81480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1E101A-BD3B-B542-8690-1916D72F307E}" type="datetime1">
              <a:rPr kumimoji="0" lang="de-DE" sz="1800" b="0" i="0" u="none" strike="noStrike" kern="1200" cap="none" spc="0" normalizeH="0" baseline="0" noProof="0" smtClean="0">
                <a:ln>
                  <a:noFill/>
                </a:ln>
                <a:solidFill>
                  <a:srgbClr val="6F6259"/>
                </a:solidFill>
                <a:effectLst/>
                <a:uLnTx/>
                <a:uFillTx/>
                <a:latin typeface="Roboto Ligh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05.07.2023</a:t>
            </a:fld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rgbClr val="6F6259"/>
              </a:solidFill>
              <a:effectLst/>
              <a:uLnTx/>
              <a:uFillTx/>
              <a:latin typeface="Roboto Light"/>
              <a:ea typeface="+mn-ea"/>
              <a:cs typeface="+mn-cs"/>
            </a:endParaRPr>
          </a:p>
        </p:txBody>
      </p:sp>
      <p:sp>
        <p:nvSpPr>
          <p:cNvPr id="6" name="Textplatzhalter 3">
            <a:extLst>
              <a:ext uri="{FF2B5EF4-FFF2-40B4-BE49-F238E27FC236}">
                <a16:creationId xmlns:a16="http://schemas.microsoft.com/office/drawing/2014/main" id="{A571A6C6-3F57-12E8-8FC8-BFA443948AAE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539999" y="1350000"/>
            <a:ext cx="11159999" cy="360000"/>
          </a:xfrm>
        </p:spPr>
        <p:txBody>
          <a:bodyPr>
            <a:normAutofit fontScale="92500" lnSpcReduction="10000"/>
          </a:bodyPr>
          <a:lstStyle/>
          <a:p>
            <a:r>
              <a:rPr lang="de-DE" b="1" dirty="0">
                <a:latin typeface="Helvetica Neue"/>
              </a:rPr>
              <a:t>Training und Hyperparameteroptimierung verschiedener Modelle</a:t>
            </a: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C2430133-5DCB-E778-AD0E-32629BA8A962}"/>
              </a:ext>
            </a:extLst>
          </p:cNvPr>
          <p:cNvSpPr txBox="1">
            <a:spLocks/>
          </p:cNvSpPr>
          <p:nvPr/>
        </p:nvSpPr>
        <p:spPr>
          <a:xfrm>
            <a:off x="539998" y="2096998"/>
            <a:ext cx="10062099" cy="38754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1" dirty="0">
                <a:latin typeface="Helvetica Neue"/>
                <a:sym typeface="Wingdings" panose="05000000000000000000" pitchFamily="2" charset="2"/>
              </a:rPr>
              <a:t>Konsequenz</a:t>
            </a:r>
            <a:r>
              <a:rPr lang="de-DE" dirty="0">
                <a:latin typeface="Helvetica Neue"/>
                <a:sym typeface="Wingdings" panose="05000000000000000000" pitchFamily="2" charset="2"/>
              </a:rPr>
              <a:t>: Sequenzen müssen also „vorklassifiziert“ werden, damit der richtige Matching-Modus gesetzt werden kann.</a:t>
            </a:r>
          </a:p>
          <a:p>
            <a:r>
              <a:rPr lang="de-DE" dirty="0">
                <a:latin typeface="Helvetica Neue"/>
                <a:sym typeface="Wingdings" panose="05000000000000000000" pitchFamily="2" charset="2"/>
              </a:rPr>
              <a:t>Hierfür wurden verschiedene Klassifikatoren trainiert und hinsichtlich ihrer Hyperparameter optimiert.</a:t>
            </a:r>
          </a:p>
          <a:p>
            <a:endParaRPr lang="de-DE" dirty="0">
              <a:latin typeface="Helvetica Neue"/>
              <a:sym typeface="Wingdings" panose="05000000000000000000" pitchFamily="2" charset="2"/>
            </a:endParaRPr>
          </a:p>
          <a:p>
            <a:r>
              <a:rPr lang="de-DE" dirty="0">
                <a:latin typeface="Helvetica Neue"/>
                <a:sym typeface="Wingdings" panose="05000000000000000000" pitchFamily="2" charset="2"/>
              </a:rPr>
              <a:t>Eingabe: 12 Merkmale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DE" sz="1600" dirty="0">
                <a:latin typeface="Helvetica Neue"/>
                <a:sym typeface="Wingdings" panose="05000000000000000000" pitchFamily="2" charset="2"/>
              </a:rPr>
              <a:t>Dauer</a:t>
            </a:r>
            <a:endParaRPr lang="de-DE" dirty="0">
              <a:latin typeface="Helvetica Neue"/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de-DE" sz="1600" dirty="0">
                <a:latin typeface="Helvetica Neue"/>
                <a:sym typeface="Wingdings" panose="05000000000000000000" pitchFamily="2" charset="2"/>
              </a:rPr>
              <a:t>Geschwindigkeit 	 Mittelwert, Standardabweichung, 10%-, 50%- und 90%-Quantil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DE" sz="1600" dirty="0">
                <a:latin typeface="Helvetica Neue"/>
                <a:sym typeface="Wingdings" panose="05000000000000000000" pitchFamily="2" charset="2"/>
              </a:rPr>
              <a:t>Beschleunigung 	 Standardabweichung &amp; 90%-Quantil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DE" sz="1600" dirty="0">
                <a:latin typeface="Helvetica Neue"/>
                <a:sym typeface="Wingdings" panose="05000000000000000000" pitchFamily="2" charset="2"/>
              </a:rPr>
              <a:t>Verzögerung 	 Standardabweichung &amp; 90%-Quantil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DE" sz="1600" dirty="0" err="1">
                <a:latin typeface="Helvetica Neue"/>
                <a:sym typeface="Wingdings" panose="05000000000000000000" pitchFamily="2" charset="2"/>
              </a:rPr>
              <a:t>Winkelgeschw</a:t>
            </a:r>
            <a:r>
              <a:rPr lang="de-DE" sz="1600" dirty="0">
                <a:latin typeface="Helvetica Neue"/>
                <a:sym typeface="Wingdings" panose="05000000000000000000" pitchFamily="2" charset="2"/>
              </a:rPr>
              <a:t>.	 Standardabweichung &amp; 90%-Quantil</a:t>
            </a:r>
          </a:p>
        </p:txBody>
      </p:sp>
    </p:spTree>
    <p:extLst>
      <p:ext uri="{BB962C8B-B14F-4D97-AF65-F5344CB8AC3E}">
        <p14:creationId xmlns:p14="http://schemas.microsoft.com/office/powerpoint/2010/main" val="2110295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FE7B62-6151-683B-CAB7-14BCB37FB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Vorhersage des Matching-Modus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8436B24-737D-7745-F381-CCC7025F43A5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539999" y="1350000"/>
            <a:ext cx="11159999" cy="360000"/>
          </a:xfrm>
        </p:spPr>
        <p:txBody>
          <a:bodyPr>
            <a:normAutofit fontScale="92500" lnSpcReduction="10000"/>
          </a:bodyPr>
          <a:lstStyle/>
          <a:p>
            <a:r>
              <a:rPr lang="de-DE" b="1" dirty="0">
                <a:latin typeface="Helvetica Neue"/>
              </a:rPr>
              <a:t>Evaluierung des besten Modells für Abtastperiode = 1s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083538D-A5C0-0699-FECB-F47D0F81480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1E101A-BD3B-B542-8690-1916D72F307E}" type="datetime1">
              <a:rPr kumimoji="0" lang="de-DE" sz="1800" b="0" i="0" u="none" strike="noStrike" kern="1200" cap="none" spc="0" normalizeH="0" baseline="0" noProof="0" smtClean="0">
                <a:ln>
                  <a:noFill/>
                </a:ln>
                <a:solidFill>
                  <a:srgbClr val="6F6259"/>
                </a:solidFill>
                <a:effectLst/>
                <a:uLnTx/>
                <a:uFillTx/>
                <a:latin typeface="Roboto Ligh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05.07.2023</a:t>
            </a:fld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rgbClr val="6F6259"/>
              </a:solidFill>
              <a:effectLst/>
              <a:uLnTx/>
              <a:uFillTx/>
              <a:latin typeface="Roboto Light"/>
              <a:ea typeface="+mn-ea"/>
              <a:cs typeface="+mn-cs"/>
            </a:endParaRPr>
          </a:p>
        </p:txBody>
      </p:sp>
      <p:pic>
        <p:nvPicPr>
          <p:cNvPr id="22" name="Grafik 21" descr="Ein Bild, das Text, Screenshot, Diagramm, Quadrat enthält.&#10;&#10;Automatisch generierte Beschreibung">
            <a:extLst>
              <a:ext uri="{FF2B5EF4-FFF2-40B4-BE49-F238E27FC236}">
                <a16:creationId xmlns:a16="http://schemas.microsoft.com/office/drawing/2014/main" id="{187884C3-676F-66EF-54C8-8319B92A097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04"/>
          <a:stretch/>
        </p:blipFill>
        <p:spPr>
          <a:xfrm>
            <a:off x="4210890" y="2069435"/>
            <a:ext cx="3770219" cy="27191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3" name="Textfeld 22">
            <a:extLst>
              <a:ext uri="{FF2B5EF4-FFF2-40B4-BE49-F238E27FC236}">
                <a16:creationId xmlns:a16="http://schemas.microsoft.com/office/drawing/2014/main" id="{D16D8FAC-A6C1-3326-51BE-E318CDC5ED85}"/>
              </a:ext>
            </a:extLst>
          </p:cNvPr>
          <p:cNvSpPr txBox="1"/>
          <p:nvPr/>
        </p:nvSpPr>
        <p:spPr>
          <a:xfrm>
            <a:off x="5071519" y="4892447"/>
            <a:ext cx="2048959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/>
              <a:t>Random-Forest</a:t>
            </a:r>
          </a:p>
          <a:p>
            <a:pPr algn="ctr"/>
            <a:r>
              <a:rPr lang="de-DE" sz="1600" b="1" dirty="0">
                <a:sym typeface="Wingdings" panose="05000000000000000000" pitchFamily="2" charset="2"/>
              </a:rPr>
              <a:t> </a:t>
            </a:r>
            <a:r>
              <a:rPr lang="de-DE" sz="1600" b="1" dirty="0"/>
              <a:t>95,1% Genauigkeit</a:t>
            </a:r>
          </a:p>
        </p:txBody>
      </p:sp>
    </p:spTree>
    <p:extLst>
      <p:ext uri="{BB962C8B-B14F-4D97-AF65-F5344CB8AC3E}">
        <p14:creationId xmlns:p14="http://schemas.microsoft.com/office/powerpoint/2010/main" val="3149585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FE7B62-6151-683B-CAB7-14BCB37FB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Vorhersage des Matching-Modus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8436B24-737D-7745-F381-CCC7025F43A5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539999" y="1350000"/>
            <a:ext cx="11159999" cy="360000"/>
          </a:xfrm>
        </p:spPr>
        <p:txBody>
          <a:bodyPr>
            <a:normAutofit fontScale="92500" lnSpcReduction="10000"/>
          </a:bodyPr>
          <a:lstStyle/>
          <a:p>
            <a:r>
              <a:rPr lang="de-DE" b="1" dirty="0">
                <a:latin typeface="Helvetica Neue"/>
              </a:rPr>
              <a:t>Evaluierung optimierter Modelle für Abtastperiode = 2s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083538D-A5C0-0699-FECB-F47D0F81480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1E101A-BD3B-B542-8690-1916D72F307E}" type="datetime1">
              <a:rPr kumimoji="0" lang="de-DE" sz="1800" b="0" i="0" u="none" strike="noStrike" kern="1200" cap="none" spc="0" normalizeH="0" baseline="0" noProof="0" smtClean="0">
                <a:ln>
                  <a:noFill/>
                </a:ln>
                <a:solidFill>
                  <a:srgbClr val="6F6259"/>
                </a:solidFill>
                <a:effectLst/>
                <a:uLnTx/>
                <a:uFillTx/>
                <a:latin typeface="Roboto Ligh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05.07.2023</a:t>
            </a:fld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rgbClr val="6F6259"/>
              </a:solidFill>
              <a:effectLst/>
              <a:uLnTx/>
              <a:uFillTx/>
              <a:latin typeface="Roboto Light"/>
              <a:ea typeface="+mn-ea"/>
              <a:cs typeface="+mn-cs"/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A3E9A51A-921C-D1F3-E561-8CB4C9EEE55B}"/>
              </a:ext>
            </a:extLst>
          </p:cNvPr>
          <p:cNvSpPr txBox="1"/>
          <p:nvPr/>
        </p:nvSpPr>
        <p:spPr>
          <a:xfrm>
            <a:off x="4742857" y="5014253"/>
            <a:ext cx="2754280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/>
              <a:t>Random-Forest</a:t>
            </a:r>
          </a:p>
          <a:p>
            <a:pPr algn="ctr"/>
            <a:r>
              <a:rPr lang="de-DE" sz="1600" b="1" dirty="0">
                <a:sym typeface="Wingdings" panose="05000000000000000000" pitchFamily="2" charset="2"/>
              </a:rPr>
              <a:t> </a:t>
            </a:r>
            <a:r>
              <a:rPr lang="de-DE" sz="1600" b="1" dirty="0"/>
              <a:t>96,2% Genauigkeit (+1,1%)</a:t>
            </a:r>
          </a:p>
        </p:txBody>
      </p:sp>
      <p:pic>
        <p:nvPicPr>
          <p:cNvPr id="17" name="Grafik 16" descr="Ein Bild, das Text, Screenshot, Diagramm, Farbigkeit enthält.&#10;&#10;Automatisch generierte Beschreibung">
            <a:extLst>
              <a:ext uri="{FF2B5EF4-FFF2-40B4-BE49-F238E27FC236}">
                <a16:creationId xmlns:a16="http://schemas.microsoft.com/office/drawing/2014/main" id="{B503A518-C293-CADC-BC96-69CDEE4465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14"/>
          <a:stretch/>
        </p:blipFill>
        <p:spPr>
          <a:xfrm>
            <a:off x="4239788" y="2075985"/>
            <a:ext cx="3760419" cy="27060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94353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07540C-F2DD-39C5-6AAD-8A22F4C5E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Aktueller Stand: Klassifikation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65B40A7-51D0-2AD4-E9C0-BEBC1C99F13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1E101A-BD3B-B542-8690-1916D72F307E}" type="datetime1">
              <a:rPr kumimoji="0" lang="de-DE" sz="1800" b="0" i="0" u="none" strike="noStrike" kern="1200" cap="none" spc="0" normalizeH="0" baseline="0" noProof="0" smtClean="0">
                <a:ln>
                  <a:noFill/>
                </a:ln>
                <a:solidFill>
                  <a:srgbClr val="6F6259"/>
                </a:solidFill>
                <a:effectLst/>
                <a:uLnTx/>
                <a:uFillTx/>
                <a:latin typeface="Roboto Ligh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05.07.2023</a:t>
            </a:fld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rgbClr val="6F6259"/>
              </a:solidFill>
              <a:effectLst/>
              <a:uLnTx/>
              <a:uFillTx/>
              <a:latin typeface="Roboto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46779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FE7B62-6151-683B-CAB7-14BCB37FB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Vorhersage der Verkehrsteilnehmerklasse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8436B24-737D-7745-F381-CCC7025F43A5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539999" y="1350000"/>
            <a:ext cx="11159999" cy="360000"/>
          </a:xfrm>
        </p:spPr>
        <p:txBody>
          <a:bodyPr>
            <a:normAutofit fontScale="92500" lnSpcReduction="10000"/>
          </a:bodyPr>
          <a:lstStyle/>
          <a:p>
            <a:r>
              <a:rPr lang="de-DE" b="1" dirty="0">
                <a:latin typeface="Helvetica Neue"/>
              </a:rPr>
              <a:t>Naiver Ansatz: optimierter Random-Forest für 4 Klassen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083538D-A5C0-0699-FECB-F47D0F81480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1E101A-BD3B-B542-8690-1916D72F307E}" type="datetime1">
              <a:rPr kumimoji="0" lang="de-DE" sz="1800" b="0" i="0" u="none" strike="noStrike" kern="1200" cap="none" spc="0" normalizeH="0" baseline="0" noProof="0" smtClean="0">
                <a:ln>
                  <a:noFill/>
                </a:ln>
                <a:solidFill>
                  <a:srgbClr val="6F6259"/>
                </a:solidFill>
                <a:effectLst/>
                <a:uLnTx/>
                <a:uFillTx/>
                <a:latin typeface="Roboto Ligh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05.07.2023</a:t>
            </a:fld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rgbClr val="6F6259"/>
              </a:solidFill>
              <a:effectLst/>
              <a:uLnTx/>
              <a:uFillTx/>
              <a:latin typeface="Roboto Light"/>
              <a:ea typeface="+mn-ea"/>
              <a:cs typeface="+mn-cs"/>
            </a:endParaRPr>
          </a:p>
        </p:txBody>
      </p:sp>
      <p:pic>
        <p:nvPicPr>
          <p:cNvPr id="5" name="Grafik 4" descr="Ein Bild, das Text, Screenshot, Diagramm, Farbigkeit enthält.&#10;&#10;Automatisch generierte Beschreibung">
            <a:extLst>
              <a:ext uri="{FF2B5EF4-FFF2-40B4-BE49-F238E27FC236}">
                <a16:creationId xmlns:a16="http://schemas.microsoft.com/office/drawing/2014/main" id="{D61CE8E8-82A8-2B18-D015-8DC25790BE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63"/>
          <a:stretch/>
        </p:blipFill>
        <p:spPr>
          <a:xfrm>
            <a:off x="6876332" y="2065034"/>
            <a:ext cx="3649044" cy="27237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Grafik 12" descr="Ein Bild, das Text, Screenshot, Diagramm, Zahl enthält.&#10;&#10;Automatisch generierte Beschreibung">
            <a:extLst>
              <a:ext uri="{FF2B5EF4-FFF2-40B4-BE49-F238E27FC236}">
                <a16:creationId xmlns:a16="http://schemas.microsoft.com/office/drawing/2014/main" id="{6E68B5E0-015A-55AF-B2D4-515929A131B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53"/>
          <a:stretch/>
        </p:blipFill>
        <p:spPr>
          <a:xfrm>
            <a:off x="1664044" y="2064820"/>
            <a:ext cx="3649044" cy="27269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0A6C403C-53CC-AC98-0CE5-CFBF59A94B6B}"/>
              </a:ext>
            </a:extLst>
          </p:cNvPr>
          <p:cNvSpPr txBox="1"/>
          <p:nvPr/>
        </p:nvSpPr>
        <p:spPr>
          <a:xfrm>
            <a:off x="2513027" y="5030729"/>
            <a:ext cx="2079415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Periode = 1s</a:t>
            </a:r>
          </a:p>
          <a:p>
            <a:pPr algn="ctr"/>
            <a:r>
              <a:rPr lang="de-DE" sz="1600" dirty="0">
                <a:sym typeface="Wingdings" panose="05000000000000000000" pitchFamily="2" charset="2"/>
              </a:rPr>
              <a:t> </a:t>
            </a:r>
            <a:r>
              <a:rPr lang="de-DE" sz="1600" dirty="0"/>
              <a:t>76,8% Genauigkeit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17F73215-DE8E-3715-5649-FA3CF03BA4ED}"/>
              </a:ext>
            </a:extLst>
          </p:cNvPr>
          <p:cNvSpPr txBox="1"/>
          <p:nvPr/>
        </p:nvSpPr>
        <p:spPr>
          <a:xfrm>
            <a:off x="7613907" y="5030729"/>
            <a:ext cx="205857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/>
              <a:t>Periode = 2s</a:t>
            </a:r>
          </a:p>
          <a:p>
            <a:pPr algn="ctr"/>
            <a:r>
              <a:rPr lang="de-DE" sz="1600" b="1" dirty="0">
                <a:sym typeface="Wingdings" panose="05000000000000000000" pitchFamily="2" charset="2"/>
              </a:rPr>
              <a:t> </a:t>
            </a:r>
            <a:r>
              <a:rPr lang="de-DE" sz="1600" b="1" dirty="0"/>
              <a:t>80.0% Genauigkeit</a:t>
            </a:r>
          </a:p>
        </p:txBody>
      </p:sp>
    </p:spTree>
    <p:extLst>
      <p:ext uri="{BB962C8B-B14F-4D97-AF65-F5344CB8AC3E}">
        <p14:creationId xmlns:p14="http://schemas.microsoft.com/office/powerpoint/2010/main" val="1076441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FE7B62-6151-683B-CAB7-14BCB37FB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Vorhersage der Verkehrsteilnehmerklasse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8436B24-737D-7745-F381-CCC7025F43A5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539999" y="1350000"/>
            <a:ext cx="11159999" cy="360000"/>
          </a:xfrm>
        </p:spPr>
        <p:txBody>
          <a:bodyPr>
            <a:normAutofit fontScale="92500" lnSpcReduction="10000"/>
          </a:bodyPr>
          <a:lstStyle/>
          <a:p>
            <a:r>
              <a:rPr lang="de-DE" b="1" dirty="0">
                <a:latin typeface="Helvetica Neue"/>
              </a:rPr>
              <a:t>Besserer Klassifikationsansatz: Rekurrente Neuronale Netzwerke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083538D-A5C0-0699-FECB-F47D0F81480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1E101A-BD3B-B542-8690-1916D72F307E}" type="datetime1">
              <a:rPr kumimoji="0" lang="de-DE" sz="1800" b="0" i="0" u="none" strike="noStrike" kern="1200" cap="none" spc="0" normalizeH="0" baseline="0" noProof="0" smtClean="0">
                <a:ln>
                  <a:noFill/>
                </a:ln>
                <a:solidFill>
                  <a:srgbClr val="6F6259"/>
                </a:solidFill>
                <a:effectLst/>
                <a:uLnTx/>
                <a:uFillTx/>
                <a:latin typeface="Roboto Ligh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05.07.2023</a:t>
            </a:fld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rgbClr val="6F6259"/>
              </a:solidFill>
              <a:effectLst/>
              <a:uLnTx/>
              <a:uFillTx/>
              <a:latin typeface="Roboto Light"/>
              <a:ea typeface="+mn-ea"/>
              <a:cs typeface="+mn-cs"/>
            </a:endParaRPr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59BB827B-76C0-2B2F-7B63-485D7E8AFA73}"/>
              </a:ext>
            </a:extLst>
          </p:cNvPr>
          <p:cNvSpPr txBox="1">
            <a:spLocks/>
          </p:cNvSpPr>
          <p:nvPr/>
        </p:nvSpPr>
        <p:spPr>
          <a:xfrm>
            <a:off x="539999" y="1728778"/>
            <a:ext cx="7187094" cy="38754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sz="1600" dirty="0">
              <a:latin typeface="Helvetica Neue"/>
              <a:sym typeface="Wingdings" panose="05000000000000000000" pitchFamily="2" charset="2"/>
            </a:endParaRPr>
          </a:p>
          <a:p>
            <a:r>
              <a:rPr lang="de-DE" sz="1600" dirty="0">
                <a:latin typeface="Helvetica Neue"/>
                <a:sym typeface="Wingdings" panose="05000000000000000000" pitchFamily="2" charset="2"/>
              </a:rPr>
              <a:t>Großer Vorteil: RNNs sind in der Lage mit Sequenzen beliebiger Länge, statt mit einzelnen Eingaben fester Größe zu arbeiten</a:t>
            </a:r>
          </a:p>
          <a:p>
            <a:pPr marL="466725" indent="-285750">
              <a:buFont typeface="Wingdings" panose="05000000000000000000" pitchFamily="2" charset="2"/>
              <a:buChar char="à"/>
            </a:pPr>
            <a:r>
              <a:rPr lang="de-DE" sz="1600" dirty="0">
                <a:latin typeface="Helvetica Neue"/>
                <a:sym typeface="Wingdings" panose="05000000000000000000" pitchFamily="2" charset="2"/>
              </a:rPr>
              <a:t>Sequenzen müssen somit nicht durch eine feste Anzahl an Merkmalen zusammengefasst werden</a:t>
            </a:r>
          </a:p>
          <a:p>
            <a:pPr marL="466725" indent="-285750">
              <a:buFont typeface="Wingdings" panose="05000000000000000000" pitchFamily="2" charset="2"/>
              <a:buChar char="à"/>
            </a:pPr>
            <a:endParaRPr lang="de-DE" sz="1600" dirty="0">
              <a:latin typeface="Helvetica Neue"/>
              <a:sym typeface="Wingdings" panose="05000000000000000000" pitchFamily="2" charset="2"/>
            </a:endParaRPr>
          </a:p>
          <a:p>
            <a:r>
              <a:rPr lang="de-DE" sz="1600" dirty="0">
                <a:latin typeface="Helvetica Neue"/>
                <a:sym typeface="Wingdings" panose="05000000000000000000" pitchFamily="2" charset="2"/>
              </a:rPr>
              <a:t>Anders als gewöhnliche Neuronale Netze besitzen RNNs rückwärtsgerichtete Verbindungen, z.B. in Form von „Gedächtniszellen“</a:t>
            </a:r>
          </a:p>
          <a:p>
            <a:pPr marL="466725" marR="0" lvl="0" indent="-28575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lang="de-DE" sz="1600" dirty="0">
                <a:solidFill>
                  <a:srgbClr val="6F6259"/>
                </a:solidFill>
                <a:latin typeface="Helvetica Neue"/>
                <a:sym typeface="Wingdings" panose="05000000000000000000" pitchFamily="2" charset="2"/>
              </a:rPr>
              <a:t>Die Ausgabe im aktuellen Zeitschritt t ist damit nicht nur von der Eingabe zum Zeitpunkt t sondern auch von der Ausgabe der Zelle zum Zeitpunkt t-1 abhängig</a:t>
            </a:r>
          </a:p>
          <a:p>
            <a:pPr marL="466725" marR="0" lvl="0" indent="-28575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lang="de-DE" sz="1600" dirty="0">
                <a:latin typeface="Helvetica Neue"/>
                <a:sym typeface="Wingdings" panose="05000000000000000000" pitchFamily="2" charset="2"/>
              </a:rPr>
              <a:t>Hierdurch können zeitlich codierte Muster in den Daten abgebildet werden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1616027C-0620-D7ED-9D2F-3A55DA5005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6813" y="2070000"/>
            <a:ext cx="3804234" cy="315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771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FE7B62-6151-683B-CAB7-14BCB37FB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Vorhersage der Verkehrsteilnehmerklasse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8436B24-737D-7745-F381-CCC7025F43A5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539999" y="1350000"/>
            <a:ext cx="11159999" cy="360000"/>
          </a:xfrm>
        </p:spPr>
        <p:txBody>
          <a:bodyPr>
            <a:normAutofit fontScale="92500" lnSpcReduction="10000"/>
          </a:bodyPr>
          <a:lstStyle/>
          <a:p>
            <a:r>
              <a:rPr lang="de-DE" b="1" dirty="0">
                <a:latin typeface="Helvetica Neue"/>
              </a:rPr>
              <a:t>Erprobung: Entwurf eines RNNs zur Verkehrsteilnehmerklassifikation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083538D-A5C0-0699-FECB-F47D0F81480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1E101A-BD3B-B542-8690-1916D72F307E}" type="datetime1">
              <a:rPr kumimoji="0" lang="de-DE" sz="1800" b="0" i="0" u="none" strike="noStrike" kern="1200" cap="none" spc="0" normalizeH="0" baseline="0" noProof="0" smtClean="0">
                <a:ln>
                  <a:noFill/>
                </a:ln>
                <a:solidFill>
                  <a:srgbClr val="6F6259"/>
                </a:solidFill>
                <a:effectLst/>
                <a:uLnTx/>
                <a:uFillTx/>
                <a:latin typeface="Roboto Ligh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05.07.2023</a:t>
            </a:fld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rgbClr val="6F6259"/>
              </a:solidFill>
              <a:effectLst/>
              <a:uLnTx/>
              <a:uFillTx/>
              <a:latin typeface="Roboto Light"/>
              <a:ea typeface="+mn-ea"/>
              <a:cs typeface="+mn-cs"/>
            </a:endParaRPr>
          </a:p>
        </p:txBody>
      </p:sp>
      <p:pic>
        <p:nvPicPr>
          <p:cNvPr id="293" name="Grafik 292">
            <a:extLst>
              <a:ext uri="{FF2B5EF4-FFF2-40B4-BE49-F238E27FC236}">
                <a16:creationId xmlns:a16="http://schemas.microsoft.com/office/drawing/2014/main" id="{D2F8C39F-897D-7DF3-8A59-AEAC5B3708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035" y="2070000"/>
            <a:ext cx="9099884" cy="3358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17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FE7B62-6151-683B-CAB7-14BCB37FB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Vorhersage der Verkehrsteilnehmerklasse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8436B24-737D-7745-F381-CCC7025F43A5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539999" y="1350000"/>
            <a:ext cx="11159999" cy="360000"/>
          </a:xfrm>
        </p:spPr>
        <p:txBody>
          <a:bodyPr>
            <a:normAutofit fontScale="92500" lnSpcReduction="10000"/>
          </a:bodyPr>
          <a:lstStyle/>
          <a:p>
            <a:r>
              <a:rPr lang="de-DE" b="1" dirty="0">
                <a:latin typeface="Helvetica Neue"/>
              </a:rPr>
              <a:t>Evaluierung des RNNs auf verschiedenen Datensätzen (2min)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083538D-A5C0-0699-FECB-F47D0F81480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1E101A-BD3B-B542-8690-1916D72F307E}" type="datetime1">
              <a:rPr kumimoji="0" lang="de-DE" sz="1800" b="0" i="0" u="none" strike="noStrike" kern="1200" cap="none" spc="0" normalizeH="0" baseline="0" noProof="0" smtClean="0">
                <a:ln>
                  <a:noFill/>
                </a:ln>
                <a:solidFill>
                  <a:srgbClr val="6F6259"/>
                </a:solidFill>
                <a:effectLst/>
                <a:uLnTx/>
                <a:uFillTx/>
                <a:latin typeface="Roboto Ligh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05.07.2023</a:t>
            </a:fld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rgbClr val="6F6259"/>
              </a:solidFill>
              <a:effectLst/>
              <a:uLnTx/>
              <a:uFillTx/>
              <a:latin typeface="Roboto Light"/>
              <a:ea typeface="+mn-ea"/>
              <a:cs typeface="+mn-cs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4CBDD37-709F-FA21-6F3C-1E58C2E5E6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999" y="2183056"/>
            <a:ext cx="3248556" cy="24918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2845AAC9-C072-1F88-4D2C-BB5F3EF7D6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1722" y="2183056"/>
            <a:ext cx="3248556" cy="24918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BBD32CB7-EEAE-3EB9-4914-D6FB13C349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8325" y="2183056"/>
            <a:ext cx="3293676" cy="24918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EE0303E0-98DC-E8CF-5BC1-790A92EC2BAC}"/>
              </a:ext>
            </a:extLst>
          </p:cNvPr>
          <p:cNvSpPr txBox="1"/>
          <p:nvPr/>
        </p:nvSpPr>
        <p:spPr>
          <a:xfrm>
            <a:off x="1099724" y="4852737"/>
            <a:ext cx="2129108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Periode = 1s </a:t>
            </a:r>
          </a:p>
          <a:p>
            <a:pPr algn="ctr"/>
            <a:r>
              <a:rPr lang="de-DE" sz="1600" dirty="0">
                <a:sym typeface="Wingdings" panose="05000000000000000000" pitchFamily="2" charset="2"/>
              </a:rPr>
              <a:t> 84,9% Genauigkeit </a:t>
            </a:r>
            <a:endParaRPr lang="de-DE" sz="1600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812F2049-8436-2EB2-4129-064F2E2E1773}"/>
              </a:ext>
            </a:extLst>
          </p:cNvPr>
          <p:cNvSpPr txBox="1"/>
          <p:nvPr/>
        </p:nvSpPr>
        <p:spPr>
          <a:xfrm>
            <a:off x="4564928" y="4852737"/>
            <a:ext cx="31101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Periode = 1s (Map-Matching)</a:t>
            </a:r>
          </a:p>
          <a:p>
            <a:pPr algn="ctr"/>
            <a:r>
              <a:rPr lang="de-DE" sz="1600" dirty="0">
                <a:sym typeface="Wingdings" panose="05000000000000000000" pitchFamily="2" charset="2"/>
              </a:rPr>
              <a:t> 79,17% Genauigkeit</a:t>
            </a:r>
            <a:endParaRPr lang="de-DE" sz="1600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EAA3DB4A-B169-A072-FF68-F9F006BE20BF}"/>
              </a:ext>
            </a:extLst>
          </p:cNvPr>
          <p:cNvSpPr txBox="1"/>
          <p:nvPr/>
        </p:nvSpPr>
        <p:spPr>
          <a:xfrm>
            <a:off x="8955838" y="4852737"/>
            <a:ext cx="2098651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/>
              <a:t>Periode = 2s</a:t>
            </a:r>
          </a:p>
          <a:p>
            <a:pPr algn="ctr"/>
            <a:r>
              <a:rPr lang="de-DE" sz="1600" b="1" dirty="0">
                <a:sym typeface="Wingdings" panose="05000000000000000000" pitchFamily="2" charset="2"/>
              </a:rPr>
              <a:t> 86,3% Genauigkeit </a:t>
            </a:r>
            <a:endParaRPr lang="de-DE" sz="1600" b="1" dirty="0"/>
          </a:p>
        </p:txBody>
      </p:sp>
    </p:spTree>
    <p:extLst>
      <p:ext uri="{BB962C8B-B14F-4D97-AF65-F5344CB8AC3E}">
        <p14:creationId xmlns:p14="http://schemas.microsoft.com/office/powerpoint/2010/main" val="1289848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07540C-F2DD-39C5-6AAD-8A22F4C5E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Rückblick: Thema und Aufgaben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4EEAC35-0616-71E1-437A-DA03C339A353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>
            <a:normAutofit fontScale="92500" lnSpcReduction="20000"/>
          </a:bodyPr>
          <a:lstStyle/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65B40A7-51D0-2AD4-E9C0-BEBC1C99F13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1E101A-BD3B-B542-8690-1916D72F307E}" type="datetime1">
              <a:rPr kumimoji="0" lang="de-DE" sz="1800" b="0" i="0" u="none" strike="noStrike" kern="1200" cap="none" spc="0" normalizeH="0" baseline="0" noProof="0" smtClean="0">
                <a:ln>
                  <a:noFill/>
                </a:ln>
                <a:solidFill>
                  <a:srgbClr val="6F6259"/>
                </a:solidFill>
                <a:effectLst/>
                <a:uLnTx/>
                <a:uFillTx/>
                <a:latin typeface="Roboto Ligh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05.07.2023</a:t>
            </a:fld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rgbClr val="6F6259"/>
              </a:solidFill>
              <a:effectLst/>
              <a:uLnTx/>
              <a:uFillTx/>
              <a:latin typeface="Roboto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49409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FE7B62-6151-683B-CAB7-14BCB37FB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Vorhersage der Verkehrsteilnehmerklasse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8436B24-737D-7745-F381-CCC7025F43A5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539999" y="1350000"/>
            <a:ext cx="11159999" cy="360000"/>
          </a:xfrm>
        </p:spPr>
        <p:txBody>
          <a:bodyPr>
            <a:normAutofit fontScale="92500" lnSpcReduction="10000"/>
          </a:bodyPr>
          <a:lstStyle/>
          <a:p>
            <a:r>
              <a:rPr lang="de-DE" b="1" dirty="0">
                <a:latin typeface="Helvetica Neue"/>
              </a:rPr>
              <a:t>Nächste Ziele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083538D-A5C0-0699-FECB-F47D0F81480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1E101A-BD3B-B542-8690-1916D72F307E}" type="datetime1">
              <a:rPr kumimoji="0" lang="de-DE" sz="1800" b="0" i="0" u="none" strike="noStrike" kern="1200" cap="none" spc="0" normalizeH="0" baseline="0" noProof="0" smtClean="0">
                <a:ln>
                  <a:noFill/>
                </a:ln>
                <a:solidFill>
                  <a:srgbClr val="6F6259"/>
                </a:solidFill>
                <a:effectLst/>
                <a:uLnTx/>
                <a:uFillTx/>
                <a:latin typeface="Roboto Ligh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05.07.2023</a:t>
            </a:fld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rgbClr val="6F6259"/>
              </a:solidFill>
              <a:effectLst/>
              <a:uLnTx/>
              <a:uFillTx/>
              <a:latin typeface="Roboto Light"/>
              <a:ea typeface="+mn-ea"/>
              <a:cs typeface="+mn-cs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969A7B8-5560-7C07-87DE-F85D2EEF6B8A}"/>
              </a:ext>
            </a:extLst>
          </p:cNvPr>
          <p:cNvSpPr txBox="1">
            <a:spLocks/>
          </p:cNvSpPr>
          <p:nvPr/>
        </p:nvSpPr>
        <p:spPr>
          <a:xfrm>
            <a:off x="539999" y="1728778"/>
            <a:ext cx="10976498" cy="38754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sz="1600" dirty="0">
              <a:latin typeface="Helvetica Neue"/>
              <a:sym typeface="Wingdings" panose="05000000000000000000" pitchFamily="2" charset="2"/>
            </a:endParaRPr>
          </a:p>
          <a:p>
            <a:r>
              <a:rPr lang="de-DE" sz="1600" dirty="0">
                <a:latin typeface="Helvetica Neue"/>
                <a:sym typeface="Wingdings" panose="05000000000000000000" pitchFamily="2" charset="2"/>
              </a:rPr>
              <a:t>Training und Hyperparameteroptimierung der RNNs für alle 12 Datensätze:</a:t>
            </a:r>
          </a:p>
          <a:p>
            <a:pPr lvl="1"/>
            <a:r>
              <a:rPr lang="de-DE" sz="1400" dirty="0">
                <a:latin typeface="Helvetica Neue"/>
                <a:sym typeface="Wingdings" panose="05000000000000000000" pitchFamily="2" charset="2"/>
              </a:rPr>
              <a:t>Anzahl der (rekurrenten) Schichten</a:t>
            </a:r>
          </a:p>
          <a:p>
            <a:pPr lvl="1"/>
            <a:r>
              <a:rPr lang="de-DE" sz="1400" dirty="0">
                <a:latin typeface="Helvetica Neue"/>
                <a:sym typeface="Wingdings" panose="05000000000000000000" pitchFamily="2" charset="2"/>
              </a:rPr>
              <a:t>Anzahl der Neuronen pro Schicht</a:t>
            </a:r>
          </a:p>
          <a:p>
            <a:pPr lvl="1"/>
            <a:r>
              <a:rPr lang="de-DE" sz="1400" dirty="0">
                <a:latin typeface="Helvetica Neue"/>
                <a:sym typeface="Wingdings" panose="05000000000000000000" pitchFamily="2" charset="2"/>
              </a:rPr>
              <a:t>Aktivierungsfunktionen</a:t>
            </a:r>
          </a:p>
          <a:p>
            <a:pPr lvl="1"/>
            <a:r>
              <a:rPr lang="de-DE" sz="1400" dirty="0">
                <a:latin typeface="Helvetica Neue"/>
                <a:sym typeface="Wingdings" panose="05000000000000000000" pitchFamily="2" charset="2"/>
              </a:rPr>
              <a:t>…</a:t>
            </a:r>
          </a:p>
          <a:p>
            <a:pPr lvl="1"/>
            <a:endParaRPr lang="de-DE" sz="1400" dirty="0">
              <a:latin typeface="Helvetica Neue"/>
              <a:sym typeface="Wingdings" panose="05000000000000000000" pitchFamily="2" charset="2"/>
            </a:endParaRPr>
          </a:p>
          <a:p>
            <a:r>
              <a:rPr lang="de-DE" sz="1600" dirty="0">
                <a:latin typeface="Helvetica Neue"/>
                <a:sym typeface="Wingdings" panose="05000000000000000000" pitchFamily="2" charset="2"/>
              </a:rPr>
              <a:t> Evaluierung der Ergebnisse</a:t>
            </a:r>
          </a:p>
        </p:txBody>
      </p:sp>
    </p:spTree>
    <p:extLst>
      <p:ext uri="{BB962C8B-B14F-4D97-AF65-F5344CB8AC3E}">
        <p14:creationId xmlns:p14="http://schemas.microsoft.com/office/powerpoint/2010/main" val="1581101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EDEB1C-858D-6988-5F7C-D37131E3E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Danke für eure Aufmerksamkeit!</a:t>
            </a:r>
            <a:br>
              <a:rPr lang="de-DE" dirty="0"/>
            </a:br>
            <a:r>
              <a:rPr lang="de-DE" dirty="0"/>
              <a:t>Fragen?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F190661-E7EC-D9F4-D9A4-F4B1D58379A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F1E101A-BD3B-B542-8690-1916D72F307E}" type="datetime1">
              <a:rPr lang="de-DE" smtClean="0"/>
              <a:pPr/>
              <a:t>05.07.2023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82002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8BD6FB-3CD9-88D5-FF87-2EB84B39B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Rückblick: Das Thema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EE3C64C-9ED5-A67A-12C7-1AE25589C6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9760" y="1849065"/>
            <a:ext cx="7872480" cy="87939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sz="2200" b="0" i="1" dirty="0">
                <a:solidFill>
                  <a:schemeClr val="tx1">
                    <a:lumMod val="50000"/>
                  </a:schemeClr>
                </a:solidFill>
                <a:effectLst/>
                <a:latin typeface="Helvetica Neue"/>
              </a:rPr>
              <a:t>„</a:t>
            </a:r>
            <a:r>
              <a:rPr lang="de-DE" sz="2200" b="0" i="1" dirty="0">
                <a:solidFill>
                  <a:schemeClr val="tx1">
                    <a:lumMod val="50000"/>
                  </a:schemeClr>
                </a:solidFill>
                <a:effectLst/>
                <a:uFill>
                  <a:solidFill>
                    <a:schemeClr val="accent1"/>
                  </a:solidFill>
                </a:uFill>
                <a:latin typeface="Helvetica Neue"/>
              </a:rPr>
              <a:t>Klassifikation von Verkehrsteilnehmern </a:t>
            </a:r>
            <a:r>
              <a:rPr lang="de-DE" sz="2200" b="0" i="1" dirty="0">
                <a:solidFill>
                  <a:schemeClr val="tx1">
                    <a:lumMod val="50000"/>
                  </a:schemeClr>
                </a:solidFill>
                <a:effectLst/>
                <a:latin typeface="Helvetica Neue"/>
              </a:rPr>
              <a:t>auf Basis realer Positionszeitreihen mit Verfahren des maschinellen Lernens“</a:t>
            </a:r>
            <a:endParaRPr lang="de-DE" sz="22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FA17994-18C3-A261-A84D-E862AAE13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F26348B-845F-9447-ACF0-EB8A1B8AE0E8}" type="datetime1">
              <a:rPr kumimoji="0" lang="de-DE" sz="1800" b="0" i="0" u="none" strike="noStrike" kern="1200" cap="none" spc="0" normalizeH="0" baseline="0" noProof="0" smtClean="0">
                <a:ln>
                  <a:noFill/>
                </a:ln>
                <a:solidFill>
                  <a:srgbClr val="6F6259"/>
                </a:solidFill>
                <a:effectLst/>
                <a:uLnTx/>
                <a:uFillTx/>
                <a:latin typeface="Roboto Ligh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05.07.2023</a:t>
            </a:fld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rgbClr val="6F6259"/>
              </a:solidFill>
              <a:effectLst/>
              <a:uLnTx/>
              <a:uFillTx/>
              <a:latin typeface="Roboto Light"/>
              <a:ea typeface="+mn-ea"/>
              <a:cs typeface="+mn-cs"/>
            </a:endParaRP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67C66BED-7E62-8981-58E9-6162EF57ED97}"/>
              </a:ext>
            </a:extLst>
          </p:cNvPr>
          <p:cNvSpPr txBox="1">
            <a:spLocks/>
          </p:cNvSpPr>
          <p:nvPr/>
        </p:nvSpPr>
        <p:spPr>
          <a:xfrm>
            <a:off x="539999" y="2525485"/>
            <a:ext cx="11160000" cy="10677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de-DE" sz="1600" b="0" i="0" u="none" strike="noStrike" kern="1200" cap="none" spc="0" normalizeH="0" baseline="0" noProof="0" dirty="0">
              <a:ln>
                <a:noFill/>
              </a:ln>
              <a:solidFill>
                <a:srgbClr val="6F6259">
                  <a:lumMod val="50000"/>
                </a:srgbClr>
              </a:solidFill>
              <a:effectLst/>
              <a:uLnTx/>
              <a:uFillTx/>
              <a:latin typeface="Helvetica Neue"/>
              <a:ea typeface="+mn-ea"/>
              <a:cs typeface="+mn-cs"/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0488A787-E245-C9DD-D609-92B0650DB8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7201" y="3258708"/>
            <a:ext cx="9083827" cy="1944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187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FE7B62-6151-683B-CAB7-14BCB37FB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Rückblick: Datengewinnung</a:t>
            </a:r>
          </a:p>
        </p:txBody>
      </p:sp>
      <p:pic>
        <p:nvPicPr>
          <p:cNvPr id="15" name="Inhaltsplatzhalter 14" descr="Ein Bild, das Text, Karte, Screenshot enthält.&#10;&#10;Automatisch generierte Beschreibung">
            <a:extLst>
              <a:ext uri="{FF2B5EF4-FFF2-40B4-BE49-F238E27FC236}">
                <a16:creationId xmlns:a16="http://schemas.microsoft.com/office/drawing/2014/main" id="{72CF4F64-4810-D0CD-45A5-8FEA8C2A4F68}"/>
              </a:ext>
            </a:extLst>
          </p:cNvPr>
          <p:cNvPicPr>
            <a:picLocks noGrp="1" noChangeAspect="1"/>
          </p:cNvPicPr>
          <p:nvPr>
            <p:ph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5448" y="1413011"/>
            <a:ext cx="2342605" cy="5076885"/>
          </a:xfrm>
          <a:prstGeom prst="roundRect">
            <a:avLst>
              <a:gd name="adj" fmla="val 2828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083538D-A5C0-0699-FECB-F47D0F81480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1E101A-BD3B-B542-8690-1916D72F307E}" type="datetime1">
              <a:rPr kumimoji="0" lang="de-DE" sz="1800" b="0" i="0" u="none" strike="noStrike" kern="1200" cap="none" spc="0" normalizeH="0" baseline="0" noProof="0" smtClean="0">
                <a:ln>
                  <a:noFill/>
                </a:ln>
                <a:solidFill>
                  <a:srgbClr val="6F6259"/>
                </a:solidFill>
                <a:effectLst/>
                <a:uLnTx/>
                <a:uFillTx/>
                <a:latin typeface="Roboto Ligh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05.07.2023</a:t>
            </a:fld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rgbClr val="6F6259"/>
              </a:solidFill>
              <a:effectLst/>
              <a:uLnTx/>
              <a:uFillTx/>
              <a:latin typeface="Roboto Light"/>
              <a:ea typeface="+mn-ea"/>
              <a:cs typeface="+mn-cs"/>
            </a:endParaRPr>
          </a:p>
        </p:txBody>
      </p:sp>
      <p:sp>
        <p:nvSpPr>
          <p:cNvPr id="16" name="Inhaltsplatzhalter 2">
            <a:extLst>
              <a:ext uri="{FF2B5EF4-FFF2-40B4-BE49-F238E27FC236}">
                <a16:creationId xmlns:a16="http://schemas.microsoft.com/office/drawing/2014/main" id="{F5110888-9699-C5AA-6136-C289E1A53A4E}"/>
              </a:ext>
            </a:extLst>
          </p:cNvPr>
          <p:cNvSpPr txBox="1">
            <a:spLocks/>
          </p:cNvSpPr>
          <p:nvPr/>
        </p:nvSpPr>
        <p:spPr>
          <a:xfrm>
            <a:off x="539997" y="2375044"/>
            <a:ext cx="8052068" cy="13594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de-DE" sz="2000" b="0" i="0" u="none" strike="noStrike" kern="1200" cap="none" spc="0" normalizeH="0" baseline="0" noProof="0" dirty="0">
                <a:ln>
                  <a:noFill/>
                </a:ln>
                <a:solidFill>
                  <a:srgbClr val="6F6259"/>
                </a:solidFill>
                <a:effectLst/>
                <a:uLnTx/>
                <a:uFillTx/>
                <a:latin typeface="Helvetica Neue"/>
                <a:ea typeface="+mn-ea"/>
                <a:cs typeface="+mn-cs"/>
              </a:rPr>
              <a:t>Damaliger Stand:</a:t>
            </a:r>
            <a:endParaRPr kumimoji="0" lang="de-DE" b="0" i="0" u="none" strike="noStrike" kern="1200" cap="none" spc="0" normalizeH="0" baseline="0" noProof="0" dirty="0">
              <a:ln>
                <a:noFill/>
              </a:ln>
              <a:solidFill>
                <a:srgbClr val="6F6259"/>
              </a:solidFill>
              <a:effectLst/>
              <a:uLnTx/>
              <a:uFillTx/>
              <a:latin typeface="Helvetica Neue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6F6259"/>
                </a:solidFill>
                <a:effectLst/>
                <a:uLnTx/>
                <a:uFillTx/>
                <a:latin typeface="Helvetica Neue"/>
                <a:ea typeface="+mn-ea"/>
                <a:cs typeface="+mn-cs"/>
              </a:rPr>
              <a:t>Datensammlung über MotionTrace-App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6F6259"/>
                </a:solidFill>
                <a:effectLst/>
                <a:uLnTx/>
                <a:uFillTx/>
                <a:latin typeface="Helvetica Neue"/>
                <a:ea typeface="+mn-ea"/>
                <a:cs typeface="+mn-cs"/>
              </a:rPr>
              <a:t>Aufnahmen im Umfang von 9h durch vier Nutzer gesammelt</a:t>
            </a: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CF6DC742-0A6D-E251-B45C-291AAAFB6C1C}"/>
              </a:ext>
            </a:extLst>
          </p:cNvPr>
          <p:cNvSpPr txBox="1">
            <a:spLocks/>
          </p:cNvSpPr>
          <p:nvPr/>
        </p:nvSpPr>
        <p:spPr>
          <a:xfrm>
            <a:off x="539997" y="3734515"/>
            <a:ext cx="7673127" cy="90560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de-DE" sz="2000" b="0" i="0" u="none" strike="noStrike" kern="1200" cap="none" spc="0" normalizeH="0" baseline="0" noProof="0" dirty="0">
                <a:ln>
                  <a:noFill/>
                </a:ln>
                <a:solidFill>
                  <a:srgbClr val="6F6259"/>
                </a:solidFill>
                <a:effectLst/>
                <a:uLnTx/>
                <a:uFillTx/>
                <a:latin typeface="Helvetica Neue"/>
                <a:ea typeface="+mn-ea"/>
                <a:cs typeface="+mn-cs"/>
              </a:rPr>
              <a:t>Ziele: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dirty="0">
                <a:latin typeface="Helvetica Neue"/>
              </a:rPr>
              <a:t>Ausweitung der Datensammlung: Mehr Aufnahmen, mehr Nutzer und bessere Ausgeglichenheit der Klassen</a:t>
            </a:r>
          </a:p>
        </p:txBody>
      </p:sp>
    </p:spTree>
    <p:extLst>
      <p:ext uri="{BB962C8B-B14F-4D97-AF65-F5344CB8AC3E}">
        <p14:creationId xmlns:p14="http://schemas.microsoft.com/office/powerpoint/2010/main" val="2389837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FE7B62-6151-683B-CAB7-14BCB37FB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Rückblick: Datenvorverarbeitung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8436B24-737D-7745-F381-CCC7025F43A5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539999" y="1350000"/>
            <a:ext cx="11159999" cy="684000"/>
          </a:xfrm>
        </p:spPr>
        <p:txBody>
          <a:bodyPr>
            <a:normAutofit fontScale="85000" lnSpcReduction="10000"/>
          </a:bodyPr>
          <a:lstStyle/>
          <a:p>
            <a:r>
              <a:rPr lang="de-DE" dirty="0">
                <a:latin typeface="Helvetica Neue"/>
              </a:rPr>
              <a:t>Frage: Wie können reale Positionsdaten, die Ungenauigkeiten und Rauschen aufweisen, so vorverarbeitet werden, dass sie sich gut für den Einsatz maschineller Lernverfahren eignen?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083538D-A5C0-0699-FECB-F47D0F81480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1E101A-BD3B-B542-8690-1916D72F307E}" type="datetime1">
              <a:rPr kumimoji="0" lang="de-DE" sz="1800" b="0" i="0" u="none" strike="noStrike" kern="1200" cap="none" spc="0" normalizeH="0" baseline="0" noProof="0" smtClean="0">
                <a:ln>
                  <a:noFill/>
                </a:ln>
                <a:solidFill>
                  <a:srgbClr val="6F6259"/>
                </a:solidFill>
                <a:effectLst/>
                <a:uLnTx/>
                <a:uFillTx/>
                <a:latin typeface="Roboto Ligh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05.07.2023</a:t>
            </a:fld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rgbClr val="6F6259"/>
              </a:solidFill>
              <a:effectLst/>
              <a:uLnTx/>
              <a:uFillTx/>
              <a:latin typeface="Roboto Light"/>
              <a:ea typeface="+mn-ea"/>
              <a:cs typeface="+mn-cs"/>
            </a:endParaRPr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BF6239EA-04AB-8E80-FFE3-CCD520E2DC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959" y="4233685"/>
            <a:ext cx="6531692" cy="1449000"/>
          </a:xfrm>
        </p:spPr>
        <p:txBody>
          <a:bodyPr>
            <a:normAutofit/>
          </a:bodyPr>
          <a:lstStyle/>
          <a:p>
            <a:r>
              <a:rPr lang="de-DE" dirty="0">
                <a:latin typeface="Helvetica Neue"/>
              </a:rPr>
              <a:t>Ziele: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dirty="0">
                <a:latin typeface="Helvetica Neue"/>
              </a:rPr>
              <a:t>Weitere (Optimierungs-) Versuche mit Map-Matching</a:t>
            </a:r>
          </a:p>
        </p:txBody>
      </p:sp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CA4EB369-F25A-15C6-BBD7-5C0B21ADBD34}"/>
              </a:ext>
            </a:extLst>
          </p:cNvPr>
          <p:cNvSpPr txBox="1">
            <a:spLocks/>
          </p:cNvSpPr>
          <p:nvPr/>
        </p:nvSpPr>
        <p:spPr>
          <a:xfrm>
            <a:off x="530958" y="2323028"/>
            <a:ext cx="6784241" cy="162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de-DE" sz="2000" b="0" i="0" u="none" strike="noStrike" kern="1200" cap="none" spc="0" normalizeH="0" baseline="0" noProof="0" dirty="0">
                <a:ln>
                  <a:noFill/>
                </a:ln>
                <a:solidFill>
                  <a:srgbClr val="6F6259"/>
                </a:solidFill>
                <a:effectLst/>
                <a:uLnTx/>
                <a:uFillTx/>
                <a:latin typeface="Helvetica Neue"/>
                <a:ea typeface="+mn-ea"/>
                <a:cs typeface="+mn-cs"/>
              </a:rPr>
              <a:t>Damaliger Stand: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6F6259"/>
                </a:solidFill>
                <a:effectLst/>
                <a:uLnTx/>
                <a:uFillTx/>
                <a:latin typeface="Helvetica Neue"/>
                <a:ea typeface="+mn-ea"/>
                <a:cs typeface="+mn-cs"/>
              </a:rPr>
              <a:t>Erprobung von </a:t>
            </a:r>
            <a:r>
              <a:rPr kumimoji="0" lang="de-DE" sz="1800" b="0" i="1" u="none" strike="noStrike" kern="1200" cap="none" spc="0" normalizeH="0" baseline="0" noProof="0" dirty="0">
                <a:ln>
                  <a:noFill/>
                </a:ln>
                <a:solidFill>
                  <a:srgbClr val="6F6259"/>
                </a:solidFill>
                <a:effectLst/>
                <a:uLnTx/>
                <a:uFillTx/>
                <a:latin typeface="Helvetica Neue"/>
                <a:ea typeface="+mn-ea"/>
                <a:cs typeface="+mn-cs"/>
              </a:rPr>
              <a:t>Map-Matching</a:t>
            </a: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6F6259"/>
                </a:solidFill>
                <a:effectLst/>
                <a:uLnTx/>
                <a:uFillTx/>
                <a:latin typeface="Helvetica Neue"/>
                <a:ea typeface="+mn-ea"/>
                <a:cs typeface="+mn-cs"/>
              </a:rPr>
              <a:t> als Möglichkeit, um Abweichungen von der tatsächlichen Strecke zu korrigieren 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800" b="0" u="none" strike="noStrike" kern="1200" cap="none" spc="0" normalizeH="0" baseline="0" noProof="0" dirty="0">
                <a:ln>
                  <a:noFill/>
                </a:ln>
                <a:solidFill>
                  <a:srgbClr val="6F6259"/>
                </a:solidFill>
                <a:effectLst/>
                <a:uLnTx/>
                <a:uFillTx/>
                <a:latin typeface="Helvetica Neue"/>
                <a:ea typeface="+mn-ea"/>
                <a:cs typeface="+mn-cs"/>
              </a:rPr>
              <a:t>Vielversprechend, allerdings </a:t>
            </a: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6F6259"/>
                </a:solidFill>
                <a:effectLst/>
                <a:uLnTx/>
                <a:uFillTx/>
                <a:latin typeface="Helvetica Neue"/>
                <a:ea typeface="+mn-ea"/>
                <a:cs typeface="+mn-cs"/>
              </a:rPr>
              <a:t>noch mit Problemen behaftet</a:t>
            </a:r>
          </a:p>
        </p:txBody>
      </p:sp>
      <p:pic>
        <p:nvPicPr>
          <p:cNvPr id="3" name="Grafik 2" descr="Ein Bild, das Diagramm enthält.&#10;&#10;Automatisch generierte Beschreibung">
            <a:extLst>
              <a:ext uri="{FF2B5EF4-FFF2-40B4-BE49-F238E27FC236}">
                <a16:creationId xmlns:a16="http://schemas.microsoft.com/office/drawing/2014/main" id="{B8BB3E68-13E6-3D6A-2214-8E18AFBAA3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845"/>
          <a:stretch/>
        </p:blipFill>
        <p:spPr>
          <a:xfrm>
            <a:off x="7503546" y="2531299"/>
            <a:ext cx="4157495" cy="2659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51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FE7B62-6151-683B-CAB7-14BCB37FB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Rückblick: Klassifikation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083538D-A5C0-0699-FECB-F47D0F81480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1E101A-BD3B-B542-8690-1916D72F307E}" type="datetime1">
              <a:rPr kumimoji="0" lang="de-DE" sz="1800" b="0" i="0" u="none" strike="noStrike" kern="1200" cap="none" spc="0" normalizeH="0" baseline="0" noProof="0" smtClean="0">
                <a:ln>
                  <a:noFill/>
                </a:ln>
                <a:solidFill>
                  <a:srgbClr val="6F6259"/>
                </a:solidFill>
                <a:effectLst/>
                <a:uLnTx/>
                <a:uFillTx/>
                <a:latin typeface="Roboto Ligh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05.07.2023</a:t>
            </a:fld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rgbClr val="6F6259"/>
              </a:solidFill>
              <a:effectLst/>
              <a:uLnTx/>
              <a:uFillTx/>
              <a:latin typeface="Roboto Light"/>
              <a:ea typeface="+mn-ea"/>
              <a:cs typeface="+mn-cs"/>
            </a:endParaRPr>
          </a:p>
        </p:txBody>
      </p:sp>
      <p:sp>
        <p:nvSpPr>
          <p:cNvPr id="9" name="Textplatzhalter 3">
            <a:extLst>
              <a:ext uri="{FF2B5EF4-FFF2-40B4-BE49-F238E27FC236}">
                <a16:creationId xmlns:a16="http://schemas.microsoft.com/office/drawing/2014/main" id="{126D1E86-CAE9-FC14-6394-299CB7F5E20C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539999" y="1350000"/>
            <a:ext cx="11159999" cy="684000"/>
          </a:xfrm>
        </p:spPr>
        <p:txBody>
          <a:bodyPr>
            <a:normAutofit fontScale="92500" lnSpcReduction="10000"/>
          </a:bodyPr>
          <a:lstStyle/>
          <a:p>
            <a:r>
              <a:rPr lang="de-DE" dirty="0">
                <a:latin typeface="Helvetica Neue"/>
              </a:rPr>
              <a:t>Frage: Welche Verfahren des maschinellen Lernens sind für die Klassifizierung von Verkehrsteilnehmern auf Basis von Bewegungsdaten geeignet? </a:t>
            </a:r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DDFDEA58-FC36-5B45-4D56-0FE27BCF48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999" y="3970749"/>
            <a:ext cx="8323915" cy="1598502"/>
          </a:xfrm>
        </p:spPr>
        <p:txBody>
          <a:bodyPr>
            <a:normAutofit/>
          </a:bodyPr>
          <a:lstStyle/>
          <a:p>
            <a:r>
              <a:rPr lang="de-DE" dirty="0">
                <a:latin typeface="Helvetica Neue"/>
              </a:rPr>
              <a:t>Ziele: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dirty="0">
                <a:latin typeface="Helvetica Neue"/>
              </a:rPr>
              <a:t>Erprobung und Umsetzbarkeitsprüfung der Klassifikation mit bereits gesammelten Daten</a:t>
            </a:r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386E9D2C-E6A3-ADD7-A29B-5A1E56EF1112}"/>
              </a:ext>
            </a:extLst>
          </p:cNvPr>
          <p:cNvSpPr txBox="1">
            <a:spLocks/>
          </p:cNvSpPr>
          <p:nvPr/>
        </p:nvSpPr>
        <p:spPr>
          <a:xfrm>
            <a:off x="539999" y="2394000"/>
            <a:ext cx="11249149" cy="1359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de-DE" sz="2000" b="0" i="0" u="none" strike="noStrike" kern="1200" cap="none" spc="0" normalizeH="0" baseline="0" noProof="0" dirty="0">
                <a:ln>
                  <a:noFill/>
                </a:ln>
                <a:solidFill>
                  <a:srgbClr val="6F6259"/>
                </a:solidFill>
                <a:effectLst/>
                <a:uLnTx/>
                <a:uFillTx/>
                <a:latin typeface="Helvetica Neue"/>
                <a:ea typeface="+mn-ea"/>
                <a:cs typeface="+mn-cs"/>
              </a:rPr>
              <a:t>Damaliger Stand: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lang="de-DE" dirty="0">
                <a:solidFill>
                  <a:srgbClr val="6F6259"/>
                </a:solidFill>
                <a:latin typeface="Helvetica Neue"/>
              </a:rPr>
              <a:t>Literaturrecherche</a:t>
            </a:r>
            <a:endParaRPr kumimoji="0" lang="de-DE" sz="1800" b="0" i="0" u="none" strike="noStrike" kern="1200" cap="none" spc="0" normalizeH="0" noProof="0" dirty="0">
              <a:ln>
                <a:noFill/>
              </a:ln>
              <a:solidFill>
                <a:srgbClr val="6F6259"/>
              </a:solidFill>
              <a:effectLst/>
              <a:uLnTx/>
              <a:uFillTx/>
              <a:latin typeface="Helvetica Neue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lang="de-DE" dirty="0">
                <a:solidFill>
                  <a:srgbClr val="6F6259"/>
                </a:solidFill>
                <a:latin typeface="Helvetica Neue"/>
              </a:rPr>
              <a:t>Rekurrente Neuronale Netze als vielversprechendes Verfahren identifiziert</a:t>
            </a: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rgbClr val="6F6259"/>
              </a:solidFill>
              <a:effectLst/>
              <a:uLnTx/>
              <a:uFillTx/>
              <a:latin typeface="Helvetica Neue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70727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07540C-F2DD-39C5-6AAD-8A22F4C5E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Aktueller Stand: Datengewinnung und -vorbereitung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65B40A7-51D0-2AD4-E9C0-BEBC1C99F13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1E101A-BD3B-B542-8690-1916D72F307E}" type="datetime1">
              <a:rPr kumimoji="0" lang="de-DE" sz="1800" b="0" i="0" u="none" strike="noStrike" kern="1200" cap="none" spc="0" normalizeH="0" baseline="0" noProof="0" smtClean="0">
                <a:ln>
                  <a:noFill/>
                </a:ln>
                <a:solidFill>
                  <a:srgbClr val="6F6259"/>
                </a:solidFill>
                <a:effectLst/>
                <a:uLnTx/>
                <a:uFillTx/>
                <a:latin typeface="Roboto Ligh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05.07.2023</a:t>
            </a:fld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rgbClr val="6F6259"/>
              </a:solidFill>
              <a:effectLst/>
              <a:uLnTx/>
              <a:uFillTx/>
              <a:latin typeface="Roboto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57861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FE7B62-6151-683B-CAB7-14BCB37FB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Datengewinnung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8436B24-737D-7745-F381-CCC7025F43A5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539999" y="1350000"/>
            <a:ext cx="11159999" cy="360000"/>
          </a:xfrm>
        </p:spPr>
        <p:txBody>
          <a:bodyPr>
            <a:normAutofit fontScale="92500" lnSpcReduction="10000"/>
          </a:bodyPr>
          <a:lstStyle/>
          <a:p>
            <a:r>
              <a:rPr lang="de-DE" b="1" dirty="0">
                <a:latin typeface="Helvetica Neue"/>
              </a:rPr>
              <a:t>Datensammlung mit MotionTrace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083538D-A5C0-0699-FECB-F47D0F81480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1E101A-BD3B-B542-8690-1916D72F307E}" type="datetime1">
              <a:rPr kumimoji="0" lang="de-DE" sz="1800" b="0" i="0" u="none" strike="noStrike" kern="1200" cap="none" spc="0" normalizeH="0" baseline="0" noProof="0" smtClean="0">
                <a:ln>
                  <a:noFill/>
                </a:ln>
                <a:solidFill>
                  <a:srgbClr val="6F6259"/>
                </a:solidFill>
                <a:effectLst/>
                <a:uLnTx/>
                <a:uFillTx/>
                <a:latin typeface="Roboto Ligh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05.07.2023</a:t>
            </a:fld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rgbClr val="6F6259"/>
              </a:solidFill>
              <a:effectLst/>
              <a:uLnTx/>
              <a:uFillTx/>
              <a:latin typeface="Roboto Light"/>
              <a:ea typeface="+mn-ea"/>
              <a:cs typeface="+mn-cs"/>
            </a:endParaRPr>
          </a:p>
        </p:txBody>
      </p:sp>
      <p:pic>
        <p:nvPicPr>
          <p:cNvPr id="5" name="Grafik 4" descr="Ein Bild, das Text, Screenshot, Rechteck, Diagramm enthält.&#10;&#10;Automatisch generierte Beschreibung">
            <a:extLst>
              <a:ext uri="{FF2B5EF4-FFF2-40B4-BE49-F238E27FC236}">
                <a16:creationId xmlns:a16="http://schemas.microsoft.com/office/drawing/2014/main" id="{4B514FCA-D96B-83AD-83FA-46EC81F75D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8306" y="1902115"/>
            <a:ext cx="4071692" cy="3053769"/>
          </a:xfrm>
          <a:prstGeom prst="rect">
            <a:avLst/>
          </a:prstGeom>
        </p:spPr>
      </p:pic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8D0352BA-C41D-34D7-D9C1-8DDB0A8C2358}"/>
              </a:ext>
            </a:extLst>
          </p:cNvPr>
          <p:cNvSpPr txBox="1">
            <a:spLocks/>
          </p:cNvSpPr>
          <p:nvPr/>
        </p:nvSpPr>
        <p:spPr>
          <a:xfrm>
            <a:off x="539998" y="2618999"/>
            <a:ext cx="6972909" cy="162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latin typeface="Helvetica Neue"/>
              </a:rPr>
              <a:t>158 Aufnahmen verschiedener Länge</a:t>
            </a:r>
          </a:p>
          <a:p>
            <a:r>
              <a:rPr lang="de-DE" dirty="0">
                <a:latin typeface="Helvetica Neue"/>
              </a:rPr>
              <a:t>Gesammelte Aufnahmen umfassen fast 30 Stunden </a:t>
            </a:r>
          </a:p>
          <a:p>
            <a:pPr marL="0" indent="271463">
              <a:buNone/>
            </a:pPr>
            <a:r>
              <a:rPr lang="de-DE" dirty="0">
                <a:latin typeface="Helvetica Neue"/>
                <a:sym typeface="Wingdings" panose="05000000000000000000" pitchFamily="2" charset="2"/>
              </a:rPr>
              <a:t> Verdreifachung der Datenmenge</a:t>
            </a:r>
          </a:p>
          <a:p>
            <a:r>
              <a:rPr lang="de-DE" dirty="0">
                <a:latin typeface="Helvetica Neue"/>
                <a:sym typeface="Wingdings" panose="05000000000000000000" pitchFamily="2" charset="2"/>
              </a:rPr>
              <a:t>Datengrundlage immer noch unausgeglichen</a:t>
            </a:r>
          </a:p>
        </p:txBody>
      </p:sp>
    </p:spTree>
    <p:extLst>
      <p:ext uri="{BB962C8B-B14F-4D97-AF65-F5344CB8AC3E}">
        <p14:creationId xmlns:p14="http://schemas.microsoft.com/office/powerpoint/2010/main" val="4158485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FE7B62-6151-683B-CAB7-14BCB37FB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Datenvorbereitung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8436B24-737D-7745-F381-CCC7025F43A5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539999" y="1350000"/>
            <a:ext cx="11159999" cy="360000"/>
          </a:xfrm>
        </p:spPr>
        <p:txBody>
          <a:bodyPr>
            <a:normAutofit fontScale="92500" lnSpcReduction="10000"/>
          </a:bodyPr>
          <a:lstStyle/>
          <a:p>
            <a:r>
              <a:rPr lang="de-DE" b="1" dirty="0">
                <a:latin typeface="Helvetica Neue"/>
              </a:rPr>
              <a:t>Erzeugung von Trainings- und Testdaten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083538D-A5C0-0699-FECB-F47D0F81480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1E101A-BD3B-B542-8690-1916D72F307E}" type="datetime1">
              <a:rPr kumimoji="0" lang="de-DE" sz="1800" b="0" i="0" u="none" strike="noStrike" kern="1200" cap="none" spc="0" normalizeH="0" baseline="0" noProof="0" smtClean="0">
                <a:ln>
                  <a:noFill/>
                </a:ln>
                <a:solidFill>
                  <a:srgbClr val="6F6259"/>
                </a:solidFill>
                <a:effectLst/>
                <a:uLnTx/>
                <a:uFillTx/>
                <a:latin typeface="Roboto Ligh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05.07.2023</a:t>
            </a:fld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rgbClr val="6F6259"/>
              </a:solidFill>
              <a:effectLst/>
              <a:uLnTx/>
              <a:uFillTx/>
              <a:latin typeface="Roboto Light"/>
              <a:ea typeface="+mn-ea"/>
              <a:cs typeface="+mn-cs"/>
            </a:endParaRPr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8D0352BA-C41D-34D7-D9C1-8DDB0A8C2358}"/>
              </a:ext>
            </a:extLst>
          </p:cNvPr>
          <p:cNvSpPr txBox="1">
            <a:spLocks/>
          </p:cNvSpPr>
          <p:nvPr/>
        </p:nvSpPr>
        <p:spPr>
          <a:xfrm>
            <a:off x="539999" y="1929956"/>
            <a:ext cx="11594336" cy="17523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latin typeface="Helvetica Neue"/>
                <a:sym typeface="Wingdings" panose="05000000000000000000" pitchFamily="2" charset="2"/>
              </a:rPr>
              <a:t>Die gesammelten Aufnahmen werden in gleichlange Sequenzen zerschnitten </a:t>
            </a:r>
          </a:p>
          <a:p>
            <a:r>
              <a:rPr lang="de-DE" dirty="0">
                <a:latin typeface="Helvetica Neue"/>
                <a:sym typeface="Wingdings" panose="05000000000000000000" pitchFamily="2" charset="2"/>
              </a:rPr>
              <a:t>Anschließend erfolgt eine stratifizierte Aufteilung der Sequenzen in Trainings- (75%) und Testdaten (25%)</a:t>
            </a:r>
          </a:p>
          <a:p>
            <a:r>
              <a:rPr lang="de-DE" dirty="0">
                <a:latin typeface="Helvetica Neue"/>
                <a:sym typeface="Wingdings" panose="05000000000000000000" pitchFamily="2" charset="2"/>
              </a:rPr>
              <a:t>Erstellung mehrerer Datensätze:</a:t>
            </a:r>
          </a:p>
        </p:txBody>
      </p:sp>
      <p:graphicFrame>
        <p:nvGraphicFramePr>
          <p:cNvPr id="3" name="Tabelle 7">
            <a:extLst>
              <a:ext uri="{FF2B5EF4-FFF2-40B4-BE49-F238E27FC236}">
                <a16:creationId xmlns:a16="http://schemas.microsoft.com/office/drawing/2014/main" id="{EBC00C83-5B7A-7E7D-7436-6107A0771D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2961494"/>
              </p:ext>
            </p:extLst>
          </p:nvPr>
        </p:nvGraphicFramePr>
        <p:xfrm>
          <a:off x="886464" y="3587897"/>
          <a:ext cx="832343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6698">
                  <a:extLst>
                    <a:ext uri="{9D8B030D-6E8A-4147-A177-3AD203B41FA5}">
                      <a16:colId xmlns:a16="http://schemas.microsoft.com/office/drawing/2014/main" val="3101641397"/>
                    </a:ext>
                  </a:extLst>
                </a:gridCol>
                <a:gridCol w="2075313">
                  <a:extLst>
                    <a:ext uri="{9D8B030D-6E8A-4147-A177-3AD203B41FA5}">
                      <a16:colId xmlns:a16="http://schemas.microsoft.com/office/drawing/2014/main" val="520439796"/>
                    </a:ext>
                  </a:extLst>
                </a:gridCol>
                <a:gridCol w="2529016">
                  <a:extLst>
                    <a:ext uri="{9D8B030D-6E8A-4147-A177-3AD203B41FA5}">
                      <a16:colId xmlns:a16="http://schemas.microsoft.com/office/drawing/2014/main" val="3253115504"/>
                    </a:ext>
                  </a:extLst>
                </a:gridCol>
                <a:gridCol w="2092411">
                  <a:extLst>
                    <a:ext uri="{9D8B030D-6E8A-4147-A177-3AD203B41FA5}">
                      <a16:colId xmlns:a16="http://schemas.microsoft.com/office/drawing/2014/main" val="5324634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Abtastperiode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Sequenzlänge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Umfang Trainingsdaten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Umfang Testdaten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1441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1min / 60 Punkte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1208 Sequenzen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403 Sequenzen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5003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2min / 120 Punkte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573 Sequenzen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191 Sequenzen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0985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4min / 240 Punkte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257 Sequenzen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86 Sequenzen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0774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2s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1min / 30 Punkte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1208 Sequenzen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403 Sequenzen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5639145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de-DE" sz="1800" b="1" dirty="0"/>
                        <a:t>…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35072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8684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itel">
  <a:themeElements>
    <a:clrScheme name="Hochschule Coburg">
      <a:dk1>
        <a:srgbClr val="6F6259"/>
      </a:dk1>
      <a:lt1>
        <a:srgbClr val="FFFFFF"/>
      </a:lt1>
      <a:dk2>
        <a:srgbClr val="6F6259"/>
      </a:dk2>
      <a:lt2>
        <a:srgbClr val="FFFFFF"/>
      </a:lt2>
      <a:accent1>
        <a:srgbClr val="FF251B"/>
      </a:accent1>
      <a:accent2>
        <a:srgbClr val="FF6900"/>
      </a:accent2>
      <a:accent3>
        <a:srgbClr val="500778"/>
      </a:accent3>
      <a:accent4>
        <a:srgbClr val="A79F88"/>
      </a:accent4>
      <a:accent5>
        <a:srgbClr val="001F60"/>
      </a:accent5>
      <a:accent6>
        <a:srgbClr val="ECE83A"/>
      </a:accent6>
      <a:hlink>
        <a:srgbClr val="6F6259"/>
      </a:hlink>
      <a:folHlink>
        <a:srgbClr val="FF251B"/>
      </a:folHlink>
    </a:clrScheme>
    <a:fontScheme name="Benutzerdefiniert 1">
      <a:majorFont>
        <a:latin typeface="Roboto"/>
        <a:ea typeface=""/>
        <a:cs typeface=""/>
      </a:majorFont>
      <a:minorFont>
        <a:latin typeface="Robo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aesentationsvorlage_Hochschule_Coburg_DE.potx" id="{C8716DCA-EF3C-430C-AD2C-B94E2E77ABA8}" vid="{1FC95E4D-BC5E-4169-9E7B-7C8A4DAE9098}"/>
    </a:ext>
  </a:extLst>
</a:theme>
</file>

<file path=ppt/theme/theme2.xml><?xml version="1.0" encoding="utf-8"?>
<a:theme xmlns:a="http://schemas.openxmlformats.org/drawingml/2006/main" name="Inhalt">
  <a:themeElements>
    <a:clrScheme name="Hochschule Coburg">
      <a:dk1>
        <a:srgbClr val="6F6259"/>
      </a:dk1>
      <a:lt1>
        <a:srgbClr val="FFFFFF"/>
      </a:lt1>
      <a:dk2>
        <a:srgbClr val="6F6259"/>
      </a:dk2>
      <a:lt2>
        <a:srgbClr val="FFFFFF"/>
      </a:lt2>
      <a:accent1>
        <a:srgbClr val="FF251B"/>
      </a:accent1>
      <a:accent2>
        <a:srgbClr val="FF6900"/>
      </a:accent2>
      <a:accent3>
        <a:srgbClr val="500778"/>
      </a:accent3>
      <a:accent4>
        <a:srgbClr val="A79F88"/>
      </a:accent4>
      <a:accent5>
        <a:srgbClr val="001F60"/>
      </a:accent5>
      <a:accent6>
        <a:srgbClr val="ECE83A"/>
      </a:accent6>
      <a:hlink>
        <a:srgbClr val="6F6259"/>
      </a:hlink>
      <a:folHlink>
        <a:srgbClr val="FF251B"/>
      </a:folHlink>
    </a:clrScheme>
    <a:fontScheme name="Hochschule Coburg">
      <a:majorFont>
        <a:latin typeface="Roboto"/>
        <a:ea typeface=""/>
        <a:cs typeface=""/>
      </a:majorFont>
      <a:minorFont>
        <a:latin typeface="Robo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aesentationsvorlage_Hochschule_Coburg_DE.potx" id="{C8716DCA-EF3C-430C-AD2C-B94E2E77ABA8}" vid="{8958B1AE-C431-4DAD-AC3F-D4362D04BC2E}"/>
    </a:ext>
  </a:extLst>
</a:theme>
</file>

<file path=ppt/theme/theme3.xml><?xml version="1.0" encoding="utf-8"?>
<a:theme xmlns:a="http://schemas.openxmlformats.org/drawingml/2006/main" name="Abschluss">
  <a:themeElements>
    <a:clrScheme name="Hochschule Coburg">
      <a:dk1>
        <a:srgbClr val="6F6259"/>
      </a:dk1>
      <a:lt1>
        <a:srgbClr val="FFFFFF"/>
      </a:lt1>
      <a:dk2>
        <a:srgbClr val="6F6259"/>
      </a:dk2>
      <a:lt2>
        <a:srgbClr val="FFFFFF"/>
      </a:lt2>
      <a:accent1>
        <a:srgbClr val="FF251B"/>
      </a:accent1>
      <a:accent2>
        <a:srgbClr val="FF6900"/>
      </a:accent2>
      <a:accent3>
        <a:srgbClr val="500778"/>
      </a:accent3>
      <a:accent4>
        <a:srgbClr val="A79F88"/>
      </a:accent4>
      <a:accent5>
        <a:srgbClr val="001F60"/>
      </a:accent5>
      <a:accent6>
        <a:srgbClr val="ECE83A"/>
      </a:accent6>
      <a:hlink>
        <a:srgbClr val="6F6259"/>
      </a:hlink>
      <a:folHlink>
        <a:srgbClr val="FF251B"/>
      </a:folHlink>
    </a:clrScheme>
    <a:fontScheme name="Benutzerdefiniert 1">
      <a:majorFont>
        <a:latin typeface="Roboto"/>
        <a:ea typeface=""/>
        <a:cs typeface=""/>
      </a:majorFont>
      <a:minorFont>
        <a:latin typeface="Robo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aesentationsvorlage_Hochschule_Coburg_DE.potx" id="{C8716DCA-EF3C-430C-AD2C-B94E2E77ABA8}" vid="{423AFC54-2189-445D-B1FF-D17FBC2D2D41}"/>
    </a:ext>
  </a:extLst>
</a:theme>
</file>

<file path=ppt/theme/theme4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Praesentationsvorlage_Hochschule_Coburg_DE(2)</Template>
  <TotalTime>0</TotalTime>
  <Words>873</Words>
  <Application>Microsoft Office PowerPoint</Application>
  <PresentationFormat>Breitbild</PresentationFormat>
  <Paragraphs>160</Paragraphs>
  <Slides>21</Slides>
  <Notes>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21</vt:i4>
      </vt:variant>
    </vt:vector>
  </HeadingPairs>
  <TitlesOfParts>
    <vt:vector size="30" baseType="lpstr">
      <vt:lpstr>Arial</vt:lpstr>
      <vt:lpstr>Calibri</vt:lpstr>
      <vt:lpstr>Helvetica Neue</vt:lpstr>
      <vt:lpstr>Roboto</vt:lpstr>
      <vt:lpstr>Roboto Light</vt:lpstr>
      <vt:lpstr>Wingdings</vt:lpstr>
      <vt:lpstr>Titel</vt:lpstr>
      <vt:lpstr>Inhalt</vt:lpstr>
      <vt:lpstr>Abschluss</vt:lpstr>
      <vt:lpstr>Bachelorseminar 06.07.2023</vt:lpstr>
      <vt:lpstr>Rückblick: Thema und Aufgaben</vt:lpstr>
      <vt:lpstr>Rückblick: Das Thema</vt:lpstr>
      <vt:lpstr>Rückblick: Datengewinnung</vt:lpstr>
      <vt:lpstr>Rückblick: Datenvorverarbeitung</vt:lpstr>
      <vt:lpstr>Rückblick: Klassifikation</vt:lpstr>
      <vt:lpstr>Aktueller Stand: Datengewinnung und -vorbereitung</vt:lpstr>
      <vt:lpstr>Datengewinnung</vt:lpstr>
      <vt:lpstr>Datenvorbereitung</vt:lpstr>
      <vt:lpstr>Aktueller Stand: Map-Matching</vt:lpstr>
      <vt:lpstr>Map-Matching</vt:lpstr>
      <vt:lpstr>Vorhersage des Matching-Modus</vt:lpstr>
      <vt:lpstr>Vorhersage des Matching-Modus</vt:lpstr>
      <vt:lpstr>Vorhersage des Matching-Modus</vt:lpstr>
      <vt:lpstr>Aktueller Stand: Klassifikation</vt:lpstr>
      <vt:lpstr>Vorhersage der Verkehrsteilnehmerklasse</vt:lpstr>
      <vt:lpstr>Vorhersage der Verkehrsteilnehmerklasse</vt:lpstr>
      <vt:lpstr>Vorhersage der Verkehrsteilnehmerklasse</vt:lpstr>
      <vt:lpstr>Vorhersage der Verkehrsteilnehmerklasse</vt:lpstr>
      <vt:lpstr>Vorhersage der Verkehrsteilnehmerklasse</vt:lpstr>
      <vt:lpstr>Danke für eure Aufmerksamkeit! Fragen?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Bachelorseminar 25.05.2023</dc:title>
  <dc:creator>Lennart Köpper</dc:creator>
  <cp:lastModifiedBy>Lennart Köpper</cp:lastModifiedBy>
  <cp:revision>96</cp:revision>
  <dcterms:created xsi:type="dcterms:W3CDTF">2023-05-12T14:00:30Z</dcterms:created>
  <dcterms:modified xsi:type="dcterms:W3CDTF">2023-07-05T18:35:28Z</dcterms:modified>
</cp:coreProperties>
</file>