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497160"/>
            <a:ext cx="11157840" cy="289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40000" y="497160"/>
            <a:ext cx="11157840" cy="289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497160"/>
            <a:ext cx="11157840" cy="289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006960"/>
            <a:ext cx="12189960" cy="848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9957240" y="5677200"/>
            <a:ext cx="1516680" cy="615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Grafik 12" descr=""/>
          <p:cNvPicPr/>
          <p:nvPr/>
        </p:nvPicPr>
        <p:blipFill>
          <a:blip r:embed="rId2"/>
          <a:stretch/>
        </p:blipFill>
        <p:spPr>
          <a:xfrm>
            <a:off x="9760320" y="5440320"/>
            <a:ext cx="1883880" cy="107352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540000" y="6263640"/>
            <a:ext cx="81936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5F523626-7D2C-428D-9FCE-0E4ACC358EF8}" type="slidenum"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&lt;Foliennummer&gt;</a:t>
            </a:fld>
            <a:endParaRPr b="0" lang="de-DE" sz="18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</a:t>
            </a:r>
            <a:r>
              <a:rPr b="0" lang="de-DE" sz="4400" spc="-1" strike="noStrike">
                <a:latin typeface="Arial"/>
              </a:rPr>
              <a:t>at </a:t>
            </a:r>
            <a:r>
              <a:rPr b="0" lang="de-DE" sz="4400" spc="-1" strike="noStrike">
                <a:latin typeface="Arial"/>
              </a:rPr>
              <a:t>des </a:t>
            </a:r>
            <a:r>
              <a:rPr b="0" lang="de-DE" sz="4400" spc="-1" strike="noStrike">
                <a:latin typeface="Arial"/>
              </a:rPr>
              <a:t>Titelte</a:t>
            </a:r>
            <a:r>
              <a:rPr b="0" lang="de-DE" sz="4400" spc="-1" strike="noStrike">
                <a:latin typeface="Arial"/>
              </a:rPr>
              <a:t>xtes </a:t>
            </a:r>
            <a:r>
              <a:rPr b="0" lang="de-DE" sz="4400" spc="-1" strike="noStrike">
                <a:latin typeface="Arial"/>
              </a:rPr>
              <a:t>durch </a:t>
            </a:r>
            <a:r>
              <a:rPr b="0" lang="de-DE" sz="4400" spc="-1" strike="noStrike">
                <a:latin typeface="Arial"/>
              </a:rPr>
              <a:t>Klicke</a:t>
            </a:r>
            <a:r>
              <a:rPr b="0" lang="de-DE" sz="4400" spc="-1" strike="noStrike">
                <a:latin typeface="Arial"/>
              </a:rPr>
              <a:t>n </a:t>
            </a:r>
            <a:r>
              <a:rPr b="0" lang="de-DE" sz="4400" spc="-1" strike="noStrike">
                <a:latin typeface="Arial"/>
              </a:rPr>
              <a:t>bearb</a:t>
            </a:r>
            <a:r>
              <a:rPr b="0" lang="de-DE" sz="4400" spc="-1" strike="noStrike">
                <a:latin typeface="Arial"/>
              </a:rPr>
              <a:t>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006960"/>
            <a:ext cx="12189960" cy="848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9957240" y="5677200"/>
            <a:ext cx="1516680" cy="615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Grafik 12" descr=""/>
          <p:cNvPicPr/>
          <p:nvPr/>
        </p:nvPicPr>
        <p:blipFill>
          <a:blip r:embed="rId2"/>
          <a:stretch/>
        </p:blipFill>
        <p:spPr>
          <a:xfrm>
            <a:off x="9760320" y="5440320"/>
            <a:ext cx="1883880" cy="1073520"/>
          </a:xfrm>
          <a:prstGeom prst="rect">
            <a:avLst/>
          </a:prstGeom>
          <a:ln>
            <a:noFill/>
          </a:ln>
        </p:spPr>
      </p:pic>
      <p:sp>
        <p:nvSpPr>
          <p:cNvPr id="45" name="CustomShape 3"/>
          <p:cNvSpPr/>
          <p:nvPr/>
        </p:nvSpPr>
        <p:spPr>
          <a:xfrm>
            <a:off x="540000" y="6263640"/>
            <a:ext cx="81936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B6FD3815-3B65-4184-877D-E6AEDE53BCBB}" type="slidenum"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&lt;Foliennummer&gt;</a:t>
            </a:fld>
            <a:endParaRPr b="0" lang="de-DE" sz="18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Format des </a:t>
            </a:r>
            <a:r>
              <a:rPr b="0" lang="de-DE" sz="1800" spc="-1" strike="noStrike">
                <a:latin typeface="Arial"/>
              </a:rPr>
              <a:t>Titeltextes </a:t>
            </a:r>
            <a:r>
              <a:rPr b="0" lang="de-DE" sz="1800" spc="-1" strike="noStrike">
                <a:latin typeface="Arial"/>
              </a:rPr>
              <a:t>durch Klicken </a:t>
            </a:r>
            <a:r>
              <a:rPr b="0" lang="de-DE" sz="1800" spc="-1" strike="noStrike">
                <a:latin typeface="Arial"/>
              </a:rPr>
              <a:t>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6006960"/>
            <a:ext cx="12189960" cy="848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9957240" y="5677200"/>
            <a:ext cx="1516680" cy="615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Grafik 12" descr=""/>
          <p:cNvPicPr/>
          <p:nvPr/>
        </p:nvPicPr>
        <p:blipFill>
          <a:blip r:embed="rId2"/>
          <a:stretch/>
        </p:blipFill>
        <p:spPr>
          <a:xfrm>
            <a:off x="9760320" y="5440320"/>
            <a:ext cx="1883880" cy="107352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540000" y="6263640"/>
            <a:ext cx="81936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921F13E0-726D-4905-BB83-4B709B82FCB9}" type="slidenum"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&lt;Foliennummer&gt;</a:t>
            </a:fld>
            <a:endParaRPr b="0" lang="de-DE" sz="18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40000" y="497160"/>
            <a:ext cx="1115784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Format des </a:t>
            </a:r>
            <a:r>
              <a:rPr b="0" lang="de-DE" sz="1800" spc="-1" strike="noStrike">
                <a:latin typeface="Arial"/>
              </a:rPr>
              <a:t>Titeltextes </a:t>
            </a:r>
            <a:r>
              <a:rPr b="0" lang="de-DE" sz="1800" spc="-1" strike="noStrike">
                <a:latin typeface="Arial"/>
              </a:rPr>
              <a:t>durch Klicken </a:t>
            </a:r>
            <a:r>
              <a:rPr b="0" lang="de-DE" sz="1800" spc="-1" strike="noStrike">
                <a:latin typeface="Arial"/>
              </a:rPr>
              <a:t>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555200" y="6264000"/>
            <a:ext cx="798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Hochschule für angewandte Wissenschaften Coburg WS22/233 </a:t>
            </a:r>
            <a:fld id="{90D55E7F-D3D6-4DCE-97DB-5303DFE6618A}" type="datetime1"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19.01.2023</a:t>
            </a:fld>
            <a:endParaRPr b="0" lang="de-DE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270800" y="792000"/>
            <a:ext cx="7885440" cy="34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6f6259"/>
                </a:solidFill>
                <a:latin typeface="Roboto Light"/>
                <a:ea typeface="DejaVu Sans"/>
              </a:rPr>
              <a:t>Verwendung von Positionsdaten 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6f6259"/>
                </a:solidFill>
                <a:latin typeface="Roboto Light"/>
                <a:ea typeface="DejaVu Sans"/>
              </a:rPr>
              <a:t>zur automatisierten Klassifizierung 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6f6259"/>
                </a:solidFill>
                <a:latin typeface="Roboto Light"/>
                <a:ea typeface="DejaVu Sans"/>
              </a:rPr>
              <a:t>von Verkehrsteilnehmern mittels 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6f6259"/>
                </a:solidFill>
                <a:latin typeface="Roboto Light"/>
                <a:ea typeface="DejaVu Sans"/>
              </a:rPr>
              <a:t>maschinellen Lernverfahren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6f6259"/>
                </a:solidFill>
                <a:latin typeface="Roboto Light"/>
                <a:ea typeface="DejaVu Sans"/>
              </a:rPr>
              <a:t>Gehalten von Dietmar Fischer WS22/23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6f6259"/>
                </a:solidFill>
                <a:latin typeface="Roboto Light"/>
                <a:ea typeface="DejaVu Sans"/>
              </a:rPr>
              <a:t>Betreut durch Prof. Dr. Thomas Wieland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40000" y="630000"/>
            <a:ext cx="11157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4000"/>
          </a:bodyPr>
          <a:p>
            <a:pPr>
              <a:lnSpc>
                <a:spcPct val="90000"/>
              </a:lnSpc>
            </a:pPr>
            <a:r>
              <a:rPr b="1" lang="de-DE" sz="4000" spc="-1" strike="noStrike">
                <a:solidFill>
                  <a:srgbClr val="6f6259"/>
                </a:solidFill>
                <a:latin typeface="Roboto"/>
                <a:ea typeface="Roboto Medium"/>
              </a:rPr>
              <a:t>Ziel 3 Mehr schreiben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40000" y="1441440"/>
            <a:ext cx="95248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- Aktueller Umfang (reiner Text) 23 Seiten ohne Bilder, Verzeichnisse usw..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- Einleitung: 3 Seiten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- Grundlagen: 20 Seiten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- Als nächstes folgt Kapitel Umsetzung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- Einleitung schreibe ich persönlich immer zum Schluss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555560" y="6270480"/>
            <a:ext cx="798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Hochschule für angewandte Wissenschaften Coburg WS22/233 </a:t>
            </a:r>
            <a:fld id="{C2CE48E1-D911-4E5D-BDCB-23955D6DADC4}" type="datetime1"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19.01.2023</a:t>
            </a:fld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40000" y="630000"/>
            <a:ext cx="11157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000"/>
          </a:bodyPr>
          <a:p>
            <a:pPr>
              <a:lnSpc>
                <a:spcPct val="90000"/>
              </a:lnSpc>
            </a:pPr>
            <a:r>
              <a:rPr b="1" lang="de-DE" sz="4000" spc="-1" strike="noStrike">
                <a:solidFill>
                  <a:srgbClr val="6f6259"/>
                </a:solidFill>
                <a:latin typeface="Roboto"/>
                <a:ea typeface="Roboto Medium"/>
              </a:rPr>
              <a:t>Ziel 4 Das entwickelte Modell auf Realdaten anwenden, um den Bezug zur Realität zu bekommen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40000" y="1441440"/>
            <a:ext cx="952488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- Meeting mit Robert Pfeiffer 16.01.2023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- Mir wurde eine App zur Verfügung gestellt, mit der ich GPS Koordinaten sammeln kann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- Testlauf der App/Datensammlung dieses Wochenende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- Bei erfolgreichem Testlauf: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1. Freunde einladen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2. Mit verschiedenen Rollen am echten Verkehr teilnehmen und GPS-</a:t>
            </a: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Koordinaten sammeln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3. GPS-Koordinaten in Positionsdaten umrechnen und Anwenden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555560" y="6270480"/>
            <a:ext cx="798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Hochschule für angewandte Wissenschaften Coburg WS22/233 </a:t>
            </a:r>
            <a:fld id="{1F4527A2-53EE-43D6-94E6-1B03210948E1}" type="datetime1"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19.01.2023</a:t>
            </a:fld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40000" y="630000"/>
            <a:ext cx="11157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4000"/>
          </a:bodyPr>
          <a:p>
            <a:pPr>
              <a:lnSpc>
                <a:spcPct val="90000"/>
              </a:lnSpc>
            </a:pPr>
            <a:r>
              <a:rPr b="1" lang="de-DE" sz="4000" spc="-1" strike="noStrike">
                <a:solidFill>
                  <a:srgbClr val="6f6259"/>
                </a:solidFill>
                <a:latin typeface="Roboto"/>
                <a:ea typeface="Roboto Medium"/>
              </a:rPr>
              <a:t>Nächste Schritte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40000" y="1441440"/>
            <a:ext cx="95248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- Sammeln von echten GPS-Daten von echten Verkehrsteilnehmern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- Weiterverarbeitung der GPS-Daten zu Positionsdaten und Anwendung auf bisherigen Agent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- Thema Relevanz hat sich bisher als kompliziert herausgestellt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1. Bisherige Entwicklungen evtl. unbrauchbar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2. Womöglich Entwicklung eines neuen Konzeptes für Relevanzklassifikation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1555560" y="6270480"/>
            <a:ext cx="798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Hochschule für angewandte Wissenschaften Coburg WS22/233 </a:t>
            </a:r>
            <a:fld id="{C3BE510F-45F8-47F0-968F-90977B35E962}" type="datetime1"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19.01.2023</a:t>
            </a:fld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40000" y="630000"/>
            <a:ext cx="11157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Literatur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555560" y="6270480"/>
            <a:ext cx="798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Hochschule für angewandte Wissenschaften Coburg WS22/233 </a:t>
            </a:r>
            <a:fld id="{5E92762A-AECE-46DF-B02B-1C0CA7B6A72D}" type="datetime1"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19.01.2023</a:t>
            </a:fld>
            <a:endParaRPr b="0" lang="de-DE" sz="18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288000" y="1245960"/>
            <a:ext cx="11734200" cy="34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300" spc="-1" strike="noStrike">
                <a:solidFill>
                  <a:srgbClr val="000000"/>
                </a:solidFill>
                <a:latin typeface="Arial"/>
                <a:ea typeface="DejaVu Sans"/>
              </a:rPr>
              <a:t>Bock, J., Krajewski, R., Moers, T., Runde, S., Vater, L., &amp; Eckstein, L. (2020). The ind dataset: A drone dataset of naturalistic road user trajectories at german intersections. 2020 IEEE Intelligent Vehicles Symposium (IV), 1929–1934.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300" spc="-1" strike="noStrike">
                <a:solidFill>
                  <a:srgbClr val="000000"/>
                </a:solidFill>
                <a:latin typeface="Arial"/>
                <a:ea typeface="DejaVu Sans"/>
              </a:rPr>
              <a:t>Dong, W., Li, J., Yao, R., Li, C., Yuan, T., &amp; Wang, L. (2016). Characterizing driving styles with deep learning. arXiv preprint arXiv:1607.03611.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300" spc="-1" strike="noStrike">
                <a:solidFill>
                  <a:srgbClr val="000000"/>
                </a:solidFill>
                <a:latin typeface="Arial"/>
                <a:ea typeface="DejaVu Sans"/>
              </a:rPr>
              <a:t>Maurya, S. K., &amp; Choudhary, A. (2018). Deep learning based vulnerable road user detection and collision avoidance. 2018 IEEE International Conference on Vehicular Electronics and Safety (ICVES), 1–6.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300" spc="-1" strike="noStrike">
                <a:solidFill>
                  <a:srgbClr val="000000"/>
                </a:solidFill>
                <a:latin typeface="Arial"/>
                <a:ea typeface="DejaVu Sans"/>
              </a:rPr>
              <a:t>Rasouli, A., Kotseruba, I., Kunic, T., &amp; Tsotsos, J. K. (2019). Pie: A large-scale dataset and models for pedestrian intention estimation and trajectory prediction. Proceedings of the IEEE/CVF International Conference on Computer Vision, 6262–6271.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300" spc="-1" strike="noStrike">
                <a:solidFill>
                  <a:srgbClr val="000000"/>
                </a:solidFill>
                <a:latin typeface="Arial"/>
                <a:ea typeface="DejaVu Sans"/>
              </a:rPr>
              <a:t>Simoncini, M., Taccari, L., Sambo, F., Bravi, L., Salti, S., &amp; Lori, A. (2018). Vehicle classification from low-frequency GPS data with recurrent neural networks. Transportation Research Part C: Emerging Technologies, 91, 176–191.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300" spc="-1" strike="noStrike">
                <a:solidFill>
                  <a:srgbClr val="000000"/>
                </a:solidFill>
                <a:latin typeface="Arial"/>
                <a:ea typeface="DejaVu Sans"/>
              </a:rPr>
              <a:t>Sun, Z., &amp; Ban, X. J. (2013). Vehicle classification using GPS data. Transportation Research Part C: Emerging Technologies, 37, 102–117.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300" spc="-1" strike="noStrike">
                <a:solidFill>
                  <a:srgbClr val="000000"/>
                </a:solidFill>
                <a:latin typeface="Arial"/>
                <a:ea typeface="DejaVu Sans"/>
              </a:rPr>
              <a:t>Zhou, Y., Nejati, H., Do, T.-T., Cheung, N.-M., &amp; Cheah, L. (2016). Image-based vehicle analysis using deep neural network: A systematic study. 2016 IEEE international conference on digital signal processing (DSP), 276–280.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40000" y="630000"/>
            <a:ext cx="11157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4000"/>
          </a:bodyPr>
          <a:p>
            <a:pPr>
              <a:lnSpc>
                <a:spcPct val="90000"/>
              </a:lnSpc>
            </a:pPr>
            <a:r>
              <a:rPr b="1" lang="de-DE" sz="4000" spc="-1" strike="noStrike">
                <a:solidFill>
                  <a:srgbClr val="6f6259"/>
                </a:solidFill>
                <a:latin typeface="Roboto"/>
                <a:ea typeface="Roboto Medium"/>
              </a:rPr>
              <a:t>Überblick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40000" y="1418760"/>
            <a:ext cx="9466920" cy="16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0920">
              <a:lnSpc>
                <a:spcPct val="100000"/>
              </a:lnSpc>
              <a:buClr>
                <a:srgbClr val="6f6259"/>
              </a:buClr>
              <a:buFont typeface="StarSymbol"/>
              <a:buAutoNum type="arabicPeriod"/>
            </a:pPr>
            <a:r>
              <a:rPr b="0" lang="de-DE" sz="2500" spc="-1" strike="noStrike">
                <a:solidFill>
                  <a:srgbClr val="6f6259"/>
                </a:solidFill>
                <a:latin typeface="Roboto Light"/>
                <a:ea typeface="DejaVu Sans"/>
              </a:rPr>
              <a:t>Rückblick zum Thema</a:t>
            </a:r>
            <a:endParaRPr b="0" lang="de-DE" sz="25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6f6259"/>
              </a:buClr>
              <a:buFont typeface="StarSymbol"/>
              <a:buAutoNum type="arabicPeriod"/>
            </a:pPr>
            <a:r>
              <a:rPr b="0" lang="de-DE" sz="2500" spc="-1" strike="noStrike">
                <a:solidFill>
                  <a:srgbClr val="6f6259"/>
                </a:solidFill>
                <a:latin typeface="Roboto Light"/>
                <a:ea typeface="DejaVu Sans"/>
              </a:rPr>
              <a:t>Betrachtung der letzten gesetzten Ziele</a:t>
            </a:r>
            <a:endParaRPr b="0" lang="de-DE" sz="25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6f6259"/>
              </a:buClr>
              <a:buFont typeface="StarSymbol"/>
              <a:buAutoNum type="arabicPeriod"/>
            </a:pPr>
            <a:r>
              <a:rPr b="0" lang="de-DE" sz="2500" spc="-1" strike="noStrike">
                <a:solidFill>
                  <a:srgbClr val="6f6259"/>
                </a:solidFill>
                <a:latin typeface="Roboto Light"/>
                <a:ea typeface="DejaVu Sans"/>
              </a:rPr>
              <a:t>Gegenüberstellung Soll und Ist Ziele</a:t>
            </a:r>
            <a:endParaRPr b="0" lang="de-DE" sz="25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6f6259"/>
              </a:buClr>
              <a:buFont typeface="StarSymbol"/>
              <a:buAutoNum type="arabicPeriod"/>
            </a:pPr>
            <a:r>
              <a:rPr b="0" lang="de-DE" sz="2500" spc="-1" strike="noStrike">
                <a:solidFill>
                  <a:srgbClr val="6f6259"/>
                </a:solidFill>
                <a:latin typeface="Roboto Light"/>
                <a:ea typeface="DejaVu Sans"/>
              </a:rPr>
              <a:t>Nächste Schritte</a:t>
            </a:r>
            <a:endParaRPr b="0" lang="de-DE" sz="25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555560" y="6276960"/>
            <a:ext cx="798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Hochschule für angewandte Wissenschaften Coburg WS22/233 </a:t>
            </a:r>
            <a:fld id="{5BA40345-2C24-4399-96A8-76892C79E7BF}" type="datetime1"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19.01.2023</a:t>
            </a:fld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40000" y="630000"/>
            <a:ext cx="11157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2000"/>
          </a:bodyPr>
          <a:p>
            <a:pPr>
              <a:lnSpc>
                <a:spcPct val="90000"/>
              </a:lnSpc>
            </a:pPr>
            <a:r>
              <a:rPr b="1" lang="de-DE" sz="4000" spc="-1" strike="noStrike">
                <a:solidFill>
                  <a:srgbClr val="6f6259"/>
                </a:solidFill>
                <a:latin typeface="Roboto"/>
                <a:ea typeface="Roboto Medium"/>
              </a:rPr>
              <a:t>Rückblick zum Thema Teil 1 – Projektkontext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3528000"/>
            <a:ext cx="11230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Wie lassen sich Verkehrsteilnehmer und deren Relevanz anhand Ihrer periodischen Positionsdaten mithilfe von Methoden des maschinellen Lernens klassifizieren?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555560" y="6270480"/>
            <a:ext cx="798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Hochschule für angewandte Wissenschaften Coburg WS22/233 </a:t>
            </a:r>
            <a:fld id="{0EC8BCD7-9E30-4C13-9F0B-E7E4A647105F}" type="datetime1"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19.01.2023</a:t>
            </a:fld>
            <a:endParaRPr b="0" lang="de-DE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594000" y="1751400"/>
            <a:ext cx="10062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3680">
              <a:lnSpc>
                <a:spcPct val="100000"/>
              </a:lnSpc>
              <a:buClr>
                <a:srgbClr val="6f6259"/>
              </a:buClr>
              <a:buFont typeface="StarSymbol"/>
              <a:buChar char="-"/>
            </a:pPr>
            <a:r>
              <a:rPr b="1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Projekt</a:t>
            </a: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: 5G-Modellregion Kronach</a:t>
            </a:r>
            <a:endParaRPr b="0" lang="de-DE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6f6259"/>
              </a:buClr>
              <a:buFont typeface="StarSymbol"/>
              <a:buChar char="-"/>
            </a:pPr>
            <a:r>
              <a:rPr b="1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Ziel des Projekts</a:t>
            </a: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: Autonome Fahrzeuge, für den öffentlichen Nahverkehr bis 2035</a:t>
            </a:r>
            <a:endParaRPr b="0" lang="de-DE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6f6259"/>
              </a:buClr>
              <a:buFont typeface="StarSymbol"/>
              <a:buChar char="-"/>
            </a:pPr>
            <a:r>
              <a:rPr b="1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Aufgabe unsere Hochschule</a:t>
            </a: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: Mitforschen- und entwickeln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40000" y="630000"/>
            <a:ext cx="11157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2000"/>
          </a:bodyPr>
          <a:p>
            <a:pPr>
              <a:lnSpc>
                <a:spcPct val="90000"/>
              </a:lnSpc>
            </a:pPr>
            <a:r>
              <a:rPr b="1" lang="de-DE" sz="4000" spc="-1" strike="noStrike">
                <a:solidFill>
                  <a:srgbClr val="6f6259"/>
                </a:solidFill>
                <a:latin typeface="Roboto"/>
                <a:ea typeface="Roboto Medium"/>
              </a:rPr>
              <a:t>Rückblick zum Thema Teil 2 – Reinforcement Learning</a:t>
            </a:r>
            <a:endParaRPr b="0" lang="de-DE" sz="4000" spc="-1" strike="noStrike">
              <a:latin typeface="Arial"/>
            </a:endParaRPr>
          </a:p>
        </p:txBody>
      </p:sp>
      <p:pic>
        <p:nvPicPr>
          <p:cNvPr id="136" name="Picture 2" descr="Reinforcement Learning 101. Learn the essentials of Reinforcement… | by  Shweta Bhatt | Towards Data Science"/>
          <p:cNvPicPr/>
          <p:nvPr/>
        </p:nvPicPr>
        <p:blipFill>
          <a:blip r:embed="rId1"/>
          <a:stretch/>
        </p:blipFill>
        <p:spPr>
          <a:xfrm>
            <a:off x="2109240" y="1113120"/>
            <a:ext cx="6883200" cy="265176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3344040" y="3612240"/>
            <a:ext cx="57988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6f6259"/>
                </a:solidFill>
                <a:latin typeface="Roboto Light"/>
                <a:ea typeface="DejaVu Sans"/>
              </a:rPr>
              <a:t>Quelle: https://towardsdatascience.com/reinforcement-learning-101-e24b50e1d292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40000" y="3960720"/>
            <a:ext cx="111578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0920">
              <a:lnSpc>
                <a:spcPct val="100000"/>
              </a:lnSpc>
              <a:buClr>
                <a:srgbClr val="6f6259"/>
              </a:buClr>
              <a:buFont typeface="StarSymbol"/>
              <a:buAutoNum type="arabicPeriod"/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Agent sendet Action A an eine Umgebung </a:t>
            </a:r>
            <a:endParaRPr b="0" lang="de-DE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6f6259"/>
              </a:buClr>
              <a:buFont typeface="StarSymbol"/>
              <a:buAutoNum type="arabicPeriod"/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Umgebung wertet Action aus, ändert Status und sendet Status + Belohnung an Agenten </a:t>
            </a:r>
            <a:endParaRPr b="0" lang="de-DE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6f6259"/>
              </a:buClr>
              <a:buFont typeface="StarSymbol"/>
              <a:buAutoNum type="arabicPeriod"/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Agent erhält Belohnung und erhält neuen Status, versucht sein Verhalten Belohnungsorientiert anzupassen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=&gt; Ziel eines Agenten ist es die maximale Belohnung zu erzielen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555560" y="6270480"/>
            <a:ext cx="798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Hochschule für angewandte Wissenschaften Coburg WS22/233 </a:t>
            </a:r>
            <a:fld id="{9AC484FF-C11D-41F6-82E7-311BE07097D1}" type="datetime1"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19.01.2023</a:t>
            </a:fld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40000" y="630000"/>
            <a:ext cx="11157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4000"/>
          </a:bodyPr>
          <a:p>
            <a:pPr>
              <a:lnSpc>
                <a:spcPct val="90000"/>
              </a:lnSpc>
            </a:pPr>
            <a:r>
              <a:rPr b="1" lang="de-DE" sz="4000" spc="-1" strike="noStrike">
                <a:solidFill>
                  <a:srgbClr val="6f6259"/>
                </a:solidFill>
                <a:latin typeface="Roboto"/>
                <a:ea typeface="Roboto Medium"/>
              </a:rPr>
              <a:t>Ziele vom letzten Mal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40000" y="1441440"/>
            <a:ext cx="952488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3680">
              <a:lnSpc>
                <a:spcPct val="100000"/>
              </a:lnSpc>
              <a:buClr>
                <a:srgbClr val="6f6259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Mit Daten von CARLA ein stabiles und aussagekräftiges Modell auf die Beine stellen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6f6259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Wissen vertiefen. Nicht nur in der Lage sein zu coden, sondern auch die Auswirkungen des Codes verstehen.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6f6259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Mehr schreiben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-  Das entwickelte Modell auch auf Realdaten anwenden, um den Bezug zur             Realität bekommen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555560" y="6270480"/>
            <a:ext cx="798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Hochschule für angewandte Wissenschaften Coburg WS22/233 </a:t>
            </a:r>
            <a:fld id="{6472B9DA-448A-4BD6-958C-2980814FDC0E}" type="datetime1"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19.01.2023</a:t>
            </a:fld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40000" y="497160"/>
            <a:ext cx="1115784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Ziel 1 Mit Daten von CARLA ein stabiles und aussagekräftiges Modell auf die Beine stellen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40000" y="1847160"/>
            <a:ext cx="952488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3680">
              <a:lnSpc>
                <a:spcPct val="100000"/>
              </a:lnSpc>
              <a:buClr>
                <a:srgbClr val="6f6259"/>
              </a:buClr>
              <a:buFont typeface="StarSymbol"/>
              <a:buChar char="-"/>
            </a:pPr>
            <a:r>
              <a:rPr b="1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Bedingungen</a:t>
            </a:r>
            <a:endParaRPr b="0" lang="de-DE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6f6259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Aktionen des Agenten</a:t>
            </a:r>
            <a:br/>
            <a:r>
              <a:rPr b="1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0</a:t>
            </a: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 = Motorisiertes Fahrzeug</a:t>
            </a:r>
            <a:br/>
            <a:r>
              <a:rPr b="1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1</a:t>
            </a: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 = Fußgänger</a:t>
            </a:r>
            <a:br/>
            <a:r>
              <a:rPr b="1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2</a:t>
            </a: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 = Fahrradfahrer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6f6259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Status den ein Agent erhält</a:t>
            </a:r>
            <a:br/>
            <a:r>
              <a:rPr b="1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15</a:t>
            </a: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 Inputs, bestehend aus Durchschnitt, Minima, Maxima</a:t>
            </a:r>
            <a:br/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6f6259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Belohnung für den Agenten</a:t>
            </a:r>
            <a:br/>
            <a:r>
              <a:rPr b="1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-1</a:t>
            </a: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 bei falscher Klassifikation</a:t>
            </a:r>
            <a:br/>
            <a:r>
              <a:rPr b="1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+1</a:t>
            </a: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 bei richtiger Klassifikation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555560" y="6276960"/>
            <a:ext cx="798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Hochschule für angewandte Wissenschaften Coburg WS22/233 </a:t>
            </a:r>
            <a:fld id="{FCAD70EE-25D7-4137-AE11-EE555A9D35D8}" type="datetime1"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19.01.2023</a:t>
            </a:fld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40000" y="497160"/>
            <a:ext cx="1115784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Ziel 1 Mit Daten von CARLA ein stabiles und aussagekräftiges Modell auf die Beine stellen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32560" y="1950120"/>
            <a:ext cx="3942720" cy="31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Grid Search zur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Hyperparameterfestlegung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- 3 Schichten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Eingabeschicht 15 Neuronen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Verstecke Schicht 9 Neuronen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Ausgabeschicht 3 Neuronen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Trainingsmethode Deep Q-Learning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136000" y="3024000"/>
            <a:ext cx="28047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Gesamtpräzision: 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89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91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%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-288000" y="43200"/>
            <a:ext cx="12191400" cy="6220440"/>
          </a:xfrm>
          <a:prstGeom prst="rect">
            <a:avLst/>
          </a:prstGeom>
          <a:ln>
            <a:noFill/>
          </a:ln>
        </p:spPr>
      </p:pic>
      <p:sp>
        <p:nvSpPr>
          <p:cNvPr id="150" name="CustomShape 4"/>
          <p:cNvSpPr/>
          <p:nvPr/>
        </p:nvSpPr>
        <p:spPr>
          <a:xfrm>
            <a:off x="1555560" y="6276960"/>
            <a:ext cx="798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Hochschule für angewandte Wissenschaften Coburg WS22/233 </a:t>
            </a:r>
            <a:fld id="{99965B74-34EF-4CB1-B754-2F053DC43A85}" type="datetime1"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19.01.2023</a:t>
            </a:fld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40000" y="497160"/>
            <a:ext cx="1115784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Ziel 2 Wissen vertiefen. Nicht nur in der Lage sein zu coden, sondern auch die Auswirkungen des Codes verstehen.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32000" y="1656000"/>
            <a:ext cx="583128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6f6259"/>
                </a:solidFill>
                <a:latin typeface="Roboto"/>
                <a:ea typeface="DejaVu Sans"/>
              </a:rPr>
              <a:t>Q-Learning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Roboto"/>
                <a:ea typeface="DejaVu Sans"/>
              </a:rPr>
              <a:t>- Konzipiert für Szenarien mit begrenzter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Roboto"/>
                <a:ea typeface="DejaVu Sans"/>
              </a:rPr>
              <a:t>Anzahl an Status und Aktionen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Roboto"/>
                <a:ea typeface="DejaVu Sans"/>
              </a:rPr>
              <a:t>- Ziel: Für jedes State-Action Paar Q-Werte maximieren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Roboto"/>
                <a:ea typeface="DejaVu Sans"/>
              </a:rPr>
              <a:t>- Q-Wert = Die zu erwartende Belohnung bei Aktion A unter Status 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Roboto"/>
                <a:ea typeface="DejaVu Sans"/>
              </a:rPr>
              <a:t>- Ermöglicht wird das Ganze durch aufspannen einer Q-Tabelle</a:t>
            </a:r>
            <a:endParaRPr b="0" lang="de-DE" sz="1800" spc="-1" strike="noStrike">
              <a:latin typeface="Arial"/>
            </a:endParaRPr>
          </a:p>
        </p:txBody>
      </p:sp>
      <p:graphicFrame>
        <p:nvGraphicFramePr>
          <p:cNvPr id="153" name="Table 3"/>
          <p:cNvGraphicFramePr/>
          <p:nvPr/>
        </p:nvGraphicFramePr>
        <p:xfrm>
          <a:off x="6387480" y="1620720"/>
          <a:ext cx="5075280" cy="359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latin typeface="Arial"/>
                        </a:rPr>
                        <a:t>Aktion 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latin typeface="Arial"/>
                        </a:rPr>
                        <a:t>Aktion 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latin typeface="Arial"/>
                        </a:rPr>
                        <a:t>Status 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0.75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latin typeface="Arial"/>
                        </a:rPr>
                        <a:t>Status 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-2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0.64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latin typeface="Arial"/>
                        </a:rPr>
                        <a:t>Status 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1.5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latin typeface="Arial"/>
                        </a:rPr>
                        <a:t>Status 3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54" name="CustomShape 4"/>
          <p:cNvSpPr/>
          <p:nvPr/>
        </p:nvSpPr>
        <p:spPr>
          <a:xfrm>
            <a:off x="1555560" y="6276960"/>
            <a:ext cx="798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Hochschule für angewandte Wissenschaften Coburg WS22/233 </a:t>
            </a:r>
            <a:fld id="{9D0BCD01-89D0-46B6-BD1A-7DD26AC47B5A}" type="datetime1"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19.01.2023</a:t>
            </a:fld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40000" y="497160"/>
            <a:ext cx="1115784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Ziel 2 Wissen vertiefen. Nicht nur in der Lage sein zu coden, sondern auch die Auswirkungen des Codes verstehen.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549800"/>
            <a:ext cx="475128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Deep Q-Learning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Die Tabelle aufzuspannen funktioniert bei unendlich Status nicht mehr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Deep Q-Learning als Lösung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Eingabeschicht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erhält Status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Verborgene Schicht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kalkuliert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Ausgabeschicht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gibt Q-Wert für Aktion aus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Q-Wert = Die zu erwartende Belohnung bei Aktion A unser Status 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008000" y="115200"/>
            <a:ext cx="12191400" cy="622044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1555560" y="6276960"/>
            <a:ext cx="798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Hochschule für angewandte Wissenschaften Coburg WS22/233 </a:t>
            </a:r>
            <a:fld id="{CB5CE2F4-2E52-47F8-A7D3-2239CCB06C10}" type="datetime1">
              <a:rPr b="0" lang="de-DE" sz="1800" spc="-1" strike="noStrike">
                <a:solidFill>
                  <a:srgbClr val="6f6259"/>
                </a:solidFill>
                <a:latin typeface="Roboto Light"/>
                <a:ea typeface="DejaVu Sans"/>
              </a:rPr>
              <a:t>19.01.2023</a:t>
            </a:fld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Application>LibreOffice/6.4.7.2$Linux_X86_64 LibreOffice_project/40$Build-2</Application>
  <Words>372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2022-09-01T08:04:05Z</dcterms:created>
  <dc:creator>Jan Teichelmann</dc:creator>
  <dc:description/>
  <dc:language>de-DE</dc:language>
  <cp:lastModifiedBy/>
  <dcterms:modified xsi:type="dcterms:W3CDTF">2023-01-19T08:50:45Z</dcterms:modified>
  <cp:revision>266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