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notesMasterIdLst>
    <p:notesMasterId r:id="rId25"/>
  </p:notesMasterIdLst>
  <p:sldIdLst>
    <p:sldId id="291" r:id="rId4"/>
    <p:sldId id="285" r:id="rId5"/>
    <p:sldId id="303" r:id="rId6"/>
    <p:sldId id="269" r:id="rId7"/>
    <p:sldId id="281" r:id="rId8"/>
    <p:sldId id="278" r:id="rId9"/>
    <p:sldId id="301" r:id="rId10"/>
    <p:sldId id="304" r:id="rId11"/>
    <p:sldId id="305" r:id="rId12"/>
    <p:sldId id="300" r:id="rId13"/>
    <p:sldId id="308" r:id="rId14"/>
    <p:sldId id="309" r:id="rId15"/>
    <p:sldId id="272" r:id="rId16"/>
    <p:sldId id="296" r:id="rId17"/>
    <p:sldId id="299" r:id="rId18"/>
    <p:sldId id="297" r:id="rId19"/>
    <p:sldId id="310" r:id="rId20"/>
    <p:sldId id="302" r:id="rId21"/>
    <p:sldId id="298" r:id="rId22"/>
    <p:sldId id="311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4E1C-547B-4546-95CE-121FDA015484}" type="datetimeFigureOut">
              <a:rPr lang="de-DE" smtClean="0"/>
              <a:t>02.08.2023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FB6F-7BA3-4870-9D0B-837551BFB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der Arbeit ist konkret: Die Untersuchung inwieweit sich maschinelle Lernverfahren dazu einsetzen lassen aus Positionssequenzen den Typ eines Verkehrsteilnehmers zu erkennen.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Dabei hatte ich beim letzten Mal schon von einigen Aufgabenbereichen gesprochen…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6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79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-Unabhängig vom Abtastintervall (also für alle Datensätze) erzielte dabei das „Random-Forest“-Verfahren die besten Ergebnisse.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7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4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3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Zusammenfassung einer Sequenz auf nur 12 Merkmale führt potenziell zu starkem Informationsverlust. Damit ist eine gute Unterscheidung zwischen Motorrädern und Autos kaum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7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02.08.2023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02.08.2023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2C7F-5DA5-55FB-FF1A-EEE16FE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06.07.2023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2711-CED9-4A26-7563-F7A3197BD1A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9CC30-791B-3731-115E-CA50BA804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  <p:pic>
        <p:nvPicPr>
          <p:cNvPr id="8" name="Bildplatzhalter 7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9240355-EB71-4DC6-7B12-90572279A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10" b="10"/>
          <a:stretch/>
        </p:blipFill>
        <p:spPr>
          <a:xfrm>
            <a:off x="1" y="1"/>
            <a:ext cx="12191998" cy="4545049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23AEB3-5495-37DC-2850-69DDE3F47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Map-Matching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Map-Matching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C64FA8-A118-0B42-7FC4-6A4A2510E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09" y="2165456"/>
            <a:ext cx="4727650" cy="262072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8D36628-66F3-D33C-E457-B1C9911DCB1F}"/>
              </a:ext>
            </a:extLst>
          </p:cNvPr>
          <p:cNvSpPr txBox="1">
            <a:spLocks/>
          </p:cNvSpPr>
          <p:nvPr/>
        </p:nvSpPr>
        <p:spPr>
          <a:xfrm>
            <a:off x="540000" y="2031487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E8069CA-2536-3C12-FB3A-8A7A0D55C323}"/>
              </a:ext>
            </a:extLst>
          </p:cNvPr>
          <p:cNvSpPr txBox="1">
            <a:spLocks/>
          </p:cNvSpPr>
          <p:nvPr/>
        </p:nvSpPr>
        <p:spPr>
          <a:xfrm>
            <a:off x="539999" y="1529708"/>
            <a:ext cx="6651633" cy="417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= Abbildung der aufgenommenen Positionssequenzen auf ein digitales Straßen- und Wegenetz. </a:t>
            </a:r>
          </a:p>
          <a:p>
            <a:pPr marL="0" indent="0">
              <a:buNone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Map-Matching ist mittels „Valhalla“ vollständig umgesetzt und hinsichtlich der Parameter optimiert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Führt zu guten Ergebnissen, insofern für eine Sequenz der korrekte Matching-Modus genutzt wird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Matching-Modus ist abhängig von Fahrzeugklasse…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pedestrian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“,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bicycle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und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auto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(für Straßenfahrzeuge)</a:t>
            </a:r>
          </a:p>
        </p:txBody>
      </p:sp>
    </p:spTree>
    <p:extLst>
      <p:ext uri="{BB962C8B-B14F-4D97-AF65-F5344CB8AC3E}">
        <p14:creationId xmlns:p14="http://schemas.microsoft.com/office/powerpoint/2010/main" val="24719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571A6C6-3F57-12E8-8FC8-BFA443948A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Training und Hyperparameteroptimierung verschiedener Modelle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2430133-5DCB-E778-AD0E-32629BA8A962}"/>
              </a:ext>
            </a:extLst>
          </p:cNvPr>
          <p:cNvSpPr txBox="1">
            <a:spLocks/>
          </p:cNvSpPr>
          <p:nvPr/>
        </p:nvSpPr>
        <p:spPr>
          <a:xfrm>
            <a:off x="539998" y="2096998"/>
            <a:ext cx="10062099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Konsequenz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Sequenzen müssen also „vorklassifiziert“ werden, damit der richtige Matching-Modus gesetzt werden kann.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Hierfür wurden verschiedene Klassifikatoren trainiert und hinsichtlich ihrer Hyperparameter optimiert.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Eingabe: 12 Merkmale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Dauer</a:t>
            </a: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Geschwindigkeit 	 Mittelwert, Standardabweichung, 10%-, 50%- und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Beschleunigung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Verzögerung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Helvetica Neue"/>
                <a:sym typeface="Wingdings" panose="05000000000000000000" pitchFamily="2" charset="2"/>
              </a:rPr>
              <a:t>Winkelgeschw</a:t>
            </a:r>
            <a:r>
              <a:rPr lang="de-DE" sz="1600" dirty="0">
                <a:latin typeface="Helvetica Neue"/>
                <a:sym typeface="Wingdings" panose="05000000000000000000" pitchFamily="2" charset="2"/>
              </a:rPr>
              <a:t>.	 Standardabweichung &amp; 90%-Quantil</a:t>
            </a:r>
          </a:p>
        </p:txBody>
      </p:sp>
    </p:spTree>
    <p:extLst>
      <p:ext uri="{BB962C8B-B14F-4D97-AF65-F5344CB8AC3E}">
        <p14:creationId xmlns:p14="http://schemas.microsoft.com/office/powerpoint/2010/main" val="21102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1s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2" name="Grafik 21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187884C3-676F-66EF-54C8-8319B92A0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>
          <a:xfrm>
            <a:off x="4210890" y="2069435"/>
            <a:ext cx="3770219" cy="271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9B4B5F1-D2F1-FC54-40F6-193EF4CB7650}"/>
              </a:ext>
            </a:extLst>
          </p:cNvPr>
          <p:cNvSpPr txBox="1"/>
          <p:nvPr/>
        </p:nvSpPr>
        <p:spPr>
          <a:xfrm>
            <a:off x="5095515" y="5014253"/>
            <a:ext cx="2048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95,1% Genauigkeit</a:t>
            </a:r>
          </a:p>
        </p:txBody>
      </p:sp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2s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E9A51A-921C-D1F3-E561-8CB4C9EEE55B}"/>
              </a:ext>
            </a:extLst>
          </p:cNvPr>
          <p:cNvSpPr txBox="1"/>
          <p:nvPr/>
        </p:nvSpPr>
        <p:spPr>
          <a:xfrm>
            <a:off x="4742857" y="5014253"/>
            <a:ext cx="27542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96,2% Genauigkeit (+1,1%)</a:t>
            </a:r>
          </a:p>
        </p:txBody>
      </p:sp>
      <p:pic>
        <p:nvPicPr>
          <p:cNvPr id="17" name="Grafik 16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03A518-C293-CADC-BC96-69CDEE446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/>
          <a:stretch/>
        </p:blipFill>
        <p:spPr>
          <a:xfrm>
            <a:off x="4239788" y="2075985"/>
            <a:ext cx="3760419" cy="27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3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Klassifikation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Naiver Ansatz: optimierter Random-Forest für 4 Klassen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D61CE8E8-82A8-2B18-D015-8DC25790B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6876332" y="2065034"/>
            <a:ext cx="3649044" cy="272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E68B5E0-015A-55AF-B2D4-515929A13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"/>
          <a:stretch/>
        </p:blipFill>
        <p:spPr>
          <a:xfrm>
            <a:off x="1664044" y="2064820"/>
            <a:ext cx="3649044" cy="272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6C403C-53CC-AC98-0CE5-CFBF59A94B6B}"/>
              </a:ext>
            </a:extLst>
          </p:cNvPr>
          <p:cNvSpPr txBox="1"/>
          <p:nvPr/>
        </p:nvSpPr>
        <p:spPr>
          <a:xfrm>
            <a:off x="2513027" y="5030729"/>
            <a:ext cx="2079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76,8% Genauigkeit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F73215-DE8E-3715-5649-FA3CF03BA4ED}"/>
              </a:ext>
            </a:extLst>
          </p:cNvPr>
          <p:cNvSpPr txBox="1"/>
          <p:nvPr/>
        </p:nvSpPr>
        <p:spPr>
          <a:xfrm>
            <a:off x="7613907" y="5030729"/>
            <a:ext cx="20585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80.0% Genauigkeit</a:t>
            </a:r>
          </a:p>
        </p:txBody>
      </p:sp>
    </p:spTree>
    <p:extLst>
      <p:ext uri="{BB962C8B-B14F-4D97-AF65-F5344CB8AC3E}">
        <p14:creationId xmlns:p14="http://schemas.microsoft.com/office/powerpoint/2010/main" val="1076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Besserer Klassifikationsansatz: Rekurrente Neuronale Netzwerke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9BB827B-76C0-2B2F-7B63-485D7E8AFA73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7187094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Großer Vorteil: RNNs sind in der Lage mit Sequenzen beliebiger Länge zu arbeiten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Sequenzen müssen somit nicht durch eine feste Anzahl an Merkmalen zusammengefasst werden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Anders als gewöhnliche Neuronale Netze besitzen RNNs rückwärtsgerichtete Verbindungen, z.B. in Form von „Gedächtniszellen“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solidFill>
                  <a:srgbClr val="6F6259"/>
                </a:solidFill>
                <a:latin typeface="Helvetica Neue"/>
                <a:sym typeface="Wingdings" panose="05000000000000000000" pitchFamily="2" charset="2"/>
              </a:rPr>
              <a:t>Ausgabe im aktuellen Zeitschritt t ist nicht nur von der Eingabe zum Zeitpunkt t sondern auch von der Ausgabe zum Zeitpunkt t-1 abhängig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Kann zeitlich codierte Muster in den Daten abbilden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16027C-0620-D7ED-9D2F-3A55DA5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13" y="20700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Erprobung: Entwurf eines RNNs zur Verkehrsteilnehmerklassifikation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09" name="Grafik 308">
            <a:extLst>
              <a:ext uri="{FF2B5EF4-FFF2-40B4-BE49-F238E27FC236}">
                <a16:creationId xmlns:a16="http://schemas.microsoft.com/office/drawing/2014/main" id="{F50D42B8-40BE-4A7B-2B70-7DF7E6DD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0" y="2070000"/>
            <a:ext cx="9557779" cy="3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RNNs auf verschiedenen Datensätzen (2min)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CBDD37-709F-FA21-6F3C-1E58C2E5E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9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45AAC9-C072-1F88-4D2C-BB5F3EF7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22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D32CB7-EEAE-3EB9-4914-D6FB13C34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325" y="2183056"/>
            <a:ext cx="3293676" cy="249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0303E0-98DC-E8CF-5BC1-790A92EC2BAC}"/>
              </a:ext>
            </a:extLst>
          </p:cNvPr>
          <p:cNvSpPr txBox="1"/>
          <p:nvPr/>
        </p:nvSpPr>
        <p:spPr>
          <a:xfrm>
            <a:off x="1099724" y="4852737"/>
            <a:ext cx="21291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84,9% Genauigkeit 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F2049-8436-2EB2-4129-064F2E2E1773}"/>
              </a:ext>
            </a:extLst>
          </p:cNvPr>
          <p:cNvSpPr txBox="1"/>
          <p:nvPr/>
        </p:nvSpPr>
        <p:spPr>
          <a:xfrm>
            <a:off x="4495200" y="4852737"/>
            <a:ext cx="3249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+ Map-Matching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79,17% Genauigkeit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A3DB4A-B169-A072-FF68-F9F006BE20BF}"/>
              </a:ext>
            </a:extLst>
          </p:cNvPr>
          <p:cNvSpPr txBox="1"/>
          <p:nvPr/>
        </p:nvSpPr>
        <p:spPr>
          <a:xfrm>
            <a:off x="8955838" y="4852737"/>
            <a:ext cx="20986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86,3% Genauigkeit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2898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20" y="3777337"/>
            <a:ext cx="8737498" cy="360000"/>
          </a:xfrm>
        </p:spPr>
        <p:txBody>
          <a:bodyPr>
            <a:normAutofit fontScale="90000"/>
          </a:bodyPr>
          <a:lstStyle/>
          <a:p>
            <a:r>
              <a:rPr lang="de-DE" dirty="0"/>
              <a:t>Rückblick: Thema und Aufgabenbereiche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Nächste Ziele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9A7B8-5560-7C07-87DE-F85D2EEF6B8A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10976498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Training und Hyperparameteroptimierung der RNNs für alle 12 Datensätze: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(rekurrenten) Schichten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Neuronen pro Schicht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Aktivierungsfunktionen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…</a:t>
            </a:r>
          </a:p>
          <a:p>
            <a:pPr lvl="1"/>
            <a:endParaRPr lang="de-DE" sz="14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 Evaluierung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5811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  <a:br>
              <a:rPr lang="de-DE" dirty="0"/>
            </a:br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02.08.2023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849065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6348B-845F-9447-ACF0-EB8A1B8AE0E8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6F6259">
                  <a:lumMod val="50000"/>
                </a:srgbClr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8A787-E245-C9DD-D609-92B0650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01" y="3258708"/>
            <a:ext cx="908382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Datengewinnung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7" y="2375044"/>
            <a:ext cx="8052068" cy="1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Datensammlung über MotionTrace-App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Aufnahmen im Umfang von 9h durch vier Nutzer gesammelt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F6DC742-0A6D-E251-B45C-291AAAFB6C1C}"/>
              </a:ext>
            </a:extLst>
          </p:cNvPr>
          <p:cNvSpPr txBox="1">
            <a:spLocks/>
          </p:cNvSpPr>
          <p:nvPr/>
        </p:nvSpPr>
        <p:spPr>
          <a:xfrm>
            <a:off x="539997" y="3734515"/>
            <a:ext cx="7673127" cy="905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Aufnahmen, mehr Nutzer und bessere Ausgeglichenheit der Klassen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233685"/>
            <a:ext cx="6531692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Map-Matching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8" y="2323028"/>
            <a:ext cx="6784241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Erprobung von 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Map-Matching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als Möglichkeit, um Abweichungen von der tatsächlichen Strecke zu korrigieren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Vielversprechend, allerdings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noch mit Problemen behaftet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970749"/>
            <a:ext cx="8323915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Erprobung und Umsetzbarkeitsprüfung der Klassifikation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9999" y="2394000"/>
            <a:ext cx="11249149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Literaturrecherche</a:t>
            </a:r>
            <a:endParaRPr kumimoji="0" lang="de-DE" sz="1800" b="0" i="0" u="none" strike="noStrike" kern="1200" cap="none" spc="0" normalizeH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Rekurrente Neuronale Netze als vielversprechendes Verfahren identifiziert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Datengrundlage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Datensammlung mit MotionTrace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B514FCA-D96B-83AD-83FA-46EC81F7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06" y="1902115"/>
            <a:ext cx="4071692" cy="305376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8" y="2618999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158 Aufnahmen verschiedener Länge</a:t>
            </a:r>
          </a:p>
          <a:p>
            <a:r>
              <a:rPr lang="de-DE" dirty="0">
                <a:latin typeface="Helvetica Neue"/>
              </a:rPr>
              <a:t>Gesammelte Aufnahmen umfassen fast 30 Stunden </a:t>
            </a:r>
          </a:p>
          <a:p>
            <a:pPr marL="0" indent="271463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 Verdreifachung der Datenmenge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Datengrundlage immer noch unausgeglichen</a:t>
            </a:r>
          </a:p>
        </p:txBody>
      </p:sp>
    </p:spTree>
    <p:extLst>
      <p:ext uri="{BB962C8B-B14F-4D97-AF65-F5344CB8AC3E}">
        <p14:creationId xmlns:p14="http://schemas.microsoft.com/office/powerpoint/2010/main" val="41584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Erzeugung von Trainings- und Testdaten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9" y="1929956"/>
            <a:ext cx="11594336" cy="175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Die gesammelten Aufnahmen werden in gleichlange Sequenzen zerschnitten 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Anschließend erfolgt eine stratifizierte Aufteilung der Sequenzen in Trainings- (75%) und Testdaten (25%)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Erstellung mehrerer Datensätze: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BC00C83-5B7A-7E7D-7436-6107A077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02323"/>
              </p:ext>
            </p:extLst>
          </p:nvPr>
        </p:nvGraphicFramePr>
        <p:xfrm>
          <a:off x="886464" y="3587897"/>
          <a:ext cx="8323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8">
                  <a:extLst>
                    <a:ext uri="{9D8B030D-6E8A-4147-A177-3AD203B41FA5}">
                      <a16:colId xmlns:a16="http://schemas.microsoft.com/office/drawing/2014/main" val="3101641397"/>
                    </a:ext>
                  </a:extLst>
                </a:gridCol>
                <a:gridCol w="2075313">
                  <a:extLst>
                    <a:ext uri="{9D8B030D-6E8A-4147-A177-3AD203B41FA5}">
                      <a16:colId xmlns:a16="http://schemas.microsoft.com/office/drawing/2014/main" val="520439796"/>
                    </a:ext>
                  </a:extLst>
                </a:gridCol>
                <a:gridCol w="2529016">
                  <a:extLst>
                    <a:ext uri="{9D8B030D-6E8A-4147-A177-3AD203B41FA5}">
                      <a16:colId xmlns:a16="http://schemas.microsoft.com/office/drawing/2014/main" val="3253115504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3246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Abtastintervall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Sequenzlänge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Trainingsdaten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60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2min / 120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573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191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4min / 240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30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91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0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782</Words>
  <Application>Microsoft Office PowerPoint</Application>
  <PresentationFormat>Breitbild</PresentationFormat>
  <Paragraphs>158</Paragraphs>
  <Slides>21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Neue</vt:lpstr>
      <vt:lpstr>Roboto</vt:lpstr>
      <vt:lpstr>Roboto Light</vt:lpstr>
      <vt:lpstr>Wingdings</vt:lpstr>
      <vt:lpstr>Titel</vt:lpstr>
      <vt:lpstr>Inhalt</vt:lpstr>
      <vt:lpstr>Abschluss</vt:lpstr>
      <vt:lpstr>Bachelorseminar 06.07.2023</vt:lpstr>
      <vt:lpstr>Rückblick: Thema und Aufgabenbereiche</vt:lpstr>
      <vt:lpstr>Rückblick: Das Thema</vt:lpstr>
      <vt:lpstr>Rückblick: Datengewinnung</vt:lpstr>
      <vt:lpstr>Rückblick: Datenvorverarbeitung</vt:lpstr>
      <vt:lpstr>Rückblick: Klassifikation</vt:lpstr>
      <vt:lpstr>Aktueller Stand: Datengrundlage</vt:lpstr>
      <vt:lpstr>Datengrundlage</vt:lpstr>
      <vt:lpstr>Datengrundlage</vt:lpstr>
      <vt:lpstr>Aktueller Stand: Map-Matching</vt:lpstr>
      <vt:lpstr>Map-Matching</vt:lpstr>
      <vt:lpstr>Vorhersage des Matching-Modus</vt:lpstr>
      <vt:lpstr>Vorhersage des Matching-Modus</vt:lpstr>
      <vt:lpstr>Vorhersage des Matching-Modus</vt:lpstr>
      <vt:lpstr>Aktueller Stand: Klassifikation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Danke für eure Aufmerksamkeit!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106</cp:revision>
  <dcterms:created xsi:type="dcterms:W3CDTF">2023-05-12T14:00:30Z</dcterms:created>
  <dcterms:modified xsi:type="dcterms:W3CDTF">2023-08-02T13:40:22Z</dcterms:modified>
</cp:coreProperties>
</file>