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689" r:id="rId3"/>
  </p:sldMasterIdLst>
  <p:sldIdLst>
    <p:sldId id="258" r:id="rId4"/>
    <p:sldId id="259" r:id="rId5"/>
    <p:sldId id="264" r:id="rId6"/>
    <p:sldId id="266" r:id="rId7"/>
    <p:sldId id="267" r:id="rId8"/>
    <p:sldId id="288" r:id="rId9"/>
    <p:sldId id="285" r:id="rId10"/>
    <p:sldId id="268" r:id="rId11"/>
    <p:sldId id="269" r:id="rId12"/>
    <p:sldId id="272" r:id="rId13"/>
    <p:sldId id="274" r:id="rId14"/>
    <p:sldId id="275" r:id="rId15"/>
    <p:sldId id="277" r:id="rId16"/>
    <p:sldId id="280" r:id="rId17"/>
    <p:sldId id="276" r:id="rId18"/>
    <p:sldId id="281" r:id="rId19"/>
    <p:sldId id="289" r:id="rId20"/>
    <p:sldId id="279" r:id="rId21"/>
    <p:sldId id="278" r:id="rId22"/>
    <p:sldId id="282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AEE7D04-4FDB-881F-1CB8-5FFA0B53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6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8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55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64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0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0BE5C79-71BE-DA53-D9E8-BB279904F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30E48-15D0-C511-F81D-1A6A3CA4E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90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C855A2C8-BABB-EDE4-803B-CD66F3F0E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7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1C81773-D82E-45B6-D4A6-F8360FFE3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CD8E2B5-1DFC-9119-352A-AA248A1D19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01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2ED3017B-ABDE-6D80-8F56-EDCC1A3247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711855-9138-2CF7-B0F1-F50F142355D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6">
            <a:extLst>
              <a:ext uri="{FF2B5EF4-FFF2-40B4-BE49-F238E27FC236}">
                <a16:creationId xmlns:a16="http://schemas.microsoft.com/office/drawing/2014/main" id="{863D5A0E-E643-A67D-EBAF-E563B4121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3072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7F90935-73A8-60A4-A125-A29AD52C7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540000"/>
            <a:ext cx="3319200" cy="799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18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7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000" y="540000"/>
            <a:ext cx="3318694" cy="7986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6B6341-F940-2A6B-08A6-D1926059D6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6087" y="2521436"/>
            <a:ext cx="1982326" cy="477055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F8F7D-CFA7-71D2-414F-3C7FAAAA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Bachelorseminar 25.05.2023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10E1D-40D5-E669-60E5-5C171C7CE48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Lennart Köpper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46346-F066-240D-B462-29CFB11DDC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  <p:pic>
        <p:nvPicPr>
          <p:cNvPr id="12" name="Bildplatzhalter 11" descr="Ein Bild, das Karte, Text, Atlas enthält.&#10;&#10;Automatisch generierte Beschreibung">
            <a:extLst>
              <a:ext uri="{FF2B5EF4-FFF2-40B4-BE49-F238E27FC236}">
                <a16:creationId xmlns:a16="http://schemas.microsoft.com/office/drawing/2014/main" id="{485256D3-967E-81C9-4DDF-D5D132124D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4" b="9734"/>
          <a:stretch>
            <a:fillRect/>
          </a:stretch>
        </p:blipFill>
        <p:spPr/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B15EF43-A319-6CCA-90CB-603DB9070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9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3798000"/>
            <a:ext cx="6775200" cy="14490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Nächste 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Abschließen der Entwicklung von </a:t>
            </a:r>
            <a:r>
              <a:rPr lang="de-DE" i="1" dirty="0" err="1">
                <a:latin typeface="Helvetica Neue"/>
              </a:rPr>
              <a:t>MotionTrace</a:t>
            </a:r>
            <a:r>
              <a:rPr lang="de-DE" i="1" dirty="0">
                <a:latin typeface="Helvetica Neue"/>
              </a:rPr>
              <a:t> </a:t>
            </a:r>
            <a:r>
              <a:rPr lang="de-DE" dirty="0">
                <a:latin typeface="Helvetica Neue"/>
              </a:rPr>
              <a:t>(Backend)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Ausweitung der Datensammlung: Mehr Nutzer, bessere Ausgeglichenheit und diversere Verkehrssituationen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348F073-8C0B-2DE5-F509-86ABCAF7A923}"/>
              </a:ext>
            </a:extLst>
          </p:cNvPr>
          <p:cNvSpPr txBox="1">
            <a:spLocks/>
          </p:cNvSpPr>
          <p:nvPr/>
        </p:nvSpPr>
        <p:spPr>
          <a:xfrm>
            <a:off x="539999" y="1944000"/>
            <a:ext cx="6775200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App ist aktuell im Feldtest, jedoch noch ohne Backend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Vier Nutzer zeichnen bereits regelmäßig Daten auf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ca. 9h aufgenommen</a:t>
            </a:r>
          </a:p>
        </p:txBody>
      </p:sp>
      <p:pic>
        <p:nvPicPr>
          <p:cNvPr id="11" name="Inhaltsplatzhalter 10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68E4F993-CB1C-D9DE-C07C-EFD87F6855C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85" y="1944000"/>
            <a:ext cx="4320116" cy="3240087"/>
          </a:xfrm>
        </p:spPr>
      </p:pic>
    </p:spTree>
    <p:extLst>
      <p:ext uri="{BB962C8B-B14F-4D97-AF65-F5344CB8AC3E}">
        <p14:creationId xmlns:p14="http://schemas.microsoft.com/office/powerpoint/2010/main" val="314958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Helvetica Neue"/>
              </a:rPr>
              <a:t>Typische Fehlerarten: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Rauschen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Dopplungen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Unvollständigkeiten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Reale GPS-Daten können fehlerbehaftet sein.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842A584-E3A0-477D-B5FA-B51A4EC38F6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01" y="1980000"/>
            <a:ext cx="3720099" cy="324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7883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Helvetica Neue"/>
              </a:rPr>
              <a:t>Typische Fehlerarten: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Rauschen 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Dopplungen</a:t>
            </a:r>
          </a:p>
          <a:p>
            <a:pPr marL="800100" lvl="1" indent="-342900">
              <a:buFont typeface="+mj-lt"/>
              <a:buAutoNum type="alphaLcParenR"/>
            </a:pPr>
            <a:r>
              <a:rPr lang="de-DE" dirty="0">
                <a:latin typeface="Helvetica Neue"/>
              </a:rPr>
              <a:t>Unvollständigkeiten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Reale GPS-Daten können fehlerbehaftet sein.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pic>
        <p:nvPicPr>
          <p:cNvPr id="6" name="Inhaltsplatzhalter 5" descr="Ein Bild, das Karte, Reihe, Text enthält.&#10;&#10;Automatisch generierte Beschreibung">
            <a:extLst>
              <a:ext uri="{FF2B5EF4-FFF2-40B4-BE49-F238E27FC236}">
                <a16:creationId xmlns:a16="http://schemas.microsoft.com/office/drawing/2014/main" id="{A1965DD9-3D04-14DC-0666-05E794D72CD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252913" y="2156761"/>
            <a:ext cx="5399087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25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7236754" cy="3240000"/>
          </a:xfrm>
        </p:spPr>
        <p:txBody>
          <a:bodyPr/>
          <a:lstStyle/>
          <a:p>
            <a:r>
              <a:rPr lang="de-DE" dirty="0">
                <a:latin typeface="Helvetica Neue"/>
              </a:rPr>
              <a:t>Informationen zur Bewegung sind in den GPS-Daten „versteckt“</a:t>
            </a:r>
          </a:p>
          <a:p>
            <a:r>
              <a:rPr lang="de-DE" dirty="0">
                <a:latin typeface="Helvetica Neue"/>
              </a:rPr>
              <a:t>Ableitbare Informationen: Geschwindigkeit, Beschleunigung, Orientierung, Drehgeschwindigkeit</a:t>
            </a:r>
          </a:p>
          <a:p>
            <a:r>
              <a:rPr lang="de-DE" dirty="0">
                <a:latin typeface="Helvetica Neue"/>
              </a:rPr>
              <a:t>Fehlerhafte Rohdaten führen zu fehlerhaften Bewegungsdaten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>
                <a:latin typeface="Helvetica Neue"/>
              </a:rPr>
              <a:t>Problem: Rohe GPS-Daten liefern per se keine Information zu Bewegungsmustern.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0B71F701-8664-1180-99FD-402352BA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01" y="1979913"/>
            <a:ext cx="3720099" cy="324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74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97282" y="3994449"/>
            <a:ext cx="10578719" cy="98497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6CD49B9-2123-8F8D-E770-669E33C2698B}"/>
              </a:ext>
            </a:extLst>
          </p:cNvPr>
          <p:cNvSpPr txBox="1">
            <a:spLocks/>
          </p:cNvSpPr>
          <p:nvPr/>
        </p:nvSpPr>
        <p:spPr>
          <a:xfrm>
            <a:off x="540001" y="1554575"/>
            <a:ext cx="11159999" cy="3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Helvetica Neue"/>
              </a:rPr>
              <a:t>Problem: Reale GPS-Daten können fehlerbehaftet und unvollständig sein.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6A5A9C3-3BCD-65A8-30D1-9D246DE7384E}"/>
              </a:ext>
            </a:extLst>
          </p:cNvPr>
          <p:cNvSpPr/>
          <p:nvPr/>
        </p:nvSpPr>
        <p:spPr>
          <a:xfrm>
            <a:off x="5812972" y="2907093"/>
            <a:ext cx="566058" cy="8813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30C934C4-6BBD-60FF-A955-E9B585D4DBE9}"/>
              </a:ext>
            </a:extLst>
          </p:cNvPr>
          <p:cNvSpPr txBox="1">
            <a:spLocks/>
          </p:cNvSpPr>
          <p:nvPr/>
        </p:nvSpPr>
        <p:spPr>
          <a:xfrm>
            <a:off x="540001" y="2002113"/>
            <a:ext cx="11159999" cy="7046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Helvetica Neue"/>
              </a:rPr>
              <a:t>&amp; </a:t>
            </a:r>
          </a:p>
          <a:p>
            <a:pPr algn="ctr"/>
            <a:r>
              <a:rPr lang="de-DE" dirty="0">
                <a:latin typeface="Helvetica Neue"/>
              </a:rPr>
              <a:t>Problem: Rohe GPS-Daten liefern per se keine Information zu Bewegungsmustern.</a:t>
            </a:r>
          </a:p>
        </p:txBody>
      </p:sp>
    </p:spTree>
    <p:extLst>
      <p:ext uri="{BB962C8B-B14F-4D97-AF65-F5344CB8AC3E}">
        <p14:creationId xmlns:p14="http://schemas.microsoft.com/office/powerpoint/2010/main" val="299088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9" y="2241000"/>
            <a:ext cx="6522984" cy="162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Erprobung verschiedener Möglichkeiten, um Abweichungen von der tatsächlichen Strecke zu beheben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i="1" dirty="0" err="1">
                <a:latin typeface="Helvetica Neue"/>
              </a:rPr>
              <a:t>Map-Matching</a:t>
            </a:r>
            <a:r>
              <a:rPr lang="de-DE" dirty="0">
                <a:latin typeface="Helvetica Neue"/>
              </a:rPr>
              <a:t> ist vielversprechend, allerdings birgt es potenziell auch neue Probleme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24109C5-ADE6-AFCD-C119-43950481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613" y="2496976"/>
            <a:ext cx="4717362" cy="26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Die Datenvorverarbeitung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85000" lnSpcReduction="10000"/>
          </a:bodyPr>
          <a:lstStyle/>
          <a:p>
            <a:r>
              <a:rPr lang="de-DE" dirty="0">
                <a:latin typeface="Helvetica Neue"/>
              </a:rPr>
              <a:t>Frage: Wie können reale Positionsdaten, die Ungenauigkeiten und Rauschen aufweisen, so vorverarbeitet werden, dass sie sich gut für den Einsatz maschineller Lernverfahren eignen?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6239EA-04AB-8E80-FFE3-CCD520E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4035977"/>
            <a:ext cx="6531692" cy="1449000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Helvetica Neue"/>
              </a:rPr>
              <a:t>Nächste 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(Optimierungs-) Versuche mit </a:t>
            </a:r>
            <a:r>
              <a:rPr lang="de-DE" dirty="0" err="1">
                <a:latin typeface="Helvetica Neue"/>
              </a:rPr>
              <a:t>Map-Matching</a:t>
            </a:r>
            <a:endParaRPr lang="de-DE" dirty="0"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Literaturrecherche zur Behandlung von Rauschen, Lücken und Ausreißern in GPS und Bewegungsdaten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A4EB369-F25A-15C6-BBD7-5C0B21ADBD34}"/>
              </a:ext>
            </a:extLst>
          </p:cNvPr>
          <p:cNvSpPr txBox="1">
            <a:spLocks/>
          </p:cNvSpPr>
          <p:nvPr/>
        </p:nvSpPr>
        <p:spPr>
          <a:xfrm>
            <a:off x="530959" y="2241000"/>
            <a:ext cx="6531692" cy="162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Erprobung verschiedener Möglichkeiten, um Abweichungen von der tatsächlichen Strecke zu beheben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i="1" dirty="0" err="1">
                <a:latin typeface="Helvetica Neue"/>
              </a:rPr>
              <a:t>Map-Matching</a:t>
            </a:r>
            <a:r>
              <a:rPr lang="de-DE" dirty="0">
                <a:latin typeface="Helvetica Neue"/>
              </a:rPr>
              <a:t> ist vielversprechend, allerdings birgt es potenziell auch neue Probleme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8BB3E68-13E6-3D6A-2214-8E18AFBAA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5"/>
          <a:stretch/>
        </p:blipFill>
        <p:spPr>
          <a:xfrm>
            <a:off x="7503546" y="2531299"/>
            <a:ext cx="4157495" cy="26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Die Klassifikation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980000"/>
            <a:ext cx="11159999" cy="374153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Das Maschinelles Lernen bietet endlose Möglichkeiten Klassifikationsprobleme anzugehen</a:t>
            </a:r>
          </a:p>
          <a:p>
            <a:r>
              <a:rPr lang="de-DE" u="sng" dirty="0">
                <a:latin typeface="Helvetica Neue"/>
              </a:rPr>
              <a:t>Modelle</a:t>
            </a:r>
            <a:r>
              <a:rPr lang="de-DE" dirty="0">
                <a:latin typeface="Helvetica Neue"/>
              </a:rPr>
              <a:t>: </a:t>
            </a:r>
          </a:p>
          <a:p>
            <a:pPr lvl="1"/>
            <a:r>
              <a:rPr lang="de-DE" dirty="0">
                <a:latin typeface="Helvetica Neue"/>
              </a:rPr>
              <a:t>z.B. Entscheidungsbäume, Support-Vector-Machines, Künstliche Neuronale Netze, u.v.m.</a:t>
            </a:r>
          </a:p>
          <a:p>
            <a:pPr lvl="1"/>
            <a:r>
              <a:rPr lang="de-DE" dirty="0">
                <a:latin typeface="Helvetica Neue"/>
              </a:rPr>
              <a:t>Nicht jedes Modell ist für jedes Problem geeignet</a:t>
            </a:r>
          </a:p>
          <a:p>
            <a:r>
              <a:rPr lang="de-DE" u="sng" dirty="0">
                <a:latin typeface="Helvetica Neue"/>
              </a:rPr>
              <a:t>Modell- &amp; Hyperparameter</a:t>
            </a:r>
            <a:r>
              <a:rPr lang="de-DE" dirty="0">
                <a:latin typeface="Helvetica Neue"/>
              </a:rPr>
              <a:t>:</a:t>
            </a:r>
          </a:p>
          <a:p>
            <a:pPr lvl="1"/>
            <a:r>
              <a:rPr lang="de-DE" dirty="0">
                <a:latin typeface="Helvetica Neue"/>
              </a:rPr>
              <a:t>Für jedes Modell unterschiedlich</a:t>
            </a:r>
          </a:p>
          <a:p>
            <a:pPr lvl="1"/>
            <a:r>
              <a:rPr lang="de-DE" dirty="0">
                <a:latin typeface="Helvetica Neue"/>
              </a:rPr>
              <a:t>Suchen &amp; Finden optimaler Parameter ist oftmals entscheidend</a:t>
            </a:r>
          </a:p>
          <a:p>
            <a:r>
              <a:rPr lang="de-DE" u="sng" dirty="0">
                <a:latin typeface="Helvetica Neue"/>
              </a:rPr>
              <a:t>Weitere Datenvorverarbeitung</a:t>
            </a:r>
            <a:r>
              <a:rPr lang="de-DE" dirty="0">
                <a:latin typeface="Helvetica Neue"/>
              </a:rPr>
              <a:t>:</a:t>
            </a:r>
          </a:p>
          <a:p>
            <a:pPr lvl="1"/>
            <a:r>
              <a:rPr lang="de-DE" dirty="0">
                <a:latin typeface="Helvetica Neue"/>
              </a:rPr>
              <a:t>z.B. Skalierung,  Standardisierung, Dimensionsreduktion, Bereinigungen, u.v.m.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Problem: Die Flut an möglichen Klassifikationsverfahren.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934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Die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1" y="3530468"/>
            <a:ext cx="11159999" cy="881366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6CD49B9-2123-8F8D-E770-669E33C2698B}"/>
              </a:ext>
            </a:extLst>
          </p:cNvPr>
          <p:cNvSpPr txBox="1">
            <a:spLocks/>
          </p:cNvSpPr>
          <p:nvPr/>
        </p:nvSpPr>
        <p:spPr>
          <a:xfrm>
            <a:off x="540001" y="2122166"/>
            <a:ext cx="11159999" cy="36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Helvetica Neue"/>
              </a:rPr>
              <a:t>Problem: Die Flut an möglichen Klassifikationsverfahren.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C6A5A9C3-3BCD-65A8-30D1-9D246DE7384E}"/>
              </a:ext>
            </a:extLst>
          </p:cNvPr>
          <p:cNvSpPr/>
          <p:nvPr/>
        </p:nvSpPr>
        <p:spPr>
          <a:xfrm>
            <a:off x="5812973" y="2649102"/>
            <a:ext cx="566058" cy="8813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087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Die Klassifikation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126D1E86-CAE9-FC14-6394-299CB7F5E20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684000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latin typeface="Helvetica Neue"/>
              </a:rPr>
              <a:t>Frage: Welche Verfahren des maschinellen Lernens sind für die Klassifizierung von Verkehrsteilnehmern auf Basis von Bewegungsdaten geeignet? 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DFDEA58-FC36-5B45-4D56-0FE27BCF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59" y="3726000"/>
            <a:ext cx="6775200" cy="1598502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Nächste Ziele: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Weitere Literaturrecherche nach ebenso geeigneten (einfacheren) Klassifikationsverfahren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>
                <a:latin typeface="Helvetica Neue"/>
              </a:rPr>
              <a:t>Erste Erprobung und Umsetzbarkeitsprüfung mit bereits gesammelten Daten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86E9D2C-E6A3-ADD7-A29B-5A1E56EF1112}"/>
              </a:ext>
            </a:extLst>
          </p:cNvPr>
          <p:cNvSpPr txBox="1">
            <a:spLocks/>
          </p:cNvSpPr>
          <p:nvPr/>
        </p:nvSpPr>
        <p:spPr>
          <a:xfrm>
            <a:off x="530959" y="2200500"/>
            <a:ext cx="6775200" cy="135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Nach ersten Literaturrecherchen erweisen sich </a:t>
            </a:r>
            <a:r>
              <a:rPr lang="de-DE" i="1" dirty="0">
                <a:latin typeface="Helvetica Neue"/>
              </a:rPr>
              <a:t>rekurrente Neuronale Netzwerke </a:t>
            </a:r>
            <a:r>
              <a:rPr lang="de-DE" dirty="0">
                <a:latin typeface="Helvetica Neue"/>
              </a:rPr>
              <a:t>als vielversprechende Möglichkeit für die Klassifikation von sequenziellen Daten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7EAA6111-7003-C873-2F9A-CB2A7E67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807" y="2166500"/>
            <a:ext cx="380423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2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49606"/>
            <a:ext cx="1116000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800" b="0" i="1" dirty="0">
                <a:solidFill>
                  <a:srgbClr val="212529"/>
                </a:solidFill>
                <a:effectLst/>
                <a:latin typeface="Helvetica Neue"/>
              </a:rPr>
              <a:t>„Klassifikation von Verkehrsteilnehmern auf Basis realer Positionszeitreihen mit Verfahren des maschinellen Lernens“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83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C96A5-7CE4-0BE2-D858-36E0D748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13DF16-5C0C-E97D-350E-3EB53AA7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Saki,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Siavash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; Hagen, Tobias (2022): A Practical Guide to an Open-Source Map-Matching Approach for Big GPS Data. In: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SN COMPUT. SCI. </a:t>
            </a:r>
            <a:r>
              <a:rPr lang="en-US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3 (5).</a:t>
            </a:r>
            <a:r>
              <a:rPr lang="en-US" sz="1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https://doi.org/10.1007/s42979-022-01340-5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Matteo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Simoncini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; Leonardo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Taccari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; Francesco Sambo; Luca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Bravi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; Samuele Salti; Alessandro Lori (2018): Vehicle Classification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Low-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GPS Data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Recurrent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Neural</a:t>
            </a:r>
            <a:r>
              <a:rPr lang="de-DE" sz="1800" dirty="0">
                <a:latin typeface="Segoe UI" panose="020B0502040204020203" pitchFamily="34" charset="0"/>
                <a:cs typeface="Segoe UI" panose="020B0502040204020203" pitchFamily="34" charset="0"/>
              </a:rPr>
              <a:t> Networks. In: </a:t>
            </a:r>
            <a:r>
              <a:rPr lang="de-DE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Transportation Research Part C: Emerging Technologies </a:t>
            </a:r>
            <a:r>
              <a:rPr lang="de-DE" sz="1800" i="0" dirty="0">
                <a:latin typeface="Segoe UI" panose="020B0502040204020203" pitchFamily="34" charset="0"/>
                <a:cs typeface="Segoe UI" panose="020B0502040204020203" pitchFamily="34" charset="0"/>
              </a:rPr>
              <a:t>91. </a:t>
            </a:r>
            <a:r>
              <a:rPr lang="de-DE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https://doi.org/10.1016/j.trc.2018.03.024</a:t>
            </a:r>
          </a:p>
          <a:p>
            <a:pPr marL="0" indent="0">
              <a:buNone/>
            </a:pPr>
            <a:endParaRPr lang="de-D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1800" dirty="0">
                <a:latin typeface="Segoe UI" panose="020B0502040204020203" pitchFamily="34" charset="0"/>
              </a:rPr>
              <a:t>Sun, </a:t>
            </a:r>
            <a:r>
              <a:rPr lang="de-DE" sz="1800" dirty="0" err="1">
                <a:latin typeface="Segoe UI" panose="020B0502040204020203" pitchFamily="34" charset="0"/>
              </a:rPr>
              <a:t>Zhanbo</a:t>
            </a:r>
            <a:r>
              <a:rPr lang="de-DE" sz="1800" dirty="0">
                <a:latin typeface="Segoe UI" panose="020B0502040204020203" pitchFamily="34" charset="0"/>
              </a:rPr>
              <a:t>; Ban, </a:t>
            </a:r>
            <a:r>
              <a:rPr lang="de-DE" sz="1800" dirty="0" err="1">
                <a:latin typeface="Segoe UI" panose="020B0502040204020203" pitchFamily="34" charset="0"/>
              </a:rPr>
              <a:t>Xuegang</a:t>
            </a:r>
            <a:r>
              <a:rPr lang="de-DE" sz="1800" dirty="0">
                <a:latin typeface="Segoe UI" panose="020B0502040204020203" pitchFamily="34" charset="0"/>
              </a:rPr>
              <a:t> (2013): Vehicle </a:t>
            </a:r>
            <a:r>
              <a:rPr lang="de-DE" sz="1800" dirty="0" err="1">
                <a:latin typeface="Segoe UI" panose="020B0502040204020203" pitchFamily="34" charset="0"/>
              </a:rPr>
              <a:t>classification</a:t>
            </a:r>
            <a:r>
              <a:rPr lang="de-DE" sz="1800" dirty="0">
                <a:latin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</a:rPr>
              <a:t>using</a:t>
            </a:r>
            <a:r>
              <a:rPr lang="de-DE" sz="1800" dirty="0">
                <a:latin typeface="Segoe UI" panose="020B0502040204020203" pitchFamily="34" charset="0"/>
              </a:rPr>
              <a:t> GPS </a:t>
            </a:r>
            <a:r>
              <a:rPr lang="de-DE" sz="1800" dirty="0" err="1">
                <a:latin typeface="Segoe UI" panose="020B0502040204020203" pitchFamily="34" charset="0"/>
              </a:rPr>
              <a:t>data</a:t>
            </a:r>
            <a:r>
              <a:rPr lang="de-DE" sz="1800" dirty="0">
                <a:latin typeface="Segoe UI" panose="020B0502040204020203" pitchFamily="34" charset="0"/>
              </a:rPr>
              <a:t>. In: </a:t>
            </a:r>
            <a:r>
              <a:rPr lang="de-DE" sz="1800" i="1" dirty="0">
                <a:latin typeface="Segoe UI" panose="020B0502040204020203" pitchFamily="34" charset="0"/>
              </a:rPr>
              <a:t>Transportation Research Part C: Emerging Technologies </a:t>
            </a:r>
            <a:r>
              <a:rPr lang="de-DE" sz="1800" i="0" dirty="0">
                <a:latin typeface="Segoe UI" panose="020B0502040204020203" pitchFamily="34" charset="0"/>
              </a:rPr>
              <a:t>37, S. 102–117</a:t>
            </a:r>
            <a:r>
              <a:rPr lang="de-DE" sz="1800" dirty="0">
                <a:latin typeface="Segoe UI" panose="020B0502040204020203" pitchFamily="34" charset="0"/>
              </a:rPr>
              <a:t>. </a:t>
            </a:r>
            <a:r>
              <a:rPr lang="de-DE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</a:t>
            </a:r>
            <a:r>
              <a:rPr lang="de-DE" sz="1800" dirty="0">
                <a:latin typeface="Segoe UI" panose="020B0502040204020203" pitchFamily="34" charset="0"/>
              </a:rPr>
              <a:t>10.1016/j.trc.2013.09.015.</a:t>
            </a:r>
          </a:p>
          <a:p>
            <a:pPr marL="0" indent="0">
              <a:buNone/>
            </a:pPr>
            <a:endParaRPr lang="de-DE" sz="1800" b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de-DE" sz="1800" dirty="0">
                <a:latin typeface="Segoe UI" panose="020B0502040204020203" pitchFamily="34" charset="0"/>
              </a:rPr>
              <a:t>Dong, </a:t>
            </a:r>
            <a:r>
              <a:rPr lang="de-DE" sz="1800" dirty="0" err="1">
                <a:latin typeface="Segoe UI" panose="020B0502040204020203" pitchFamily="34" charset="0"/>
              </a:rPr>
              <a:t>Weishan</a:t>
            </a:r>
            <a:r>
              <a:rPr lang="de-DE" sz="1800" dirty="0">
                <a:latin typeface="Segoe UI" panose="020B0502040204020203" pitchFamily="34" charset="0"/>
              </a:rPr>
              <a:t>; Li, Jian; Yao, </a:t>
            </a:r>
            <a:r>
              <a:rPr lang="de-DE" sz="1800" dirty="0" err="1">
                <a:latin typeface="Segoe UI" panose="020B0502040204020203" pitchFamily="34" charset="0"/>
              </a:rPr>
              <a:t>Renjie</a:t>
            </a:r>
            <a:r>
              <a:rPr lang="de-DE" sz="1800" dirty="0">
                <a:latin typeface="Segoe UI" panose="020B0502040204020203" pitchFamily="34" charset="0"/>
              </a:rPr>
              <a:t>; Li, </a:t>
            </a:r>
            <a:r>
              <a:rPr lang="de-DE" sz="1800" dirty="0" err="1">
                <a:latin typeface="Segoe UI" panose="020B0502040204020203" pitchFamily="34" charset="0"/>
              </a:rPr>
              <a:t>Changsheng</a:t>
            </a:r>
            <a:r>
              <a:rPr lang="de-DE" sz="1800" dirty="0">
                <a:latin typeface="Segoe UI" panose="020B0502040204020203" pitchFamily="34" charset="0"/>
              </a:rPr>
              <a:t>; Yuan, Ting; Wang, </a:t>
            </a:r>
            <a:r>
              <a:rPr lang="de-DE" sz="1800" dirty="0" err="1">
                <a:latin typeface="Segoe UI" panose="020B0502040204020203" pitchFamily="34" charset="0"/>
              </a:rPr>
              <a:t>Lanjun</a:t>
            </a:r>
            <a:r>
              <a:rPr lang="de-DE" sz="1800" dirty="0">
                <a:latin typeface="Segoe UI" panose="020B0502040204020203" pitchFamily="34" charset="0"/>
              </a:rPr>
              <a:t> (2016): </a:t>
            </a:r>
            <a:r>
              <a:rPr lang="de-DE" sz="1800" dirty="0" err="1">
                <a:latin typeface="Segoe UI" panose="020B0502040204020203" pitchFamily="34" charset="0"/>
              </a:rPr>
              <a:t>Characterizing</a:t>
            </a:r>
            <a:r>
              <a:rPr lang="de-DE" sz="1800" dirty="0">
                <a:latin typeface="Segoe UI" panose="020B0502040204020203" pitchFamily="34" charset="0"/>
              </a:rPr>
              <a:t> </a:t>
            </a:r>
            <a:r>
              <a:rPr lang="de-DE" sz="1800" dirty="0" err="1">
                <a:latin typeface="Segoe UI" panose="020B0502040204020203" pitchFamily="34" charset="0"/>
              </a:rPr>
              <a:t>Driving</a:t>
            </a:r>
            <a:r>
              <a:rPr lang="de-DE" sz="1800" dirty="0">
                <a:latin typeface="Segoe UI" panose="020B0502040204020203" pitchFamily="34" charset="0"/>
              </a:rPr>
              <a:t> Styles </a:t>
            </a:r>
            <a:r>
              <a:rPr lang="de-DE" sz="1800" dirty="0" err="1">
                <a:latin typeface="Segoe UI" panose="020B0502040204020203" pitchFamily="34" charset="0"/>
              </a:rPr>
              <a:t>with</a:t>
            </a:r>
            <a:r>
              <a:rPr lang="de-DE" sz="1800" dirty="0">
                <a:latin typeface="Segoe UI" panose="020B0502040204020203" pitchFamily="34" charset="0"/>
              </a:rPr>
              <a:t> Deep Learning. https://arxiv.org/pdf/1607.03611v2.pdf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324BB-9265-7F72-41AE-36994CAC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15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DEB1C-858D-6988-5F7C-D37131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Danke für eure Aufmerksamkeit!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190661-E7EC-D9F4-D9A4-F4B1D5837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pPr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00287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318046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accent2"/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auf Basis realer Positionszeitreihen mit Verfahren des maschinellen Lernens“</a:t>
            </a:r>
            <a:endParaRPr lang="de-DE" sz="2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2410671" y="2601887"/>
            <a:ext cx="7370657" cy="128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Hier: Einteilung von Verkehrsteilnehmern in verschiedene Typen/Kategorien.</a:t>
            </a:r>
          </a:p>
          <a:p>
            <a:pPr marL="0" indent="0" algn="ctr">
              <a:buNone/>
            </a:pPr>
            <a:r>
              <a:rPr lang="de-DE" sz="1600" dirty="0">
                <a:solidFill>
                  <a:schemeClr val="tx1">
                    <a:lumMod val="50000"/>
                  </a:schemeClr>
                </a:solidFill>
                <a:latin typeface="Helvetica Neue"/>
                <a:sym typeface="Wingdings" panose="05000000000000000000" pitchFamily="2" charset="2"/>
              </a:rPr>
              <a:t> </a:t>
            </a:r>
            <a:r>
              <a:rPr lang="de-DE" sz="16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Fußgänger, Fahrrad, Motorrad, PKW, …</a:t>
            </a:r>
          </a:p>
          <a:p>
            <a:pPr marL="0" indent="0" algn="ctr">
              <a:buNone/>
            </a:pPr>
            <a:endParaRPr lang="de-DE" sz="18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  <a:p>
            <a:pPr marL="457200" lvl="1" indent="0" algn="r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399AC3C-4E2C-B48B-9363-C2B4326E55C0}"/>
              </a:ext>
            </a:extLst>
          </p:cNvPr>
          <p:cNvSpPr txBox="1">
            <a:spLocks/>
          </p:cNvSpPr>
          <p:nvPr/>
        </p:nvSpPr>
        <p:spPr>
          <a:xfrm>
            <a:off x="3803553" y="3241968"/>
            <a:ext cx="4765716" cy="92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9" name="Grafik 8" descr="Motorrad Silhouette">
            <a:extLst>
              <a:ext uri="{FF2B5EF4-FFF2-40B4-BE49-F238E27FC236}">
                <a16:creationId xmlns:a16="http://schemas.microsoft.com/office/drawing/2014/main" id="{6F41834F-3DF9-C650-A878-ED072FDF1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064929"/>
            <a:ext cx="914400" cy="914400"/>
          </a:xfrm>
          <a:prstGeom prst="rect">
            <a:avLst/>
          </a:prstGeom>
        </p:spPr>
      </p:pic>
      <p:pic>
        <p:nvPicPr>
          <p:cNvPr id="11" name="Grafik 10" descr="Radfahren Silhouette">
            <a:extLst>
              <a:ext uri="{FF2B5EF4-FFF2-40B4-BE49-F238E27FC236}">
                <a16:creationId xmlns:a16="http://schemas.microsoft.com/office/drawing/2014/main" id="{03196618-372F-146F-B846-8E74734AD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7012" y="4172596"/>
            <a:ext cx="699065" cy="699065"/>
          </a:xfrm>
          <a:prstGeom prst="rect">
            <a:avLst/>
          </a:prstGeom>
        </p:spPr>
      </p:pic>
      <p:pic>
        <p:nvPicPr>
          <p:cNvPr id="13" name="Grafik 12" descr="Auto Silhouette">
            <a:extLst>
              <a:ext uri="{FF2B5EF4-FFF2-40B4-BE49-F238E27FC236}">
                <a16:creationId xmlns:a16="http://schemas.microsoft.com/office/drawing/2014/main" id="{8BF5A142-715A-D9B3-AB82-A4B70A35F4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5923" y="4064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2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318046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accent2"/>
                </a:solidFill>
                <a:effectLst/>
                <a:latin typeface="Helvetica Neue"/>
              </a:rPr>
              <a:t>auf Basis realer Positionszeitreihen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 mit Verfahren des maschinellen Lernens“</a:t>
            </a:r>
            <a:endParaRPr lang="de-DE" sz="2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7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Sequenzen von Koordinaten, die unter realen Bedingungen durch Verkehrsteilnehmer aufgezeichnet wurden. Die einzelnen Koordinaten einer Sequenz sind mit einem Zeitstempel versehen.</a:t>
            </a:r>
          </a:p>
          <a:p>
            <a:pPr marL="457200" lvl="1" indent="0" algn="r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77BB6EFD-BF7F-F36B-B70F-6D851792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18" y="3553834"/>
            <a:ext cx="8498561" cy="1804572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ADEB0429-1B39-4B35-1546-689ABA6F0113}"/>
              </a:ext>
            </a:extLst>
          </p:cNvPr>
          <p:cNvSpPr txBox="1"/>
          <p:nvPr/>
        </p:nvSpPr>
        <p:spPr>
          <a:xfrm>
            <a:off x="1966438" y="517062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</a:t>
            </a:r>
            <a:r>
              <a:rPr lang="de-DE" sz="1200" b="1" dirty="0"/>
              <a:t>1</a:t>
            </a:r>
            <a:endParaRPr lang="de-DE" b="1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58A4F22-5276-59F4-590C-49A36C72D400}"/>
              </a:ext>
            </a:extLst>
          </p:cNvPr>
          <p:cNvSpPr txBox="1"/>
          <p:nvPr/>
        </p:nvSpPr>
        <p:spPr>
          <a:xfrm>
            <a:off x="9940282" y="4375562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t</a:t>
            </a:r>
            <a:r>
              <a:rPr lang="de-DE" sz="1200" b="1" dirty="0" err="1"/>
              <a:t>n</a:t>
            </a:r>
            <a:endParaRPr lang="de-DE" b="1" dirty="0"/>
          </a:p>
        </p:txBody>
      </p:sp>
      <p:pic>
        <p:nvPicPr>
          <p:cNvPr id="6" name="Grafik 5" descr="Auto Silhouette">
            <a:extLst>
              <a:ext uri="{FF2B5EF4-FFF2-40B4-BE49-F238E27FC236}">
                <a16:creationId xmlns:a16="http://schemas.microsoft.com/office/drawing/2014/main" id="{34C934B7-2F65-FF4A-4DCE-3DD02EEFE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677" y="3680050"/>
            <a:ext cx="914400" cy="91440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C71174-9398-B096-D10A-9BC797959C30}"/>
              </a:ext>
            </a:extLst>
          </p:cNvPr>
          <p:cNvSpPr txBox="1">
            <a:spLocks/>
          </p:cNvSpPr>
          <p:nvPr/>
        </p:nvSpPr>
        <p:spPr>
          <a:xfrm>
            <a:off x="422433" y="3225789"/>
            <a:ext cx="11160000" cy="7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None/>
            </a:pPr>
            <a:endParaRPr lang="de-DE" sz="14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2229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6" grpId="0"/>
      <p:bldP spid="48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Das Thema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3C64C-9ED5-A67A-12C7-1AE25589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760" y="1318046"/>
            <a:ext cx="7872480" cy="8793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„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uFill>
                  <a:solidFill>
                    <a:schemeClr val="accent1"/>
                  </a:solidFill>
                </a:uFill>
                <a:latin typeface="Helvetica Neue"/>
              </a:rPr>
              <a:t>Klassifikation von Verkehrsteilnehmern 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auf Basis realer Positionszeitreihen </a:t>
            </a:r>
            <a:r>
              <a:rPr lang="de-DE" sz="2200" b="0" i="1" dirty="0">
                <a:solidFill>
                  <a:schemeClr val="accent2"/>
                </a:solidFill>
                <a:effectLst/>
                <a:latin typeface="Helvetica Neue"/>
              </a:rPr>
              <a:t>mit Verfahren des maschinellen Lernens</a:t>
            </a:r>
            <a:r>
              <a:rPr lang="de-DE" sz="2200" b="0" i="1" dirty="0"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Helvetica Neue"/>
              </a:rPr>
              <a:t>“</a:t>
            </a:r>
            <a:endParaRPr lang="de-DE" sz="22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7C66BED-7E62-8981-58E9-6162EF57ED97}"/>
              </a:ext>
            </a:extLst>
          </p:cNvPr>
          <p:cNvSpPr txBox="1">
            <a:spLocks/>
          </p:cNvSpPr>
          <p:nvPr/>
        </p:nvSpPr>
        <p:spPr>
          <a:xfrm>
            <a:off x="539999" y="2525485"/>
            <a:ext cx="11160000" cy="106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Gemeint ist hier insbesondere die Nutzung von Algorithmen, welche durch eine große Anzahl an Daten trainiert werden, um somit selbstständig die Fähigkeit zu erlernen, bestimmte Probleme zu lösen.</a:t>
            </a:r>
          </a:p>
          <a:p>
            <a:pPr marL="0" indent="0" algn="ctr">
              <a:buNone/>
            </a:pPr>
            <a:r>
              <a:rPr lang="de-DE" sz="16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Teilbereich „überwachtes Lernen“ im Fokus:</a:t>
            </a: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40E9D038-F84F-D500-033E-BED19402A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819" y="4213901"/>
            <a:ext cx="3279932" cy="987638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FC0C2859-97B7-CCA6-7EC2-B25E35E5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49" y="3921268"/>
            <a:ext cx="4298053" cy="1572904"/>
          </a:xfrm>
          <a:prstGeom prst="rect">
            <a:avLst/>
          </a:prstGeom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1FEA5456-2C05-AC04-A0F7-C29E6F3D649E}"/>
              </a:ext>
            </a:extLst>
          </p:cNvPr>
          <p:cNvSpPr txBox="1"/>
          <p:nvPr/>
        </p:nvSpPr>
        <p:spPr>
          <a:xfrm>
            <a:off x="2075463" y="5494172"/>
            <a:ext cx="325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Training mit gelabelten Trainingsdaten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EA9B478-324B-6558-60D8-D25BE342A6A1}"/>
              </a:ext>
            </a:extLst>
          </p:cNvPr>
          <p:cNvSpPr txBox="1"/>
          <p:nvPr/>
        </p:nvSpPr>
        <p:spPr>
          <a:xfrm>
            <a:off x="7589561" y="5128708"/>
            <a:ext cx="2814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Klassifikation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ungelabelter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Daten</a:t>
            </a:r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FE68E3BC-B1D1-6F26-9735-38C83C4B9287}"/>
              </a:ext>
            </a:extLst>
          </p:cNvPr>
          <p:cNvSpPr/>
          <p:nvPr/>
        </p:nvSpPr>
        <p:spPr>
          <a:xfrm>
            <a:off x="6238348" y="4480936"/>
            <a:ext cx="733425" cy="447675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  <p:bldP spid="70" grpId="0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BD6FB-3CD9-88D5-FF87-2EB84B3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Einsatzmöglichkeit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17994-18C3-A261-A84D-E862AAE1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7DA9E77D-551C-A181-4E4C-C86F913B0A18}"/>
              </a:ext>
            </a:extLst>
          </p:cNvPr>
          <p:cNvSpPr txBox="1">
            <a:spLocks/>
          </p:cNvSpPr>
          <p:nvPr/>
        </p:nvSpPr>
        <p:spPr>
          <a:xfrm>
            <a:off x="516000" y="1877955"/>
            <a:ext cx="11160000" cy="87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„Erweiterte Umfeldwahrnehmung“ im autonomen Fahren: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de-DE" sz="1800" dirty="0">
                <a:solidFill>
                  <a:schemeClr val="tx1">
                    <a:lumMod val="50000"/>
                  </a:schemeClr>
                </a:solidFill>
                <a:latin typeface="Helvetica Neue"/>
              </a:rPr>
              <a:t>Klassifikation sich nähender Verkehrsteilnehmer über das Mobilfunknetz noch vor „sensorischem Kontakt“. </a:t>
            </a:r>
            <a:endParaRPr lang="de-DE" sz="1600" dirty="0">
              <a:solidFill>
                <a:schemeClr val="tx1">
                  <a:lumMod val="50000"/>
                </a:schemeClr>
              </a:solidFill>
              <a:latin typeface="Helvetica Neue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316F08-CA44-7E3D-8C0D-194EA48A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02" y="3251343"/>
            <a:ext cx="8260796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40C-F2DD-39C5-6AAD-8A22F4C5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Aufgaben, Problemen und 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EAC35-0616-71E1-437A-DA03C339A35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B40A7-51D0-2AD4-E9C0-BEBC1C99F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03514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9A49C-4B94-75BE-BF25-C33FE816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A82E6-0148-9F28-437B-0FCEF464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980000"/>
            <a:ext cx="11159999" cy="3628320"/>
          </a:xfrm>
        </p:spPr>
        <p:txBody>
          <a:bodyPr/>
          <a:lstStyle/>
          <a:p>
            <a:r>
              <a:rPr lang="de-DE" dirty="0">
                <a:latin typeface="Helvetica Neue"/>
              </a:rPr>
              <a:t>Anforderungen an den Datensatz: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Umfangreiche Sammlung an GPS-Sequenzen von Verkehrsteilnehmern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Geringes Aufnahmeintervall zwischen einzelnen Koordinaten einer Sequenz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Repräsentativität: Ausgeglichenheit der Klassen, verschiedene Verkehrssituationen &amp; Umstände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de-DE" dirty="0"/>
          </a:p>
          <a:p>
            <a:r>
              <a:rPr lang="de-DE" dirty="0">
                <a:latin typeface="Helvetica Neue"/>
              </a:rPr>
              <a:t>Einschränkungen: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4 Klassen: Fußgänger, Fahrrad, Motorrad, PKW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Betrachtung von innerörtlichem Verkehr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Beschränkung auf die Region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69B17C-F719-21C2-02B0-6BE375E600E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D31FE3-5414-BFC2-A215-1BC5C672B3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7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7B62-6151-683B-CAB7-14BCB37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1. Die Datengewinnung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AC41B-0B3D-CB78-66EA-73ADD7E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946802"/>
            <a:ext cx="7950859" cy="1677600"/>
          </a:xfrm>
        </p:spPr>
        <p:txBody>
          <a:bodyPr>
            <a:normAutofit/>
          </a:bodyPr>
          <a:lstStyle/>
          <a:p>
            <a:r>
              <a:rPr lang="de-DE" dirty="0">
                <a:latin typeface="Helvetica Neue"/>
              </a:rPr>
              <a:t>Lösung: </a:t>
            </a:r>
            <a:r>
              <a:rPr lang="de-DE" i="1" dirty="0" err="1">
                <a:latin typeface="Helvetica Neue"/>
              </a:rPr>
              <a:t>MotionTrace</a:t>
            </a:r>
            <a:r>
              <a:rPr lang="de-DE" dirty="0">
                <a:latin typeface="Helvetica Neue"/>
              </a:rPr>
              <a:t>-App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Aufnahme und </a:t>
            </a:r>
            <a:r>
              <a:rPr lang="de-DE" dirty="0" err="1">
                <a:latin typeface="Helvetica Neue"/>
              </a:rPr>
              <a:t>Labeling</a:t>
            </a:r>
            <a:r>
              <a:rPr lang="de-DE" dirty="0">
                <a:latin typeface="Helvetica Neue"/>
              </a:rPr>
              <a:t> von GPS-Sequenzen beliebiger Länge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Aufnahmeintervall: eine Sekunde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>
                <a:latin typeface="Helvetica Neue"/>
              </a:rPr>
              <a:t>Möglichkeit Daten auf dem Gerät zu speichern und an einen Server zu senden</a:t>
            </a:r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436B24-737D-7745-F381-CCC7025F43A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39999" y="1350000"/>
            <a:ext cx="11159999" cy="360000"/>
          </a:xfrm>
        </p:spPr>
        <p:txBody>
          <a:bodyPr>
            <a:normAutofit fontScale="92500" lnSpcReduction="10000"/>
          </a:bodyPr>
          <a:lstStyle/>
          <a:p>
            <a:r>
              <a:rPr lang="de-DE" b="1" dirty="0">
                <a:latin typeface="Helvetica Neue"/>
              </a:rPr>
              <a:t>Problem: Es existiert noch kein geeigneter Datensatz.</a:t>
            </a:r>
          </a:p>
        </p:txBody>
      </p:sp>
      <p:pic>
        <p:nvPicPr>
          <p:cNvPr id="15" name="Inhaltsplatzhalter 14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72CF4F64-4810-D0CD-45A5-8FEA8C2A4F6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448" y="1413011"/>
            <a:ext cx="2342605" cy="5076885"/>
          </a:xfrm>
          <a:prstGeom prst="roundRect">
            <a:avLst>
              <a:gd name="adj" fmla="val 2828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83538D-A5C0-0699-FECB-F47D0F81480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E101A-BD3B-B542-8690-1916D72F307E}" type="datetime1">
              <a:rPr lang="de-DE" smtClean="0"/>
              <a:t>24.05.2023</a:t>
            </a:fld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5110888-9699-C5AA-6136-C289E1A53A4E}"/>
              </a:ext>
            </a:extLst>
          </p:cNvPr>
          <p:cNvSpPr txBox="1">
            <a:spLocks/>
          </p:cNvSpPr>
          <p:nvPr/>
        </p:nvSpPr>
        <p:spPr>
          <a:xfrm>
            <a:off x="539999" y="3861205"/>
            <a:ext cx="6775200" cy="16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Helvetica Neue"/>
              </a:rPr>
              <a:t>Aktueller Stand: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App ist aktuell im Feldtest, jedoch noch ohne Backend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Vier Nutzer zeichnen bereits regelmäßig Daten auf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latin typeface="Helvetica Neue"/>
              </a:rPr>
              <a:t>ca. 9h aufgenommen</a:t>
            </a:r>
          </a:p>
        </p:txBody>
      </p:sp>
    </p:spTree>
    <p:extLst>
      <p:ext uri="{BB962C8B-B14F-4D97-AF65-F5344CB8AC3E}">
        <p14:creationId xmlns:p14="http://schemas.microsoft.com/office/powerpoint/2010/main" val="238983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1FC95E4D-BC5E-4169-9E7B-7C8A4DAE9098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8958B1AE-C431-4DAD-AC3F-D4362D04BC2E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DE.potx" id="{C8716DCA-EF3C-430C-AD2C-B94E2E77ABA8}" vid="{423AFC54-2189-445D-B1FF-D17FBC2D2D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Praesentationsvorlage_Hochschule_Coburg_DE(2)</Template>
  <TotalTime>0</TotalTime>
  <Words>1040</Words>
  <Application>Microsoft Office PowerPoint</Application>
  <PresentationFormat>Breitbild</PresentationFormat>
  <Paragraphs>139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Helvetica Neue</vt:lpstr>
      <vt:lpstr>Roboto</vt:lpstr>
      <vt:lpstr>Roboto Light</vt:lpstr>
      <vt:lpstr>Segoe UI</vt:lpstr>
      <vt:lpstr>Wingdings</vt:lpstr>
      <vt:lpstr>Titel</vt:lpstr>
      <vt:lpstr>Inhalt</vt:lpstr>
      <vt:lpstr>Abschluss</vt:lpstr>
      <vt:lpstr>Bachelorseminar 25.05.2023</vt:lpstr>
      <vt:lpstr>Das Thema</vt:lpstr>
      <vt:lpstr>Das Thema</vt:lpstr>
      <vt:lpstr>Das Thema</vt:lpstr>
      <vt:lpstr>Das Thema</vt:lpstr>
      <vt:lpstr>Einsatzmöglichkeit</vt:lpstr>
      <vt:lpstr>Aufgaben, Problemen und Ziele</vt:lpstr>
      <vt:lpstr>1. Die Datengewinnung</vt:lpstr>
      <vt:lpstr>1. Die Datengewinnung</vt:lpstr>
      <vt:lpstr>1. Die Datengewinnung</vt:lpstr>
      <vt:lpstr>2. Die Datenvorverarbeitung</vt:lpstr>
      <vt:lpstr>2. Die Datenvorverarbeitung</vt:lpstr>
      <vt:lpstr>2. Die Datenvorverarbeitung</vt:lpstr>
      <vt:lpstr>2. Die Datenvorverarbeitung</vt:lpstr>
      <vt:lpstr>2. Die Datenvorverarbeitung</vt:lpstr>
      <vt:lpstr>2. Die Datenvorverarbeitung</vt:lpstr>
      <vt:lpstr>3. Die Klassifikation</vt:lpstr>
      <vt:lpstr>3. Die Klassifikation</vt:lpstr>
      <vt:lpstr>3. Die Klassifikation</vt:lpstr>
      <vt:lpstr>Literatur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Bachelorseminar 25.05.2023</dc:title>
  <dc:creator>Lennart Köpper</dc:creator>
  <cp:lastModifiedBy>Lennart Köpper</cp:lastModifiedBy>
  <cp:revision>28</cp:revision>
  <dcterms:created xsi:type="dcterms:W3CDTF">2023-05-12T14:00:30Z</dcterms:created>
  <dcterms:modified xsi:type="dcterms:W3CDTF">2023-05-24T16:00:12Z</dcterms:modified>
</cp:coreProperties>
</file>