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9" r:id="rId4"/>
    <p:sldMasterId id="2147484015" r:id="rId5"/>
    <p:sldMasterId id="2147484033" r:id="rId6"/>
    <p:sldMasterId id="2147484039" r:id="rId7"/>
    <p:sldMasterId id="2147484045" r:id="rId8"/>
    <p:sldMasterId id="2147484051" r:id="rId9"/>
    <p:sldMasterId id="2147484057" r:id="rId10"/>
  </p:sldMasterIdLst>
  <p:notesMasterIdLst>
    <p:notesMasterId r:id="rId32"/>
  </p:notesMasterIdLst>
  <p:sldIdLst>
    <p:sldId id="321" r:id="rId11"/>
    <p:sldId id="257" r:id="rId12"/>
    <p:sldId id="334" r:id="rId13"/>
    <p:sldId id="340" r:id="rId14"/>
    <p:sldId id="339" r:id="rId15"/>
    <p:sldId id="341" r:id="rId16"/>
    <p:sldId id="343" r:id="rId17"/>
    <p:sldId id="346" r:id="rId18"/>
    <p:sldId id="348" r:id="rId19"/>
    <p:sldId id="350" r:id="rId20"/>
    <p:sldId id="351" r:id="rId21"/>
    <p:sldId id="344" r:id="rId22"/>
    <p:sldId id="349" r:id="rId23"/>
    <p:sldId id="345" r:id="rId24"/>
    <p:sldId id="352" r:id="rId25"/>
    <p:sldId id="353" r:id="rId26"/>
    <p:sldId id="347" r:id="rId27"/>
    <p:sldId id="354" r:id="rId28"/>
    <p:sldId id="338" r:id="rId29"/>
    <p:sldId id="336" r:id="rId30"/>
    <p:sldId id="33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321"/>
            <p14:sldId id="257"/>
            <p14:sldId id="334"/>
            <p14:sldId id="340"/>
            <p14:sldId id="339"/>
            <p14:sldId id="341"/>
            <p14:sldId id="343"/>
            <p14:sldId id="346"/>
            <p14:sldId id="348"/>
            <p14:sldId id="350"/>
            <p14:sldId id="351"/>
            <p14:sldId id="344"/>
            <p14:sldId id="349"/>
            <p14:sldId id="345"/>
            <p14:sldId id="352"/>
            <p14:sldId id="353"/>
            <p14:sldId id="347"/>
            <p14:sldId id="354"/>
            <p14:sldId id="338"/>
            <p14:sldId id="336"/>
            <p14:sldId id="337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3165" autoAdjust="0"/>
  </p:normalViewPr>
  <p:slideViewPr>
    <p:cSldViewPr>
      <p:cViewPr varScale="1">
        <p:scale>
          <a:sx n="58" d="100"/>
          <a:sy n="58" d="100"/>
        </p:scale>
        <p:origin x="845" y="67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unit tests kun je het verwachtte gedrag </a:t>
            </a:r>
            <a:r>
              <a:rPr lang="nl-NL" dirty="0" err="1" smtClean="0"/>
              <a:t>mbt</a:t>
            </a:r>
            <a:r>
              <a:rPr lang="nl-NL" dirty="0" smtClean="0"/>
              <a:t> exceptions testen</a:t>
            </a:r>
            <a:r>
              <a:rPr lang="nl-NL" baseline="0" dirty="0" smtClean="0"/>
              <a:t> met ‘</a:t>
            </a:r>
            <a:r>
              <a:rPr lang="nl-NL" dirty="0" err="1" smtClean="0">
                <a:solidFill>
                  <a:srgbClr val="2B91AF"/>
                </a:solidFill>
                <a:latin typeface="Consolas"/>
              </a:rPr>
              <a:t>ExpectedException</a:t>
            </a:r>
            <a:r>
              <a:rPr lang="nl-NL" smtClean="0">
                <a:solidFill>
                  <a:srgbClr val="2B91AF"/>
                </a:solidFill>
                <a:latin typeface="Consolas"/>
              </a:rPr>
              <a:t>’.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Aan de slag met de opgaven van </a:t>
            </a:r>
            <a:r>
              <a:rPr lang="nl-NL" baseline="0" smtClean="0"/>
              <a:t>dit dagdeel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Aan de slag met de opgaven van </a:t>
            </a:r>
            <a:r>
              <a:rPr lang="nl-NL" baseline="0" smtClean="0"/>
              <a:t>dit dagdeel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Kun je een ongeldige waarde voor de parameter </a:t>
            </a:r>
            <a:r>
              <a:rPr lang="nl-NL" dirty="0" err="1" smtClean="0"/>
              <a:t>text</a:t>
            </a:r>
            <a:r>
              <a:rPr lang="nl-NL" baseline="0" dirty="0" smtClean="0"/>
              <a:t> bedenken?</a:t>
            </a:r>
          </a:p>
          <a:p>
            <a:r>
              <a:rPr lang="nl-NL" baseline="0" dirty="0" smtClean="0"/>
              <a:t>Wat kun je retourneren?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kan</a:t>
            </a:r>
            <a:r>
              <a:rPr lang="nl-NL" baseline="0" dirty="0" smtClean="0"/>
              <a:t> hier fout gaan?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Wil je objecten maken met ongeldige data er</a:t>
            </a:r>
            <a:r>
              <a:rPr lang="nl-NL" baseline="0" dirty="0" smtClean="0"/>
              <a:t> in?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Wil je objecten maken met ongeldige data er</a:t>
            </a:r>
            <a:r>
              <a:rPr lang="nl-NL" baseline="0" dirty="0" smtClean="0"/>
              <a:t> in?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Indien er geen exceptie word afgevangen,</a:t>
            </a:r>
            <a:r>
              <a:rPr lang="nl-NL" baseline="0" dirty="0" smtClean="0"/>
              <a:t> dan wordt de huidige methode DIRECT verlaten op de regel</a:t>
            </a:r>
          </a:p>
          <a:p>
            <a:r>
              <a:rPr lang="nl-NL" baseline="0" dirty="0" smtClean="0"/>
              <a:t>code die de exceptie veroorzaakt en wordt de exceptie </a:t>
            </a:r>
            <a:r>
              <a:rPr lang="nl-NL" baseline="0" dirty="0" err="1" smtClean="0"/>
              <a:t>doorgevenen</a:t>
            </a:r>
            <a:r>
              <a:rPr lang="nl-NL" baseline="0" dirty="0" smtClean="0"/>
              <a:t> aan de aanroepende methode.</a:t>
            </a:r>
          </a:p>
          <a:p>
            <a:r>
              <a:rPr lang="nl-NL" baseline="0" dirty="0" smtClean="0"/>
              <a:t>Is er geen aanroepende methode, dan ‘</a:t>
            </a:r>
            <a:r>
              <a:rPr lang="nl-NL" baseline="0" dirty="0" err="1" smtClean="0"/>
              <a:t>crashed</a:t>
            </a:r>
            <a:r>
              <a:rPr lang="nl-NL" baseline="0" dirty="0" smtClean="0"/>
              <a:t>’ het programma.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Indien </a:t>
            </a:r>
            <a:r>
              <a:rPr lang="nl-NL" dirty="0" err="1" smtClean="0"/>
              <a:t>haystack</a:t>
            </a:r>
            <a:r>
              <a:rPr lang="nl-NL" dirty="0" smtClean="0"/>
              <a:t> </a:t>
            </a:r>
            <a:r>
              <a:rPr lang="nl-NL" dirty="0" err="1" smtClean="0"/>
              <a:t>null</a:t>
            </a:r>
            <a:r>
              <a:rPr lang="nl-NL" dirty="0" smtClean="0"/>
              <a:t> is, dan kan deze methode zijn belofte niet nakomen (zie commentaar bij returns).</a:t>
            </a:r>
          </a:p>
          <a:p>
            <a:r>
              <a:rPr lang="nl-NL" dirty="0" smtClean="0"/>
              <a:t>Dus: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!!</a:t>
            </a:r>
          </a:p>
          <a:p>
            <a:endParaRPr lang="nl-NL" baseline="0" dirty="0" smtClean="0"/>
          </a:p>
          <a:p>
            <a:r>
              <a:rPr lang="nl-NL" baseline="0" dirty="0" smtClean="0"/>
              <a:t>C# kent een boel standaard exceptions die je kunt gebruiken (</a:t>
            </a:r>
            <a:r>
              <a:rPr lang="nl-NL" baseline="0" dirty="0" err="1" smtClean="0"/>
              <a:t>ArgumentException</a:t>
            </a:r>
            <a:r>
              <a:rPr lang="nl-NL" baseline="0" dirty="0" smtClean="0"/>
              <a:t>, …)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dit geval moet je gewoon een </a:t>
            </a:r>
            <a:r>
              <a:rPr lang="nl-NL" dirty="0" err="1" smtClean="0"/>
              <a:t>if</a:t>
            </a:r>
            <a:r>
              <a:rPr lang="nl-NL" dirty="0" smtClean="0"/>
              <a:t> statement</a:t>
            </a:r>
            <a:r>
              <a:rPr lang="nl-NL" baseline="0" dirty="0" smtClean="0"/>
              <a:t> gebruiken om te testen of de student gevonden (student != </a:t>
            </a:r>
            <a:r>
              <a:rPr lang="nl-NL" baseline="0" dirty="0" err="1" smtClean="0"/>
              <a:t>null</a:t>
            </a:r>
            <a:r>
              <a:rPr lang="nl-NL" baseline="0" dirty="0" smtClean="0"/>
              <a:t>) </a:t>
            </a:r>
          </a:p>
          <a:p>
            <a:r>
              <a:rPr lang="nl-NL" baseline="0" dirty="0" smtClean="0"/>
              <a:t>of niet gevonden (student == </a:t>
            </a:r>
            <a:r>
              <a:rPr lang="nl-NL" baseline="0" dirty="0" err="1" smtClean="0"/>
              <a:t>null</a:t>
            </a:r>
            <a:r>
              <a:rPr lang="nl-NL" baseline="0" dirty="0" smtClean="0"/>
              <a:t>) is.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1222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3001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792061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605815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solidFill>
                <a:srgbClr val="000000">
                  <a:tint val="75000"/>
                </a:srgbClr>
              </a:solidFill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2200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B9B18-91E6-476D-8ED2-C73C27FAADAB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76C9-393E-4366-A2A3-B6E01758EDB8}" type="slidenum">
              <a:rPr lang="nl-NL"/>
              <a:pPr>
                <a:defRPr/>
              </a:pPr>
              <a:t>‹#›</a:t>
            </a:fld>
            <a:endParaRPr lang="nl-NL" b="0">
              <a:latin typeface="Fontys Joann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16AF7F-6603-4131-BF62-7496A49FF9DF}" type="slidenum">
              <a:rPr lang="nl-NL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latin typeface="Fontys Joanna Bold" charset="0"/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6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5C94A64-411A-4C50-918D-23031E329825}" type="slidenum">
              <a:rPr lang="nl-NL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nl-NL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cscsdfbt(v=vs.110).aspx" TargetMode="External"/><Relationship Id="rId3" Type="http://schemas.openxmlformats.org/officeDocument/2006/relationships/hyperlink" Target="http://msdn.microsoft.com/en-us/library/ms173160.aspx" TargetMode="External"/><Relationship Id="rId7" Type="http://schemas.openxmlformats.org/officeDocument/2006/relationships/hyperlink" Target="http://msdn.microsoft.com/en-us/library/scekt9xw(v=vs.11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sdn.microsoft.com/en-us/library/cc488006.aspx" TargetMode="External"/><Relationship Id="rId5" Type="http://schemas.openxmlformats.org/officeDocument/2006/relationships/hyperlink" Target="http://www.blackwasp.co.uk/CSharpThrowingExceptions.aspx" TargetMode="External"/><Relationship Id="rId4" Type="http://schemas.openxmlformats.org/officeDocument/2006/relationships/hyperlink" Target="http://www.blackwasp.co.uk/CSharpExceptionHandling.aspx" TargetMode="External"/><Relationship Id="rId9" Type="http://schemas.openxmlformats.org/officeDocument/2006/relationships/hyperlink" Target="http://msdn.microsoft.com/en-us/library/sbbt4032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PRC2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Week </a:t>
            </a:r>
            <a:r>
              <a:rPr lang="en-US" smtClean="0"/>
              <a:t>9: </a:t>
            </a:r>
            <a:r>
              <a:rPr lang="en-US" dirty="0" smtClean="0"/>
              <a:t>Exceptions en </a:t>
            </a:r>
            <a:r>
              <a:rPr lang="en-US" dirty="0" err="1" smtClean="0"/>
              <a:t>herhaling</a:t>
            </a:r>
            <a:r>
              <a:rPr lang="en-US" dirty="0" smtClean="0"/>
              <a:t> </a:t>
            </a:r>
            <a:r>
              <a:rPr lang="en-US" dirty="0" err="1" smtClean="0"/>
              <a:t>enums</a:t>
            </a:r>
            <a:r>
              <a:rPr lang="en-US" dirty="0" smtClean="0"/>
              <a:t>, en de ‘is’ en ‘as’ operator.</a:t>
            </a:r>
            <a:br>
              <a:rPr lang="en-US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Excepties afvangen: </a:t>
            </a:r>
            <a:r>
              <a:rPr lang="nl-NL" dirty="0" err="1" smtClean="0"/>
              <a:t>try</a:t>
            </a:r>
            <a:r>
              <a:rPr lang="nl-NL" dirty="0" smtClean="0"/>
              <a:t> / catch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578888"/>
            <a:ext cx="765626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divideButton_Click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an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integer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division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.ToInt32(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divisorTextBox.Text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10 /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result of 10 / 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divisor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is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exception.Message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DivideByZeroException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exception.Message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Excepties afvangen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ry</a:t>
            </a:r>
            <a:r>
              <a:rPr lang="nl-NL" dirty="0" smtClean="0"/>
              <a:t> / catch / </a:t>
            </a:r>
            <a:r>
              <a:rPr lang="nl-NL" dirty="0" err="1" smtClean="0"/>
              <a:t>finally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to try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SomeException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catch </a:t>
            </a:r>
            <a:r>
              <a:rPr lang="en-US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is optional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          // when finally is used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Handle exception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inally</a:t>
            </a:r>
            <a:endParaRPr lang="nl-NL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to execute after the try (and possibly catch)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blocks.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Is even executed when an exception was not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catched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and the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method is left.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6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 smtClean="0"/>
              <a:t>Exceptions: Hoe op te gooien?</a:t>
            </a:r>
          </a:p>
          <a:p>
            <a:pPr marL="0" indent="0" algn="ctr">
              <a:buNone/>
            </a:pPr>
            <a:r>
              <a:rPr lang="nl-NL" sz="4400" dirty="0" smtClean="0"/>
              <a:t> (ofwel </a:t>
            </a:r>
            <a:r>
              <a:rPr lang="nl-NL" sz="4400" dirty="0" err="1" smtClean="0"/>
              <a:t>throwing</a:t>
            </a:r>
            <a:r>
              <a:rPr lang="nl-NL" sz="4400" dirty="0" smtClean="0"/>
              <a:t>)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Excepties opgooien (</a:t>
            </a:r>
            <a:r>
              <a:rPr lang="nl-NL" dirty="0" err="1" smtClean="0"/>
              <a:t>throw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371600"/>
            <a:ext cx="994695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Find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 number in an array and return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it</a:t>
            </a:r>
            <a:r>
              <a:rPr lang="nl-NL" sz="1600" dirty="0"/>
              <a:t>'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index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name="haystack"&gt;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array to search.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name="needle"&gt;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number to find.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&lt;returns&gt;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first index on which the number occurs, or -1 if not found.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&lt;/returns&gt;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Find(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haystack,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needle)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ArgumentNullException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haystack.Length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haystack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==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needle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0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 smtClean="0"/>
              <a:t>Exceptions: Valkuilen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Valkuilen: catch </a:t>
            </a:r>
            <a:r>
              <a:rPr lang="nl-NL" dirty="0" err="1"/>
              <a:t>E</a:t>
            </a:r>
            <a:r>
              <a:rPr lang="nl-NL" dirty="0" err="1" smtClean="0"/>
              <a:t>xception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sz="2800" dirty="0" smtClean="0"/>
              <a:t>Vang nooit ‘</a:t>
            </a:r>
            <a:r>
              <a:rPr lang="nl-NL" sz="2800" dirty="0" err="1" smtClean="0"/>
              <a:t>Exception</a:t>
            </a:r>
            <a:r>
              <a:rPr lang="nl-NL" sz="2800" dirty="0" smtClean="0"/>
              <a:t>’ af.</a:t>
            </a:r>
          </a:p>
          <a:p>
            <a:r>
              <a:rPr lang="nl-NL" sz="2800" dirty="0" smtClean="0"/>
              <a:t>Gebruik nooit catch zonder </a:t>
            </a:r>
            <a:r>
              <a:rPr lang="nl-NL" sz="2800" dirty="0" err="1" smtClean="0"/>
              <a:t>exception</a:t>
            </a:r>
            <a:r>
              <a:rPr lang="nl-NL" sz="2800" dirty="0"/>
              <a:t> </a:t>
            </a:r>
            <a:r>
              <a:rPr lang="nl-NL" sz="2800" dirty="0" smtClean="0"/>
              <a:t>(alles opvangen)</a:t>
            </a:r>
          </a:p>
          <a:p>
            <a:r>
              <a:rPr lang="nl-NL" sz="2800" dirty="0" smtClean="0"/>
              <a:t>Als je een exceptie afvangt, dan moet je er iets nuttigs mee doen</a:t>
            </a:r>
          </a:p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9567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Some code that can throw an exception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E.g.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 </a:t>
            </a:r>
            <a:r>
              <a:rPr lang="nl-NL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FormatException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or catch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nothing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9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Valkuilen: Exceptions voor ‘verwacht’ gedrag. 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 smtClean="0"/>
              <a:t>Normale flow </a:t>
            </a:r>
            <a:r>
              <a:rPr lang="nl-NL" b="1" u="sng" dirty="0" smtClean="0">
                <a:solidFill>
                  <a:srgbClr val="FF0000"/>
                </a:solidFill>
              </a:rPr>
              <a:t>niet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smtClean="0"/>
              <a:t>behandelen met excepties.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rgbClr val="FF0000"/>
                </a:solidFill>
              </a:rPr>
              <a:t>DUS NIET:</a:t>
            </a:r>
          </a:p>
          <a:p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80361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nameToFindTextBox.Text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Student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administration.Find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nameToFind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          // Returns null if student is not found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highestGrade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student.GetHighestGrade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highest grade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highestGrade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NullReferenceException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"The student was 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7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 smtClean="0"/>
              <a:t>Exceptions: Unit testen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Verwachtte exceptions testen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-56584" y="2895600"/>
            <a:ext cx="9429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nsolas"/>
              </a:rPr>
              <a:t>[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ExpectedException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ArgumentOutOfRangeException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))]</a:t>
            </a:r>
          </a:p>
          <a:p>
            <a:r>
              <a:rPr lang="nl-NL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TestRemovingTheFirst5ElmsFromAnArrayOfSize4ThrowsException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{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b-NO" dirty="0" smtClean="0">
                <a:solidFill>
                  <a:srgbClr val="0000FF"/>
                </a:solidFill>
                <a:latin typeface="Consolas"/>
              </a:rPr>
              <a:t>    byte</a:t>
            </a:r>
            <a:r>
              <a:rPr lang="nb-NO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nb-NO" dirty="0" err="1">
                <a:solidFill>
                  <a:prstClr val="black"/>
                </a:solidFill>
                <a:latin typeface="Consolas"/>
              </a:rPr>
              <a:t>array</a:t>
            </a:r>
            <a:r>
              <a:rPr lang="nb-NO" dirty="0">
                <a:solidFill>
                  <a:prstClr val="black"/>
                </a:solidFill>
                <a:latin typeface="Consolas"/>
              </a:rPr>
              <a:t> = { 1, 2, 3, 4 };</a:t>
            </a:r>
          </a:p>
          <a:p>
            <a:r>
              <a:rPr lang="nl-NL" dirty="0" smtClean="0">
                <a:solidFill>
                  <a:srgbClr val="0000FF"/>
                </a:solidFill>
                <a:latin typeface="Consolas"/>
              </a:rPr>
              <a:t>    byte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remove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ArrayHelper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(array, 5);</a:t>
            </a: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}</a:t>
            </a:r>
            <a:endParaRPr lang="nl-NL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7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Vragen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16600" dirty="0" smtClean="0"/>
              <a:t>?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9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Programma voor deze bijeenkomst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Waarom</a:t>
            </a:r>
            <a:endParaRPr lang="en-US" dirty="0" smtClean="0"/>
          </a:p>
          <a:p>
            <a:pPr lvl="1"/>
            <a:r>
              <a:rPr lang="en-US" dirty="0" smtClean="0"/>
              <a:t>Hoe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vangen</a:t>
            </a:r>
            <a:endParaRPr lang="en-US" dirty="0" smtClean="0"/>
          </a:p>
          <a:p>
            <a:pPr lvl="1"/>
            <a:r>
              <a:rPr lang="en-US" dirty="0" smtClean="0"/>
              <a:t>Hoe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gooien</a:t>
            </a:r>
            <a:endParaRPr lang="en-US" dirty="0" smtClean="0"/>
          </a:p>
          <a:p>
            <a:pPr lvl="1"/>
            <a:r>
              <a:rPr lang="en-US" dirty="0" err="1" smtClean="0"/>
              <a:t>Valkuilen</a:t>
            </a:r>
            <a:r>
              <a:rPr lang="en-US" dirty="0" smtClean="0"/>
              <a:t> (</a:t>
            </a:r>
            <a:r>
              <a:rPr lang="en-US" dirty="0" err="1" smtClean="0"/>
              <a:t>ofwel</a:t>
            </a:r>
            <a:r>
              <a:rPr lang="en-US" dirty="0" smtClean="0"/>
              <a:t>: do not try this at home!)</a:t>
            </a:r>
          </a:p>
          <a:p>
            <a:pPr lvl="1"/>
            <a:r>
              <a:rPr lang="en-US" dirty="0" smtClean="0"/>
              <a:t>Exceptions en Unit </a:t>
            </a:r>
            <a:r>
              <a:rPr lang="en-US" dirty="0" err="1" smtClean="0"/>
              <a:t>Testen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Doen</a:t>
            </a:r>
          </a:p>
          <a:p>
            <a:pPr lvl="1"/>
            <a:r>
              <a:rPr lang="nl-NL" dirty="0" smtClean="0"/>
              <a:t>Maak de opdrachten van deze week.</a:t>
            </a:r>
          </a:p>
          <a:p>
            <a:pPr marL="393192" lvl="1" indent="0">
              <a:buNone/>
            </a:pPr>
            <a:endParaRPr lang="nl-NL" dirty="0" smtClean="0"/>
          </a:p>
          <a:p>
            <a:r>
              <a:rPr lang="nl-NL" dirty="0" smtClean="0"/>
              <a:t>Leerdoelen:</a:t>
            </a:r>
          </a:p>
          <a:p>
            <a:pPr marL="0" indent="0">
              <a:buNone/>
            </a:pPr>
            <a:endParaRPr lang="nl-NL" dirty="0" smtClean="0"/>
          </a:p>
          <a:p>
            <a:pPr marL="137160" indent="0">
              <a:buNone/>
            </a:pPr>
            <a:r>
              <a:rPr lang="nl-NL" dirty="0" smtClean="0"/>
              <a:t>Uiteindelijk moet je bekend zijn met, herkennen en kunnen toepassen:</a:t>
            </a:r>
          </a:p>
          <a:p>
            <a:pPr lvl="1"/>
            <a:r>
              <a:rPr lang="nl-NL" dirty="0" smtClean="0"/>
              <a:t>Specifiek (zinvol) afvangen van exceptions</a:t>
            </a:r>
          </a:p>
          <a:p>
            <a:pPr lvl="1"/>
            <a:r>
              <a:rPr lang="nl-NL" dirty="0" smtClean="0"/>
              <a:t>Opvragen van informatie van een afgevangen </a:t>
            </a:r>
            <a:r>
              <a:rPr lang="nl-NL" dirty="0" err="1" smtClean="0"/>
              <a:t>exception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Zinvol opgooien van exceptions</a:t>
            </a:r>
          </a:p>
          <a:p>
            <a:pPr lvl="1"/>
            <a:r>
              <a:rPr lang="nl-NL" dirty="0" smtClean="0"/>
              <a:t>Eigen exceptions definiëren en gebruiken.</a:t>
            </a:r>
          </a:p>
          <a:p>
            <a:pPr lvl="1"/>
            <a:r>
              <a:rPr lang="nl-NL" dirty="0" smtClean="0"/>
              <a:t>Testen van code die exceptions opgooit.</a:t>
            </a:r>
          </a:p>
          <a:p>
            <a:pPr lvl="1"/>
            <a:r>
              <a:rPr lang="nl-NL" dirty="0" err="1" smtClean="0"/>
              <a:t>Enums</a:t>
            </a:r>
            <a:endParaRPr lang="nl-NL" dirty="0" smtClean="0"/>
          </a:p>
          <a:p>
            <a:pPr lvl="1"/>
            <a:r>
              <a:rPr lang="nl-NL" dirty="0" smtClean="0"/>
              <a:t>De ‘is’ en de ‘as operator’.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3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56792"/>
            <a:ext cx="8153400" cy="5072608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smtClean="0"/>
              <a:t>Leermiddelen / Naslag</a:t>
            </a:r>
          </a:p>
          <a:p>
            <a:pPr lvl="1"/>
            <a:r>
              <a:rPr lang="nl-NL" sz="2000" dirty="0" smtClean="0"/>
              <a:t>Deze sheets</a:t>
            </a:r>
          </a:p>
          <a:p>
            <a:pPr lvl="1"/>
            <a:r>
              <a:rPr lang="nl-NL" sz="2000" dirty="0" err="1"/>
              <a:t>Headfirst</a:t>
            </a:r>
            <a:r>
              <a:rPr lang="nl-NL" sz="2000" dirty="0"/>
              <a:t> C</a:t>
            </a:r>
            <a:r>
              <a:rPr lang="nl-NL" sz="2000" dirty="0" smtClean="0"/>
              <a:t># </a:t>
            </a:r>
            <a:r>
              <a:rPr lang="nl-NL" sz="2000" dirty="0"/>
              <a:t>hoofdstuk 8 </a:t>
            </a:r>
            <a:r>
              <a:rPr lang="nl-NL" sz="2000" dirty="0" smtClean="0"/>
              <a:t>pagina </a:t>
            </a:r>
            <a:r>
              <a:rPr lang="nl-NL" sz="2000" dirty="0"/>
              <a:t>327 t/m </a:t>
            </a:r>
            <a:r>
              <a:rPr lang="nl-NL" sz="2000" dirty="0" smtClean="0"/>
              <a:t>345, pagina </a:t>
            </a:r>
            <a:r>
              <a:rPr lang="nl-NL" sz="2000" dirty="0"/>
              <a:t>353 t/m </a:t>
            </a:r>
            <a:r>
              <a:rPr lang="nl-NL" sz="2000" dirty="0" smtClean="0"/>
              <a:t>354</a:t>
            </a:r>
          </a:p>
          <a:p>
            <a:pPr lvl="1"/>
            <a:r>
              <a:rPr lang="nl-NL" sz="2000" dirty="0" err="1" smtClean="0"/>
              <a:t>Headfirst</a:t>
            </a:r>
            <a:r>
              <a:rPr lang="nl-NL" sz="2000" dirty="0" smtClean="0"/>
              <a:t> C# hoofdstuk 10 (!)</a:t>
            </a:r>
          </a:p>
          <a:p>
            <a:pPr lvl="1"/>
            <a:r>
              <a:rPr lang="nl-NL" sz="2000" dirty="0"/>
              <a:t>Praktisch UML, </a:t>
            </a:r>
            <a:r>
              <a:rPr lang="nl-NL" sz="2000" dirty="0" smtClean="0"/>
              <a:t>paragraaf H4.4.13</a:t>
            </a:r>
            <a:endParaRPr lang="nl-NL" sz="2000" dirty="0"/>
          </a:p>
          <a:p>
            <a:pPr marL="457200" lvl="1" indent="0">
              <a:buNone/>
            </a:pPr>
            <a:endParaRPr lang="nl-NL" sz="2000" dirty="0" smtClean="0"/>
          </a:p>
          <a:p>
            <a:pPr lvl="1"/>
            <a:r>
              <a:rPr lang="nl-NL" sz="2000" dirty="0" smtClean="0"/>
              <a:t>Exceptions </a:t>
            </a:r>
            <a:r>
              <a:rPr lang="nl-NL" sz="2000" dirty="0" err="1" smtClean="0"/>
              <a:t>catching</a:t>
            </a:r>
            <a:r>
              <a:rPr lang="nl-NL" sz="2000" dirty="0" smtClean="0"/>
              <a:t> / </a:t>
            </a:r>
            <a:r>
              <a:rPr lang="nl-NL" sz="2000" dirty="0" err="1" smtClean="0"/>
              <a:t>throwing</a:t>
            </a:r>
            <a:r>
              <a:rPr lang="nl-NL" sz="2000" dirty="0" smtClean="0"/>
              <a:t> / definitie</a:t>
            </a:r>
            <a:br>
              <a:rPr lang="nl-NL" sz="2000" dirty="0" smtClean="0"/>
            </a:br>
            <a:r>
              <a:rPr lang="nl-NL" sz="1600" dirty="0" smtClean="0">
                <a:hlinkClick r:id="rId3"/>
              </a:rPr>
              <a:t>http://msdn.microsoft.com/en-us/library/ms173160.aspx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>
                <a:hlinkClick r:id="rId4"/>
              </a:rPr>
              <a:t>http://www.blackwasp.co.uk/CSharpExceptionHandling.aspx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>
                <a:hlinkClick r:id="rId5"/>
              </a:rPr>
              <a:t>http://www.blackwasp.co.uk/CSharpThrowingExceptions.aspx</a:t>
            </a:r>
            <a:endParaRPr lang="nl-NL" sz="1600" dirty="0" smtClean="0"/>
          </a:p>
          <a:p>
            <a:pPr marL="457200" lvl="1" indent="0">
              <a:buNone/>
            </a:pPr>
            <a:endParaRPr lang="nl-NL" sz="1600" dirty="0" smtClean="0"/>
          </a:p>
          <a:p>
            <a:pPr lvl="1"/>
            <a:r>
              <a:rPr lang="nl-NL" sz="2000" dirty="0" smtClean="0"/>
              <a:t>De ‘is’ en de ‘as’ operator.</a:t>
            </a:r>
            <a:br>
              <a:rPr lang="nl-NL" sz="2000" dirty="0" smtClean="0"/>
            </a:br>
            <a:r>
              <a:rPr lang="nl-NL" sz="1600" dirty="0" smtClean="0">
                <a:hlinkClick r:id="rId6"/>
              </a:rPr>
              <a:t>http://msdn.microsoft.com/en-us/library/cc488006.aspx</a:t>
            </a:r>
            <a:r>
              <a:rPr lang="nl-NL" sz="2000" dirty="0" smtClean="0"/>
              <a:t/>
            </a:r>
            <a:br>
              <a:rPr lang="nl-NL" sz="2000" dirty="0" smtClean="0"/>
            </a:br>
            <a:r>
              <a:rPr lang="nl-NL" sz="1500" dirty="0" smtClean="0">
                <a:hlinkClick r:id="rId7"/>
              </a:rPr>
              <a:t>http://msdn.microsoft.com/en-us/library/scekt9xw(v=vs.110).aspx</a:t>
            </a:r>
            <a:r>
              <a:rPr lang="nl-NL" sz="1500" dirty="0" smtClean="0"/>
              <a:t/>
            </a:r>
            <a:br>
              <a:rPr lang="nl-NL" sz="1500" dirty="0" smtClean="0"/>
            </a:br>
            <a:r>
              <a:rPr lang="nl-NL" sz="1600" dirty="0" smtClean="0">
                <a:hlinkClick r:id="rId8"/>
              </a:rPr>
              <a:t>http://msdn.microsoft.com/en-us/library/cscsdfbt(v=vs.110).aspx</a:t>
            </a:r>
            <a:endParaRPr lang="nl-NL" sz="1600" dirty="0" smtClean="0"/>
          </a:p>
          <a:p>
            <a:pPr lvl="1"/>
            <a:endParaRPr lang="nl-NL" sz="1600" dirty="0" smtClean="0"/>
          </a:p>
          <a:p>
            <a:pPr lvl="1"/>
            <a:r>
              <a:rPr lang="nl-NL" sz="2000" dirty="0" err="1" smtClean="0"/>
              <a:t>Enums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>
                <a:hlinkClick r:id="rId9"/>
              </a:rPr>
              <a:t>http://msdn.microsoft.com/en-us/library/sbbt4032.aspx</a:t>
            </a:r>
            <a:endParaRPr lang="nl-NL" sz="1500" dirty="0" smtClean="0"/>
          </a:p>
          <a:p>
            <a:pPr marL="457200" lvl="1" indent="0">
              <a:buNone/>
            </a:pPr>
            <a:endParaRPr lang="nl-NL" sz="2000" dirty="0" smtClean="0"/>
          </a:p>
          <a:p>
            <a:pPr lvl="1"/>
            <a:endParaRPr lang="nl-NL" sz="2000" dirty="0" smtClean="0"/>
          </a:p>
          <a:p>
            <a:pPr lvl="1"/>
            <a:endParaRPr lang="nl-NL" sz="2000" dirty="0" smtClean="0"/>
          </a:p>
          <a:p>
            <a:pPr lvl="1"/>
            <a:endParaRPr lang="nl-NL" sz="1600" dirty="0" smtClean="0"/>
          </a:p>
          <a:p>
            <a:pPr lvl="1"/>
            <a:endParaRPr lang="nl-NL" sz="24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 smtClean="0"/>
              <a:t>Exceptions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exceptions(1)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kan er fout gaan bij de aanroep van de volgende methode?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 smtClean="0"/>
              <a:t>Fontys Hogeschool ICT</a:t>
            </a:r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221365" y="3005078"/>
            <a:ext cx="8162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&lt;summary&gt;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Reverses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&lt;/summary&gt;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name="text"&gt;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text 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reverse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param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&lt;returns&gt;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reversed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.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E.g. "Reverse me!"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becomes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"!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em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esreveR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&lt;/returns&gt;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Reverse(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{…}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87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exceptions(2)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kan er fout gaan bij de aanroep van de volgende methode?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62" y="3059668"/>
            <a:ext cx="790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@"C:\SomeFile.txt"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7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exceptions(3)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Is dit gewenst?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21365" y="300507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 student with id 1020, name null and address null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(1020,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23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exceptions(4)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Excepties zijn er om onverwacht en exceptioneel gedrag af te vangen.</a:t>
            </a:r>
          </a:p>
          <a:p>
            <a:r>
              <a:rPr lang="nl-NL" dirty="0" smtClean="0"/>
              <a:t>Duidelijke communicatie van het probleem.</a:t>
            </a:r>
          </a:p>
          <a:p>
            <a:endParaRPr lang="nl-NL" dirty="0"/>
          </a:p>
          <a:p>
            <a:r>
              <a:rPr lang="nl-NL" dirty="0" smtClean="0"/>
              <a:t>Maakt ook intenties duidelijk voor programmeurs die bestaande code gebruiken.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79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43056" cy="3449216"/>
          </a:xfrm>
        </p:spPr>
        <p:txBody>
          <a:bodyPr/>
          <a:lstStyle/>
          <a:p>
            <a:pPr marL="0" indent="0" algn="ctr">
              <a:buNone/>
            </a:pPr>
            <a:r>
              <a:rPr lang="nl-NL" sz="4400" dirty="0" smtClean="0"/>
              <a:t>Exceptions: Hoe af te vangen?</a:t>
            </a:r>
          </a:p>
          <a:p>
            <a:pPr marL="0" indent="0" algn="ctr">
              <a:buNone/>
            </a:pPr>
            <a:r>
              <a:rPr lang="nl-NL" sz="4400" dirty="0" smtClean="0"/>
              <a:t> (ofwel </a:t>
            </a:r>
            <a:r>
              <a:rPr lang="nl-NL" sz="4400" dirty="0" err="1" smtClean="0"/>
              <a:t>catching</a:t>
            </a:r>
            <a:r>
              <a:rPr lang="nl-NL" sz="4400" dirty="0" smtClean="0"/>
              <a:t>)</a:t>
            </a:r>
            <a:endParaRPr lang="nl-N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Excepties afvangen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56792"/>
            <a:ext cx="8610600" cy="4320480"/>
          </a:xfrm>
        </p:spPr>
        <p:txBody>
          <a:bodyPr/>
          <a:lstStyle/>
          <a:p>
            <a:r>
              <a:rPr lang="nl-NL" dirty="0" err="1"/>
              <a:t>t</a:t>
            </a:r>
            <a:r>
              <a:rPr lang="nl-NL" dirty="0" err="1" smtClean="0"/>
              <a:t>ry</a:t>
            </a:r>
            <a:r>
              <a:rPr lang="nl-NL" dirty="0" smtClean="0"/>
              <a:t> / catch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to try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out.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SomeException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Handle exception here.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FontysStar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Fonty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DDDD2760A3B04D9EE79FC4DACE4AE8" ma:contentTypeVersion="0" ma:contentTypeDescription="Create a new document." ma:contentTypeScope="" ma:versionID="f68623f9abbd012b7bccbe3462cd09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46328AE-9A29-48EA-B8AA-24583A5E927A}"/>
</file>

<file path=customXml/itemProps2.xml><?xml version="1.0" encoding="utf-8"?>
<ds:datastoreItem xmlns:ds="http://schemas.openxmlformats.org/officeDocument/2006/customXml" ds:itemID="{2F45B19D-3448-40FC-8962-989CE09B3CDF}"/>
</file>

<file path=customXml/itemProps3.xml><?xml version="1.0" encoding="utf-8"?>
<ds:datastoreItem xmlns:ds="http://schemas.openxmlformats.org/officeDocument/2006/customXml" ds:itemID="{568E7E90-2B99-487E-B3DC-6471039D960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1052</Words>
  <Application>Microsoft Office PowerPoint</Application>
  <PresentationFormat>On-screen Show (4:3)</PresentationFormat>
  <Paragraphs>211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Arial</vt:lpstr>
      <vt:lpstr>Calibri</vt:lpstr>
      <vt:lpstr>Consolas</vt:lpstr>
      <vt:lpstr>Fontys Frutiger</vt:lpstr>
      <vt:lpstr>Fontys Joanna Bold</vt:lpstr>
      <vt:lpstr>Fontys</vt:lpstr>
      <vt:lpstr>1_Fontys</vt:lpstr>
      <vt:lpstr>2_Fontys</vt:lpstr>
      <vt:lpstr>FontysStart</vt:lpstr>
      <vt:lpstr>1_FontysStart</vt:lpstr>
      <vt:lpstr>Blank Presentation</vt:lpstr>
      <vt:lpstr>3_Fontys</vt:lpstr>
      <vt:lpstr>PRC2  Week 9: Exceptions en herhaling enums, en de ‘is’ en ‘as’ operator. </vt:lpstr>
      <vt:lpstr>Programma voor deze bijeenkomst</vt:lpstr>
      <vt:lpstr>PowerPoint Presentation</vt:lpstr>
      <vt:lpstr>Waarom exceptions(1)</vt:lpstr>
      <vt:lpstr>Waarom exceptions(2)</vt:lpstr>
      <vt:lpstr>Waarom exceptions(3)</vt:lpstr>
      <vt:lpstr>Waarom exceptions(4)</vt:lpstr>
      <vt:lpstr>PowerPoint Presentation</vt:lpstr>
      <vt:lpstr>Excepties afvangen</vt:lpstr>
      <vt:lpstr>Excepties afvangen: try / catch</vt:lpstr>
      <vt:lpstr>Excepties afvangen</vt:lpstr>
      <vt:lpstr>PowerPoint Presentation</vt:lpstr>
      <vt:lpstr>Excepties opgooien (throw)</vt:lpstr>
      <vt:lpstr>PowerPoint Presentation</vt:lpstr>
      <vt:lpstr>Valkuilen: catch Exception</vt:lpstr>
      <vt:lpstr>Valkuilen: Exceptions voor ‘verwacht’ gedrag. </vt:lpstr>
      <vt:lpstr>PowerPoint Presentation</vt:lpstr>
      <vt:lpstr>Verwachtte exceptions testen</vt:lpstr>
      <vt:lpstr>Vragen</vt:lpstr>
      <vt:lpstr>Aan de slag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 Week 6: Exceptions en herhaling enums, en de ‘is’ en ‘as’ operator. </dc:title>
  <dc:creator>Joeri</dc:creator>
  <cp:lastModifiedBy>Joeri</cp:lastModifiedBy>
  <cp:revision>554</cp:revision>
  <dcterms:created xsi:type="dcterms:W3CDTF">2006-08-16T00:00:00Z</dcterms:created>
  <dcterms:modified xsi:type="dcterms:W3CDTF">2017-07-04T14:30:03Z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0x010100DBDDDD2760A3B04D9EE79FC4DACE4AE8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