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  <p:sldMasterId id="2147483665" r:id="rId5"/>
  </p:sldMasterIdLst>
  <p:notesMasterIdLst>
    <p:notesMasterId r:id="rId14"/>
  </p:notesMasterIdLst>
  <p:handoutMasterIdLst>
    <p:handoutMasterId r:id="rId15"/>
  </p:handoutMasterIdLst>
  <p:sldIdLst>
    <p:sldId id="265" r:id="rId6"/>
    <p:sldId id="256" r:id="rId7"/>
    <p:sldId id="289" r:id="rId8"/>
    <p:sldId id="303" r:id="rId9"/>
    <p:sldId id="294" r:id="rId10"/>
    <p:sldId id="295" r:id="rId11"/>
    <p:sldId id="296" r:id="rId12"/>
    <p:sldId id="291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">
          <p15:clr>
            <a:srgbClr val="A4A3A4"/>
          </p15:clr>
        </p15:guide>
        <p15:guide id="2" orient="horz" pos="4122">
          <p15:clr>
            <a:srgbClr val="A4A3A4"/>
          </p15:clr>
        </p15:guide>
        <p15:guide id="3" orient="horz" pos="178">
          <p15:clr>
            <a:srgbClr val="A4A3A4"/>
          </p15:clr>
        </p15:guide>
        <p15:guide id="4" orient="horz" pos="538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orient="horz" pos="3009">
          <p15:clr>
            <a:srgbClr val="A4A3A4"/>
          </p15:clr>
        </p15:guide>
        <p15:guide id="7" orient="horz" pos="2350">
          <p15:clr>
            <a:srgbClr val="A4A3A4"/>
          </p15:clr>
        </p15:guide>
        <p15:guide id="8" pos="358">
          <p15:clr>
            <a:srgbClr val="A4A3A4"/>
          </p15:clr>
        </p15:guide>
        <p15:guide id="9" pos="5227">
          <p15:clr>
            <a:srgbClr val="A4A3A4"/>
          </p15:clr>
        </p15:guide>
        <p15:guide id="10" pos="631">
          <p15:clr>
            <a:srgbClr val="A4A3A4"/>
          </p15:clr>
        </p15:guide>
        <p15:guide id="11" pos="1542">
          <p15:clr>
            <a:srgbClr val="A4A3A4"/>
          </p15:clr>
        </p15:guide>
        <p15:guide id="12" pos="3681">
          <p15:clr>
            <a:srgbClr val="A4A3A4"/>
          </p15:clr>
        </p15:guide>
        <p15:guide id="13" pos="2052">
          <p15:clr>
            <a:srgbClr val="A4A3A4"/>
          </p15:clr>
        </p15:guide>
        <p15:guide id="14" pos="535">
          <p15:clr>
            <a:srgbClr val="A4A3A4"/>
          </p15:clr>
        </p15:guide>
        <p15:guide id="15" pos="2356">
          <p15:clr>
            <a:srgbClr val="A4A3A4"/>
          </p15:clr>
        </p15:guide>
        <p15:guide id="16" pos="5577">
          <p15:clr>
            <a:srgbClr val="A4A3A4"/>
          </p15:clr>
        </p15:guide>
        <p15:guide id="17" pos="947">
          <p15:clr>
            <a:srgbClr val="A4A3A4"/>
          </p15:clr>
        </p15:guide>
        <p15:guide id="18" pos="4687">
          <p15:clr>
            <a:srgbClr val="A4A3A4"/>
          </p15:clr>
        </p15:guide>
        <p15:guide id="19" pos="44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E6FF"/>
    <a:srgbClr val="B3DEF5"/>
    <a:srgbClr val="B3E5FE"/>
    <a:srgbClr val="111166"/>
    <a:srgbClr val="BEEAFF"/>
    <a:srgbClr val="B4E5FF"/>
    <a:srgbClr val="C8DFFF"/>
    <a:srgbClr val="B4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147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882" y="126"/>
      </p:cViewPr>
      <p:guideLst>
        <p:guide orient="horz" pos="235"/>
        <p:guide orient="horz" pos="4122"/>
        <p:guide orient="horz" pos="178"/>
        <p:guide orient="horz" pos="538"/>
        <p:guide orient="horz" pos="1620"/>
        <p:guide orient="horz" pos="3009"/>
        <p:guide orient="horz" pos="2350"/>
        <p:guide pos="358"/>
        <p:guide pos="5227"/>
        <p:guide pos="631"/>
        <p:guide pos="1542"/>
        <p:guide pos="3681"/>
        <p:guide pos="2052"/>
        <p:guide pos="535"/>
        <p:guide pos="2356"/>
        <p:guide pos="5577"/>
        <p:guide pos="947"/>
        <p:guide pos="4687"/>
        <p:guide pos="44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8638" y="153988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153988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8638" y="838200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838200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E8C5BD47-55D6-1344-B91F-7C24D2E19559}" type="slidenum">
              <a:rPr lang="en-GB"/>
              <a:pPr/>
              <a:t>‹#›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4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8638" y="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28638" y="852805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1588" y="852805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92BE362E-78BA-324A-8038-5482DADFDF7D}" type="slidenum">
              <a:rPr lang="en-GB"/>
              <a:pPr/>
              <a:t>‹#›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51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ndel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04925" y="2780928"/>
            <a:ext cx="4527551" cy="34789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nl-NL" noProof="0" dirty="0"/>
              <a:t>Subtitel</a:t>
            </a:r>
            <a:endParaRPr lang="en-GB" noProof="0" dirty="0"/>
          </a:p>
        </p:txBody>
      </p:sp>
      <p:pic>
        <p:nvPicPr>
          <p:cNvPr id="8" name="Afbeelding 7" descr="logo lumc_Fedra_PPT_20 mm NL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838" y="285750"/>
            <a:ext cx="2293899" cy="576000"/>
          </a:xfrm>
          <a:prstGeom prst="rect">
            <a:avLst/>
          </a:prstGeom>
        </p:spPr>
      </p:pic>
      <p:pic>
        <p:nvPicPr>
          <p:cNvPr id="11" name="Afbeelding 10" descr="logo UL_RGB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9" y="5967675"/>
            <a:ext cx="495798" cy="576000"/>
          </a:xfrm>
          <a:prstGeom prst="rect">
            <a:avLst/>
          </a:prstGeom>
        </p:spPr>
      </p:pic>
      <p:sp>
        <p:nvSpPr>
          <p:cNvPr id="3" name="Rechthoek 2"/>
          <p:cNvSpPr/>
          <p:nvPr userDrawn="1"/>
        </p:nvSpPr>
        <p:spPr bwMode="auto">
          <a:xfrm>
            <a:off x="1146174" y="1431652"/>
            <a:ext cx="7997825" cy="11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2388" y="1431450"/>
            <a:ext cx="782157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304925" y="4433456"/>
            <a:ext cx="4530829" cy="4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304925" y="4849092"/>
            <a:ext cx="4545117" cy="4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600"/>
            </a:lvl2pPr>
            <a:lvl3pPr marL="860425" indent="0">
              <a:buFontTx/>
              <a:buNone/>
              <a:defRPr/>
            </a:lvl3pPr>
            <a:lvl4pPr marL="1236662" indent="0">
              <a:buFontTx/>
              <a:buNone/>
              <a:defRPr/>
            </a:lvl4pPr>
            <a:lvl5pPr marL="1717675" indent="0">
              <a:buFontTx/>
              <a:buNone/>
              <a:defRPr/>
            </a:lvl5pPr>
          </a:lstStyle>
          <a:p>
            <a:pPr lvl="0"/>
            <a:r>
              <a:rPr lang="nl-NL" dirty="0"/>
              <a:t>Naam afdeling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1304924" y="5264727"/>
            <a:ext cx="4527551" cy="4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l-NL" dirty="0"/>
              <a:t>Plaats</a:t>
            </a:r>
            <a:endParaRPr lang="en-GB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969102" y="2583652"/>
            <a:ext cx="2880000" cy="2880000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7" name="Rechthoek 16"/>
          <p:cNvSpPr/>
          <p:nvPr userDrawn="1"/>
        </p:nvSpPr>
        <p:spPr bwMode="auto">
          <a:xfrm>
            <a:off x="-2" y="2587351"/>
            <a:ext cx="1146175" cy="115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B06E4-70A4-3E46-AF81-8CDC63B37A10}" type="datetime5">
              <a:rPr lang="nl-NL" smtClean="0"/>
              <a:t>17-aug-23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8D43D-7D33-2F43-82C4-C7C0902068A2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5125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9FF0E8-6C15-D048-9A3A-D4A9C8DC64CC}" type="datetime5">
              <a:rPr lang="nl-NL" smtClean="0"/>
              <a:t>17-aug-23</a:t>
            </a:fld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1B39C-8919-CF47-A161-B6BA50FD6A18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71158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7" y="0"/>
            <a:ext cx="6524815" cy="854075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66737" y="1135064"/>
            <a:ext cx="3008313" cy="51186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872B92-4883-474E-958A-9DB578D384BE}" type="datetime5">
              <a:rPr lang="nl-NL" smtClean="0"/>
              <a:t>17-aug-23</a:t>
            </a:fld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AB8F7-6B6F-2642-9729-040657DB08FE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3740150" y="1144588"/>
            <a:ext cx="5123557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3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4059" y="0"/>
            <a:ext cx="6507303" cy="854075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66738" y="1144587"/>
            <a:ext cx="5040000" cy="511333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849938" y="1144588"/>
            <a:ext cx="3003550" cy="128963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140301-1ABD-C44C-8687-D2657292E608}" type="datetime5">
              <a:rPr lang="nl-NL" smtClean="0"/>
              <a:t>17-aug-23</a:t>
            </a:fld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0F4D9-DA5F-9846-8B97-D321E78C63B0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45158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logo lumc_Fedra_PPT_20 mm NL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838" y="285750"/>
            <a:ext cx="2293899" cy="576000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 bwMode="auto">
          <a:xfrm>
            <a:off x="-2" y="2587351"/>
            <a:ext cx="1146175" cy="115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1146174" y="1431651"/>
            <a:ext cx="7997825" cy="11557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323975" y="1431652"/>
            <a:ext cx="752475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</a:bodyPr>
          <a:lstStyle>
            <a:lvl1pPr>
              <a:defRPr sz="24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Aftiteling en/of adres</a:t>
            </a:r>
          </a:p>
        </p:txBody>
      </p:sp>
      <p:pic>
        <p:nvPicPr>
          <p:cNvPr id="14" name="Afbeelding 13" descr="logo UL_RGB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9" y="5967675"/>
            <a:ext cx="495798" cy="576000"/>
          </a:xfrm>
          <a:prstGeom prst="rect">
            <a:avLst/>
          </a:prstGeom>
        </p:spPr>
      </p:pic>
      <p:sp>
        <p:nvSpPr>
          <p:cNvPr id="17" name="Tijdelijke aanduiding voor tekst 3"/>
          <p:cNvSpPr>
            <a:spLocks noGrp="1"/>
          </p:cNvSpPr>
          <p:nvPr>
            <p:ph type="body" sz="half" idx="10"/>
          </p:nvPr>
        </p:nvSpPr>
        <p:spPr>
          <a:xfrm>
            <a:off x="1323974" y="2839003"/>
            <a:ext cx="7524751" cy="341892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03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B03C-0E91-4F37-ADE0-8B53E907F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29BD4-3FD0-4979-B3C0-290F39C18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A172-7E56-41B0-9435-998EFB26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7EB8-2BB1-47E4-B55E-057D8637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6634-4A3A-406C-AA25-0630AD4B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36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338B-50A3-4574-B5A8-BBFE118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93EA-1A13-49C7-AFD0-01E0C9A9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D048-C651-48E0-8E90-49077944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8180-EAE3-40B7-AEEE-38B8E92E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8132-35F3-44F6-909E-E5257D76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369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998A-6DD5-4CE3-AD9C-31283B1D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BE970-4E05-4D8F-8AC2-EE611C74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4272-9B6E-4821-8A1F-0462254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C2682-A387-4A6C-B8CC-E262E2BF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451E-A1EF-4446-A127-FD4A9357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675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C1B2-791A-4DC1-B548-0848221A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6140-FF91-4F52-AF0A-39EA544E6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04803-1F28-4DAC-94B5-EABEEFCC3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1834-3891-4187-9180-311CCE25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4F18-B1BB-4BB0-B76E-F39D3E1E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85D1F-1F8D-487C-8843-BB8430DA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928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0BD-0844-4367-8FA8-31144994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BF528-9D97-47C0-95B5-70D3DCE7D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CFAB-FE3B-4562-B595-41B3AB3E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7D029-A46B-45A1-92D5-D3326940A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DB4EC-5BE1-435C-93EC-316091FA2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41EA0-A319-4189-8187-58785BD8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0C646-1BC7-400D-9364-99E3247A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7CB52-2A90-48D2-818B-B92AD4DB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5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indelin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6738" y="0"/>
            <a:ext cx="6524625" cy="854075"/>
          </a:xfrm>
        </p:spPr>
        <p:txBody>
          <a:bodyPr/>
          <a:lstStyle>
            <a:lvl1pPr>
              <a:defRPr cap="all"/>
            </a:lvl1pPr>
          </a:lstStyle>
          <a:p>
            <a:r>
              <a:rPr lang="nl-NL" dirty="0"/>
              <a:t>HOOFDSTUK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8B3D-0B57-9A4E-BE76-1A14097B95D1}" type="datetime5">
              <a:rPr lang="nl-NL" smtClean="0"/>
              <a:t>17-aug-23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&gt; Header &amp; footer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969102" y="2583652"/>
            <a:ext cx="2880000" cy="2880000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566738" y="2583652"/>
            <a:ext cx="5283200" cy="3674274"/>
          </a:xfrm>
        </p:spPr>
        <p:txBody>
          <a:bodyPr/>
          <a:lstStyle>
            <a:lvl1pPr>
              <a:lnSpc>
                <a:spcPct val="100000"/>
              </a:lnSpc>
              <a:defRPr sz="54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565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9550-8E57-487E-AB28-D15FB82C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7A292-752B-41CA-A396-D2506CB3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D2072-57D5-4064-87CA-892585EC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2CDF1-8C01-44E7-9136-B5C78CEF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313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D7A38-7943-48E7-A7F7-DE43543C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A665F-37BA-4D34-B9DC-53FF49FA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3874-C289-4CB9-801A-F9D4084E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689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EE83-46DA-4658-86BD-2732554C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BB55-6CDE-4C3A-B993-4A020F81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0065-5CCD-4697-BFB7-08DDDD5F7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C6FE-A045-44E8-B44F-7369ABA0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704DA-28EE-4DBF-A41B-D0606D87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15F13-8E94-4AEA-A65E-419D1A1F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681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9FEC-F12D-433E-8799-D102647C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F4DC0-7CB6-4173-916E-FA8C3D90C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5A90B-9982-4CEC-B694-566EABDE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E422E-B0A0-4D1B-A32C-21B22B9A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6C6E-8D6E-4D5B-9A49-B6400655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C18D9-3836-4439-8673-D5A6B3BC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737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C9E2-0569-412B-BF35-296912EF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D3AE-FC50-4F9E-B563-DE3389CE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F478-C61C-4ED8-B85C-BF107C4F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AD5BE-2D2E-4272-9DA1-BA01315C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60B6-D4AE-461E-A275-0572821B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027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37138-7F7B-4D72-A789-EB688002C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89D2-000E-49FF-899E-C79356F46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93E1-46B6-45C9-88E7-C7750CE9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7EA7-4AF7-4517-B280-3D826CB7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E3D8-EF6B-450E-947F-646757A6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0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 indeling met logo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6738" y="0"/>
            <a:ext cx="6524625" cy="854075"/>
          </a:xfrm>
        </p:spPr>
        <p:txBody>
          <a:bodyPr/>
          <a:lstStyle>
            <a:lvl1pPr>
              <a:defRPr cap="all"/>
            </a:lvl1pPr>
          </a:lstStyle>
          <a:p>
            <a:r>
              <a:rPr lang="nl-NL" dirty="0"/>
              <a:t>HOOFDSTUK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8B3D-0B57-9A4E-BE76-1A14097B95D1}" type="datetime5">
              <a:rPr lang="nl-NL" smtClean="0"/>
              <a:t>17-aug-23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&gt; Header &amp; footer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idx="14"/>
          </p:nvPr>
        </p:nvSpPr>
        <p:spPr>
          <a:xfrm>
            <a:off x="5969102" y="2583652"/>
            <a:ext cx="2880000" cy="2880000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5"/>
          </p:nvPr>
        </p:nvSpPr>
        <p:spPr>
          <a:xfrm>
            <a:off x="566738" y="2583652"/>
            <a:ext cx="5283200" cy="3674274"/>
          </a:xfrm>
        </p:spPr>
        <p:txBody>
          <a:bodyPr/>
          <a:lstStyle>
            <a:lvl1pPr>
              <a:lnSpc>
                <a:spcPct val="100000"/>
              </a:lnSpc>
              <a:defRPr sz="5400" b="1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Afbeelding 8" descr="logo lumc_BLOKJES_PPT_20 mm NL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52" y="28151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1144588"/>
            <a:ext cx="8291512" cy="511333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50000" y="6553200"/>
            <a:ext cx="250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E4DFC4CA-C18C-1948-860B-AB40FEDD7F72}" type="datetime5">
              <a:rPr lang="nl-NL" smtClean="0"/>
              <a:t>17-aug-23</a:t>
            </a:fld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6553200"/>
            <a:ext cx="5423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5903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 me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1144588"/>
            <a:ext cx="8291512" cy="511333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50000" y="6553200"/>
            <a:ext cx="250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E4DFC4CA-C18C-1948-860B-AB40FEDD7F72}" type="datetime5">
              <a:rPr lang="nl-NL" smtClean="0"/>
              <a:t>17-aug-23</a:t>
            </a:fld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6553200"/>
            <a:ext cx="5423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  <p:pic>
        <p:nvPicPr>
          <p:cNvPr id="8" name="Afbeelding 7" descr="logo lumc_BLOKJES_PPT_20 mm N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52" y="28151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p 1 regel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760413"/>
            <a:ext cx="8291512" cy="5497513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501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0" y="6527800"/>
            <a:ext cx="9144000" cy="33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5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voett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Rechthoek 5"/>
          <p:cNvSpPr/>
          <p:nvPr userDrawn="1"/>
        </p:nvSpPr>
        <p:spPr bwMode="auto">
          <a:xfrm>
            <a:off x="0" y="6527800"/>
            <a:ext cx="9144000" cy="33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66738" y="1144587"/>
            <a:ext cx="8291512" cy="5373687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035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8" y="0"/>
            <a:ext cx="652462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89AEB-F5B2-2B4F-AD30-EF01FA8B389C}" type="datetime5">
              <a:rPr lang="nl-NL" smtClean="0"/>
              <a:t>17-aug-23</a:t>
            </a:fld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22A6F-56DC-804D-B355-6A0ECE94EB36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6738" y="1144588"/>
            <a:ext cx="40036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60032" y="1144588"/>
            <a:ext cx="40036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/>
            </a:lvl1pPr>
            <a:lvl2pPr marL="0">
              <a:defRPr/>
            </a:lvl2pPr>
            <a:lvl3pPr marL="360000">
              <a:defRPr/>
            </a:lvl3pPr>
            <a:lvl4pPr marL="720000">
              <a:defRPr/>
            </a:lvl4pPr>
            <a:lvl5pPr marL="10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431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66738" y="1135063"/>
            <a:ext cx="4003675" cy="846453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737" y="2174875"/>
            <a:ext cx="4003676" cy="40830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52988" y="1135063"/>
            <a:ext cx="4004630" cy="846453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52988" y="2174875"/>
            <a:ext cx="4004630" cy="40830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53FD3B-2B7D-144E-9AC0-88F78F99774E}" type="datetime5">
              <a:rPr lang="nl-NL" smtClean="0"/>
              <a:t>17-aug-23</a:t>
            </a:fld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7059-C838-D544-AA3A-A342CC408355}" type="slidenum">
              <a:rPr lang="en-GB"/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6737" y="0"/>
            <a:ext cx="6558531" cy="854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30492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3503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 bwMode="auto">
          <a:xfrm>
            <a:off x="8002588" y="6553200"/>
            <a:ext cx="114141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hthoek 10"/>
          <p:cNvSpPr/>
          <p:nvPr userDrawn="1"/>
        </p:nvSpPr>
        <p:spPr bwMode="auto">
          <a:xfrm>
            <a:off x="1143000" y="6553200"/>
            <a:ext cx="6859588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hthoek 11"/>
          <p:cNvSpPr/>
          <p:nvPr userDrawn="1"/>
        </p:nvSpPr>
        <p:spPr bwMode="auto">
          <a:xfrm>
            <a:off x="0" y="6553200"/>
            <a:ext cx="11430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hthoek 12"/>
          <p:cNvSpPr/>
          <p:nvPr userDrawn="1"/>
        </p:nvSpPr>
        <p:spPr bwMode="auto">
          <a:xfrm>
            <a:off x="6861176" y="6553200"/>
            <a:ext cx="1141412" cy="3048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44588"/>
            <a:ext cx="8291512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2588" y="65532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306D303-CE7D-9244-B277-A262BA939E07}" type="datetime5">
              <a:rPr lang="nl-NL" smtClean="0"/>
              <a:t>17-aug-23</a:t>
            </a:fld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8575" y="6553200"/>
            <a:ext cx="4708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Insert &gt; Header &amp; footer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6738" y="6553200"/>
            <a:ext cx="5423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306AC46-015F-6E44-B83A-36E79AEF53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0"/>
            <a:ext cx="6524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63" r:id="rId5"/>
    <p:sldLayoutId id="2147483662" r:id="rId6"/>
    <p:sldLayoutId id="214748366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hdr="0"/>
  <p:txStyles>
    <p:titleStyle>
      <a:lvl1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400" b="1" i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i="1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FontTx/>
        <a:buNone/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0" indent="-18732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accent6"/>
          </a:solidFill>
          <a:latin typeface="+mn-lt"/>
          <a:ea typeface="+mn-ea"/>
        </a:defRPr>
      </a:lvl2pPr>
      <a:lvl3pPr marL="360000" indent="-1857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accent6"/>
          </a:solidFill>
          <a:latin typeface="+mn-lt"/>
          <a:ea typeface="+mn-ea"/>
        </a:defRPr>
      </a:lvl3pPr>
      <a:lvl4pPr marL="720000" indent="-1952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1800">
          <a:solidFill>
            <a:schemeClr val="accent6"/>
          </a:solidFill>
          <a:latin typeface="+mn-lt"/>
          <a:ea typeface="+mn-ea"/>
        </a:defRPr>
      </a:lvl4pPr>
      <a:lvl5pPr marL="1080000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 sz="1800">
          <a:solidFill>
            <a:schemeClr val="accent6"/>
          </a:solidFill>
          <a:latin typeface="+mn-lt"/>
          <a:ea typeface="+mn-ea"/>
        </a:defRPr>
      </a:lvl5pPr>
      <a:lvl6pPr marL="23669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8241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2813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738563" indent="-1920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Times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03183-7572-480B-B995-BB37D70E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4E0B-AB08-447F-A1D6-AF0702558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1906-1427-445E-9A14-A901BF74F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B094-573A-4DBD-BF2A-1E033B9F6D89}" type="datetimeFigureOut">
              <a:rPr lang="nl-NL" smtClean="0"/>
              <a:t>17-08-2023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A111-7871-44E3-A11D-7A549E320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0C8F-BF63-485E-BC8A-ABB4A647C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5BBB-BB4E-4E61-AFD3-8F9683240C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8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NICU LUMC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Videoreflectie</a:t>
            </a:r>
            <a:r>
              <a:rPr lang="en-US" dirty="0"/>
              <a:t> op </a:t>
            </a:r>
            <a:r>
              <a:rPr lang="en-US" dirty="0" err="1"/>
              <a:t>verloskameropvang</a:t>
            </a:r>
            <a:r>
              <a:rPr lang="en-US" dirty="0"/>
              <a:t> / acute procedures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1CF7F6E4-2C03-4DD7-A85B-44348A53558F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" r="28"/>
          <a:stretch>
            <a:fillRect/>
          </a:stretch>
        </p:blipFill>
        <p:spPr>
          <a:xfrm>
            <a:off x="6098309" y="3128818"/>
            <a:ext cx="2879725" cy="2881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D1930-396E-444D-A5F2-4C16273D7D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7357" y="3531214"/>
            <a:ext cx="3305220" cy="24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6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9FAC932-5091-4984-B383-61729BE43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E12DB-69EA-4885-A3EC-10BD1CE2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8" y="1783801"/>
            <a:ext cx="7453749" cy="2799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1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275"/>
    </mc:Choice>
    <mc:Fallback xmlns="">
      <p:transition advTm="9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Feedbackregels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Wees specifiek en </a:t>
            </a:r>
            <a:r>
              <a:rPr lang="nl-NL" i="1" dirty="0" err="1"/>
              <a:t>to</a:t>
            </a:r>
            <a:r>
              <a:rPr lang="nl-NL" i="1" dirty="0"/>
              <a:t> </a:t>
            </a:r>
            <a:r>
              <a:rPr lang="nl-NL" i="1" dirty="0" err="1"/>
              <a:t>the</a:t>
            </a:r>
            <a:r>
              <a:rPr lang="nl-NL" i="1" dirty="0"/>
              <a:t>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Beschrijf de situatie zonder te oordelen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Focus op het gedrag </a:t>
            </a:r>
            <a:r>
              <a:rPr lang="nl-NL" dirty="0" err="1"/>
              <a:t>ipv</a:t>
            </a:r>
            <a:r>
              <a:rPr lang="nl-NL" dirty="0"/>
              <a:t> op de persoon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i="1" dirty="0"/>
              <a:t>Het gaat niet om “perfect” handelen in een situatie, maar om het leren van hoe dit team, in deze context en omstandigheden, handelt en keuzes maakt.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Hoe wordt de handeling uitgevoerd?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Zijn er variaties op hoe het uitgevoerd had kunnen worden?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/>
              <a:t>Wat zijn factoren die invloed hebben op het beloop van de situatie?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DFC4CA-C18C-1948-860B-AB40FEDD7F72}" type="datetime5">
              <a:rPr lang="nl-NL" smtClean="0"/>
              <a:t>17-aug-23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Insert &gt; Header &amp; 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73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1100-1326-4094-91A7-D9EA4259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Maar </a:t>
            </a:r>
            <a:r>
              <a:rPr lang="en-US" dirty="0" err="1"/>
              <a:t>allereerst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6621-BB64-4A0E-AF64-CA9501BF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Dank </a:t>
            </a:r>
            <a:r>
              <a:rPr lang="en-US" sz="3200" dirty="0" err="1"/>
              <a:t>aan</a:t>
            </a:r>
            <a:r>
              <a:rPr lang="en-US" sz="3200" dirty="0"/>
              <a:t> </a:t>
            </a:r>
            <a:r>
              <a:rPr lang="en-US" sz="3200" i="1" dirty="0"/>
              <a:t>the Cast </a:t>
            </a:r>
            <a:r>
              <a:rPr lang="en-US" sz="3200" dirty="0" err="1"/>
              <a:t>voor</a:t>
            </a:r>
            <a:r>
              <a:rPr lang="en-US" sz="3200" dirty="0"/>
              <a:t> de </a:t>
            </a:r>
            <a:r>
              <a:rPr lang="en-US" sz="3200" dirty="0" err="1"/>
              <a:t>bijdrage</a:t>
            </a:r>
            <a:r>
              <a:rPr lang="en-US" sz="3200" dirty="0"/>
              <a:t> </a:t>
            </a:r>
            <a:r>
              <a:rPr lang="en-US" sz="3200" dirty="0" err="1"/>
              <a:t>aan</a:t>
            </a:r>
            <a:r>
              <a:rPr lang="en-US" sz="3200" dirty="0"/>
              <a:t> </a:t>
            </a:r>
            <a:r>
              <a:rPr lang="en-US" sz="3200" dirty="0" err="1"/>
              <a:t>deze</a:t>
            </a:r>
            <a:r>
              <a:rPr lang="en-US" sz="3200" dirty="0"/>
              <a:t> </a:t>
            </a:r>
            <a:r>
              <a:rPr lang="en-US" sz="3200" dirty="0" err="1"/>
              <a:t>aflevering</a:t>
            </a:r>
            <a:endParaRPr lang="nl-NL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05A2D-3A0B-43A7-B698-8A6A3EA2D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DFC4CA-C18C-1948-860B-AB40FEDD7F72}" type="datetime5">
              <a:rPr lang="nl-NL" smtClean="0"/>
              <a:t>17-aug-23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164AB-9E78-40C0-A884-A23D90DEF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06AC46-015F-6E44-B83A-36E79AEF535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F3A15-CFC5-43BB-8038-2CB2DC602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Insert &gt; Header &amp; 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53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Casus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46877F-518F-4645-B95B-53A4BF482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144587"/>
            <a:ext cx="8291512" cy="5373687"/>
          </a:xfrm>
        </p:spPr>
        <p:txBody>
          <a:bodyPr/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5946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9C4-D643-4D6D-835E-154DB866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filmpje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5720-42CB-4C8D-B877-ED1F5ED9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84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047D-98F3-494C-BB15-648C68F2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87A0-7E67-478B-9CAF-EAFAE7F1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concluderen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sessie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621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Evaluatie</a:t>
            </a:r>
            <a:r>
              <a:rPr lang="en-GB" dirty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6350000" y="6553200"/>
            <a:ext cx="2508250" cy="304800"/>
          </a:xfrm>
        </p:spPr>
        <p:txBody>
          <a:bodyPr/>
          <a:lstStyle/>
          <a:p>
            <a:fld id="{51B18F10-C56E-2942-8023-63F4C343C5B6}" type="datetime5">
              <a:rPr lang="nl-NL" smtClean="0"/>
              <a:t>17-aug-23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66738" y="6553200"/>
            <a:ext cx="542395" cy="304800"/>
          </a:xfrm>
        </p:spPr>
        <p:txBody>
          <a:bodyPr/>
          <a:lstStyle/>
          <a:p>
            <a:fld id="{5306AC46-015F-6E44-B83A-36E79AEF535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304925" y="6553200"/>
            <a:ext cx="4708525" cy="304800"/>
          </a:xfrm>
        </p:spPr>
        <p:txBody>
          <a:bodyPr/>
          <a:lstStyle/>
          <a:p>
            <a:r>
              <a:rPr lang="en-GB"/>
              <a:t>Insert &gt; Header &amp; footer</a:t>
            </a:r>
            <a:endParaRPr lang="en-GB" dirty="0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6C15A345-75C3-4D01-9D93-163E4549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1" y="2686603"/>
            <a:ext cx="4018997" cy="40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23321"/>
      </p:ext>
    </p:extLst>
  </p:cSld>
  <p:clrMapOvr>
    <a:masterClrMapping/>
  </p:clrMapOvr>
</p:sld>
</file>

<file path=ppt/theme/theme1.xml><?xml version="1.0" encoding="utf-8"?>
<a:theme xmlns:a="http://schemas.openxmlformats.org/drawingml/2006/main" name="62-457 Presentatie-LUMC">
  <a:themeElements>
    <a:clrScheme name="Aangepast 30">
      <a:dk1>
        <a:srgbClr val="003C66"/>
      </a:dk1>
      <a:lt1>
        <a:srgbClr val="FFFFFF"/>
      </a:lt1>
      <a:dk2>
        <a:srgbClr val="FFFFFF"/>
      </a:dk2>
      <a:lt2>
        <a:srgbClr val="003C7D"/>
      </a:lt2>
      <a:accent1>
        <a:srgbClr val="007CC2"/>
      </a:accent1>
      <a:accent2>
        <a:srgbClr val="009FBD"/>
      </a:accent2>
      <a:accent3>
        <a:srgbClr val="6E90A6"/>
      </a:accent3>
      <a:accent4>
        <a:srgbClr val="E3004F"/>
      </a:accent4>
      <a:accent5>
        <a:srgbClr val="C0965C"/>
      </a:accent5>
      <a:accent6>
        <a:srgbClr val="000000"/>
      </a:accent6>
      <a:hlink>
        <a:srgbClr val="1161C6"/>
      </a:hlink>
      <a:folHlink>
        <a:srgbClr val="E300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101463"/>
        </a:dk1>
        <a:lt1>
          <a:srgbClr val="FFFFFF"/>
        </a:lt1>
        <a:dk2>
          <a:srgbClr val="B5E7FF"/>
        </a:dk2>
        <a:lt2>
          <a:srgbClr val="111166"/>
        </a:lt2>
        <a:accent1>
          <a:srgbClr val="119DF9"/>
        </a:accent1>
        <a:accent2>
          <a:srgbClr val="117FE4"/>
        </a:accent2>
        <a:accent3>
          <a:srgbClr val="D7F1FF"/>
        </a:accent3>
        <a:accent4>
          <a:srgbClr val="DADADA"/>
        </a:accent4>
        <a:accent5>
          <a:srgbClr val="AACCFB"/>
        </a:accent5>
        <a:accent6>
          <a:srgbClr val="0E72CF"/>
        </a:accent6>
        <a:hlink>
          <a:srgbClr val="1161C6"/>
        </a:hlink>
        <a:folHlink>
          <a:srgbClr val="114D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75726BA2F244AB4458CA1D7599EC1" ma:contentTypeVersion="6" ma:contentTypeDescription="Een nieuw document maken." ma:contentTypeScope="" ma:versionID="79f837cafb0c38f6ea62a33c9c40855c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9ba8469ad252d89c559c8a43ee14d2a3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afz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aan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van" ma:hidden="true" ma:internalName="EmailFrom">
      <xsd:simpleType>
        <xsd:restriction base="dms:Text"/>
      </xsd:simpleType>
    </xsd:element>
    <xsd:element name="EmailSubject" ma:index="12" nillable="true" ma:displayName="E-mailonderwerp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3" nillable="true" ma:displayName="Kopteksten voor e-mail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8613F06-D0EB-4BEE-A5D4-D3B7B021B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1F710-E85E-4A0C-A334-9F3DCB906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BFAE5-1B1A-432D-9F4C-16707800DE95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LUMC Basispresentatie_NL</Template>
  <TotalTime>4304</TotalTime>
  <Words>138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62-457 Presentatie-LUMC</vt:lpstr>
      <vt:lpstr>Office Theme</vt:lpstr>
      <vt:lpstr>Videoreflectie op verloskameropvang / acute procedures</vt:lpstr>
      <vt:lpstr>PowerPoint Presentation</vt:lpstr>
      <vt:lpstr>Feedbackregels</vt:lpstr>
      <vt:lpstr>Maar allereerst</vt:lpstr>
      <vt:lpstr>Casus</vt:lpstr>
      <vt:lpstr>filmpje</vt:lpstr>
      <vt:lpstr>PowerPoint Presentation</vt:lpstr>
      <vt:lpstr>PowerPoint Presentation</vt:lpstr>
    </vt:vector>
  </TitlesOfParts>
  <Company>LUMC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verloskameropvang / acute procedures</dc:title>
  <dc:creator>Witlox, R.S.G.M. (WAKZ)</dc:creator>
  <cp:lastModifiedBy>Heesters, V. (WAKZ)</cp:lastModifiedBy>
  <cp:revision>31</cp:revision>
  <dcterms:created xsi:type="dcterms:W3CDTF">2021-06-30T14:19:31Z</dcterms:created>
  <dcterms:modified xsi:type="dcterms:W3CDTF">2023-08-17T09:16:01Z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0x010100F3375726BA2F244AB4458CA1D7599EC1</vt:lpwstr>
  </property>
</Properties>
</file>