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3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BBC6FEE-DE9D-471C-964C-691C1D70BCF6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25A20C-06C5-444D-983D-3D9AA33DE7A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6FEE-DE9D-471C-964C-691C1D70BCF6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A20C-06C5-444D-983D-3D9AA33DE7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6FEE-DE9D-471C-964C-691C1D70BCF6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425A20C-06C5-444D-983D-3D9AA33DE7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6FEE-DE9D-471C-964C-691C1D70BCF6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A20C-06C5-444D-983D-3D9AA33DE7A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BBC6FEE-DE9D-471C-964C-691C1D70BCF6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425A20C-06C5-444D-983D-3D9AA33DE7A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6FEE-DE9D-471C-964C-691C1D70BCF6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A20C-06C5-444D-983D-3D9AA33DE7A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6FEE-DE9D-471C-964C-691C1D70BCF6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A20C-06C5-444D-983D-3D9AA33DE7A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6FEE-DE9D-471C-964C-691C1D70BCF6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A20C-06C5-444D-983D-3D9AA33DE7A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6FEE-DE9D-471C-964C-691C1D70BCF6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A20C-06C5-444D-983D-3D9AA33DE7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6FEE-DE9D-471C-964C-691C1D70BCF6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25A20C-06C5-444D-983D-3D9AA33DE7A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6FEE-DE9D-471C-964C-691C1D70BCF6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A20C-06C5-444D-983D-3D9AA33DE7A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BBC6FEE-DE9D-471C-964C-691C1D70BCF6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1425A20C-06C5-444D-983D-3D9AA33DE7A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2015 Jan 16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</a:t>
            </a:r>
            <a:r>
              <a:rPr lang="en-US" dirty="0" err="1" smtClean="0"/>
              <a:t>i</a:t>
            </a:r>
            <a:r>
              <a:rPr lang="en-US" dirty="0" smtClean="0"/>
              <a:t>…?</a:t>
            </a:r>
            <a:br>
              <a:rPr lang="en-US" dirty="0" smtClean="0"/>
            </a:br>
            <a:r>
              <a:rPr lang="en-US" sz="3000" dirty="0" smtClean="0">
                <a:solidFill>
                  <a:schemeClr val="accent4"/>
                </a:solidFill>
              </a:rPr>
              <a:t>microscopy and cell counts</a:t>
            </a:r>
            <a:endParaRPr lang="en-US" sz="3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91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Prep samples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| most bacterial cells will require staining with SYBR or DAPI. Both stain nucleic acids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Prepare slides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| filter stained samples on to black polycarbonate filters for best viewing and preserve slide with anti-fade 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Onto the scope room!!</a:t>
            </a:r>
          </a:p>
          <a:p>
            <a:pPr marL="788670" lvl="1" indent="-5143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JH 220A – can be accessed by JH key GM 174 (office key)</a:t>
            </a:r>
          </a:p>
          <a:p>
            <a:pPr marL="788670" lvl="1" indent="-5143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Nikon with 10x, 40x, and 100x objectives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300" dirty="0" smtClean="0"/>
              <a:t>Your STEP by STEP guide to</a:t>
            </a:r>
            <a:r>
              <a:rPr lang="en-US" sz="3900" dirty="0" smtClean="0"/>
              <a:t/>
            </a:r>
            <a:br>
              <a:rPr lang="en-US" sz="3900" dirty="0" smtClean="0"/>
            </a:br>
            <a:r>
              <a:rPr lang="en-US" sz="44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MICROSCOPY</a:t>
            </a:r>
            <a:endParaRPr lang="en-US" sz="4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4" t="-249" r="19776" b="249"/>
          <a:stretch/>
        </p:blipFill>
        <p:spPr bwMode="auto">
          <a:xfrm rot="5400000">
            <a:off x="108099" y="4718712"/>
            <a:ext cx="20574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0" t="21444" r="12500" b="223"/>
          <a:stretch/>
        </p:blipFill>
        <p:spPr bwMode="auto">
          <a:xfrm rot="5400000">
            <a:off x="6975144" y="4722852"/>
            <a:ext cx="20574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13" t="25373" r="21429" b="21642"/>
          <a:stretch/>
        </p:blipFill>
        <p:spPr bwMode="auto">
          <a:xfrm rot="5400000">
            <a:off x="4919814" y="4720782"/>
            <a:ext cx="205326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544" y="4718712"/>
            <a:ext cx="27432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502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9100"/>
            <a:ext cx="8077200" cy="605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66841"/>
            <a:ext cx="3797907" cy="2848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3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2" t="23930" r="14086"/>
          <a:stretch/>
        </p:blipFill>
        <p:spPr bwMode="auto">
          <a:xfrm>
            <a:off x="4572000" y="1746674"/>
            <a:ext cx="3477905" cy="3477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9193" y="1785807"/>
            <a:ext cx="4532853" cy="3399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82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STEP by STEP guide to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40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b="1" dirty="0" smtClean="0"/>
              <a:t>Login to computer and open software</a:t>
            </a:r>
          </a:p>
          <a:p>
            <a:pPr marL="320040" lvl="1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dirty="0" smtClean="0"/>
              <a:t>login: </a:t>
            </a:r>
            <a:r>
              <a:rPr lang="en-US" dirty="0" err="1" smtClean="0"/>
              <a:t>synechococcus</a:t>
            </a:r>
            <a:r>
              <a:rPr lang="en-US" dirty="0" smtClean="0"/>
              <a:t> password: </a:t>
            </a:r>
            <a:r>
              <a:rPr lang="en-US" dirty="0" err="1" smtClean="0"/>
              <a:t>ihatephage</a:t>
            </a:r>
            <a:endParaRPr lang="en-US" b="1" dirty="0" smtClean="0"/>
          </a:p>
          <a:p>
            <a:pPr marL="502920" indent="-457200">
              <a:buFont typeface="+mj-lt"/>
              <a:buAutoNum type="arabicPeriod"/>
            </a:pPr>
            <a:r>
              <a:rPr lang="en-US" b="1" dirty="0" smtClean="0"/>
              <a:t>Set working directory </a:t>
            </a:r>
            <a:r>
              <a:rPr lang="en-US" dirty="0" smtClean="0"/>
              <a:t>|</a:t>
            </a:r>
            <a:r>
              <a:rPr lang="en-US" b="1" dirty="0" smtClean="0"/>
              <a:t> </a:t>
            </a:r>
            <a:r>
              <a:rPr lang="en-US" dirty="0" smtClean="0"/>
              <a:t>create working directory:</a:t>
            </a:r>
          </a:p>
          <a:p>
            <a:pPr marL="777240" lvl="1" indent="-457200"/>
            <a:r>
              <a:rPr lang="en-US" dirty="0" smtClean="0"/>
              <a:t>Username &gt; date (YRMODA) &gt; same name</a:t>
            </a:r>
          </a:p>
          <a:p>
            <a:pPr marL="594360" lvl="2" indent="0">
              <a:buNone/>
            </a:pPr>
            <a:r>
              <a:rPr lang="en-US" dirty="0" smtClean="0"/>
              <a:t>	This is important for image processing later</a:t>
            </a:r>
          </a:p>
          <a:p>
            <a:pPr marL="605790" lvl="1" indent="-285750"/>
            <a:r>
              <a:rPr lang="en-US" dirty="0" smtClean="0"/>
              <a:t>Set working directory in image capture software</a:t>
            </a:r>
          </a:p>
          <a:p>
            <a:pPr marL="594360" lvl="2" indent="0">
              <a:buNone/>
            </a:pPr>
            <a:r>
              <a:rPr lang="en-US" dirty="0"/>
              <a:t>	</a:t>
            </a:r>
            <a:r>
              <a:rPr lang="en-US" dirty="0" smtClean="0"/>
              <a:t>File &gt; Options &gt; directory name</a:t>
            </a:r>
          </a:p>
          <a:p>
            <a:pPr marL="594360" lvl="2" indent="0">
              <a:buNone/>
            </a:pPr>
            <a:r>
              <a:rPr lang="en-US" dirty="0"/>
              <a:t>	</a:t>
            </a:r>
            <a:r>
              <a:rPr lang="en-US" dirty="0" smtClean="0"/>
              <a:t>select “apply”</a:t>
            </a:r>
          </a:p>
          <a:p>
            <a:pPr marL="502920" indent="-457200">
              <a:buFont typeface="+mj-lt"/>
              <a:buAutoNum type="arabicPeriod"/>
            </a:pPr>
            <a:r>
              <a:rPr lang="en-US" b="1" dirty="0" smtClean="0"/>
              <a:t>Capture images </a:t>
            </a:r>
            <a:r>
              <a:rPr lang="en-US" dirty="0" smtClean="0"/>
              <a:t>| generally use transect across filter and capture 10-20 images using </a:t>
            </a:r>
            <a:r>
              <a:rPr lang="en-US" b="1" dirty="0" smtClean="0"/>
              <a:t>AUTO</a:t>
            </a:r>
          </a:p>
          <a:p>
            <a:pPr marL="502920" indent="-457200">
              <a:buFont typeface="+mj-lt"/>
              <a:buAutoNum type="arabicPeriod"/>
            </a:pPr>
            <a:r>
              <a:rPr lang="en-US" b="1" dirty="0" smtClean="0"/>
              <a:t>Transfer images to jump drive </a:t>
            </a:r>
            <a:r>
              <a:rPr lang="en-US" dirty="0" smtClean="0"/>
              <a:t>|</a:t>
            </a:r>
            <a:r>
              <a:rPr lang="en-US" b="1" dirty="0" smtClean="0"/>
              <a:t> </a:t>
            </a:r>
            <a:r>
              <a:rPr lang="en-US" dirty="0" smtClean="0"/>
              <a:t>The computer is not networked nor does it have the image processing software installed currently</a:t>
            </a:r>
          </a:p>
          <a:p>
            <a:pPr marL="502920" indent="-457200">
              <a:buFont typeface="+mj-lt"/>
              <a:buAutoNum type="arabicPeriod"/>
            </a:pPr>
            <a:r>
              <a:rPr lang="en-US" b="1" dirty="0" smtClean="0"/>
              <a:t>Analyze images using </a:t>
            </a:r>
            <a:r>
              <a:rPr lang="en-US" b="1" dirty="0" err="1" smtClean="0"/>
              <a:t>ImageJ</a:t>
            </a:r>
            <a:r>
              <a:rPr lang="en-US" b="1" dirty="0" smtClean="0"/>
              <a:t> </a:t>
            </a:r>
            <a:r>
              <a:rPr lang="en-US" dirty="0" smtClean="0"/>
              <a:t>|Free software available for download to process images</a:t>
            </a:r>
          </a:p>
          <a:p>
            <a:pPr marL="502920" indent="-457200">
              <a:buFont typeface="+mj-lt"/>
              <a:buAutoNum type="arabicPeriod"/>
            </a:pPr>
            <a:endParaRPr lang="en-US" b="1" dirty="0" smtClean="0"/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8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Save results as csv or enter into counting template</a:t>
            </a:r>
          </a:p>
          <a:p>
            <a:r>
              <a:rPr lang="en-US" b="1" dirty="0" smtClean="0"/>
              <a:t>Use R code to calculate cellular density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STEP by STEP guide to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40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 enumeration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7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1431</TotalTime>
  <Words>138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Grid</vt:lpstr>
      <vt:lpstr>How do i…? microscopy and cell counts</vt:lpstr>
      <vt:lpstr>Your STEP by STEP guide to MICROSCOPY</vt:lpstr>
      <vt:lpstr>PowerPoint Presentation</vt:lpstr>
      <vt:lpstr>PowerPoint Presentation</vt:lpstr>
      <vt:lpstr>Your STEP by STEP guide to Image processing</vt:lpstr>
      <vt:lpstr>Your STEP by STEP guide to Cell enumeration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Larsen</dc:creator>
  <cp:lastModifiedBy>Megan Larsen</cp:lastModifiedBy>
  <cp:revision>6</cp:revision>
  <dcterms:created xsi:type="dcterms:W3CDTF">2015-01-16T18:22:51Z</dcterms:created>
  <dcterms:modified xsi:type="dcterms:W3CDTF">2015-01-17T18:13:59Z</dcterms:modified>
</cp:coreProperties>
</file>