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88B4B6-8ADB-4FB4-8326-B4BD810611A4}">
  <a:tblStyle styleId="{AA88B4B6-8ADB-4FB4-8326-B4BD810611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a771d3ffc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a771d3ffc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c579e8e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c579e8e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579e8e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c579e8e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c579e8e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c579e8e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a771d3ffc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a771d3ffc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c579e8e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c579e8e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c579e8e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c579e8e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c58d5bab4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c58d5bab4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c579e8e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c579e8e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E5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Resolve Bank UI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81EEBC"/>
                </a:solidFill>
              </a:rPr>
              <a:t>We Make You Feel Richer</a:t>
            </a:r>
            <a:endParaRPr sz="2700">
              <a:solidFill>
                <a:srgbClr val="81EEBC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60500" y="3714600"/>
            <a:ext cx="1783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Devin Knecht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Hien Nguyen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Lennox Magak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Amir Hosseini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24550" y="1314125"/>
            <a:ext cx="26949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Scattered Spider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E5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800" y="0"/>
            <a:ext cx="54328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5448975" y="1863150"/>
            <a:ext cx="3547200" cy="14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Thank You For Your Attention!!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EF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Color Palette</a:t>
            </a:r>
            <a:endParaRPr b="1" u="sng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075" y="1017725"/>
            <a:ext cx="4084225" cy="3820974"/>
          </a:xfrm>
          <a:prstGeom prst="rect">
            <a:avLst/>
          </a:prstGeom>
          <a:noFill/>
          <a:ln cap="flat" cmpd="sng" w="38100">
            <a:solidFill>
              <a:srgbClr val="81EEB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4"/>
          <p:cNvSpPr txBox="1"/>
          <p:nvPr/>
        </p:nvSpPr>
        <p:spPr>
          <a:xfrm>
            <a:off x="161125" y="1017725"/>
            <a:ext cx="43761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</a:rPr>
              <a:t>t</a:t>
            </a: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</a:rPr>
              <a:t>ext: rgb(0, 0, 0);</a:t>
            </a:r>
            <a:endParaRPr b="1"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</a:rPr>
              <a:t>background: rgb(255, 255, 255);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4AE54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34AE54"/>
                </a:highlight>
              </a:rPr>
              <a:t>primary: rgb(52, 174, 84);</a:t>
            </a:r>
            <a:endParaRPr b="1" sz="1800">
              <a:solidFill>
                <a:schemeClr val="dk1"/>
              </a:solidFill>
              <a:highlight>
                <a:srgbClr val="34AE54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EEBB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81EEBC"/>
                </a:highlight>
              </a:rPr>
              <a:t>secondary: rgb(129, 238, 187);</a:t>
            </a:r>
            <a:endParaRPr b="1" sz="1800">
              <a:solidFill>
                <a:schemeClr val="dk1"/>
              </a:solidFill>
              <a:highlight>
                <a:srgbClr val="81EEBC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E7A6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highlight>
                  <a:srgbClr val="4BE7A6"/>
                </a:highlight>
              </a:rPr>
              <a:t>accent: rgb(75, 231, 166);</a:t>
            </a:r>
            <a:endParaRPr b="1" sz="1800">
              <a:solidFill>
                <a:schemeClr val="dk1"/>
              </a:solidFill>
              <a:highlight>
                <a:srgbClr val="4BE7A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EF7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738700" y="89000"/>
            <a:ext cx="366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Customer UI</a:t>
            </a:r>
            <a:endParaRPr b="1" u="sng"/>
          </a:p>
        </p:txBody>
      </p:sp>
      <p:sp>
        <p:nvSpPr>
          <p:cNvPr id="70" name="Google Shape;70;p15"/>
          <p:cNvSpPr/>
          <p:nvPr/>
        </p:nvSpPr>
        <p:spPr>
          <a:xfrm>
            <a:off x="4576950" y="807100"/>
            <a:ext cx="4315800" cy="420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572000" y="807100"/>
            <a:ext cx="4315800" cy="482700"/>
          </a:xfrm>
          <a:prstGeom prst="rect">
            <a:avLst/>
          </a:prstGeom>
          <a:solidFill>
            <a:srgbClr val="34AE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NAME’S BALANCE:</a:t>
            </a:r>
            <a:r>
              <a:rPr lang="en"/>
              <a:t>      </a:t>
            </a:r>
            <a:r>
              <a:rPr b="1" lang="en" sz="1700"/>
              <a:t> $1250.00</a:t>
            </a:r>
            <a:endParaRPr b="1" sz="1700"/>
          </a:p>
        </p:txBody>
      </p:sp>
      <p:sp>
        <p:nvSpPr>
          <p:cNvPr id="72" name="Google Shape;72;p15"/>
          <p:cNvSpPr/>
          <p:nvPr/>
        </p:nvSpPr>
        <p:spPr>
          <a:xfrm>
            <a:off x="4877700" y="1447575"/>
            <a:ext cx="985500" cy="325200"/>
          </a:xfrm>
          <a:prstGeom prst="rect">
            <a:avLst/>
          </a:prstGeom>
          <a:solidFill>
            <a:srgbClr val="81EEBC"/>
          </a:solidFill>
          <a:ln cap="flat" cmpd="sng" w="9525">
            <a:solidFill>
              <a:srgbClr val="81EEB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Transactions</a:t>
            </a:r>
            <a:endParaRPr sz="1100"/>
          </a:p>
        </p:txBody>
      </p:sp>
      <p:sp>
        <p:nvSpPr>
          <p:cNvPr id="73" name="Google Shape;73;p15"/>
          <p:cNvSpPr/>
          <p:nvPr/>
        </p:nvSpPr>
        <p:spPr>
          <a:xfrm>
            <a:off x="6242100" y="1447575"/>
            <a:ext cx="985500" cy="325200"/>
          </a:xfrm>
          <a:prstGeom prst="rect">
            <a:avLst/>
          </a:prstGeom>
          <a:solidFill>
            <a:srgbClr val="81EEBC"/>
          </a:solidFill>
          <a:ln cap="flat" cmpd="sng" w="9525">
            <a:solidFill>
              <a:srgbClr val="81EEB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Loans</a:t>
            </a:r>
            <a:endParaRPr sz="1100"/>
          </a:p>
        </p:txBody>
      </p:sp>
      <p:sp>
        <p:nvSpPr>
          <p:cNvPr id="74" name="Google Shape;74;p15"/>
          <p:cNvSpPr/>
          <p:nvPr/>
        </p:nvSpPr>
        <p:spPr>
          <a:xfrm>
            <a:off x="7606500" y="1447575"/>
            <a:ext cx="985500" cy="325200"/>
          </a:xfrm>
          <a:prstGeom prst="rect">
            <a:avLst/>
          </a:prstGeom>
          <a:solidFill>
            <a:srgbClr val="81EEBC"/>
          </a:solidFill>
          <a:ln cap="flat" cmpd="sng" w="9525">
            <a:solidFill>
              <a:srgbClr val="81EEBC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More</a:t>
            </a:r>
            <a:endParaRPr sz="1100"/>
          </a:p>
        </p:txBody>
      </p:sp>
      <p:sp>
        <p:nvSpPr>
          <p:cNvPr id="75" name="Google Shape;75;p15"/>
          <p:cNvSpPr/>
          <p:nvPr/>
        </p:nvSpPr>
        <p:spPr>
          <a:xfrm>
            <a:off x="4727700" y="1930550"/>
            <a:ext cx="4049100" cy="2953800"/>
          </a:xfrm>
          <a:prstGeom prst="rect">
            <a:avLst/>
          </a:prstGeom>
          <a:solidFill>
            <a:srgbClr val="81EEB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4798200" y="201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{AA88B4B6-8ADB-4FB4-8326-B4BD810611A4}</a:tableStyleId>
              </a:tblPr>
              <a:tblGrid>
                <a:gridCol w="1458025"/>
                <a:gridCol w="1350275"/>
                <a:gridCol w="1099800"/>
              </a:tblGrid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Shopping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Feb 26,2024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-$100.00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Uber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Feb 26,2024 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-$15.00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Feb 25,2024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-$24.00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Feb 24,2024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-$31.90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Shopping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Feb 23,2024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-$150.00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Deposit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Feb 21,2024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-$200.00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Feb 15,2024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-$50.00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1EEB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410050" y="1101100"/>
            <a:ext cx="37593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Displays the name of the account owner along with the amount of money currently in the account.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There are buttons to perform other functions of the customer class.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Display transaction list, memo and amount paid for each transaction.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EF7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5234875" y="321250"/>
            <a:ext cx="3733500" cy="44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44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Teller / Local Manager UI</a:t>
            </a:r>
            <a:endParaRPr b="1" u="sng"/>
          </a:p>
        </p:txBody>
      </p:sp>
      <p:sp>
        <p:nvSpPr>
          <p:cNvPr id="84" name="Google Shape;84;p16"/>
          <p:cNvSpPr txBox="1"/>
          <p:nvPr/>
        </p:nvSpPr>
        <p:spPr>
          <a:xfrm>
            <a:off x="65275" y="1109650"/>
            <a:ext cx="52479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Feature to create New accounts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Search option ( teller can find/look up customers names &amp; accounts by this feature.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There are buttons to perform other functions of the customer class.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After looking up for accounts : teller can print account info with a deposit or withdraw of slip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Local manger features are: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Hire or fire ( add or remove) tellers from branch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Approve/Reject pending loan requests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580750" y="921713"/>
            <a:ext cx="3041700" cy="498300"/>
          </a:xfrm>
          <a:prstGeom prst="rect">
            <a:avLst/>
          </a:prstGeom>
          <a:solidFill>
            <a:srgbClr val="34AE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 New Account</a:t>
            </a:r>
            <a:endParaRPr b="1" sz="1700"/>
          </a:p>
        </p:txBody>
      </p:sp>
      <p:sp>
        <p:nvSpPr>
          <p:cNvPr id="86" name="Google Shape;86;p16"/>
          <p:cNvSpPr/>
          <p:nvPr/>
        </p:nvSpPr>
        <p:spPr>
          <a:xfrm>
            <a:off x="5580775" y="1636638"/>
            <a:ext cx="3041700" cy="498300"/>
          </a:xfrm>
          <a:prstGeom prst="rect">
            <a:avLst/>
          </a:prstGeom>
          <a:solidFill>
            <a:srgbClr val="34AE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Search:          </a:t>
            </a:r>
            <a:endParaRPr b="1" sz="1700"/>
          </a:p>
        </p:txBody>
      </p:sp>
      <p:sp>
        <p:nvSpPr>
          <p:cNvPr id="87" name="Google Shape;87;p16"/>
          <p:cNvSpPr/>
          <p:nvPr/>
        </p:nvSpPr>
        <p:spPr>
          <a:xfrm>
            <a:off x="6837875" y="1739550"/>
            <a:ext cx="16953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580750" y="2351575"/>
            <a:ext cx="3041700" cy="498300"/>
          </a:xfrm>
          <a:prstGeom prst="rect">
            <a:avLst/>
          </a:prstGeom>
          <a:solidFill>
            <a:srgbClr val="34AE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Print Account’s Information</a:t>
            </a:r>
            <a:endParaRPr b="1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EF7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Manger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11700" y="1243750"/>
            <a:ext cx="3930900" cy="3142800"/>
          </a:xfrm>
          <a:prstGeom prst="rect">
            <a:avLst/>
          </a:prstGeom>
          <a:solidFill>
            <a:srgbClr val="4BE7A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641575" y="1243675"/>
            <a:ext cx="3857100" cy="3142800"/>
          </a:xfrm>
          <a:prstGeom prst="rect">
            <a:avLst/>
          </a:prstGeom>
          <a:solidFill>
            <a:srgbClr val="4BE7A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77700" y="1313725"/>
            <a:ext cx="3798900" cy="3002700"/>
          </a:xfrm>
          <a:prstGeom prst="rect">
            <a:avLst/>
          </a:prstGeom>
          <a:solidFill>
            <a:srgbClr val="34AE5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Loan Applicant’s info: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Amount asked: —----------------------------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Pay period:-------------------------------------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Interest rate:------------------------------------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Credit score:------------------------------------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686600" y="1318500"/>
            <a:ext cx="3798900" cy="3002700"/>
          </a:xfrm>
          <a:prstGeom prst="rect">
            <a:avLst/>
          </a:prstGeom>
          <a:solidFill>
            <a:srgbClr val="34AE5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Legal terms:</a:t>
            </a:r>
            <a:r>
              <a:rPr lang="en" sz="1500">
                <a:solidFill>
                  <a:schemeClr val="dk1"/>
                </a:solidFill>
              </a:rPr>
              <a:t> —-----------------------------------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—-----------------------------------------------------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—-----------------------------------------------------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—-----------------------------------------------------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—----------------------------------------------</a:t>
            </a:r>
            <a:r>
              <a:rPr lang="en" sz="1500">
                <a:solidFill>
                  <a:schemeClr val="dk1"/>
                </a:solidFill>
              </a:rPr>
              <a:t>—--------------------------------------------—---------------------------------------------------------------------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Signature /date</a:t>
            </a:r>
            <a:r>
              <a:rPr lang="en" sz="1500">
                <a:solidFill>
                  <a:schemeClr val="dk1"/>
                </a:solidFill>
              </a:rPr>
              <a:t> —-----------------------------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EF7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Branch Manager UI</a:t>
            </a:r>
            <a:endParaRPr b="1"/>
          </a:p>
        </p:txBody>
      </p:sp>
      <p:sp>
        <p:nvSpPr>
          <p:cNvPr id="103" name="Google Shape;103;p18"/>
          <p:cNvSpPr txBox="1"/>
          <p:nvPr/>
        </p:nvSpPr>
        <p:spPr>
          <a:xfrm>
            <a:off x="65275" y="1109650"/>
            <a:ext cx="40410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Upon clicking the  command buttons, for example #Generate financial reports;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 Popups related to that command will appear: for financial reports as an example such pop ups will have the following mini commands: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</a:rPr>
              <a:t>Generate quarterly reports</a:t>
            </a:r>
            <a:endParaRPr sz="1000">
              <a:solidFill>
                <a:schemeClr val="dk2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</a:rPr>
              <a:t>Generate Monthly reports</a:t>
            </a:r>
            <a:endParaRPr sz="1000">
              <a:solidFill>
                <a:schemeClr val="dk2"/>
              </a:solidFill>
            </a:endParaRPr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</a:rPr>
              <a:t>Generate reports for the financial year.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Branch manager will also have an option to 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# Log in as. 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This will enable them to login as other employee types and take other their functions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746375" y="1426575"/>
            <a:ext cx="404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550" y="1284963"/>
            <a:ext cx="4322649" cy="29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EF7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Popups Work</a:t>
            </a:r>
            <a:endParaRPr b="1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400" y="1161375"/>
            <a:ext cx="2929249" cy="27404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9"/>
          <p:cNvSpPr/>
          <p:nvPr/>
        </p:nvSpPr>
        <p:spPr>
          <a:xfrm>
            <a:off x="4955650" y="1240275"/>
            <a:ext cx="2929200" cy="2740500"/>
          </a:xfrm>
          <a:prstGeom prst="rect">
            <a:avLst/>
          </a:prstGeom>
          <a:solidFill>
            <a:srgbClr val="000000">
              <a:alpha val="58749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Transparent Layer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889175" y="2136063"/>
            <a:ext cx="1205700" cy="94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Popup</a:t>
            </a:r>
            <a:endParaRPr b="1"/>
          </a:p>
        </p:txBody>
      </p:sp>
      <p:sp>
        <p:nvSpPr>
          <p:cNvPr id="114" name="Google Shape;114;p19"/>
          <p:cNvSpPr txBox="1"/>
          <p:nvPr/>
        </p:nvSpPr>
        <p:spPr>
          <a:xfrm>
            <a:off x="975900" y="1161375"/>
            <a:ext cx="35961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Visible </a:t>
            </a:r>
            <a:r>
              <a:rPr lang="en" sz="1600">
                <a:solidFill>
                  <a:schemeClr val="dk1"/>
                </a:solidFill>
              </a:rPr>
              <a:t>inaccessible</a:t>
            </a:r>
            <a:r>
              <a:rPr lang="en" sz="1600">
                <a:solidFill>
                  <a:schemeClr val="dk1"/>
                </a:solidFill>
              </a:rPr>
              <a:t> background layer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 </a:t>
            </a:r>
            <a:r>
              <a:rPr lang="en" sz="1600">
                <a:solidFill>
                  <a:schemeClr val="dk1"/>
                </a:solidFill>
              </a:rPr>
              <a:t>transparent</a:t>
            </a:r>
            <a:r>
              <a:rPr lang="en" sz="1600">
                <a:solidFill>
                  <a:schemeClr val="dk1"/>
                </a:solidFill>
              </a:rPr>
              <a:t> layer that goes over the background and when clicked closes the popup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 popup as a small window with the need information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A lot of popups could be inherited from one or more father classes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EF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24325" y="445025"/>
            <a:ext cx="264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Popup Details</a:t>
            </a:r>
            <a:endParaRPr b="1"/>
          </a:p>
        </p:txBody>
      </p:sp>
      <p:sp>
        <p:nvSpPr>
          <p:cNvPr id="120" name="Google Shape;120;p20"/>
          <p:cNvSpPr/>
          <p:nvPr/>
        </p:nvSpPr>
        <p:spPr>
          <a:xfrm>
            <a:off x="3646175" y="1162075"/>
            <a:ext cx="1385100" cy="118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Limits;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Lorem ipsum dolor sit amet, consectetur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adipiscing elit, </a:t>
            </a:r>
            <a:endParaRPr sz="1100"/>
          </a:p>
        </p:txBody>
      </p:sp>
      <p:sp>
        <p:nvSpPr>
          <p:cNvPr id="121" name="Google Shape;121;p20"/>
          <p:cNvSpPr/>
          <p:nvPr/>
        </p:nvSpPr>
        <p:spPr>
          <a:xfrm>
            <a:off x="5399066" y="1162075"/>
            <a:ext cx="1385100" cy="118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Amount; 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Pay Period;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Interest;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122" name="Google Shape;122;p20"/>
          <p:cNvSpPr/>
          <p:nvPr/>
        </p:nvSpPr>
        <p:spPr>
          <a:xfrm>
            <a:off x="7133143" y="1162075"/>
            <a:ext cx="1385100" cy="118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Legal</a:t>
            </a:r>
            <a:r>
              <a:rPr b="1" lang="en" sz="1100">
                <a:solidFill>
                  <a:schemeClr val="dk1"/>
                </a:solidFill>
              </a:rPr>
              <a:t>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Lorem ipsum dolor sit amet, consectetur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Sign: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123" name="Google Shape;123;p20"/>
          <p:cNvCxnSpPr/>
          <p:nvPr/>
        </p:nvCxnSpPr>
        <p:spPr>
          <a:xfrm>
            <a:off x="5031438" y="1754113"/>
            <a:ext cx="348900" cy="0"/>
          </a:xfrm>
          <a:prstGeom prst="straightConnector1">
            <a:avLst/>
          </a:prstGeom>
          <a:noFill/>
          <a:ln cap="flat" cmpd="sng" w="19050">
            <a:solidFill>
              <a:srgbClr val="34AE5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6784329" y="1754113"/>
            <a:ext cx="348900" cy="0"/>
          </a:xfrm>
          <a:prstGeom prst="straightConnector1">
            <a:avLst/>
          </a:prstGeom>
          <a:noFill/>
          <a:ln cap="flat" cmpd="sng" w="19050">
            <a:solidFill>
              <a:srgbClr val="34AE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/>
          <p:nvPr/>
        </p:nvSpPr>
        <p:spPr>
          <a:xfrm>
            <a:off x="6368560" y="1306590"/>
            <a:ext cx="3489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AE54"/>
                </a:solidFill>
              </a:rPr>
              <a:t>.</a:t>
            </a:r>
            <a:endParaRPr>
              <a:solidFill>
                <a:srgbClr val="34AE54"/>
              </a:solidFill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368560" y="1557219"/>
            <a:ext cx="3489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368560" y="1807848"/>
            <a:ext cx="3489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4AE54"/>
                </a:solidFill>
              </a:rPr>
              <a:t>%</a:t>
            </a:r>
            <a:endParaRPr sz="1100">
              <a:solidFill>
                <a:srgbClr val="34AE54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7698761" y="2078754"/>
            <a:ext cx="7422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304675" y="1162075"/>
            <a:ext cx="29931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 first diagram shows a general form for creating new accounts, taking out loans and making investments.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 three next popups are customer tools that help customers deal with transactions, details for the home page and loans.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While these are some of the important popups, there are a lot of other popups that will be used to make navigation easier for users.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3646175" y="2920781"/>
            <a:ext cx="1385100" cy="118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Amount;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Type;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Memo;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131" name="Google Shape;131;p20"/>
          <p:cNvSpPr/>
          <p:nvPr/>
        </p:nvSpPr>
        <p:spPr>
          <a:xfrm>
            <a:off x="4572786" y="3073064"/>
            <a:ext cx="3489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AE54"/>
                </a:solidFill>
              </a:rPr>
              <a:t>.</a:t>
            </a:r>
            <a:endParaRPr>
              <a:solidFill>
                <a:srgbClr val="34AE54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572786" y="3334902"/>
            <a:ext cx="3489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4AE54"/>
                </a:solidFill>
              </a:rPr>
              <a:t>+</a:t>
            </a:r>
            <a:endParaRPr>
              <a:solidFill>
                <a:srgbClr val="34AE54"/>
              </a:solidFill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3758196" y="3748957"/>
            <a:ext cx="1161300" cy="2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4AE54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655625" y="2603583"/>
            <a:ext cx="48720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rgbClr val="34AE54"/>
                </a:solidFill>
              </a:rPr>
              <a:t>Transactions</a:t>
            </a:r>
            <a:r>
              <a:rPr b="1" lang="en" sz="1000">
                <a:solidFill>
                  <a:srgbClr val="34AE54"/>
                </a:solidFill>
              </a:rPr>
              <a:t>                            </a:t>
            </a:r>
            <a:r>
              <a:rPr b="1" lang="en" sz="1000" u="sng">
                <a:solidFill>
                  <a:srgbClr val="34AE54"/>
                </a:solidFill>
              </a:rPr>
              <a:t>Details</a:t>
            </a:r>
            <a:r>
              <a:rPr b="1" lang="en" sz="1000">
                <a:solidFill>
                  <a:srgbClr val="34AE54"/>
                </a:solidFill>
              </a:rPr>
              <a:t>                                     </a:t>
            </a:r>
            <a:r>
              <a:rPr b="1" lang="en" sz="1000" u="sng">
                <a:solidFill>
                  <a:srgbClr val="34AE54"/>
                </a:solidFill>
              </a:rPr>
              <a:t>Loans</a:t>
            </a:r>
            <a:endParaRPr b="1" sz="1000" u="sng">
              <a:solidFill>
                <a:srgbClr val="34AE54"/>
              </a:solidFill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399066" y="2920781"/>
            <a:ext cx="1385100" cy="118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Desc;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Memos;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Currency;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</a:rPr>
              <a:t>Etc, Etc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151957" y="2920781"/>
            <a:ext cx="1385100" cy="1184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Ongoing</a:t>
            </a:r>
            <a:r>
              <a:rPr b="1" lang="en" sz="1000"/>
              <a:t>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Loan1; </a:t>
            </a:r>
            <a:r>
              <a:rPr b="1" lang="en" sz="1000">
                <a:solidFill>
                  <a:srgbClr val="FF0000"/>
                </a:solidFill>
              </a:rPr>
              <a:t>-$999.98 </a:t>
            </a:r>
            <a:r>
              <a:rPr b="1" lang="en" sz="1000">
                <a:solidFill>
                  <a:schemeClr val="dk1"/>
                </a:solidFill>
              </a:rPr>
              <a:t>+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Loan2;   </a:t>
            </a:r>
            <a:r>
              <a:rPr b="1" lang="en" sz="1000">
                <a:solidFill>
                  <a:srgbClr val="FF0000"/>
                </a:solidFill>
              </a:rPr>
              <a:t>-$99.98 </a:t>
            </a:r>
            <a:r>
              <a:rPr b="1" lang="en" sz="1000">
                <a:solidFill>
                  <a:schemeClr val="dk1"/>
                </a:solidFill>
              </a:rPr>
              <a:t>+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Loan3;   </a:t>
            </a:r>
            <a:r>
              <a:rPr b="1" lang="en" sz="1000">
                <a:solidFill>
                  <a:srgbClr val="FF0000"/>
                </a:solidFill>
              </a:rPr>
              <a:t>-$97.76 </a:t>
            </a:r>
            <a:r>
              <a:rPr b="1" lang="en" sz="1000">
                <a:solidFill>
                  <a:schemeClr val="dk1"/>
                </a:solidFill>
              </a:rPr>
              <a:t>+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6368560" y="3073064"/>
            <a:ext cx="3489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34AE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34AE54"/>
                </a:solidFill>
              </a:rPr>
              <a:t>on</a:t>
            </a:r>
            <a:endParaRPr b="1" sz="600">
              <a:solidFill>
                <a:srgbClr val="34AE54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6368560" y="3334893"/>
            <a:ext cx="3489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off</a:t>
            </a:r>
            <a:endParaRPr b="1" sz="600">
              <a:solidFill>
                <a:srgbClr val="FF0000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6368560" y="3596721"/>
            <a:ext cx="348900" cy="19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0000"/>
                </a:solidFill>
              </a:rPr>
              <a:t>off</a:t>
            </a:r>
            <a:endParaRPr b="1" sz="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AE5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575" y="0"/>
            <a:ext cx="54328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