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4"/>
  </p:notesMasterIdLst>
  <p:sldIdLst>
    <p:sldId id="261" r:id="rId2"/>
    <p:sldId id="474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2" r:id="rId17"/>
    <p:sldId id="331" r:id="rId18"/>
    <p:sldId id="475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5" r:id="rId28"/>
    <p:sldId id="341" r:id="rId29"/>
    <p:sldId id="342" r:id="rId30"/>
    <p:sldId id="343" r:id="rId31"/>
    <p:sldId id="344" r:id="rId32"/>
    <p:sldId id="262" r:id="rId33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:p15="http://schemas.microsoft.com/office/powerpoint/2012/main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BF5FF"/>
    <a:srgbClr val="B3D9FF"/>
    <a:srgbClr val="047FFD"/>
    <a:srgbClr val="FFFFFF"/>
    <a:srgbClr val="CC3300"/>
    <a:srgbClr val="404040"/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1" autoAdjust="0"/>
    <p:restoredTop sz="94627" autoAdjust="0"/>
  </p:normalViewPr>
  <p:slideViewPr>
    <p:cSldViewPr snapToGrid="0" snapToObjects="1">
      <p:cViewPr varScale="1">
        <p:scale>
          <a:sx n="113" d="100"/>
          <a:sy n="113" d="100"/>
        </p:scale>
        <p:origin x="634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036F9F-EA3B-B34F-A1C7-6344C095DFA6}"/>
              </a:ext>
            </a:extLst>
          </p:cNvPr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F245CF15-C21A-DB49-ADD6-938BF84900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E873955E-45C8-7D4D-96BD-0865F8248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A5E4D1-0C15-6E42-8A96-56A2FAC2C932}"/>
                </a:ext>
              </a:extLst>
            </p:cNvPr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A5366ED-2C5C-7340-A404-02F8525C4AC5}"/>
                </a:ext>
              </a:extLst>
            </p:cNvPr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6DECA95E-7DA2-B244-8301-1CD29D3E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B8F9C76-3A9D-1A46-9C81-F0ECE95B54C1}"/>
                </a:ext>
              </a:extLst>
            </p:cNvPr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>
              <a:extLst>
                <a:ext uri="{FF2B5EF4-FFF2-40B4-BE49-F238E27FC236}">
                  <a16:creationId xmlns:a16="http://schemas.microsoft.com/office/drawing/2014/main" id="{DBF3B39B-B4FD-2247-9D44-C71186917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1F6542C6-160B-3346-AEDE-4E05AA65D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>
              <a:extLst>
                <a:ext uri="{FF2B5EF4-FFF2-40B4-BE49-F238E27FC236}">
                  <a16:creationId xmlns:a16="http://schemas.microsoft.com/office/drawing/2014/main" id="{D575B4A6-57D6-B540-8875-E9A4A52832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0B61E29-AD73-6D43-99A8-BDA8069AE19B}"/>
                  </a:ext>
                </a:extLst>
              </p:cNvPr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>
                <a:extLst>
                  <a:ext uri="{FF2B5EF4-FFF2-40B4-BE49-F238E27FC236}">
                    <a16:creationId xmlns:a16="http://schemas.microsoft.com/office/drawing/2014/main" id="{04658388-FAD7-3C44-96E5-42564D271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B056E1A4-E399-6E4B-9464-40823DC3C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>
              <a:extLst>
                <a:ext uri="{FF2B5EF4-FFF2-40B4-BE49-F238E27FC236}">
                  <a16:creationId xmlns:a16="http://schemas.microsoft.com/office/drawing/2014/main" id="{87BA71F4-1A27-754F-86CE-DB2999D14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EBE8769-D0A6-5B47-90E7-1334F3D3C00F}"/>
                  </a:ext>
                </a:extLst>
              </p:cNvPr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:a16="http://schemas.microsoft.com/office/drawing/2014/main" id="{82954521-7FFF-5C46-8DBB-91728C8AB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>
              <a:extLst>
                <a:ext uri="{FF2B5EF4-FFF2-40B4-BE49-F238E27FC236}">
                  <a16:creationId xmlns:a16="http://schemas.microsoft.com/office/drawing/2014/main" id="{E6EA9A00-7406-A646-9E8D-9BE3BCCEAF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>
                <a:extLst>
                  <a:ext uri="{FF2B5EF4-FFF2-40B4-BE49-F238E27FC236}">
                    <a16:creationId xmlns:a16="http://schemas.microsoft.com/office/drawing/2014/main" id="{E4008259-F464-7643-B97C-500FBC3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id="{B01752A9-819E-064A-862F-5B44950B6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16CF57F-3F2C-0F4F-A287-4497F9EE5C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2C9D2D-BEB4-1C4C-AACC-FC832DC28901}"/>
                </a:ext>
              </a:extLst>
            </p:cNvPr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05DDD408-1105-D34E-84DF-C904D842D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>
              <a:extLst>
                <a:ext uri="{FF2B5EF4-FFF2-40B4-BE49-F238E27FC236}">
                  <a16:creationId xmlns:a16="http://schemas.microsoft.com/office/drawing/2014/main" id="{9785FDA3-6017-BC42-84B4-0276B18A9F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561C915-8632-7F4D-8AB1-417A6B8AB15A}"/>
                  </a:ext>
                </a:extLst>
              </p:cNvPr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D60B098-4CC5-FF48-B0DA-16F8825E9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>
              <a:extLst>
                <a:ext uri="{FF2B5EF4-FFF2-40B4-BE49-F238E27FC236}">
                  <a16:creationId xmlns:a16="http://schemas.microsoft.com/office/drawing/2014/main" id="{249A807F-5D6F-CC4B-9F6D-297435140B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99FD700-7D22-5F49-9688-259DD42946C0}"/>
                  </a:ext>
                </a:extLst>
              </p:cNvPr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id="{54C61C96-5084-684C-8AFC-4F924D5C1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>
              <a:extLst>
                <a:ext uri="{FF2B5EF4-FFF2-40B4-BE49-F238E27FC236}">
                  <a16:creationId xmlns:a16="http://schemas.microsoft.com/office/drawing/2014/main" id="{69055602-E253-E542-8FFD-E6309F4011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071C20E-74F2-924B-BB3E-88459A3C087F}"/>
                  </a:ext>
                </a:extLst>
              </p:cNvPr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>
                <a:extLst>
                  <a:ext uri="{FF2B5EF4-FFF2-40B4-BE49-F238E27FC236}">
                    <a16:creationId xmlns:a16="http://schemas.microsoft.com/office/drawing/2014/main" id="{483F23F4-9384-2B4A-AD5B-8DA249586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>
              <a:extLst>
                <a:ext uri="{FF2B5EF4-FFF2-40B4-BE49-F238E27FC236}">
                  <a16:creationId xmlns:a16="http://schemas.microsoft.com/office/drawing/2014/main" id="{D253045B-5F92-2B4C-80CC-824BB326F0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CD38376-2FF9-434C-9BA6-1163E990D739}"/>
                  </a:ext>
                </a:extLst>
              </p:cNvPr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id="{01E57861-DE29-8C4B-9B0F-184D4258E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>
              <a:extLst>
                <a:ext uri="{FF2B5EF4-FFF2-40B4-BE49-F238E27FC236}">
                  <a16:creationId xmlns:a16="http://schemas.microsoft.com/office/drawing/2014/main" id="{EE3B7FD3-E36F-8143-A1C7-8B7F671C70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E743FD9-E66E-D744-B3F6-B164D2EF772A}"/>
                  </a:ext>
                </a:extLst>
              </p:cNvPr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>
                <a:extLst>
                  <a:ext uri="{FF2B5EF4-FFF2-40B4-BE49-F238E27FC236}">
                    <a16:creationId xmlns:a16="http://schemas.microsoft.com/office/drawing/2014/main" id="{FDCEDF3C-2BBD-9E45-AE6B-7044A8E41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id="{98F5FFBD-E3C0-E24A-B033-CB8571A08C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>
              <a:extLst>
                <a:ext uri="{FF2B5EF4-FFF2-40B4-BE49-F238E27FC236}">
                  <a16:creationId xmlns:a16="http://schemas.microsoft.com/office/drawing/2014/main" id="{3B2439FB-C80F-754D-BF4F-97FACA6BC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CE27338-888F-E54D-B372-D30FD1881F82}"/>
                  </a:ext>
                </a:extLst>
              </p:cNvPr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>
                <a:extLst>
                  <a:ext uri="{FF2B5EF4-FFF2-40B4-BE49-F238E27FC236}">
                    <a16:creationId xmlns:a16="http://schemas.microsoft.com/office/drawing/2014/main" id="{AB0FCA1B-0373-A44A-92B1-82DA17725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>
              <a:extLst>
                <a:ext uri="{FF2B5EF4-FFF2-40B4-BE49-F238E27FC236}">
                  <a16:creationId xmlns:a16="http://schemas.microsoft.com/office/drawing/2014/main" id="{596DD691-0AE1-EF41-AB86-B2098889D5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AB70DAE-3DAD-C347-81FE-C34A7EBF42EE}"/>
                  </a:ext>
                </a:extLst>
              </p:cNvPr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:a16="http://schemas.microsoft.com/office/drawing/2014/main" id="{A58EDEEB-203B-C04F-880E-9CEED5805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:a16="http://schemas.microsoft.com/office/drawing/2014/main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:a16="http://schemas.microsoft.com/office/drawing/2014/main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2019/12/17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1804CE73-8F98-DC4D-9BAD-2C3781302A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>
              <a:extLst>
                <a:ext uri="{FF2B5EF4-FFF2-40B4-BE49-F238E27FC236}">
                  <a16:creationId xmlns:a16="http://schemas.microsoft.com/office/drawing/2014/main" id="{6931AAE1-2BE5-444F-9595-F999E7D1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>
              <a:extLst>
                <a:ext uri="{FF2B5EF4-FFF2-40B4-BE49-F238E27FC236}">
                  <a16:creationId xmlns:a16="http://schemas.microsoft.com/office/drawing/2014/main" id="{DC145185-6196-0B4C-8A24-8502D433216D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>
              <a:extLst>
                <a:ext uri="{FF2B5EF4-FFF2-40B4-BE49-F238E27FC236}">
                  <a16:creationId xmlns:a16="http://schemas.microsoft.com/office/drawing/2014/main" id="{B0FA540D-C487-184F-BEB7-8BDB28F4925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:a16="http://schemas.microsoft.com/office/drawing/2014/main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12/17/2019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12/17/2019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2019/12/17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:a16="http://schemas.microsoft.com/office/drawing/2014/main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:a16="http://schemas.microsoft.com/office/drawing/2014/main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E15EF6-F1E6-2540-BA1A-308E58A83F0A}"/>
              </a:ext>
            </a:extLst>
          </p:cNvPr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26AEB18A-3488-0D4B-828F-16A346A81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>
              <a:extLst>
                <a:ext uri="{FF2B5EF4-FFF2-40B4-BE49-F238E27FC236}">
                  <a16:creationId xmlns:a16="http://schemas.microsoft.com/office/drawing/2014/main" id="{B5903029-03A5-8F4E-BF03-C98894071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>
            <a:extLst>
              <a:ext uri="{FF2B5EF4-FFF2-40B4-BE49-F238E27FC236}">
                <a16:creationId xmlns:a16="http://schemas.microsoft.com/office/drawing/2014/main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2019/12/17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encent.github.io/wepy/document.html#/?id=&#20195;&#30721;&#39640;&#20142;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WePY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加载并配置 </a:t>
            </a:r>
            <a:r>
              <a:rPr lang="en-US" altLang="zh-CN" dirty="0"/>
              <a:t>WePY </a:t>
            </a:r>
            <a:r>
              <a:rPr lang="zh-CN" altLang="en-US" dirty="0"/>
              <a:t>项目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WePY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项目到微信开发者工具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948832" cy="1228799"/>
          </a:xfrm>
        </p:spPr>
        <p:txBody>
          <a:bodyPr>
            <a:normAutofit/>
          </a:bodyPr>
          <a:lstStyle/>
          <a:p>
            <a:r>
              <a:rPr lang="en-US" altLang="zh-CN" dirty="0"/>
              <a:t>1.7.0 </a:t>
            </a:r>
            <a:r>
              <a:rPr lang="zh-CN" altLang="en-US" dirty="0"/>
              <a:t>版本之后的 </a:t>
            </a:r>
            <a:r>
              <a:rPr lang="en-US" altLang="zh-CN" dirty="0"/>
              <a:t>wepy-cli </a:t>
            </a:r>
            <a:r>
              <a:rPr lang="zh-CN" altLang="en-US" dirty="0"/>
              <a:t>工具生成的项目根目录下，包含 </a:t>
            </a:r>
            <a:r>
              <a:rPr lang="en-US" altLang="zh-CN" b="1" dirty="0">
                <a:solidFill>
                  <a:srgbClr val="FF0000"/>
                </a:solidFill>
              </a:rPr>
              <a:t>project.config.json </a:t>
            </a:r>
            <a:r>
              <a:rPr lang="zh-CN" altLang="en-US" dirty="0"/>
              <a:t>文件，记录了项目的基本配置信息，例如：项目的名称、</a:t>
            </a:r>
            <a:r>
              <a:rPr lang="en-US" altLang="zh-CN" dirty="0"/>
              <a:t>appId</a:t>
            </a:r>
            <a:r>
              <a:rPr lang="zh-CN" altLang="en-US" dirty="0"/>
              <a:t>、生成的小程序项目根路径等。</a:t>
            </a:r>
            <a:endParaRPr lang="en-US" altLang="zh-CN" dirty="0"/>
          </a:p>
          <a:p>
            <a:r>
              <a:rPr lang="zh-CN" altLang="en-US" dirty="0"/>
              <a:t>如果项目中存在 </a:t>
            </a:r>
            <a:r>
              <a:rPr lang="en-US" altLang="zh-CN" b="1" dirty="0">
                <a:solidFill>
                  <a:srgbClr val="FF0000"/>
                </a:solidFill>
              </a:rPr>
              <a:t>project.config.json </a:t>
            </a:r>
            <a:r>
              <a:rPr lang="zh-CN" altLang="en-US" dirty="0"/>
              <a:t>文件，使用 </a:t>
            </a:r>
            <a:r>
              <a:rPr lang="zh-CN" altLang="en-US" dirty="0">
                <a:solidFill>
                  <a:srgbClr val="FF0000"/>
                </a:solidFill>
              </a:rPr>
              <a:t>微信开发者工具 </a:t>
            </a:r>
            <a:r>
              <a:rPr lang="en-US" altLang="zh-CN" dirty="0"/>
              <a:t>--&gt; </a:t>
            </a:r>
            <a:r>
              <a:rPr lang="zh-CN" altLang="en-US" dirty="0">
                <a:solidFill>
                  <a:srgbClr val="FF0000"/>
                </a:solidFill>
              </a:rPr>
              <a:t>导入项目</a:t>
            </a:r>
            <a:r>
              <a:rPr lang="zh-CN" altLang="en-US" dirty="0"/>
              <a:t>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CN" altLang="en-US" dirty="0"/>
              <a:t>项目目录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CN" altLang="en-US" dirty="0"/>
              <a:t>请</a:t>
            </a:r>
            <a:r>
              <a:rPr lang="zh-CN" altLang="en-US" dirty="0">
                <a:solidFill>
                  <a:srgbClr val="FF0000"/>
                </a:solidFill>
              </a:rPr>
              <a:t>选择 </a:t>
            </a:r>
            <a:r>
              <a:rPr lang="en-US" altLang="zh-CN" dirty="0">
                <a:solidFill>
                  <a:srgbClr val="FF0000"/>
                </a:solidFill>
              </a:rPr>
              <a:t>wepy </a:t>
            </a:r>
            <a:r>
              <a:rPr lang="zh-CN" altLang="en-US" dirty="0">
                <a:solidFill>
                  <a:srgbClr val="FF0000"/>
                </a:solidFill>
              </a:rPr>
              <a:t>项目根目录</a:t>
            </a:r>
            <a:r>
              <a:rPr lang="zh-CN" altLang="en-US" dirty="0"/>
              <a:t>，即可根据 </a:t>
            </a:r>
            <a:r>
              <a:rPr lang="en-US" altLang="zh-CN" dirty="0"/>
              <a:t>project.config.json </a:t>
            </a:r>
            <a:r>
              <a:rPr lang="zh-CN" altLang="en-US" dirty="0"/>
              <a:t>文件中的配置，把 </a:t>
            </a:r>
            <a:r>
              <a:rPr lang="en-US" altLang="zh-CN" dirty="0"/>
              <a:t>wepy </a:t>
            </a:r>
            <a:r>
              <a:rPr lang="zh-CN" altLang="en-US" dirty="0"/>
              <a:t>编译生成的小程序项目加载到微信开发者工具中。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863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加载并配置 </a:t>
            </a:r>
            <a:r>
              <a:rPr lang="en-US" altLang="zh-CN" dirty="0"/>
              <a:t>WePY </a:t>
            </a:r>
            <a:r>
              <a:rPr lang="zh-CN" altLang="en-US" dirty="0"/>
              <a:t>项目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ESLint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报错的问题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948832" cy="626287"/>
          </a:xfrm>
        </p:spPr>
        <p:txBody>
          <a:bodyPr>
            <a:normAutofit/>
          </a:bodyPr>
          <a:lstStyle/>
          <a:p>
            <a:r>
              <a:rPr lang="en-US" altLang="zh-CN" dirty="0"/>
              <a:t>ESLint </a:t>
            </a:r>
            <a:r>
              <a:rPr lang="zh-CN" altLang="en-US" dirty="0"/>
              <a:t>是好用的代码格式检查工具，能够帮助程序员养成良好的代码书写习惯。首次把</a:t>
            </a:r>
            <a:r>
              <a:rPr lang="en-US" altLang="zh-CN" dirty="0"/>
              <a:t> WePY </a:t>
            </a:r>
            <a:r>
              <a:rPr lang="zh-CN" altLang="en-US" dirty="0"/>
              <a:t>项目加载到微信开发者工具后，终端会报两个红色的错误信息，截图如下：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C362BF-4E39-4B12-9785-20BD3F33D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57" y="2750288"/>
            <a:ext cx="4959605" cy="1530429"/>
          </a:xfrm>
          <a:prstGeom prst="rect">
            <a:avLst/>
          </a:prstGeom>
        </p:spPr>
      </p:pic>
      <p:sp>
        <p:nvSpPr>
          <p:cNvPr id="7" name="内容占位符 5">
            <a:extLst>
              <a:ext uri="{FF2B5EF4-FFF2-40B4-BE49-F238E27FC236}">
                <a16:creationId xmlns:a16="http://schemas.microsoft.com/office/drawing/2014/main" id="{C1440EF7-649C-45F4-ADCC-CFD94A090339}"/>
              </a:ext>
            </a:extLst>
          </p:cNvPr>
          <p:cNvSpPr txBox="1">
            <a:spLocks/>
          </p:cNvSpPr>
          <p:nvPr/>
        </p:nvSpPr>
        <p:spPr>
          <a:xfrm>
            <a:off x="848376" y="4356839"/>
            <a:ext cx="6948832" cy="626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这是因为 </a:t>
            </a:r>
            <a:r>
              <a:rPr lang="en-US" altLang="zh-CN" dirty="0"/>
              <a:t>ESLint </a:t>
            </a:r>
            <a:r>
              <a:rPr lang="zh-CN" altLang="en-US" dirty="0"/>
              <a:t>规定，不允许在代码中出现连续多个空行，此时根据报错信息，找到对应的文件，删除多余的空行，重新编译 </a:t>
            </a:r>
            <a:r>
              <a:rPr lang="en-US" altLang="zh-CN" dirty="0"/>
              <a:t>WePY </a:t>
            </a:r>
            <a:r>
              <a:rPr lang="zh-CN" altLang="en-US" dirty="0"/>
              <a:t>项目即可。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123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1.5 .wpy </a:t>
            </a:r>
            <a:r>
              <a:rPr lang="zh-CN" altLang="en-US" dirty="0"/>
              <a:t>文件的使用说明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.wpy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文件的组成部分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948832" cy="2313320"/>
          </a:xfrm>
        </p:spPr>
        <p:txBody>
          <a:bodyPr>
            <a:normAutofit/>
          </a:bodyPr>
          <a:lstStyle/>
          <a:p>
            <a:r>
              <a:rPr lang="zh-CN" altLang="en-US" dirty="0"/>
              <a:t>一个 </a:t>
            </a:r>
            <a:r>
              <a:rPr lang="en-US" altLang="zh-CN" dirty="0"/>
              <a:t>.wpy </a:t>
            </a:r>
            <a:r>
              <a:rPr lang="zh-CN" altLang="en-US" dirty="0"/>
              <a:t>文件可分为</a:t>
            </a:r>
            <a:r>
              <a:rPr lang="zh-CN" altLang="en-US" dirty="0">
                <a:solidFill>
                  <a:srgbClr val="FF0000"/>
                </a:solidFill>
              </a:rPr>
              <a:t>三大部分，各自对应于一个标签</a:t>
            </a:r>
            <a:r>
              <a:rPr lang="zh-CN" altLang="en-US" dirty="0"/>
              <a:t>：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脚本部分</a:t>
            </a:r>
            <a:r>
              <a:rPr lang="zh-CN" altLang="en-US" dirty="0"/>
              <a:t>，即 </a:t>
            </a:r>
            <a:r>
              <a:rPr lang="en-US" altLang="zh-CN" dirty="0">
                <a:solidFill>
                  <a:srgbClr val="FF0000"/>
                </a:solidFill>
              </a:rPr>
              <a:t>&lt;script&gt;&lt;/script&gt; </a:t>
            </a:r>
            <a:r>
              <a:rPr lang="zh-CN" altLang="en-US" dirty="0"/>
              <a:t>标签中的内容，</a:t>
            </a:r>
            <a:r>
              <a:rPr lang="zh-CN" altLang="en-US" dirty="0">
                <a:solidFill>
                  <a:srgbClr val="FF0000"/>
                </a:solidFill>
              </a:rPr>
              <a:t>又可分为两个部分</a:t>
            </a:r>
            <a:r>
              <a:rPr lang="zh-CN" altLang="en-US" dirty="0"/>
              <a:t>：</a:t>
            </a:r>
          </a:p>
          <a:p>
            <a:pPr marL="720000" lvl="1" indent="-252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1050" b="1" dirty="0">
                <a:solidFill>
                  <a:srgbClr val="0070C0"/>
                </a:solidFill>
              </a:rPr>
              <a:t>逻辑部分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，除了 </a:t>
            </a:r>
            <a:r>
              <a:rPr lang="en-US" altLang="zh-CN" sz="1050" dirty="0">
                <a:solidFill>
                  <a:srgbClr val="FF0000"/>
                </a:solidFill>
              </a:rPr>
              <a:t>config </a:t>
            </a:r>
            <a:r>
              <a:rPr lang="zh-CN" altLang="en-US" sz="1050" dirty="0">
                <a:solidFill>
                  <a:srgbClr val="FF0000"/>
                </a:solidFill>
              </a:rPr>
              <a:t>对象之外的部分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1050" dirty="0">
                <a:solidFill>
                  <a:srgbClr val="FF0000"/>
                </a:solidFill>
              </a:rPr>
              <a:t>对应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于原生的</a:t>
            </a:r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</a:rPr>
              <a:t>.js </a:t>
            </a:r>
            <a:r>
              <a:rPr lang="zh-CN" altLang="en-US" sz="1050" dirty="0">
                <a:solidFill>
                  <a:srgbClr val="FF0000"/>
                </a:solidFill>
              </a:rPr>
              <a:t>文件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20000" lvl="1" indent="-252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1050" b="1" dirty="0">
                <a:solidFill>
                  <a:srgbClr val="0070C0"/>
                </a:solidFill>
              </a:rPr>
              <a:t>配置部分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，即 </a:t>
            </a:r>
            <a:r>
              <a:rPr lang="en-US" altLang="zh-CN" sz="1050" dirty="0">
                <a:solidFill>
                  <a:srgbClr val="FF0000"/>
                </a:solidFill>
              </a:rPr>
              <a:t>config </a:t>
            </a:r>
            <a:r>
              <a:rPr lang="zh-CN" altLang="en-US" sz="1050" dirty="0">
                <a:solidFill>
                  <a:srgbClr val="FF0000"/>
                </a:solidFill>
              </a:rPr>
              <a:t>对象，对应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于原生的 </a:t>
            </a:r>
            <a:r>
              <a:rPr lang="en-US" altLang="zh-CN" sz="1050" dirty="0">
                <a:solidFill>
                  <a:srgbClr val="FF0000"/>
                </a:solidFill>
              </a:rPr>
              <a:t>.json </a:t>
            </a:r>
            <a:r>
              <a:rPr lang="zh-CN" altLang="en-US" sz="1050" dirty="0">
                <a:solidFill>
                  <a:srgbClr val="FF0000"/>
                </a:solidFill>
              </a:rPr>
              <a:t>文件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Font typeface="+mj-ea"/>
              <a:buAutoNum type="circleNumDbPlain" startAt="2"/>
            </a:pPr>
            <a:r>
              <a:rPr lang="zh-CN" altLang="en-US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结构部分</a:t>
            </a:r>
            <a:r>
              <a:rPr lang="zh-CN" altLang="en-US" dirty="0"/>
              <a:t>，即 </a:t>
            </a:r>
            <a:r>
              <a:rPr lang="en-US" altLang="zh-CN" dirty="0">
                <a:solidFill>
                  <a:srgbClr val="FF0000"/>
                </a:solidFill>
              </a:rPr>
              <a:t>&lt;template&gt;&lt;/template&gt; </a:t>
            </a:r>
            <a:r>
              <a:rPr lang="zh-CN" altLang="en-US" dirty="0"/>
              <a:t>模板部分，</a:t>
            </a:r>
            <a:r>
              <a:rPr lang="zh-CN" altLang="en-US" dirty="0">
                <a:solidFill>
                  <a:srgbClr val="FF0000"/>
                </a:solidFill>
              </a:rPr>
              <a:t>对应</a:t>
            </a:r>
            <a:r>
              <a:rPr lang="zh-CN" altLang="en-US" dirty="0"/>
              <a:t>于原生</a:t>
            </a:r>
            <a:r>
              <a:rPr lang="zh-CN" altLang="en-US" dirty="0">
                <a:solidFill>
                  <a:srgbClr val="FF0000"/>
                </a:solidFill>
              </a:rPr>
              <a:t>的 </a:t>
            </a:r>
            <a:r>
              <a:rPr lang="en-US" altLang="zh-CN" dirty="0">
                <a:solidFill>
                  <a:srgbClr val="FF0000"/>
                </a:solidFill>
              </a:rPr>
              <a:t>.wxml 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。</a:t>
            </a:r>
          </a:p>
          <a:p>
            <a:pPr marL="228600" indent="-228600">
              <a:buFont typeface="+mj-ea"/>
              <a:buAutoNum type="circleNumDbPlain" startAt="3"/>
            </a:pPr>
            <a:r>
              <a:rPr lang="zh-CN" altLang="en-US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样式部分</a:t>
            </a:r>
            <a:r>
              <a:rPr lang="zh-CN" altLang="en-US" dirty="0"/>
              <a:t>，即</a:t>
            </a:r>
            <a:r>
              <a:rPr lang="en-US" altLang="zh-CN" dirty="0">
                <a:solidFill>
                  <a:srgbClr val="FF0000"/>
                </a:solidFill>
              </a:rPr>
              <a:t>&lt;style&gt;&lt;/style&gt;</a:t>
            </a:r>
            <a:r>
              <a:rPr lang="zh-CN" altLang="en-US" dirty="0"/>
              <a:t>样式部分，</a:t>
            </a:r>
            <a:r>
              <a:rPr lang="zh-CN" altLang="en-US" dirty="0">
                <a:solidFill>
                  <a:srgbClr val="FF0000"/>
                </a:solidFill>
              </a:rPr>
              <a:t>对应</a:t>
            </a:r>
            <a:r>
              <a:rPr lang="zh-CN" altLang="en-US" dirty="0"/>
              <a:t>于原生的 </a:t>
            </a:r>
            <a:r>
              <a:rPr lang="en-US" altLang="zh-CN" dirty="0">
                <a:solidFill>
                  <a:srgbClr val="FF0000"/>
                </a:solidFill>
              </a:rPr>
              <a:t>.wxss 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其中，</a:t>
            </a:r>
            <a:r>
              <a:rPr lang="zh-CN" altLang="en-US" b="1" dirty="0">
                <a:solidFill>
                  <a:srgbClr val="FF0000"/>
                </a:solidFill>
              </a:rPr>
              <a:t>小程序入口文件 </a:t>
            </a:r>
            <a:r>
              <a:rPr lang="en-US" altLang="zh-CN" b="1" dirty="0">
                <a:solidFill>
                  <a:srgbClr val="FF0000"/>
                </a:solidFill>
              </a:rPr>
              <a:t>app.wpy </a:t>
            </a:r>
            <a:r>
              <a:rPr lang="zh-CN" altLang="en-US" b="1" dirty="0">
                <a:solidFill>
                  <a:srgbClr val="FF0000"/>
                </a:solidFill>
              </a:rPr>
              <a:t>不需要 </a:t>
            </a:r>
            <a:r>
              <a:rPr lang="en-US" altLang="zh-CN" b="1" dirty="0">
                <a:solidFill>
                  <a:srgbClr val="FF0000"/>
                </a:solidFill>
              </a:rPr>
              <a:t>template</a:t>
            </a:r>
            <a:r>
              <a:rPr lang="zh-CN" altLang="en-US" dirty="0"/>
              <a:t>，所以编译时会被忽略。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93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1.5 .wpy </a:t>
            </a:r>
            <a:r>
              <a:rPr lang="zh-CN" altLang="en-US" dirty="0"/>
              <a:t>文件的使用说明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lang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6948832" cy="987794"/>
          </a:xfrm>
        </p:spPr>
        <p:txBody>
          <a:bodyPr>
            <a:normAutofit/>
          </a:bodyPr>
          <a:lstStyle/>
          <a:p>
            <a:r>
              <a:rPr lang="en-US" altLang="zh-CN" dirty="0"/>
              <a:t>.wpy </a:t>
            </a:r>
            <a:r>
              <a:rPr lang="zh-CN" altLang="en-US" dirty="0"/>
              <a:t>文件中的 </a:t>
            </a:r>
            <a:r>
              <a:rPr lang="en-US" altLang="zh-CN" dirty="0"/>
              <a:t>script</a:t>
            </a:r>
            <a:r>
              <a:rPr lang="zh-CN" altLang="en-US" dirty="0"/>
              <a:t>、</a:t>
            </a:r>
            <a:r>
              <a:rPr lang="en-US" altLang="zh-CN" dirty="0"/>
              <a:t>template</a:t>
            </a:r>
            <a:r>
              <a:rPr lang="zh-CN" altLang="en-US" dirty="0"/>
              <a:t>、</a:t>
            </a:r>
            <a:r>
              <a:rPr lang="en-US" altLang="zh-CN" dirty="0"/>
              <a:t>style </a:t>
            </a:r>
            <a:r>
              <a:rPr lang="zh-CN" altLang="en-US" dirty="0"/>
              <a:t>这三个标签都支持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lang 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src </a:t>
            </a:r>
            <a:r>
              <a:rPr lang="zh-CN" altLang="en-US" dirty="0"/>
              <a:t>属性，</a:t>
            </a:r>
            <a:r>
              <a:rPr lang="en-US" altLang="zh-CN" dirty="0">
                <a:solidFill>
                  <a:srgbClr val="FF0000"/>
                </a:solidFill>
              </a:rPr>
              <a:t>lang </a:t>
            </a:r>
            <a:r>
              <a:rPr lang="zh-CN" altLang="en-US" dirty="0">
                <a:solidFill>
                  <a:srgbClr val="FF0000"/>
                </a:solidFill>
              </a:rPr>
              <a:t>决定了其代码编译过程，</a:t>
            </a:r>
            <a:r>
              <a:rPr lang="en-US" altLang="zh-CN" dirty="0">
                <a:solidFill>
                  <a:srgbClr val="FF0000"/>
                </a:solidFill>
              </a:rPr>
              <a:t>src </a:t>
            </a:r>
            <a:r>
              <a:rPr lang="zh-CN" altLang="en-US" dirty="0">
                <a:solidFill>
                  <a:srgbClr val="FF0000"/>
                </a:solidFill>
              </a:rPr>
              <a:t>决定是否外联代码</a:t>
            </a:r>
            <a:r>
              <a:rPr lang="zh-CN" altLang="en-US" dirty="0"/>
              <a:t>，存在 </a:t>
            </a:r>
            <a:r>
              <a:rPr lang="en-US" altLang="zh-CN" dirty="0"/>
              <a:t>src </a:t>
            </a:r>
            <a:r>
              <a:rPr lang="zh-CN" altLang="en-US" dirty="0"/>
              <a:t>属性且有效时，会忽略内联代码。</a:t>
            </a:r>
            <a:endParaRPr lang="en-US" altLang="zh-CN" dirty="0"/>
          </a:p>
          <a:p>
            <a:r>
              <a:rPr lang="zh-CN" altLang="en-US" dirty="0"/>
              <a:t>各标签对应的 </a:t>
            </a:r>
            <a:r>
              <a:rPr lang="en-US" altLang="zh-CN" dirty="0"/>
              <a:t>lang </a:t>
            </a:r>
            <a:r>
              <a:rPr lang="zh-CN" altLang="en-US" dirty="0"/>
              <a:t>值如下表所示：</a:t>
            </a:r>
            <a:endParaRPr lang="en-US" altLang="zh-CN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DD07DC8-BBB3-4516-89EE-3E4724AE7AE4}"/>
              </a:ext>
            </a:extLst>
          </p:cNvPr>
          <p:cNvGraphicFramePr>
            <a:graphicFrameLocks noGrp="1"/>
          </p:cNvGraphicFramePr>
          <p:nvPr/>
        </p:nvGraphicFramePr>
        <p:xfrm>
          <a:off x="957928" y="3111796"/>
          <a:ext cx="6626629" cy="1592264"/>
        </p:xfrm>
        <a:graphic>
          <a:graphicData uri="http://schemas.openxmlformats.org/drawingml/2006/table">
            <a:tbl>
              <a:tblPr/>
              <a:tblGrid>
                <a:gridCol w="149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600">
                  <a:extLst>
                    <a:ext uri="{9D8B030D-6E8A-4147-A177-3AD203B41FA5}">
                      <a16:colId xmlns:a16="http://schemas.microsoft.com/office/drawing/2014/main" val="2806432330"/>
                    </a:ext>
                  </a:extLst>
                </a:gridCol>
                <a:gridCol w="3641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标签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lang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默认值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lang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支持值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style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css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css、less、scss、stylus、postcss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template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wxml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wxml、xml、pug</a:t>
                      </a:r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</a:t>
                      </a:r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jade)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script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babel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babel、TypeScript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23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1.5 .wpy </a:t>
            </a:r>
            <a:r>
              <a:rPr lang="zh-CN" altLang="en-US" dirty="0"/>
              <a:t>文件的使用说明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代码高亮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8182209" cy="2837858"/>
          </a:xfrm>
        </p:spPr>
        <p:txBody>
          <a:bodyPr>
            <a:normAutofit/>
          </a:bodyPr>
          <a:lstStyle/>
          <a:p>
            <a:r>
              <a:rPr lang="zh-CN" altLang="en-US" dirty="0"/>
              <a:t>文件后缀为</a:t>
            </a:r>
            <a:r>
              <a:rPr lang="en-US" altLang="zh-CN" dirty="0"/>
              <a:t>.wpy</a:t>
            </a:r>
            <a:r>
              <a:rPr lang="zh-CN" altLang="en-US" dirty="0"/>
              <a:t>，可共用 </a:t>
            </a:r>
            <a:r>
              <a:rPr lang="en-US" altLang="zh-CN" dirty="0"/>
              <a:t>Vue </a:t>
            </a:r>
            <a:r>
              <a:rPr lang="zh-CN" altLang="en-US" dirty="0"/>
              <a:t>的高亮规则，但需要手动设置。如下是 </a:t>
            </a:r>
            <a:r>
              <a:rPr lang="en-US" altLang="zh-CN" dirty="0"/>
              <a:t>VS Code </a:t>
            </a:r>
            <a:r>
              <a:rPr lang="zh-CN" altLang="en-US" dirty="0"/>
              <a:t>中实现代码高亮的相关设置步骤：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 </a:t>
            </a:r>
            <a:r>
              <a:rPr lang="en-US" altLang="zh-CN" dirty="0"/>
              <a:t>Code </a:t>
            </a:r>
            <a:r>
              <a:rPr lang="zh-CN" altLang="en-US" dirty="0"/>
              <a:t>里先安装 </a:t>
            </a:r>
            <a:r>
              <a:rPr lang="en-US" altLang="zh-CN" dirty="0"/>
              <a:t>Vue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语法高亮插件 </a:t>
            </a:r>
            <a:r>
              <a:rPr lang="en-US" altLang="zh-CN" b="1" dirty="0">
                <a:solidFill>
                  <a:srgbClr val="FF0000"/>
                </a:solidFill>
              </a:rPr>
              <a:t>Vetur</a:t>
            </a:r>
            <a:r>
              <a:rPr lang="zh-CN" altLang="en-US" dirty="0"/>
              <a:t>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打开任意 </a:t>
            </a:r>
            <a:r>
              <a:rPr lang="en-US" altLang="zh-CN" dirty="0"/>
              <a:t>.wpy </a:t>
            </a:r>
            <a:r>
              <a:rPr lang="zh-CN" altLang="en-US" dirty="0"/>
              <a:t>文件。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点击右下角的</a:t>
            </a:r>
            <a:r>
              <a:rPr lang="zh-CN" altLang="en-US" b="1" dirty="0">
                <a:solidFill>
                  <a:srgbClr val="FF0000"/>
                </a:solidFill>
              </a:rPr>
              <a:t>选择语言模式</a:t>
            </a:r>
            <a:r>
              <a:rPr lang="zh-CN" altLang="en-US" dirty="0"/>
              <a:t>，默认为纯文本。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在弹出的窗口中选择 </a:t>
            </a:r>
            <a:r>
              <a:rPr lang="en-US" altLang="zh-CN" b="1" dirty="0">
                <a:solidFill>
                  <a:srgbClr val="FF0000"/>
                </a:solidFill>
              </a:rPr>
              <a:t>.wpy </a:t>
            </a:r>
            <a:r>
              <a:rPr lang="zh-CN" altLang="en-US" b="1" dirty="0">
                <a:solidFill>
                  <a:srgbClr val="FF0000"/>
                </a:solidFill>
              </a:rPr>
              <a:t>的配置文件关联</a:t>
            </a:r>
            <a:r>
              <a:rPr lang="en-US" altLang="zh-CN" b="1" dirty="0">
                <a:solidFill>
                  <a:srgbClr val="FF0000"/>
                </a:solidFill>
              </a:rPr>
              <a:t>...</a:t>
            </a:r>
            <a:r>
              <a:rPr lang="zh-CN" altLang="en-US" dirty="0"/>
              <a:t>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在选择要与 </a:t>
            </a:r>
            <a:r>
              <a:rPr lang="en-US" altLang="zh-CN" dirty="0"/>
              <a:t>.wpy </a:t>
            </a:r>
            <a:r>
              <a:rPr lang="zh-CN" altLang="en-US" dirty="0"/>
              <a:t>关联的语言模式 中</a:t>
            </a:r>
            <a:r>
              <a:rPr lang="zh-CN" altLang="en-US" b="1" dirty="0">
                <a:solidFill>
                  <a:srgbClr val="FF0000"/>
                </a:solidFill>
              </a:rPr>
              <a:t>选择 </a:t>
            </a:r>
            <a:r>
              <a:rPr lang="en-US" altLang="zh-CN" b="1" dirty="0">
                <a:solidFill>
                  <a:srgbClr val="FF0000"/>
                </a:solidFill>
              </a:rPr>
              <a:t>Vue</a:t>
            </a:r>
            <a:r>
              <a:rPr lang="zh-CN" altLang="en-US" dirty="0"/>
              <a:t>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 </a:t>
            </a:r>
            <a:r>
              <a:rPr lang="en-US" altLang="zh-CN" dirty="0"/>
              <a:t>VS Code </a:t>
            </a:r>
            <a:r>
              <a:rPr lang="zh-CN" altLang="en-US" dirty="0"/>
              <a:t>编辑器设置中设置。</a:t>
            </a:r>
            <a:r>
              <a:rPr lang="en-US" altLang="zh-CN" dirty="0"/>
              <a:t>// 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首选项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设置</a:t>
            </a:r>
            <a:r>
              <a:rPr lang="en-US" altLang="zh-CN" dirty="0">
                <a:solidFill>
                  <a:srgbClr val="FF0000"/>
                </a:solidFill>
              </a:rPr>
              <a:t>-settings.json </a:t>
            </a:r>
            <a:r>
              <a:rPr lang="zh-CN" altLang="en-US" dirty="0"/>
              <a:t>中，添加 </a:t>
            </a:r>
            <a:r>
              <a:rPr lang="en-US" altLang="zh-CN" dirty="0"/>
              <a:t>"files.associations": { "*.wpy": "vue" }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zh-CN" altLang="en-US" dirty="0"/>
              <a:t>其它常见 </a:t>
            </a:r>
            <a:r>
              <a:rPr lang="en-US" altLang="zh-CN" dirty="0"/>
              <a:t>IDE </a:t>
            </a:r>
            <a:r>
              <a:rPr lang="zh-CN" altLang="en-US" dirty="0"/>
              <a:t>或编辑器中设置代码高亮，可以参考：</a:t>
            </a:r>
            <a:r>
              <a:rPr lang="en-US" altLang="zh-CN" dirty="0">
                <a:hlinkClick r:id="rId2"/>
              </a:rPr>
              <a:t>https://tencent.github.io/wepy/document.html#/?id=</a:t>
            </a:r>
            <a:r>
              <a:rPr lang="zh-CN" altLang="en-US" dirty="0">
                <a:hlinkClick r:id="rId2"/>
              </a:rPr>
              <a:t>代码高亮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84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1.5 .wpy </a:t>
            </a:r>
            <a:r>
              <a:rPr lang="zh-CN" altLang="en-US" dirty="0"/>
              <a:t>文件的使用说明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小程序入口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app.wpy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7104776" cy="1781691"/>
          </a:xfrm>
        </p:spPr>
        <p:txBody>
          <a:bodyPr>
            <a:normAutofit/>
          </a:bodyPr>
          <a:lstStyle/>
          <a:p>
            <a:r>
              <a:rPr lang="zh-CN" altLang="en-US" dirty="0"/>
              <a:t>入口文件 </a:t>
            </a:r>
            <a:r>
              <a:rPr lang="en-US" altLang="zh-CN" dirty="0"/>
              <a:t>app.wpy </a:t>
            </a:r>
            <a:r>
              <a:rPr lang="zh-CN" altLang="en-US" dirty="0"/>
              <a:t>中所声明的小程序实例继承自 </a:t>
            </a:r>
            <a:r>
              <a:rPr lang="en-US" altLang="zh-CN" b="1" dirty="0">
                <a:solidFill>
                  <a:srgbClr val="FF0000"/>
                </a:solidFill>
              </a:rPr>
              <a:t>wepy.app </a:t>
            </a:r>
            <a:r>
              <a:rPr lang="zh-CN" altLang="en-US" dirty="0"/>
              <a:t>类，包含一个 </a:t>
            </a:r>
            <a:r>
              <a:rPr lang="en-US" altLang="zh-CN" dirty="0"/>
              <a:t>config </a:t>
            </a:r>
            <a:r>
              <a:rPr lang="zh-CN" altLang="en-US" dirty="0"/>
              <a:t>属性和其它全局属性、方法、事件。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build </a:t>
            </a:r>
            <a:r>
              <a:rPr lang="zh-CN" altLang="en-US" dirty="0"/>
              <a:t>编译期间： 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</a:rPr>
              <a:t>config 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会被编译为小程序的 </a:t>
            </a:r>
            <a:r>
              <a:rPr lang="en-US" altLang="zh-CN" b="1" dirty="0">
                <a:solidFill>
                  <a:srgbClr val="FF0000"/>
                </a:solidFill>
              </a:rPr>
              <a:t>app.json </a:t>
            </a:r>
            <a:r>
              <a:rPr lang="zh-CN" altLang="en-US" b="1" dirty="0">
                <a:solidFill>
                  <a:srgbClr val="FF0000"/>
                </a:solidFill>
              </a:rPr>
              <a:t>全局配置文件</a:t>
            </a:r>
            <a:r>
              <a:rPr lang="zh-CN" altLang="en-US" dirty="0"/>
              <a:t>；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</a:rPr>
              <a:t>config 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之外的其它节点，会被编译为小程序的 </a:t>
            </a:r>
            <a:r>
              <a:rPr lang="en-US" altLang="zh-CN" b="1" dirty="0">
                <a:solidFill>
                  <a:srgbClr val="FF0000"/>
                </a:solidFill>
              </a:rPr>
              <a:t>app.js </a:t>
            </a:r>
            <a:r>
              <a:rPr lang="zh-CN" altLang="en-US" b="1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；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</a:rPr>
              <a:t>style </a:t>
            </a:r>
            <a:r>
              <a:rPr lang="zh-CN" altLang="en-US" b="1" dirty="0">
                <a:solidFill>
                  <a:srgbClr val="FF0000"/>
                </a:solidFill>
              </a:rPr>
              <a:t>标签</a:t>
            </a:r>
            <a:r>
              <a:rPr lang="zh-CN" altLang="en-US" dirty="0"/>
              <a:t>会被编译为小程序的 </a:t>
            </a:r>
            <a:r>
              <a:rPr lang="en-US" altLang="zh-CN" b="1" dirty="0">
                <a:solidFill>
                  <a:srgbClr val="FF0000"/>
                </a:solidFill>
              </a:rPr>
              <a:t>app.wxss </a:t>
            </a:r>
            <a:r>
              <a:rPr lang="zh-CN" altLang="en-US" b="1" dirty="0">
                <a:solidFill>
                  <a:srgbClr val="FF0000"/>
                </a:solidFill>
              </a:rPr>
              <a:t>全局样式</a:t>
            </a:r>
            <a:r>
              <a:rPr lang="zh-CN" altLang="en-US" b="1" dirty="0"/>
              <a:t>；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2980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1.5 .wpy </a:t>
            </a:r>
            <a:r>
              <a:rPr lang="zh-CN" altLang="en-US" dirty="0"/>
              <a:t>文件的使用说明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app.wpy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全局配置小程序外观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7104776" cy="605021"/>
          </a:xfrm>
        </p:spPr>
        <p:txBody>
          <a:bodyPr>
            <a:normAutofit/>
          </a:bodyPr>
          <a:lstStyle/>
          <a:p>
            <a:r>
              <a:rPr lang="zh-CN" altLang="en-US" dirty="0"/>
              <a:t>在小程序的入口文件中找到 </a:t>
            </a:r>
            <a:r>
              <a:rPr lang="en-US" altLang="zh-CN" dirty="0"/>
              <a:t>window </a:t>
            </a:r>
            <a:r>
              <a:rPr lang="zh-CN" altLang="en-US" dirty="0"/>
              <a:t>节点：</a:t>
            </a:r>
            <a:r>
              <a:rPr lang="en-US" altLang="zh-CN" dirty="0"/>
              <a:t>app.wpy -&gt; script</a:t>
            </a:r>
            <a:r>
              <a:rPr lang="zh-CN" altLang="en-US" dirty="0"/>
              <a:t>标签 </a:t>
            </a:r>
            <a:r>
              <a:rPr lang="en-US" altLang="zh-CN" dirty="0"/>
              <a:t>-&gt; config -&gt; window </a:t>
            </a:r>
            <a:r>
              <a:rPr lang="zh-CN" altLang="en-US" dirty="0"/>
              <a:t>即可全局配置小程序的外观，示例代码如下：</a:t>
            </a:r>
            <a:endParaRPr lang="en-US" altLang="zh-CN" b="1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06C7B04-5455-46FB-BE7B-7F0552B7B83D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2662240"/>
            <a:ext cx="6130925" cy="2527826"/>
            <a:chOff x="1177925" y="2105691"/>
            <a:chExt cx="6130925" cy="234870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E4F2A82-DD74-4E76-A3DB-7BF97E8D9ACC}"/>
                </a:ext>
              </a:extLst>
            </p:cNvPr>
            <p:cNvSpPr/>
            <p:nvPr/>
          </p:nvSpPr>
          <p:spPr>
            <a:xfrm>
              <a:off x="1177925" y="2105691"/>
              <a:ext cx="6130925" cy="221433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CCDD065-1E13-4BF2-8C5F-0F3174843099}"/>
                </a:ext>
              </a:extLst>
            </p:cNvPr>
            <p:cNvSpPr/>
            <p:nvPr/>
          </p:nvSpPr>
          <p:spPr>
            <a:xfrm>
              <a:off x="1535112" y="2126976"/>
              <a:ext cx="5671731" cy="23274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&lt;script&gt;</a:t>
              </a:r>
            </a:p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import wepy from 'wepy';</a:t>
              </a:r>
            </a:p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export default class extends 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wepy.app </a:t>
              </a:r>
              <a:r>
                <a:rPr lang="en-US" altLang="zh-CN" sz="1050" dirty="0">
                  <a:latin typeface="Courier New" panose="02070309020205020404" pitchFamily="49" charset="0"/>
                </a:rPr>
                <a:t>{</a:t>
              </a:r>
            </a:p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config</a:t>
              </a:r>
              <a:r>
                <a:rPr lang="en-US" altLang="zh-CN" sz="1050" dirty="0">
                  <a:latin typeface="Courier New" panose="02070309020205020404" pitchFamily="49" charset="0"/>
                </a:rPr>
                <a:t> = { 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// </a:t>
              </a:r>
              <a:r>
                <a:rPr lang="zh-CN" altLang="en-US" sz="1050" b="1" dirty="0">
                  <a:latin typeface="Courier New" panose="02070309020205020404" pitchFamily="49" charset="0"/>
                </a:rPr>
                <a:t>对应 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app.json </a:t>
              </a:r>
              <a:r>
                <a:rPr lang="zh-CN" altLang="en-US" sz="1050" b="1" dirty="0">
                  <a:latin typeface="Courier New" panose="02070309020205020404" pitchFamily="49" charset="0"/>
                </a:rPr>
                <a:t>文件</a:t>
              </a:r>
              <a:endParaRPr lang="en-US" altLang="zh-CN" sz="1050" b="1" dirty="0">
                <a:latin typeface="Courier New" panose="02070309020205020404" pitchFamily="49" charset="0"/>
              </a:endParaRPr>
            </a:p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"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window</a:t>
              </a:r>
              <a:r>
                <a:rPr lang="en-US" altLang="zh-CN" sz="1050" dirty="0">
                  <a:latin typeface="Courier New" panose="02070309020205020404" pitchFamily="49" charset="0"/>
                </a:rPr>
                <a:t>": { 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// </a:t>
              </a:r>
              <a:r>
                <a:rPr lang="zh-CN" altLang="en-US" sz="1050" b="1" dirty="0">
                  <a:latin typeface="Courier New" panose="02070309020205020404" pitchFamily="49" charset="0"/>
                </a:rPr>
                <a:t>全局配置小程序外观</a:t>
              </a:r>
              <a:endParaRPr lang="en-US" altLang="zh-CN" sz="1050" b="1" dirty="0">
                <a:latin typeface="Courier New" panose="02070309020205020404" pitchFamily="49" charset="0"/>
              </a:endParaRPr>
            </a:p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    "backgroundTextStyle": "light",</a:t>
              </a:r>
            </a:p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    "navigationBarBackgroundColor": "#fff",</a:t>
              </a:r>
            </a:p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    "navigationBarTitleText": "WeChat",</a:t>
              </a:r>
            </a:p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    "navigationBarTextStyle": "black"</a:t>
              </a:r>
            </a:p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    }</a:t>
              </a:r>
            </a:p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    }</a:t>
              </a:r>
            </a:p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}</a:t>
              </a:r>
            </a:p>
            <a:p>
              <a:pPr>
                <a:lnSpc>
                  <a:spcPts val="14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&lt;/script&gt;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01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1.5 .wpy </a:t>
            </a:r>
            <a:r>
              <a:rPr lang="zh-CN" altLang="en-US" dirty="0"/>
              <a:t>文件的使用说明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.wpy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标签组成结构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3"/>
            <a:ext cx="7104776" cy="447748"/>
          </a:xfrm>
        </p:spPr>
        <p:txBody>
          <a:bodyPr>
            <a:normAutofit/>
          </a:bodyPr>
          <a:lstStyle/>
          <a:p>
            <a:r>
              <a:rPr lang="zh-CN" altLang="en-US" dirty="0"/>
              <a:t>页面文件 </a:t>
            </a:r>
            <a:r>
              <a:rPr lang="en-US" altLang="zh-CN" dirty="0"/>
              <a:t>page.wpy </a:t>
            </a:r>
            <a:r>
              <a:rPr lang="zh-CN" altLang="en-US" dirty="0"/>
              <a:t>中所声明的页面实例继承自 </a:t>
            </a:r>
            <a:r>
              <a:rPr lang="en-US" altLang="zh-CN" b="1" dirty="0">
                <a:solidFill>
                  <a:srgbClr val="FF0000"/>
                </a:solidFill>
              </a:rPr>
              <a:t>wepy.page </a:t>
            </a:r>
            <a:r>
              <a:rPr lang="zh-CN" altLang="en-US" dirty="0"/>
              <a:t>类，该类的主要属性介绍如下：</a:t>
            </a:r>
            <a:endParaRPr lang="en-US" altLang="zh-CN" b="1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10081D0-938D-4C5F-A295-C5FD5E37A4E5}"/>
              </a:ext>
            </a:extLst>
          </p:cNvPr>
          <p:cNvGraphicFramePr>
            <a:graphicFrameLocks noGrp="1"/>
          </p:cNvGraphicFramePr>
          <p:nvPr/>
        </p:nvGraphicFramePr>
        <p:xfrm>
          <a:off x="943748" y="2480940"/>
          <a:ext cx="6804000" cy="2477325"/>
        </p:xfrm>
        <a:graphic>
          <a:graphicData uri="http://schemas.openxmlformats.org/drawingml/2006/table">
            <a:tbl>
              <a:tblPr/>
              <a:tblGrid>
                <a:gridCol w="1067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</a:p>
                  </a:txBody>
                  <a:tcPr marL="81030" marR="81030" marT="40541" marB="405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81030" marR="81030" marT="40541" marB="405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48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config</a:t>
                      </a:r>
                    </a:p>
                  </a:txBody>
                  <a:tcPr marL="73179" marR="73179" marT="33766" marB="337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页面配置对象，对应于原生的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page.json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文件，类似于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app.wpy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config</a:t>
                      </a:r>
                    </a:p>
                  </a:txBody>
                  <a:tcPr marL="73179" marR="73179" marT="33766" marB="337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14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components</a:t>
                      </a:r>
                    </a:p>
                  </a:txBody>
                  <a:tcPr marL="73179" marR="73179" marT="33766" marB="337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页面组件列表对象，声明页面所引入的组件列表</a:t>
                      </a:r>
                    </a:p>
                  </a:txBody>
                  <a:tcPr marL="73179" marR="73179" marT="33766" marB="337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920788"/>
                  </a:ext>
                </a:extLst>
              </a:tr>
              <a:tr h="339148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</a:t>
                      </a:r>
                    </a:p>
                  </a:txBody>
                  <a:tcPr marL="73179" marR="73179" marT="33766" marB="337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页面渲染数据对象，存放可用于页面模板绑定的渲染数据</a:t>
                      </a:r>
                    </a:p>
                  </a:txBody>
                  <a:tcPr marL="73179" marR="73179" marT="33766" marB="337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585874"/>
                  </a:ext>
                </a:extLst>
              </a:tr>
              <a:tr h="339148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methods</a:t>
                      </a:r>
                    </a:p>
                  </a:txBody>
                  <a:tcPr marL="73179" marR="73179" marT="33766" marB="337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wxml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事件处理函数对象，存放响应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wxml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中所捕获到的事件的函数，如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bindtap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bindchange</a:t>
                      </a:r>
                    </a:p>
                  </a:txBody>
                  <a:tcPr marL="73179" marR="73179" marT="33766" marB="337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846289"/>
                  </a:ext>
                </a:extLst>
              </a:tr>
              <a:tr h="37072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events</a:t>
                      </a:r>
                    </a:p>
                  </a:txBody>
                  <a:tcPr marL="73179" marR="73179" marT="33766" marB="337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WePY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组件事件处理函数对象，存放响应组件之间通过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$broadcast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$emit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$invoke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所传递的事件的函数</a:t>
                      </a:r>
                    </a:p>
                  </a:txBody>
                  <a:tcPr marL="73179" marR="73179" marT="33766" marB="337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1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其它</a:t>
                      </a:r>
                    </a:p>
                  </a:txBody>
                  <a:tcPr marL="73179" marR="73179" marT="33766" marB="337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小程序页面生命周期函数，如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onLoad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onReady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等，以及其它自定义的方法与属性</a:t>
                      </a:r>
                    </a:p>
                  </a:txBody>
                  <a:tcPr marL="73179" marR="73179" marT="33766" marB="3376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16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WePY </a:t>
            </a:r>
            <a:r>
              <a:rPr lang="zh-CN" altLang="en-US" dirty="0">
                <a:solidFill>
                  <a:schemeClr val="tx1"/>
                </a:solidFill>
              </a:rPr>
              <a:t>框架的安装和使用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WePY </a:t>
            </a:r>
            <a:r>
              <a:rPr lang="zh-CN" altLang="en-US" dirty="0">
                <a:solidFill>
                  <a:srgbClr val="FF0000"/>
                </a:solidFill>
              </a:rPr>
              <a:t>框架的开发规范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09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自定义默认首页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7104776" cy="381873"/>
          </a:xfrm>
        </p:spPr>
        <p:txBody>
          <a:bodyPr>
            <a:norm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src -&gt; pages </a:t>
            </a:r>
            <a:r>
              <a:rPr lang="zh-CN" altLang="en-US" dirty="0"/>
              <a:t>目录下，创建 </a:t>
            </a:r>
            <a:r>
              <a:rPr lang="en-US" altLang="zh-CN" dirty="0"/>
              <a:t>home.wpy </a:t>
            </a:r>
            <a:r>
              <a:rPr lang="zh-CN" altLang="en-US" dirty="0"/>
              <a:t>页面，并创建页面的基本代码结构，示例代码如下：</a:t>
            </a:r>
            <a:endParaRPr lang="en-US" altLang="zh-CN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F978F21-46DD-4F5B-8D11-9C5E619E4170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2487737"/>
            <a:ext cx="6130925" cy="2383209"/>
            <a:chOff x="1177925" y="2105691"/>
            <a:chExt cx="6130925" cy="221433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3F169D7-11D9-4D61-8F3B-E4AFA8B0115B}"/>
                </a:ext>
              </a:extLst>
            </p:cNvPr>
            <p:cNvSpPr/>
            <p:nvPr/>
          </p:nvSpPr>
          <p:spPr>
            <a:xfrm>
              <a:off x="1177925" y="2105691"/>
              <a:ext cx="6130925" cy="221433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4F93152-8BCA-4372-AA33-FCD8E9176B50}"/>
                </a:ext>
              </a:extLst>
            </p:cNvPr>
            <p:cNvSpPr/>
            <p:nvPr/>
          </p:nvSpPr>
          <p:spPr>
            <a:xfrm>
              <a:off x="1535112" y="2126976"/>
              <a:ext cx="5671731" cy="21727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</a:rPr>
                <a:t>template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&gt;&lt;/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</a:rPr>
                <a:t>template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&gt;</a:t>
              </a:r>
            </a:p>
            <a:p>
              <a:pPr>
                <a:lnSpc>
                  <a:spcPts val="1600"/>
                </a:lnSpc>
              </a:pPr>
              <a:b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</a:b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</a:rPr>
                <a:t>script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&gt;</a:t>
              </a:r>
            </a:p>
            <a:p>
              <a:pPr>
                <a:lnSpc>
                  <a:spcPts val="1600"/>
                </a:lnSpc>
              </a:pP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import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wepy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'wepy'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export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default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</a:rPr>
                <a:t>class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Home </a:t>
              </a:r>
              <a:r>
                <a:rPr lang="en-US" altLang="zh-CN" sz="1050" dirty="0">
                  <a:solidFill>
                    <a:srgbClr val="EB5086"/>
                  </a:solidFill>
                  <a:latin typeface="Courier New" panose="02070309020205020404" pitchFamily="49" charset="0"/>
                </a:rPr>
                <a:t>extends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wepy.</a:t>
              </a:r>
              <a:r>
                <a:rPr lang="en-US" altLang="zh-CN" sz="1050" i="1" u="sng" dirty="0">
                  <a:solidFill>
                    <a:srgbClr val="507806"/>
                  </a:solidFill>
                  <a:latin typeface="Courier New" panose="02070309020205020404" pitchFamily="49" charset="0"/>
                </a:rPr>
                <a:t>page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  config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{}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  methods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{}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6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&lt;/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</a:rPr>
                <a:t>script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&gt;</a:t>
              </a:r>
            </a:p>
            <a:p>
              <a:pPr>
                <a:lnSpc>
                  <a:spcPts val="1600"/>
                </a:lnSpc>
              </a:pPr>
              <a:b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</a:b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</a:rPr>
                <a:t>style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&gt;&lt;/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</a:rPr>
                <a:t>style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59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WePY </a:t>
            </a:r>
            <a:r>
              <a:rPr lang="zh-CN" altLang="en-US" dirty="0">
                <a:solidFill>
                  <a:srgbClr val="FF0000"/>
                </a:solidFill>
              </a:rPr>
              <a:t>框架的安装和使用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1879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自定义默认首页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设置默认首页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3"/>
            <a:ext cx="6587735" cy="640138"/>
          </a:xfrm>
        </p:spPr>
        <p:txBody>
          <a:bodyPr>
            <a:normAutofit/>
          </a:bodyPr>
          <a:lstStyle/>
          <a:p>
            <a:r>
              <a:rPr lang="zh-CN" altLang="en-US" dirty="0"/>
              <a:t>如果要把刚创建的 </a:t>
            </a:r>
            <a:r>
              <a:rPr lang="en-US" altLang="zh-CN" dirty="0"/>
              <a:t>home.wpy </a:t>
            </a:r>
            <a:r>
              <a:rPr lang="zh-CN" altLang="en-US" dirty="0"/>
              <a:t>设置为默认首页，需要打开 </a:t>
            </a:r>
            <a:r>
              <a:rPr lang="en-US" altLang="zh-CN" dirty="0">
                <a:solidFill>
                  <a:srgbClr val="FF0000"/>
                </a:solidFill>
              </a:rPr>
              <a:t>src </a:t>
            </a:r>
            <a:r>
              <a:rPr lang="en-US" altLang="zh-CN" dirty="0">
                <a:solidFill>
                  <a:schemeClr val="tx1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 app.wpy </a:t>
            </a:r>
            <a:r>
              <a:rPr lang="zh-CN" altLang="en-US" dirty="0"/>
              <a:t>入口文件，将 </a:t>
            </a:r>
            <a:r>
              <a:rPr lang="en-US" altLang="zh-CN" dirty="0"/>
              <a:t>home.wpy </a:t>
            </a:r>
            <a:r>
              <a:rPr lang="zh-CN" altLang="en-US" dirty="0"/>
              <a:t>的页面路径，注册到 </a:t>
            </a:r>
            <a:r>
              <a:rPr lang="en-US" altLang="zh-CN" dirty="0">
                <a:solidFill>
                  <a:srgbClr val="FF0000"/>
                </a:solidFill>
              </a:rPr>
              <a:t>config -&gt; pages </a:t>
            </a:r>
            <a:r>
              <a:rPr lang="zh-CN" altLang="en-US" dirty="0"/>
              <a:t>数组中，并调整为数组的第一项即可，示例代码如下：</a:t>
            </a:r>
            <a:endParaRPr lang="en-US" altLang="zh-CN" b="1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31C32C5-FB97-4774-B041-350C07F969E5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2662240"/>
            <a:ext cx="6130925" cy="2406253"/>
            <a:chOff x="1177925" y="2105691"/>
            <a:chExt cx="6130925" cy="223575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3A39867-CEE0-416B-B495-B2D15EE1C4CB}"/>
                </a:ext>
              </a:extLst>
            </p:cNvPr>
            <p:cNvSpPr/>
            <p:nvPr/>
          </p:nvSpPr>
          <p:spPr>
            <a:xfrm>
              <a:off x="1177925" y="2105691"/>
              <a:ext cx="6130925" cy="221433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24C4169-2D18-4832-8FB3-280B61C28FDC}"/>
                </a:ext>
              </a:extLst>
            </p:cNvPr>
            <p:cNvSpPr/>
            <p:nvPr/>
          </p:nvSpPr>
          <p:spPr>
            <a:xfrm>
              <a:off x="1535112" y="2126976"/>
              <a:ext cx="5671731" cy="22144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</a:rPr>
                <a:t>script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&gt;</a:t>
              </a:r>
            </a:p>
            <a:p>
              <a:pPr>
                <a:lnSpc>
                  <a:spcPts val="1800"/>
                </a:lnSpc>
              </a:pP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import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wepy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'wepy'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import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'wepy-async-function'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b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</a:b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export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default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</a:rPr>
                <a:t>class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dirty="0">
                  <a:solidFill>
                    <a:srgbClr val="EB5086"/>
                  </a:solidFill>
                  <a:latin typeface="Courier New" panose="02070309020205020404" pitchFamily="49" charset="0"/>
                </a:rPr>
                <a:t>extends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wepy.</a:t>
              </a:r>
              <a:r>
                <a:rPr lang="en-US" altLang="zh-CN" sz="1050" i="1" u="sng" dirty="0">
                  <a:solidFill>
                    <a:srgbClr val="507806"/>
                  </a:solidFill>
                  <a:latin typeface="Courier New" panose="02070309020205020404" pitchFamily="49" charset="0"/>
                </a:rPr>
                <a:t>app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config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  pages: [</a:t>
              </a:r>
              <a:r>
                <a:rPr lang="en-US" altLang="zh-CN" sz="1050" b="1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'pages/home'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, 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'pages/index’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]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&lt;/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</a:rPr>
                <a:t>script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979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自定义默认首页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.wpy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页面的注意事项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7104776" cy="2083497"/>
          </a:xfrm>
        </p:spPr>
        <p:txBody>
          <a:bodyPr>
            <a:normAutofit/>
          </a:bodyPr>
          <a:lstStyle/>
          <a:p>
            <a:r>
              <a:rPr lang="zh-CN" altLang="en-US" dirty="0"/>
              <a:t>在创建 </a:t>
            </a:r>
            <a:r>
              <a:rPr lang="en-US" altLang="zh-CN" dirty="0"/>
              <a:t>.wpy </a:t>
            </a:r>
            <a:r>
              <a:rPr lang="zh-CN" altLang="en-US" dirty="0"/>
              <a:t>页面的时候，要注意以下事项：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每个页面的 </a:t>
            </a:r>
            <a:r>
              <a:rPr lang="en-US" altLang="zh-CN" dirty="0"/>
              <a:t>script </a:t>
            </a:r>
            <a:r>
              <a:rPr lang="zh-CN" altLang="en-US" dirty="0"/>
              <a:t>标签中，必须导入 </a:t>
            </a:r>
            <a:r>
              <a:rPr lang="en-US" altLang="zh-CN" dirty="0"/>
              <a:t>wepy </a:t>
            </a:r>
            <a:r>
              <a:rPr lang="zh-CN" altLang="en-US" dirty="0"/>
              <a:t>模块，并创建继承自 </a:t>
            </a:r>
            <a:r>
              <a:rPr lang="en-US" altLang="zh-CN" dirty="0"/>
              <a:t>wepy.page </a:t>
            </a:r>
            <a:r>
              <a:rPr lang="zh-CN" altLang="en-US" dirty="0"/>
              <a:t>的页面类；否则会报错。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每个页面的路径，必须记录到 </a:t>
            </a:r>
            <a:r>
              <a:rPr lang="en-US" altLang="zh-CN" dirty="0"/>
              <a:t>app.wpy </a:t>
            </a:r>
            <a:r>
              <a:rPr lang="zh-CN" altLang="en-US" dirty="0"/>
              <a:t>的 </a:t>
            </a:r>
            <a:r>
              <a:rPr lang="en-US" altLang="zh-CN" dirty="0"/>
              <a:t>config -&gt; pages </a:t>
            </a:r>
            <a:r>
              <a:rPr lang="zh-CN" altLang="en-US" dirty="0"/>
              <a:t>数组中。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页面路径记录完毕之后，必须再回到页面文件中，摁下 </a:t>
            </a:r>
            <a:r>
              <a:rPr lang="en-US" altLang="zh-CN" dirty="0"/>
              <a:t>Ctrl + S </a:t>
            </a:r>
            <a:r>
              <a:rPr lang="zh-CN" altLang="en-US" dirty="0"/>
              <a:t>快捷键重新编译生成页面，否则会报错。</a:t>
            </a:r>
            <a:endParaRPr lang="en-US" altLang="zh-CN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77436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为 </a:t>
            </a:r>
            <a:r>
              <a:rPr lang="en-US" altLang="zh-CN" dirty="0"/>
              <a:t>WePY </a:t>
            </a:r>
            <a:r>
              <a:rPr lang="zh-CN" altLang="en-US" dirty="0"/>
              <a:t>页面绑定事件并传参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绑定事件处理函数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7104776" cy="2083497"/>
          </a:xfrm>
        </p:spPr>
        <p:txBody>
          <a:bodyPr>
            <a:normAutofit/>
          </a:bodyPr>
          <a:lstStyle/>
          <a:p>
            <a:r>
              <a:rPr lang="zh-CN" altLang="en-US" dirty="0"/>
              <a:t>原生小程序使用 </a:t>
            </a:r>
            <a:r>
              <a:rPr lang="en-US" altLang="zh-CN" dirty="0"/>
              <a:t>bindtap</a:t>
            </a:r>
            <a:r>
              <a:rPr lang="zh-CN" altLang="en-US" dirty="0"/>
              <a:t>、</a:t>
            </a:r>
            <a:r>
              <a:rPr lang="en-US" altLang="zh-CN" dirty="0"/>
              <a:t>bindinput </a:t>
            </a:r>
            <a:r>
              <a:rPr lang="zh-CN" altLang="en-US" dirty="0"/>
              <a:t>等绑定事件处理函数，在 </a:t>
            </a:r>
            <a:r>
              <a:rPr lang="en-US" altLang="zh-CN" dirty="0"/>
              <a:t>wepy </a:t>
            </a:r>
            <a:r>
              <a:rPr lang="zh-CN" altLang="en-US" dirty="0"/>
              <a:t>框架中，优化了事件绑定机制，支持类似于 </a:t>
            </a:r>
            <a:r>
              <a:rPr lang="en-US" altLang="zh-CN" dirty="0"/>
              <a:t>Vue.js </a:t>
            </a:r>
            <a:r>
              <a:rPr lang="zh-CN" altLang="en-US" dirty="0"/>
              <a:t>的事件绑定语法，今后绑定事件可以采用如下方式：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原 </a:t>
            </a:r>
            <a:r>
              <a:rPr lang="en-US" altLang="zh-CN" dirty="0"/>
              <a:t>bindtap="clickHandler" </a:t>
            </a:r>
            <a:r>
              <a:rPr lang="zh-CN" altLang="en-US" dirty="0"/>
              <a:t>替换为 </a:t>
            </a:r>
            <a:r>
              <a:rPr lang="en-US" altLang="zh-CN" dirty="0"/>
              <a:t>@tap="clickHandler"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原 </a:t>
            </a:r>
            <a:r>
              <a:rPr lang="en-US" altLang="zh-CN" dirty="0"/>
              <a:t>bindinput="inputHandler" </a:t>
            </a:r>
            <a:r>
              <a:rPr lang="zh-CN" altLang="en-US" dirty="0"/>
              <a:t>替换为 </a:t>
            </a:r>
            <a:r>
              <a:rPr lang="en-US" altLang="zh-CN" dirty="0"/>
              <a:t>@input="inputHandler"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341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为 </a:t>
            </a:r>
            <a:r>
              <a:rPr lang="en-US" altLang="zh-CN" dirty="0"/>
              <a:t>WePY </a:t>
            </a:r>
            <a:r>
              <a:rPr lang="zh-CN" altLang="en-US" dirty="0"/>
              <a:t>页面绑定事件并传参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事件传参的优化写法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7104776" cy="2083497"/>
          </a:xfrm>
        </p:spPr>
        <p:txBody>
          <a:bodyPr>
            <a:normAutofit/>
          </a:bodyPr>
          <a:lstStyle/>
          <a:p>
            <a:r>
              <a:rPr lang="zh-CN" altLang="en-US" dirty="0"/>
              <a:t>如果 </a:t>
            </a:r>
            <a:r>
              <a:rPr lang="en-US" altLang="zh-CN" dirty="0"/>
              <a:t>@ </a:t>
            </a:r>
            <a:r>
              <a:rPr lang="zh-CN" altLang="en-US" dirty="0"/>
              <a:t>符号绑定的事件处理函数需要传参，可以采用优化的写法，示例如下：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sv-SE" dirty="0"/>
              <a:t>原 </a:t>
            </a:r>
            <a:r>
              <a:rPr lang="sv-SE" altLang="zh-CN" dirty="0"/>
              <a:t>bindtap="click</a:t>
            </a:r>
            <a:r>
              <a:rPr lang="en-US" altLang="zh-CN" dirty="0"/>
              <a:t>Handler</a:t>
            </a:r>
            <a:r>
              <a:rPr lang="sv-SE" altLang="zh-CN" dirty="0"/>
              <a:t>" data-index={{index}} </a:t>
            </a:r>
            <a:r>
              <a:rPr lang="zh-CN" altLang="sv-SE" dirty="0"/>
              <a:t>替换为 </a:t>
            </a:r>
            <a:r>
              <a:rPr lang="sv-SE" altLang="zh-CN" dirty="0"/>
              <a:t>@tap="click(</a:t>
            </a:r>
            <a:r>
              <a:rPr lang="sv-SE" altLang="zh-CN" b="1" dirty="0">
                <a:solidFill>
                  <a:srgbClr val="FF0000"/>
                </a:solidFill>
              </a:rPr>
              <a:t>{{</a:t>
            </a:r>
            <a:r>
              <a:rPr lang="sv-SE" altLang="zh-CN" dirty="0"/>
              <a:t>index</a:t>
            </a:r>
            <a:r>
              <a:rPr lang="sv-SE" altLang="zh-CN" b="1" dirty="0">
                <a:solidFill>
                  <a:srgbClr val="FF0000"/>
                </a:solidFill>
              </a:rPr>
              <a:t>}}</a:t>
            </a:r>
            <a:r>
              <a:rPr lang="sv-SE" altLang="zh-CN" dirty="0"/>
              <a:t>)"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939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为 </a:t>
            </a:r>
            <a:r>
              <a:rPr lang="en-US" altLang="zh-CN" dirty="0"/>
              <a:t>WePY </a:t>
            </a:r>
            <a:r>
              <a:rPr lang="zh-CN" altLang="en-US" dirty="0"/>
              <a:t>页面绑定事件并传参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定义事件</a:t>
            </a:r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处理函数的注意点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2"/>
            <a:ext cx="6806889" cy="2083497"/>
          </a:xfrm>
        </p:spPr>
        <p:txBody>
          <a:bodyPr>
            <a:normAutofit/>
          </a:bodyPr>
          <a:lstStyle/>
          <a:p>
            <a:r>
              <a:rPr lang="zh-CN" altLang="en-US" dirty="0"/>
              <a:t>通过 </a:t>
            </a:r>
            <a:r>
              <a:rPr lang="en-US" altLang="zh-CN" dirty="0"/>
              <a:t>@ </a:t>
            </a:r>
            <a:r>
              <a:rPr lang="zh-CN" altLang="en-US" dirty="0"/>
              <a:t>符号绑定的事件处理函数，必须定义到页面的 </a:t>
            </a:r>
            <a:r>
              <a:rPr lang="en-US" altLang="zh-CN" dirty="0"/>
              <a:t>methods </a:t>
            </a:r>
            <a:r>
              <a:rPr lang="zh-CN" altLang="en-US" dirty="0"/>
              <a:t>节点下。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zh-CN" altLang="en-US" dirty="0"/>
              <a:t>对于 </a:t>
            </a:r>
            <a:r>
              <a:rPr lang="en-US" altLang="zh-CN" dirty="0"/>
              <a:t>WePY </a:t>
            </a:r>
            <a:r>
              <a:rPr lang="zh-CN" altLang="en-US" dirty="0"/>
              <a:t>中的 </a:t>
            </a:r>
            <a:r>
              <a:rPr lang="en-US" altLang="zh-CN" dirty="0"/>
              <a:t>methods </a:t>
            </a:r>
            <a:r>
              <a:rPr lang="zh-CN" altLang="en-US" dirty="0"/>
              <a:t>属性，因为与 </a:t>
            </a:r>
            <a:r>
              <a:rPr lang="en-US" altLang="zh-CN" dirty="0"/>
              <a:t>Vue </a:t>
            </a:r>
            <a:r>
              <a:rPr lang="zh-CN" altLang="en-US" dirty="0"/>
              <a:t>中的使用习惯不一致，非常容易造成误解，这里需要特别强调一下：</a:t>
            </a:r>
            <a:r>
              <a:rPr lang="en-US" altLang="zh-CN" dirty="0">
                <a:solidFill>
                  <a:srgbClr val="FF0000"/>
                </a:solidFill>
              </a:rPr>
              <a:t>WePY </a:t>
            </a:r>
            <a:r>
              <a:rPr lang="zh-CN" altLang="en-US" dirty="0">
                <a:solidFill>
                  <a:srgbClr val="FF0000"/>
                </a:solidFill>
              </a:rPr>
              <a:t>中的 </a:t>
            </a:r>
            <a:r>
              <a:rPr lang="en-US" altLang="zh-CN" dirty="0">
                <a:solidFill>
                  <a:srgbClr val="FF0000"/>
                </a:solidFill>
              </a:rPr>
              <a:t>methods 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b="1" dirty="0">
                <a:solidFill>
                  <a:srgbClr val="FF0000"/>
                </a:solidFill>
              </a:rPr>
              <a:t>只能声明</a:t>
            </a:r>
            <a:r>
              <a:rPr lang="zh-CN" altLang="en-US" dirty="0">
                <a:solidFill>
                  <a:srgbClr val="FF0000"/>
                </a:solidFill>
              </a:rPr>
              <a:t>页面 </a:t>
            </a:r>
            <a:r>
              <a:rPr lang="en-US" altLang="zh-CN" dirty="0">
                <a:solidFill>
                  <a:srgbClr val="FF0000"/>
                </a:solidFill>
              </a:rPr>
              <a:t>wxml </a:t>
            </a:r>
            <a:r>
              <a:rPr lang="zh-CN" altLang="en-US" dirty="0">
                <a:solidFill>
                  <a:srgbClr val="FF0000"/>
                </a:solidFill>
              </a:rPr>
              <a:t>标签的</a:t>
            </a:r>
            <a:r>
              <a:rPr lang="zh-CN" altLang="en-US" b="1" dirty="0">
                <a:solidFill>
                  <a:srgbClr val="FF0000"/>
                </a:solidFill>
              </a:rPr>
              <a:t>事件处理函数，不能声明自定义方法</a:t>
            </a:r>
            <a:r>
              <a:rPr lang="zh-CN" altLang="en-US" dirty="0">
                <a:solidFill>
                  <a:srgbClr val="FF0000"/>
                </a:solidFill>
              </a:rPr>
              <a:t>，自定义方法需要声明到和 </a:t>
            </a:r>
            <a:r>
              <a:rPr lang="en-US" altLang="zh-CN" dirty="0">
                <a:solidFill>
                  <a:srgbClr val="FF0000"/>
                </a:solidFill>
              </a:rPr>
              <a:t>methods </a:t>
            </a:r>
            <a:r>
              <a:rPr lang="zh-CN" altLang="en-US" dirty="0">
                <a:solidFill>
                  <a:srgbClr val="FF0000"/>
                </a:solidFill>
              </a:rPr>
              <a:t>平级的节点位置，这与 </a:t>
            </a:r>
            <a:r>
              <a:rPr lang="en-US" altLang="zh-CN" dirty="0">
                <a:solidFill>
                  <a:srgbClr val="FF0000"/>
                </a:solidFill>
              </a:rPr>
              <a:t>Vue </a:t>
            </a:r>
            <a:r>
              <a:rPr lang="zh-CN" altLang="en-US" dirty="0">
                <a:solidFill>
                  <a:srgbClr val="FF0000"/>
                </a:solidFill>
              </a:rPr>
              <a:t>中的用法是不一致的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015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WePY </a:t>
            </a:r>
            <a:r>
              <a:rPr lang="zh-CN" altLang="en-US" dirty="0"/>
              <a:t>页面的数据绑定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定义私有数据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032840"/>
            <a:ext cx="6617963" cy="689421"/>
          </a:xfrm>
        </p:spPr>
        <p:txBody>
          <a:bodyPr>
            <a:normAutofit/>
          </a:bodyPr>
          <a:lstStyle/>
          <a:p>
            <a:r>
              <a:rPr lang="en-US" altLang="zh-CN" dirty="0"/>
              <a:t>.wpy </a:t>
            </a:r>
            <a:r>
              <a:rPr lang="zh-CN" altLang="en-US" dirty="0"/>
              <a:t>页面中的私有数据，需要定义到 </a:t>
            </a:r>
            <a:r>
              <a:rPr lang="en-US" altLang="zh-CN" dirty="0"/>
              <a:t>data </a:t>
            </a:r>
            <a:r>
              <a:rPr lang="zh-CN" altLang="en-US" dirty="0"/>
              <a:t>节点中，页面上可以使用双大括号语法 </a:t>
            </a:r>
            <a:r>
              <a:rPr lang="en-US" altLang="zh-CN" dirty="0"/>
              <a:t>{{ }} </a:t>
            </a:r>
            <a:r>
              <a:rPr lang="zh-CN" altLang="en-US" dirty="0"/>
              <a:t>渲染 </a:t>
            </a:r>
            <a:r>
              <a:rPr lang="en-US" altLang="zh-CN" dirty="0"/>
              <a:t>data </a:t>
            </a:r>
            <a:r>
              <a:rPr lang="zh-CN" altLang="en-US" dirty="0"/>
              <a:t>中的数据</a:t>
            </a:r>
            <a:endParaRPr lang="en-US" altLang="zh-CN" dirty="0"/>
          </a:p>
          <a:p>
            <a:r>
              <a:rPr lang="zh-CN" altLang="en-US" dirty="0"/>
              <a:t>示例代码如下：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9BDC2CC-D67F-46BA-8C92-888FFB96D26D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2752980"/>
            <a:ext cx="6130925" cy="1874859"/>
            <a:chOff x="1177925" y="2105691"/>
            <a:chExt cx="6130925" cy="221433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9B8142-3641-4CE5-8B53-F7EB184CBA61}"/>
                </a:ext>
              </a:extLst>
            </p:cNvPr>
            <p:cNvSpPr/>
            <p:nvPr/>
          </p:nvSpPr>
          <p:spPr>
            <a:xfrm>
              <a:off x="1177925" y="2105691"/>
              <a:ext cx="6130925" cy="221433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C9CD8E4-9C68-4A27-ACED-6CE91B6FCB84}"/>
                </a:ext>
              </a:extLst>
            </p:cNvPr>
            <p:cNvSpPr/>
            <p:nvPr/>
          </p:nvSpPr>
          <p:spPr>
            <a:xfrm>
              <a:off x="1535112" y="2126976"/>
              <a:ext cx="5671731" cy="20890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</a:rPr>
                <a:t>template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    &lt;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</a:rPr>
                <a:t>view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&gt;{{</a:t>
              </a:r>
              <a:r>
                <a:rPr lang="en-US" altLang="zh-CN" sz="1050" b="1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msg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}}&lt;/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</a:rPr>
                <a:t>view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&lt;/</a:t>
              </a:r>
              <a:r>
                <a:rPr lang="en-US" altLang="zh-CN" sz="1050" dirty="0">
                  <a:solidFill>
                    <a:srgbClr val="F92672"/>
                  </a:solidFill>
                  <a:latin typeface="Courier New" panose="02070309020205020404" pitchFamily="49" charset="0"/>
                </a:rPr>
                <a:t>template</a:t>
              </a:r>
              <a:r>
                <a:rPr lang="en-US" altLang="zh-CN" sz="1050" dirty="0">
                  <a:solidFill>
                    <a:srgbClr val="0D0D0D"/>
                  </a:solidFill>
                  <a:latin typeface="Courier New" panose="02070309020205020404" pitchFamily="49" charset="0"/>
                </a:rPr>
                <a:t>&gt;</a:t>
              </a:r>
            </a:p>
            <a:p>
              <a:pPr>
                <a:lnSpc>
                  <a:spcPct val="150000"/>
                </a:lnSpc>
              </a:pP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data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zh-CN" sz="1050" b="1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msg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: 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'hello wepy'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17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WePY </a:t>
            </a:r>
            <a:r>
              <a:rPr lang="zh-CN" altLang="en-US" dirty="0"/>
              <a:t>页面的数据绑定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将文本框与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做双向数据绑定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3"/>
            <a:ext cx="7104776" cy="1875624"/>
          </a:xfrm>
        </p:spPr>
        <p:txBody>
          <a:bodyPr>
            <a:normAutofit/>
          </a:bodyPr>
          <a:lstStyle/>
          <a:p>
            <a:r>
              <a:rPr lang="zh-CN" altLang="en-US" dirty="0"/>
              <a:t>实现步骤如下：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为 </a:t>
            </a:r>
            <a:r>
              <a:rPr lang="en-US" altLang="zh-CN" dirty="0"/>
              <a:t>input </a:t>
            </a:r>
            <a:r>
              <a:rPr lang="zh-CN" altLang="en-US" dirty="0"/>
              <a:t>输入框绑定数据和事件处理函数，代码为：</a:t>
            </a:r>
            <a:r>
              <a:rPr lang="en-US" altLang="zh-CN" dirty="0"/>
              <a:t>&lt;input value="{{msg}}" @input="inputHandler" /&gt;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 </a:t>
            </a:r>
            <a:r>
              <a:rPr lang="en-US" altLang="zh-CN" dirty="0"/>
              <a:t>methods </a:t>
            </a:r>
            <a:r>
              <a:rPr lang="zh-CN" altLang="en-US" dirty="0"/>
              <a:t>中定义事件处理函数，函数名称为 </a:t>
            </a:r>
            <a:r>
              <a:rPr lang="en-US" altLang="zh-CN" dirty="0"/>
              <a:t>inputHandler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在事件处理函数中，通过事件参数 </a:t>
            </a:r>
            <a:r>
              <a:rPr lang="en-US" altLang="zh-CN" dirty="0"/>
              <a:t>e.detail.value </a:t>
            </a:r>
            <a:r>
              <a:rPr lang="zh-CN" altLang="en-US" dirty="0"/>
              <a:t>获取到最新的文本框内容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通过 </a:t>
            </a:r>
            <a:r>
              <a:rPr lang="en-US" altLang="zh-CN" dirty="0"/>
              <a:t>this.msg = e.detail.value </a:t>
            </a:r>
            <a:r>
              <a:rPr lang="zh-CN" altLang="en-US" dirty="0"/>
              <a:t>为 </a:t>
            </a:r>
            <a:r>
              <a:rPr lang="en-US" altLang="zh-CN" dirty="0"/>
              <a:t>data </a:t>
            </a:r>
            <a:r>
              <a:rPr lang="zh-CN" altLang="en-US" dirty="0"/>
              <a:t>中的 </a:t>
            </a:r>
            <a:r>
              <a:rPr lang="en-US" altLang="zh-CN" dirty="0"/>
              <a:t>msg </a:t>
            </a:r>
            <a:r>
              <a:rPr lang="zh-CN" altLang="en-US" dirty="0"/>
              <a:t>重新赋值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443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WePY </a:t>
            </a:r>
            <a:r>
              <a:rPr lang="zh-CN" altLang="en-US" dirty="0"/>
              <a:t>页面的数据绑定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wxs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3"/>
            <a:ext cx="7104776" cy="2271016"/>
          </a:xfrm>
        </p:spPr>
        <p:txBody>
          <a:bodyPr>
            <a:norm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WePY </a:t>
            </a:r>
            <a:r>
              <a:rPr lang="zh-CN" altLang="en-US" dirty="0"/>
              <a:t>中使用 </a:t>
            </a:r>
            <a:r>
              <a:rPr lang="en-US" altLang="zh-CN" dirty="0"/>
              <a:t>wxs </a:t>
            </a:r>
            <a:r>
              <a:rPr lang="zh-CN" altLang="en-US" dirty="0"/>
              <a:t>脚本的方式如下：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将 </a:t>
            </a:r>
            <a:r>
              <a:rPr lang="en-US" altLang="zh-CN" dirty="0"/>
              <a:t>wxs </a:t>
            </a:r>
            <a:r>
              <a:rPr lang="zh-CN" altLang="en-US" dirty="0"/>
              <a:t>脚本定义为外联文件，并且后缀名为 </a:t>
            </a:r>
            <a:r>
              <a:rPr lang="en-US" altLang="zh-CN" dirty="0"/>
              <a:t>.wxs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 </a:t>
            </a:r>
            <a:r>
              <a:rPr lang="en-US" altLang="zh-CN" dirty="0"/>
              <a:t>&lt;script&gt;&lt;/script&gt; </a:t>
            </a:r>
            <a:r>
              <a:rPr lang="zh-CN" altLang="en-US" dirty="0"/>
              <a:t>标签内，通过 </a:t>
            </a:r>
            <a:r>
              <a:rPr lang="en-US" altLang="zh-CN" dirty="0"/>
              <a:t>import </a:t>
            </a:r>
            <a:r>
              <a:rPr lang="zh-CN" altLang="en-US" dirty="0"/>
              <a:t>导入相对路径的 </a:t>
            </a:r>
            <a:r>
              <a:rPr lang="en-US" altLang="zh-CN" dirty="0"/>
              <a:t>wxs </a:t>
            </a:r>
            <a:r>
              <a:rPr lang="zh-CN" altLang="en-US" dirty="0"/>
              <a:t>模块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在当前页面的 </a:t>
            </a:r>
            <a:r>
              <a:rPr lang="en-US" altLang="zh-CN" dirty="0"/>
              <a:t>class </a:t>
            </a:r>
            <a:r>
              <a:rPr lang="zh-CN" altLang="en-US" dirty="0"/>
              <a:t>类中，通过 </a:t>
            </a:r>
            <a:r>
              <a:rPr lang="en-US" altLang="zh-CN" dirty="0"/>
              <a:t>wxs = { } </a:t>
            </a:r>
            <a:r>
              <a:rPr lang="zh-CN" altLang="en-US" dirty="0"/>
              <a:t>注册刚才导入的 </a:t>
            </a:r>
            <a:r>
              <a:rPr lang="en-US" altLang="zh-CN" dirty="0"/>
              <a:t>wxs </a:t>
            </a:r>
            <a:r>
              <a:rPr lang="zh-CN" altLang="en-US" dirty="0"/>
              <a:t>模块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zh-CN" altLang="en-US" dirty="0"/>
              <a:t>：被注册的 </a:t>
            </a:r>
            <a:r>
              <a:rPr lang="en-US" altLang="zh-CN" dirty="0"/>
              <a:t>wxs </a:t>
            </a:r>
            <a:r>
              <a:rPr lang="zh-CN" altLang="en-US" dirty="0"/>
              <a:t>模块，只能在当前页面的 </a:t>
            </a:r>
            <a:r>
              <a:rPr lang="en-US" altLang="zh-CN" dirty="0"/>
              <a:t>template </a:t>
            </a:r>
            <a:r>
              <a:rPr lang="zh-CN" altLang="en-US" dirty="0"/>
              <a:t>中使用，不能在 </a:t>
            </a:r>
            <a:r>
              <a:rPr lang="en-US" altLang="zh-CN" dirty="0"/>
              <a:t>script </a:t>
            </a:r>
            <a:r>
              <a:rPr lang="zh-CN" altLang="en-US" dirty="0"/>
              <a:t>中使用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233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2.4 WePY </a:t>
            </a:r>
            <a:r>
              <a:rPr lang="zh-CN" altLang="en-US" dirty="0"/>
              <a:t>页面中发起数据请求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promisify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启用 </a:t>
            </a:r>
            <a:r>
              <a:rPr lang="en-US" altLang="zh-CN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 </a:t>
            </a:r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await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3"/>
            <a:ext cx="6330797" cy="856522"/>
          </a:xfrm>
        </p:spPr>
        <p:txBody>
          <a:bodyPr>
            <a:normAutofit/>
          </a:bodyPr>
          <a:lstStyle/>
          <a:p>
            <a:r>
              <a:rPr lang="zh-CN" altLang="en-US" dirty="0"/>
              <a:t>默认使用 </a:t>
            </a:r>
            <a:r>
              <a:rPr lang="en-US" altLang="zh-CN" dirty="0"/>
              <a:t>wepy-cli </a:t>
            </a:r>
            <a:r>
              <a:rPr lang="zh-CN" altLang="en-US" dirty="0"/>
              <a:t>创建的项目，不支持使用 </a:t>
            </a:r>
            <a:r>
              <a:rPr lang="en-US" altLang="zh-CN" dirty="0"/>
              <a:t>ES7 </a:t>
            </a:r>
            <a:r>
              <a:rPr lang="zh-CN" altLang="en-US" dirty="0"/>
              <a:t>的 </a:t>
            </a:r>
            <a:r>
              <a:rPr lang="en-US" altLang="zh-CN" dirty="0"/>
              <a:t>async </a:t>
            </a:r>
            <a:r>
              <a:rPr lang="zh-CN" altLang="en-US" dirty="0"/>
              <a:t>和 </a:t>
            </a:r>
            <a:r>
              <a:rPr lang="en-US" altLang="zh-CN" dirty="0"/>
              <a:t>await </a:t>
            </a:r>
            <a:r>
              <a:rPr lang="zh-CN" altLang="en-US" dirty="0"/>
              <a:t>来简化 </a:t>
            </a:r>
            <a:r>
              <a:rPr lang="en-US" altLang="zh-CN" dirty="0"/>
              <a:t>Promise API </a:t>
            </a:r>
            <a:r>
              <a:rPr lang="zh-CN" altLang="en-US" dirty="0"/>
              <a:t>的调用。需要手动开启此功能：打开 </a:t>
            </a:r>
            <a:r>
              <a:rPr lang="en-US" altLang="zh-CN" dirty="0"/>
              <a:t>src -&gt; app.wpy</a:t>
            </a:r>
            <a:r>
              <a:rPr lang="zh-CN" altLang="en-US" dirty="0"/>
              <a:t>，找到 </a:t>
            </a:r>
            <a:r>
              <a:rPr lang="en-US" altLang="zh-CN" dirty="0"/>
              <a:t>constructor() </a:t>
            </a:r>
            <a:r>
              <a:rPr lang="zh-CN" altLang="en-US" dirty="0"/>
              <a:t>构造函数，在构造函数中代码的最后一行，添加 </a:t>
            </a:r>
            <a:r>
              <a:rPr lang="en-US" altLang="zh-CN" dirty="0"/>
              <a:t>this.use(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CN" dirty="0"/>
              <a:t>promisify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zh-CN" dirty="0"/>
              <a:t>)  </a:t>
            </a:r>
            <a:r>
              <a:rPr lang="zh-CN" altLang="en-US" dirty="0"/>
              <a:t>即可，示例代码如下：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717B1AA-A55C-40F8-BB3B-B99C952AB39D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2976340"/>
            <a:ext cx="6130925" cy="1386254"/>
            <a:chOff x="1177925" y="2105691"/>
            <a:chExt cx="6130925" cy="221433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0EB7DB7-EF7A-48E2-ABFD-53DBFEEF8E5C}"/>
                </a:ext>
              </a:extLst>
            </p:cNvPr>
            <p:cNvSpPr/>
            <p:nvPr/>
          </p:nvSpPr>
          <p:spPr>
            <a:xfrm>
              <a:off x="1177925" y="2105691"/>
              <a:ext cx="6130925" cy="221433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E8C0ABD-9E83-429C-ADB5-54C4162053A1}"/>
                </a:ext>
              </a:extLst>
            </p:cNvPr>
            <p:cNvSpPr/>
            <p:nvPr/>
          </p:nvSpPr>
          <p:spPr>
            <a:xfrm>
              <a:off x="1535112" y="2126976"/>
              <a:ext cx="5671731" cy="20510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</a:rPr>
                <a:t>constructor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() 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super()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this.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</a:rPr>
                <a:t>use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'requestfix'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this.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</a:rPr>
                <a:t>use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'promisify'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) // </a:t>
              </a:r>
              <a:r>
                <a:rPr lang="zh-CN" altLang="en-US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添加此行代码，即可启用 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async </a:t>
              </a:r>
              <a:r>
                <a:rPr lang="zh-CN" altLang="en-US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和 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await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55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2.4 WePY </a:t>
            </a:r>
            <a:r>
              <a:rPr lang="zh-CN" altLang="en-US" dirty="0"/>
              <a:t>页面中发起数据请求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wepy.request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3"/>
            <a:ext cx="7227660" cy="633157"/>
          </a:xfrm>
        </p:spPr>
        <p:txBody>
          <a:bodyPr>
            <a:normAutofit/>
          </a:bodyPr>
          <a:lstStyle/>
          <a:p>
            <a:r>
              <a:rPr lang="en-US" altLang="zh-CN" dirty="0"/>
              <a:t>WePY </a:t>
            </a:r>
            <a:r>
              <a:rPr lang="zh-CN" altLang="en-US" dirty="0"/>
              <a:t>框架对原生小程序做了封装，之前通过 </a:t>
            </a:r>
            <a:r>
              <a:rPr lang="en-US" altLang="zh-CN" dirty="0"/>
              <a:t>wx </a:t>
            </a:r>
            <a:r>
              <a:rPr lang="zh-CN" altLang="en-US" dirty="0"/>
              <a:t>调用的 </a:t>
            </a:r>
            <a:r>
              <a:rPr lang="en-US" altLang="zh-CN" dirty="0"/>
              <a:t>API</a:t>
            </a:r>
            <a:r>
              <a:rPr lang="zh-CN" altLang="en-US" dirty="0"/>
              <a:t>，都可以直接使用 </a:t>
            </a:r>
            <a:r>
              <a:rPr lang="en-US" altLang="zh-CN" dirty="0"/>
              <a:t>wepy </a:t>
            </a:r>
            <a:r>
              <a:rPr lang="zh-CN" altLang="en-US" dirty="0"/>
              <a:t>进行调用，例如：</a:t>
            </a:r>
            <a:r>
              <a:rPr lang="en-US" altLang="zh-CN" dirty="0"/>
              <a:t>wx.request() </a:t>
            </a:r>
            <a:r>
              <a:rPr lang="zh-CN" altLang="en-US" dirty="0"/>
              <a:t>是原生小程序的数据请求 </a:t>
            </a:r>
            <a:r>
              <a:rPr lang="en-US" altLang="zh-CN" dirty="0"/>
              <a:t>API</a:t>
            </a:r>
            <a:r>
              <a:rPr lang="zh-CN" altLang="en-US" dirty="0"/>
              <a:t>，现在可以直接通过 </a:t>
            </a:r>
            <a:r>
              <a:rPr lang="en-US" altLang="zh-CN" dirty="0"/>
              <a:t>wepy.request()</a:t>
            </a:r>
            <a:r>
              <a:rPr lang="zh-CN" altLang="en-US" dirty="0"/>
              <a:t> 发起网络数据请求。示例代码如下：</a:t>
            </a:r>
            <a:endParaRPr lang="en-US" altLang="zh-CN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1D1A736-D08A-4FE4-A1C4-3665D60F5022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2766939"/>
            <a:ext cx="6889659" cy="1606311"/>
            <a:chOff x="1177925" y="2105691"/>
            <a:chExt cx="6130925" cy="221433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773892-3CBA-46F3-B2A7-FD3F562F52CE}"/>
                </a:ext>
              </a:extLst>
            </p:cNvPr>
            <p:cNvSpPr/>
            <p:nvPr/>
          </p:nvSpPr>
          <p:spPr>
            <a:xfrm>
              <a:off x="1177925" y="2105691"/>
              <a:ext cx="6130925" cy="221433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E193DD6-493F-40DC-A66E-EE91EE076AA2}"/>
                </a:ext>
              </a:extLst>
            </p:cNvPr>
            <p:cNvSpPr/>
            <p:nvPr/>
          </p:nvSpPr>
          <p:spPr>
            <a:xfrm>
              <a:off x="1429908" y="2126975"/>
              <a:ext cx="5671731" cy="21319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methods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EB5086"/>
                  </a:solidFill>
                  <a:latin typeface="Courier New" panose="02070309020205020404" pitchFamily="49" charset="0"/>
                </a:rPr>
                <a:t>  async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</a:rPr>
                <a:t>getInfo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() 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</a:rPr>
                <a:t>    const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res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await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wepy.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</a:rPr>
                <a:t>request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'https://www.liulongbin.top:8081/</a:t>
              </a:r>
              <a:r>
                <a:rPr lang="en-US" altLang="zh-CN" sz="1050" dirty="0" err="1">
                  <a:solidFill>
                    <a:srgbClr val="1794FA"/>
                  </a:solidFill>
                  <a:latin typeface="Courier New" panose="02070309020205020404" pitchFamily="49" charset="0"/>
                </a:rPr>
                <a:t>api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/get’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124CFA"/>
                  </a:solidFill>
                  <a:latin typeface="Courier New" panose="02070309020205020404" pitchFamily="49" charset="0"/>
                </a:rPr>
                <a:t>    console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.</a:t>
              </a:r>
              <a:r>
                <a:rPr lang="en-US" altLang="zh-CN" sz="1050" dirty="0">
                  <a:solidFill>
                    <a:srgbClr val="3FB3A8"/>
                  </a:solidFill>
                  <a:latin typeface="Courier New" panose="02070309020205020404" pitchFamily="49" charset="0"/>
                </a:rPr>
                <a:t>log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(res)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568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>
                <a:solidFill>
                  <a:srgbClr val="404040"/>
                </a:solidFill>
              </a:rPr>
              <a:t>WePY </a:t>
            </a:r>
            <a:r>
              <a:rPr lang="zh-CN" altLang="en-US" dirty="0">
                <a:solidFill>
                  <a:srgbClr val="404040"/>
                </a:solidFill>
              </a:rPr>
              <a:t>框架概述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WePY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488593" cy="112177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WePY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腾讯官方出品</a:t>
            </a:r>
            <a:r>
              <a:rPr lang="zh-CN" altLang="en-US" dirty="0"/>
              <a:t>的一个</a:t>
            </a:r>
            <a:r>
              <a:rPr lang="zh-CN" altLang="en-US" dirty="0">
                <a:solidFill>
                  <a:srgbClr val="FF0000"/>
                </a:solidFill>
              </a:rPr>
              <a:t>小程序快速开发框架</a:t>
            </a:r>
            <a:r>
              <a:rPr lang="zh-CN" altLang="en-US" dirty="0"/>
              <a:t>，对原生小程序的开发模式进行了再次封装，更贴近于 </a:t>
            </a:r>
            <a:r>
              <a:rPr lang="en-US" altLang="zh-CN" dirty="0"/>
              <a:t>MVVM </a:t>
            </a:r>
            <a:r>
              <a:rPr lang="zh-CN" altLang="en-US" dirty="0"/>
              <a:t>架构模式，并支持</a:t>
            </a:r>
            <a:r>
              <a:rPr lang="en-US" altLang="zh-CN" dirty="0"/>
              <a:t>ES6/7</a:t>
            </a:r>
            <a:r>
              <a:rPr lang="zh-CN" altLang="en-US" dirty="0"/>
              <a:t>的一些新特性，同时语法风格更接近于 </a:t>
            </a:r>
            <a:r>
              <a:rPr lang="en-US" altLang="zh-CN" dirty="0"/>
              <a:t>Vue.js</a:t>
            </a:r>
            <a:r>
              <a:rPr lang="zh-CN" altLang="en-US" dirty="0"/>
              <a:t>，使用 </a:t>
            </a:r>
            <a:r>
              <a:rPr lang="en-US" altLang="zh-CN" dirty="0"/>
              <a:t>WePY </a:t>
            </a:r>
            <a:r>
              <a:rPr lang="zh-CN" altLang="en-US" dirty="0"/>
              <a:t>框架能够提高小程序的开发效率。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en-US" altLang="zh-CN" dirty="0"/>
              <a:t>WePY </a:t>
            </a:r>
            <a:r>
              <a:rPr lang="zh-CN" altLang="en-US" dirty="0"/>
              <a:t>只是小程序的快速开发框架之一，市面上还有诸如 </a:t>
            </a:r>
            <a:r>
              <a:rPr lang="en-US" altLang="zh-CN" dirty="0"/>
              <a:t>mpvue</a:t>
            </a:r>
            <a:r>
              <a:rPr lang="zh-CN" altLang="en-US" dirty="0"/>
              <a:t>、</a:t>
            </a:r>
            <a:r>
              <a:rPr lang="en-US" altLang="zh-CN" dirty="0"/>
              <a:t>taro</a:t>
            </a:r>
            <a:r>
              <a:rPr lang="zh-CN" altLang="en-US" dirty="0"/>
              <a:t>、</a:t>
            </a:r>
            <a:r>
              <a:rPr lang="en-US" altLang="zh-CN" dirty="0" err="1"/>
              <a:t>uniapp</a:t>
            </a:r>
            <a:r>
              <a:rPr lang="en-US" altLang="zh-CN" dirty="0"/>
              <a:t> </a:t>
            </a:r>
            <a:r>
              <a:rPr lang="zh-CN" altLang="en-US" dirty="0"/>
              <a:t>之类的小程序开发框架也比较流行。</a:t>
            </a:r>
          </a:p>
        </p:txBody>
      </p:sp>
    </p:spTree>
    <p:extLst>
      <p:ext uri="{BB962C8B-B14F-4D97-AF65-F5344CB8AC3E}">
        <p14:creationId xmlns:p14="http://schemas.microsoft.com/office/powerpoint/2010/main" val="377626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2.4 WePY </a:t>
            </a:r>
            <a:r>
              <a:rPr lang="zh-CN" altLang="en-US" dirty="0"/>
              <a:t>页面中发起数据请求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wepy.request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3"/>
            <a:ext cx="7227660" cy="633157"/>
          </a:xfrm>
        </p:spPr>
        <p:txBody>
          <a:bodyPr>
            <a:normAutofit/>
          </a:bodyPr>
          <a:lstStyle/>
          <a:p>
            <a:r>
              <a:rPr lang="zh-CN" altLang="en-US" dirty="0"/>
              <a:t>通过 </a:t>
            </a:r>
            <a:r>
              <a:rPr lang="en-US" altLang="zh-CN" dirty="0"/>
              <a:t>wepy.request() </a:t>
            </a:r>
            <a:r>
              <a:rPr lang="zh-CN" altLang="en-US" dirty="0"/>
              <a:t>方法发起 </a:t>
            </a:r>
            <a:r>
              <a:rPr lang="en-US" altLang="zh-CN" dirty="0"/>
              <a:t>Post </a:t>
            </a:r>
            <a:r>
              <a:rPr lang="zh-CN" altLang="en-US" dirty="0"/>
              <a:t>请求的示例代码如下：</a:t>
            </a:r>
            <a:endParaRPr lang="en-US" altLang="zh-CN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1D1A736-D08A-4FE4-A1C4-3665D60F5022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2476149"/>
            <a:ext cx="7046453" cy="2519840"/>
            <a:chOff x="1177925" y="2052003"/>
            <a:chExt cx="6130925" cy="223789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773892-3CBA-46F3-B2A7-FD3F562F52CE}"/>
                </a:ext>
              </a:extLst>
            </p:cNvPr>
            <p:cNvSpPr/>
            <p:nvPr/>
          </p:nvSpPr>
          <p:spPr>
            <a:xfrm>
              <a:off x="1177925" y="2052003"/>
              <a:ext cx="6130925" cy="221433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E193DD6-493F-40DC-A66E-EE91EE076AA2}"/>
                </a:ext>
              </a:extLst>
            </p:cNvPr>
            <p:cNvSpPr/>
            <p:nvPr/>
          </p:nvSpPr>
          <p:spPr>
            <a:xfrm>
              <a:off x="1535112" y="2073287"/>
              <a:ext cx="5671731" cy="2216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methods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EB5086"/>
                  </a:solidFill>
                  <a:latin typeface="Courier New" panose="02070309020205020404" pitchFamily="49" charset="0"/>
                </a:rPr>
                <a:t>  async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</a:rPr>
                <a:t>postInfo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() 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</a:rPr>
                <a:t>    const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res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await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wepy.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</a:rPr>
                <a:t>request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({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    url: 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'https</a:t>
              </a:r>
              <a:r>
                <a:rPr lang="en-US" altLang="zh-CN" sz="1050">
                  <a:solidFill>
                    <a:srgbClr val="1794FA"/>
                  </a:solidFill>
                  <a:latin typeface="Courier New" panose="02070309020205020404" pitchFamily="49" charset="0"/>
                </a:rPr>
                <a:t>://www.liulongbin.top:8081/api/post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,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    method: 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'post'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,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    data: { name: 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'zs'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, age: </a:t>
              </a:r>
              <a:r>
                <a:rPr lang="en-US" altLang="zh-CN" sz="1050" dirty="0">
                  <a:solidFill>
                    <a:srgbClr val="0025F5"/>
                  </a:solidFill>
                  <a:latin typeface="Courier New" panose="02070309020205020404" pitchFamily="49" charset="0"/>
                </a:rPr>
                <a:t>20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  })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124CFA"/>
                  </a:solidFill>
                  <a:latin typeface="Courier New" panose="02070309020205020404" pitchFamily="49" charset="0"/>
                </a:rPr>
                <a:t>    console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.</a:t>
              </a:r>
              <a:r>
                <a:rPr lang="en-US" altLang="zh-CN" sz="1050" dirty="0">
                  <a:solidFill>
                    <a:srgbClr val="3FB3A8"/>
                  </a:solidFill>
                  <a:latin typeface="Courier New" panose="02070309020205020404" pitchFamily="49" charset="0"/>
                </a:rPr>
                <a:t>log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(res)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94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WePY </a:t>
            </a:r>
            <a:r>
              <a:rPr lang="zh-CN" altLang="en-US" dirty="0"/>
              <a:t>框架的开发规范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2.4 WePY </a:t>
            </a:r>
            <a:r>
              <a:rPr lang="zh-CN" altLang="en-US" dirty="0"/>
              <a:t>页面中发起数据请求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异步更新数据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0D534999-851F-4A3E-9EA4-8533687577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3"/>
            <a:ext cx="7227660" cy="633157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异步函数</a:t>
            </a:r>
            <a:r>
              <a:rPr lang="zh-CN" altLang="en-US" dirty="0"/>
              <a:t>中更新数据的时候，页面检测不到数据的变化，</a:t>
            </a:r>
            <a:r>
              <a:rPr lang="zh-CN" altLang="en-US" b="1" dirty="0">
                <a:solidFill>
                  <a:srgbClr val="FF0000"/>
                </a:solidFill>
              </a:rPr>
              <a:t>必须手动调用 </a:t>
            </a:r>
            <a:r>
              <a:rPr lang="en-US" altLang="zh-CN" b="1" dirty="0">
                <a:solidFill>
                  <a:srgbClr val="FF0000"/>
                </a:solidFill>
              </a:rPr>
              <a:t>this.$apply </a:t>
            </a:r>
            <a:r>
              <a:rPr lang="zh-CN" altLang="en-US" b="1" dirty="0">
                <a:solidFill>
                  <a:srgbClr val="FF0000"/>
                </a:solidFill>
              </a:rPr>
              <a:t>方法。</a:t>
            </a:r>
            <a:r>
              <a:rPr lang="zh-CN" altLang="en-US" dirty="0"/>
              <a:t>作用是强制页面重新渲染，代码示例如下：</a:t>
            </a:r>
            <a:endParaRPr lang="en-US" altLang="zh-CN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572466C-930E-4EFC-B551-C78531B3DEB2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2766939"/>
            <a:ext cx="7046453" cy="1622611"/>
            <a:chOff x="1177925" y="2105691"/>
            <a:chExt cx="6130925" cy="223680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237686F-5176-47EA-BDDC-41B3271B4ED8}"/>
                </a:ext>
              </a:extLst>
            </p:cNvPr>
            <p:cNvSpPr/>
            <p:nvPr/>
          </p:nvSpPr>
          <p:spPr>
            <a:xfrm>
              <a:off x="1177925" y="2105691"/>
              <a:ext cx="6130925" cy="221433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32F5F83-FD80-456C-B357-7E6C21419C05}"/>
                </a:ext>
              </a:extLst>
            </p:cNvPr>
            <p:cNvSpPr/>
            <p:nvPr/>
          </p:nvSpPr>
          <p:spPr>
            <a:xfrm>
              <a:off x="1535112" y="2126975"/>
              <a:ext cx="5671731" cy="2215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methods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{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EB5086"/>
                  </a:solidFill>
                  <a:latin typeface="Courier New" panose="02070309020205020404" pitchFamily="49" charset="0"/>
                </a:rPr>
                <a:t>  async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</a:rPr>
                <a:t>getInfo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() { // </a:t>
              </a:r>
              <a:r>
                <a:rPr lang="zh-CN" altLang="en-US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被 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async </a:t>
              </a:r>
              <a:r>
                <a:rPr lang="zh-CN" altLang="en-US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修饰的函数叫做异步函数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b="1" i="1" dirty="0">
                  <a:solidFill>
                    <a:srgbClr val="0088FF"/>
                  </a:solidFill>
                  <a:latin typeface="Courier New" panose="02070309020205020404" pitchFamily="49" charset="0"/>
                </a:rPr>
                <a:t>    const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res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await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wepy.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</a:rPr>
                <a:t>request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zh-CN" sz="1050" dirty="0">
                  <a:solidFill>
                    <a:srgbClr val="1794FA"/>
                  </a:solidFill>
                  <a:latin typeface="Courier New" panose="02070309020205020404" pitchFamily="49" charset="0"/>
                </a:rPr>
                <a:t>'https://www.liulongbin.top:8081/api/get’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050" i="1" dirty="0">
                  <a:solidFill>
                    <a:srgbClr val="124CFA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this.getMsg </a:t>
              </a:r>
              <a:r>
                <a:rPr lang="en-US" altLang="zh-CN" sz="1050" b="1" dirty="0">
                  <a:solidFill>
                    <a:srgbClr val="FF3333"/>
                  </a:solidFill>
                  <a:latin typeface="Courier New" panose="02070309020205020404" pitchFamily="49" charset="0"/>
                </a:rPr>
                <a:t>=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res.data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  this.</a:t>
              </a:r>
              <a:r>
                <a:rPr lang="en-US" altLang="zh-CN" sz="1050" b="1" dirty="0">
                  <a:solidFill>
                    <a:srgbClr val="1DA11D"/>
                  </a:solidFill>
                  <a:latin typeface="Courier New" panose="02070309020205020404" pitchFamily="49" charset="0"/>
                </a:rPr>
                <a:t>$apply</a:t>
              </a: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()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  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50505"/>
                  </a:solidFill>
                  <a:latin typeface="Courier New" panose="02070309020205020404" pitchFamily="49" charset="0"/>
                </a:rPr>
                <a:t>}</a:t>
              </a:r>
              <a:endParaRPr lang="en-US" altLang="zh-CN" sz="1050" dirty="0">
                <a:solidFill>
                  <a:srgbClr val="0D0D0D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16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6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>
                <a:solidFill>
                  <a:srgbClr val="404040"/>
                </a:solidFill>
              </a:rPr>
              <a:t>WePY </a:t>
            </a:r>
            <a:r>
              <a:rPr lang="zh-CN" altLang="en-US" dirty="0">
                <a:solidFill>
                  <a:srgbClr val="404040"/>
                </a:solidFill>
              </a:rPr>
              <a:t>框架概述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为什么要使用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WePY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6488593" cy="2803987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WePY</a:t>
            </a:r>
            <a:r>
              <a:rPr lang="en-US" altLang="zh-CN" dirty="0"/>
              <a:t> </a:t>
            </a:r>
            <a:r>
              <a:rPr lang="zh-CN" altLang="en-US" dirty="0"/>
              <a:t>相比于原生小程序开发，拥有众多的</a:t>
            </a:r>
            <a:r>
              <a:rPr lang="zh-CN" altLang="en-US" b="1" dirty="0"/>
              <a:t>开发特性</a:t>
            </a:r>
            <a:r>
              <a:rPr lang="zh-CN" altLang="en-US" dirty="0"/>
              <a:t>和</a:t>
            </a:r>
            <a:r>
              <a:rPr lang="zh-CN" altLang="en-US" b="1" dirty="0"/>
              <a:t>优化方案</a:t>
            </a:r>
            <a:r>
              <a:rPr lang="zh-CN" altLang="en-US" dirty="0"/>
              <a:t>，例如：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开发风格接近于 </a:t>
            </a:r>
            <a:r>
              <a:rPr lang="en-US" altLang="zh-CN" dirty="0"/>
              <a:t>Vue.js</a:t>
            </a:r>
            <a:r>
              <a:rPr lang="zh-CN" altLang="en-US" dirty="0"/>
              <a:t>，支持很多</a:t>
            </a:r>
            <a:r>
              <a:rPr lang="en-US" altLang="zh-CN" dirty="0"/>
              <a:t>vue</a:t>
            </a:r>
            <a:r>
              <a:rPr lang="zh-CN" altLang="en-US" dirty="0"/>
              <a:t>中的语法特性；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通过 </a:t>
            </a:r>
            <a:r>
              <a:rPr lang="en-US" altLang="zh-CN" dirty="0"/>
              <a:t>polyfill </a:t>
            </a:r>
            <a:r>
              <a:rPr lang="zh-CN" altLang="en-US" dirty="0"/>
              <a:t>让小程序完美支持 </a:t>
            </a:r>
            <a:r>
              <a:rPr lang="en-US" altLang="zh-CN" dirty="0"/>
              <a:t>Promise</a:t>
            </a:r>
            <a:r>
              <a:rPr lang="zh-CN" altLang="en-US" dirty="0"/>
              <a:t>；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可以使用</a:t>
            </a:r>
            <a:r>
              <a:rPr lang="en-US" altLang="zh-CN" dirty="0"/>
              <a:t>ES6</a:t>
            </a:r>
            <a:r>
              <a:rPr lang="zh-CN" altLang="en-US" dirty="0"/>
              <a:t>等诸多高级语法特性，简化代码，提高开发效率；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对小程序本身的性能做出了进一步的优化；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支持第三方的 </a:t>
            </a:r>
            <a:r>
              <a:rPr lang="en-US" altLang="zh-CN" dirty="0"/>
              <a:t>npm </a:t>
            </a:r>
            <a:r>
              <a:rPr lang="zh-CN" altLang="en-US" dirty="0"/>
              <a:t>资源；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支持多种插件处理和编译器；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etc…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86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>
                <a:solidFill>
                  <a:srgbClr val="404040"/>
                </a:solidFill>
              </a:rPr>
              <a:t>WePY </a:t>
            </a:r>
            <a:r>
              <a:rPr lang="zh-CN" altLang="en-US" dirty="0">
                <a:solidFill>
                  <a:srgbClr val="404040"/>
                </a:solidFill>
              </a:rPr>
              <a:t>框架概述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WePY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488593" cy="447750"/>
          </a:xfrm>
        </p:spPr>
        <p:txBody>
          <a:bodyPr>
            <a:normAutofit/>
          </a:bodyPr>
          <a:lstStyle/>
          <a:p>
            <a:r>
              <a:rPr lang="en-US" altLang="zh-CN" dirty="0"/>
              <a:t>WePY </a:t>
            </a:r>
            <a:r>
              <a:rPr lang="zh-CN" altLang="en-US" dirty="0"/>
              <a:t>的安装或更新都通过 </a:t>
            </a:r>
            <a:r>
              <a:rPr lang="en-US" altLang="zh-CN" dirty="0"/>
              <a:t>npm </a:t>
            </a:r>
            <a:r>
              <a:rPr lang="zh-CN" altLang="en-US" dirty="0"/>
              <a:t>进行，全局安装或更新 </a:t>
            </a:r>
            <a:r>
              <a:rPr lang="en-US" altLang="zh-CN" dirty="0"/>
              <a:t>WePY </a:t>
            </a:r>
            <a:r>
              <a:rPr lang="zh-CN" altLang="en-US" dirty="0"/>
              <a:t>命令行工具，可以在终端运行以下命令：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E4CF040-DE70-4D14-A8A3-D87CC361B188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2571750"/>
            <a:ext cx="6130925" cy="308893"/>
            <a:chOff x="1177925" y="2119315"/>
            <a:chExt cx="6130925" cy="224998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8544D45-0996-42F0-8360-5D19AAABEA26}"/>
                </a:ext>
              </a:extLst>
            </p:cNvPr>
            <p:cNvSpPr/>
            <p:nvPr/>
          </p:nvSpPr>
          <p:spPr>
            <a:xfrm>
              <a:off x="1177925" y="2119315"/>
              <a:ext cx="6130925" cy="221433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2EA2407-AFD3-4783-8750-846995861EE8}"/>
                </a:ext>
              </a:extLst>
            </p:cNvPr>
            <p:cNvSpPr/>
            <p:nvPr/>
          </p:nvSpPr>
          <p:spPr>
            <a:xfrm>
              <a:off x="1535113" y="2126978"/>
              <a:ext cx="4234928" cy="2242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zh-CN" sz="1050" dirty="0">
                  <a:latin typeface="Courier New" panose="02070309020205020404" pitchFamily="49" charset="0"/>
                </a:rPr>
                <a:t>npm install wepy-cli -g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93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创建 </a:t>
            </a:r>
            <a:r>
              <a:rPr lang="en-US" altLang="zh-CN" dirty="0"/>
              <a:t>WePY </a:t>
            </a:r>
            <a:r>
              <a:rPr lang="zh-CN" altLang="en-US" dirty="0"/>
              <a:t>项目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WePY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488593" cy="447750"/>
          </a:xfrm>
        </p:spPr>
        <p:txBody>
          <a:bodyPr>
            <a:normAutofit/>
          </a:bodyPr>
          <a:lstStyle/>
          <a:p>
            <a:r>
              <a:rPr lang="en-US" altLang="zh-CN" dirty="0"/>
              <a:t>WePY </a:t>
            </a:r>
            <a:r>
              <a:rPr lang="zh-CN" altLang="en-US" dirty="0"/>
              <a:t>命令行工具安装完毕后，可以运行如下命令，初始化项目结构：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F7E21CA-19F7-4041-B209-5AA2FA94228A}"/>
              </a:ext>
            </a:extLst>
          </p:cNvPr>
          <p:cNvGrpSpPr>
            <a:grpSpLocks/>
          </p:cNvGrpSpPr>
          <p:nvPr/>
        </p:nvGrpSpPr>
        <p:grpSpPr bwMode="auto">
          <a:xfrm>
            <a:off x="931862" y="2571750"/>
            <a:ext cx="6130925" cy="308893"/>
            <a:chOff x="1177925" y="2119315"/>
            <a:chExt cx="6130925" cy="224998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7B2CBCE-A173-4747-937D-37038850AFC0}"/>
                </a:ext>
              </a:extLst>
            </p:cNvPr>
            <p:cNvSpPr/>
            <p:nvPr/>
          </p:nvSpPr>
          <p:spPr>
            <a:xfrm>
              <a:off x="1177925" y="2119315"/>
              <a:ext cx="6130925" cy="221433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buFontTx/>
                <a:buNone/>
                <a:defRPr/>
              </a:pPr>
              <a:endPara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15728E2-F03E-4CBD-8B1E-1EDFC4C63497}"/>
                </a:ext>
              </a:extLst>
            </p:cNvPr>
            <p:cNvSpPr/>
            <p:nvPr/>
          </p:nvSpPr>
          <p:spPr>
            <a:xfrm>
              <a:off x="1535113" y="2126978"/>
              <a:ext cx="4234928" cy="2242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zh-CN" sz="1050" b="1" dirty="0">
                  <a:latin typeface="Courier New" panose="02070309020205020404" pitchFamily="49" charset="0"/>
                </a:rPr>
                <a:t>wepy init </a:t>
              </a:r>
              <a:r>
                <a:rPr lang="en-US" altLang="zh-CN" sz="105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standard</a:t>
              </a:r>
              <a:r>
                <a:rPr lang="en-US" altLang="zh-CN" sz="1050" b="1" dirty="0">
                  <a:latin typeface="Courier New" panose="02070309020205020404" pitchFamily="49" charset="0"/>
                </a:rPr>
                <a:t> </a:t>
              </a:r>
              <a:r>
                <a:rPr lang="en-US" altLang="zh-CN" sz="1050" b="1" dirty="0">
                  <a:solidFill>
                    <a:srgbClr val="047FFD"/>
                  </a:solidFill>
                  <a:latin typeface="Courier New" panose="02070309020205020404" pitchFamily="49" charset="0"/>
                </a:rPr>
                <a:t>myproject</a:t>
              </a:r>
            </a:p>
          </p:txBody>
        </p:sp>
      </p:grp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8B365BDC-F2FC-47B8-923E-90E80FDB1808}"/>
              </a:ext>
            </a:extLst>
          </p:cNvPr>
          <p:cNvSpPr txBox="1">
            <a:spLocks/>
          </p:cNvSpPr>
          <p:nvPr/>
        </p:nvSpPr>
        <p:spPr>
          <a:xfrm>
            <a:off x="848375" y="2938517"/>
            <a:ext cx="6488593" cy="9813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其中，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zh-CN" dirty="0">
                <a:solidFill>
                  <a:srgbClr val="FF0000"/>
                </a:solidFill>
              </a:rPr>
              <a:t>wepy init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zh-CN" dirty="0"/>
              <a:t> </a:t>
            </a:r>
            <a:r>
              <a:rPr lang="zh-CN" altLang="en-US" dirty="0"/>
              <a:t>是固定写法，代表要</a:t>
            </a:r>
            <a:r>
              <a:rPr lang="zh-CN" altLang="en-US" dirty="0">
                <a:solidFill>
                  <a:srgbClr val="FF0000"/>
                </a:solidFill>
              </a:rPr>
              <a:t>初始化 </a:t>
            </a:r>
            <a:r>
              <a:rPr lang="en-US" altLang="zh-CN" dirty="0">
                <a:solidFill>
                  <a:srgbClr val="FF0000"/>
                </a:solidFill>
              </a:rPr>
              <a:t>wepy </a:t>
            </a:r>
            <a:r>
              <a:rPr lang="zh-CN" altLang="en-US" dirty="0">
                <a:solidFill>
                  <a:srgbClr val="FF0000"/>
                </a:solidFill>
              </a:rPr>
              <a:t>项目</a:t>
            </a:r>
            <a:r>
              <a:rPr lang="zh-CN" altLang="en-US" dirty="0"/>
              <a:t>；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zh-CN" dirty="0">
                <a:solidFill>
                  <a:srgbClr val="FF0000"/>
                </a:solidFill>
              </a:rPr>
              <a:t>standard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zh-CN" dirty="0"/>
              <a:t> </a:t>
            </a:r>
            <a:r>
              <a:rPr lang="zh-CN" altLang="en-US" dirty="0"/>
              <a:t>代表模板类型为</a:t>
            </a:r>
            <a:r>
              <a:rPr lang="zh-CN" altLang="en-US" dirty="0">
                <a:solidFill>
                  <a:srgbClr val="FF0000"/>
                </a:solidFill>
              </a:rPr>
              <a:t>标准模板</a:t>
            </a:r>
            <a:r>
              <a:rPr lang="zh-CN" altLang="en-US" dirty="0"/>
              <a:t>，可以运行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zh-CN" dirty="0"/>
              <a:t>wepy list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zh-CN" dirty="0"/>
              <a:t> </a:t>
            </a:r>
            <a:r>
              <a:rPr lang="zh-CN" altLang="en-US" dirty="0"/>
              <a:t>命令查看所有可用的项目模板；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  <a:r>
              <a:rPr lang="en-US" altLang="zh-CN" dirty="0">
                <a:solidFill>
                  <a:srgbClr val="FF0000"/>
                </a:solidFill>
              </a:rPr>
              <a:t>myproject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zh-CN" dirty="0"/>
              <a:t> </a:t>
            </a:r>
            <a:r>
              <a:rPr lang="zh-CN" altLang="en-US" dirty="0"/>
              <a:t>为自定义的</a:t>
            </a:r>
            <a:r>
              <a:rPr lang="zh-CN" altLang="en-US" dirty="0">
                <a:solidFill>
                  <a:srgbClr val="FF0000"/>
                </a:solidFill>
              </a:rPr>
              <a:t>项目名称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zh-CN" altLang="en-US" dirty="0">
                <a:solidFill>
                  <a:srgbClr val="FF0000"/>
                </a:solidFill>
              </a:rPr>
              <a:t>创建项目的时候，要勾选 </a:t>
            </a:r>
            <a:r>
              <a:rPr lang="en-US" altLang="zh-CN" dirty="0">
                <a:solidFill>
                  <a:srgbClr val="FF0000"/>
                </a:solidFill>
              </a:rPr>
              <a:t>ESLint </a:t>
            </a:r>
            <a:r>
              <a:rPr lang="zh-CN" altLang="en-US" dirty="0">
                <a:solidFill>
                  <a:srgbClr val="FF0000"/>
                </a:solidFill>
              </a:rPr>
              <a:t>选项！</a:t>
            </a:r>
          </a:p>
        </p:txBody>
      </p:sp>
    </p:spTree>
    <p:extLst>
      <p:ext uri="{BB962C8B-B14F-4D97-AF65-F5344CB8AC3E}">
        <p14:creationId xmlns:p14="http://schemas.microsoft.com/office/powerpoint/2010/main" val="246448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创建 </a:t>
            </a:r>
            <a:r>
              <a:rPr lang="en-US" altLang="zh-CN" dirty="0"/>
              <a:t>WePY </a:t>
            </a:r>
            <a:r>
              <a:rPr lang="zh-CN" altLang="en-US" dirty="0"/>
              <a:t>项目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WePY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项目与小程序项目的关系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1"/>
            <a:ext cx="6488593" cy="598259"/>
          </a:xfrm>
        </p:spPr>
        <p:txBody>
          <a:bodyPr>
            <a:noAutofit/>
          </a:bodyPr>
          <a:lstStyle/>
          <a:p>
            <a:r>
              <a:rPr lang="zh-CN" altLang="en-US" dirty="0"/>
              <a:t>通过 </a:t>
            </a:r>
            <a:r>
              <a:rPr lang="en-US" altLang="zh-CN" dirty="0"/>
              <a:t>wepy init </a:t>
            </a:r>
            <a:r>
              <a:rPr lang="zh-CN" altLang="en-US" dirty="0"/>
              <a:t>命令初始化的 </a:t>
            </a:r>
            <a:r>
              <a:rPr lang="en-US" altLang="zh-CN" dirty="0"/>
              <a:t>wepy </a:t>
            </a:r>
            <a:r>
              <a:rPr lang="zh-CN" altLang="en-US" dirty="0"/>
              <a:t>项目，准确来说只是一个模板项目，不能直接当作小程序运行。需要运行相关的命令，</a:t>
            </a:r>
            <a:r>
              <a:rPr lang="zh-CN" altLang="en-US" b="1" dirty="0">
                <a:solidFill>
                  <a:srgbClr val="FF0000"/>
                </a:solidFill>
              </a:rPr>
              <a:t>把模板项目编译为小程序项目</a:t>
            </a:r>
            <a:r>
              <a:rPr lang="zh-CN" altLang="en-US" dirty="0"/>
              <a:t>，才可以运行。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2EFF08A-0A8C-4ED3-B145-82E9682A65E9}"/>
              </a:ext>
            </a:extLst>
          </p:cNvPr>
          <p:cNvSpPr/>
          <p:nvPr/>
        </p:nvSpPr>
        <p:spPr>
          <a:xfrm>
            <a:off x="959773" y="2819983"/>
            <a:ext cx="1430931" cy="2038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wepy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模板项目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5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开发人员把项目源代码编写到模板项目中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149F1B5-AF87-4623-AE4C-F4008AC02AEB}"/>
              </a:ext>
            </a:extLst>
          </p:cNvPr>
          <p:cNvSpPr/>
          <p:nvPr/>
        </p:nvSpPr>
        <p:spPr>
          <a:xfrm>
            <a:off x="5008261" y="2819983"/>
            <a:ext cx="1430931" cy="20382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小程序项目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5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根据模板项目编译</a:t>
            </a:r>
            <a:endParaRPr lang="en-US" altLang="zh-CN" sz="105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1050" dirty="0">
                <a:latin typeface="华文楷体" panose="02010600040101010101" pitchFamily="2" charset="-122"/>
                <a:ea typeface="华文楷体" panose="02010600040101010101" pitchFamily="2" charset="-122"/>
              </a:rPr>
              <a:t>得到小程序项目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57A47F3-EB0F-4953-BD93-0BBAF69159ED}"/>
              </a:ext>
            </a:extLst>
          </p:cNvPr>
          <p:cNvGrpSpPr/>
          <p:nvPr/>
        </p:nvGrpSpPr>
        <p:grpSpPr>
          <a:xfrm>
            <a:off x="3268077" y="3516683"/>
            <a:ext cx="1016376" cy="458134"/>
            <a:chOff x="3065651" y="3516683"/>
            <a:chExt cx="1016376" cy="458134"/>
          </a:xfrm>
        </p:grpSpPr>
        <p:sp>
          <p:nvSpPr>
            <p:cNvPr id="14" name="虚尾箭头 17">
              <a:extLst>
                <a:ext uri="{FF2B5EF4-FFF2-40B4-BE49-F238E27FC236}">
                  <a16:creationId xmlns:a16="http://schemas.microsoft.com/office/drawing/2014/main" id="{29F29767-8903-46A3-8368-EF9E42659378}"/>
                </a:ext>
              </a:extLst>
            </p:cNvPr>
            <p:cNvSpPr/>
            <p:nvPr/>
          </p:nvSpPr>
          <p:spPr>
            <a:xfrm>
              <a:off x="3065651" y="3703354"/>
              <a:ext cx="1016376" cy="271463"/>
            </a:xfrm>
            <a:prstGeom prst="striped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2D8A0D3-FA49-477D-BD80-30DA6ABBFD75}"/>
                </a:ext>
              </a:extLst>
            </p:cNvPr>
            <p:cNvSpPr txBox="1"/>
            <p:nvPr/>
          </p:nvSpPr>
          <p:spPr>
            <a:xfrm>
              <a:off x="3214361" y="3516683"/>
              <a:ext cx="7189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实时编译</a:t>
              </a:r>
            </a:p>
          </p:txBody>
        </p:sp>
      </p:grpSp>
      <p:sp>
        <p:nvSpPr>
          <p:cNvPr id="15" name="标注: 弯曲线形 14">
            <a:extLst>
              <a:ext uri="{FF2B5EF4-FFF2-40B4-BE49-F238E27FC236}">
                <a16:creationId xmlns:a16="http://schemas.microsoft.com/office/drawing/2014/main" id="{44B5CBEC-65A2-4A69-AB40-23AD2575B3EE}"/>
              </a:ext>
            </a:extLst>
          </p:cNvPr>
          <p:cNvSpPr/>
          <p:nvPr/>
        </p:nvSpPr>
        <p:spPr>
          <a:xfrm>
            <a:off x="6927802" y="2749540"/>
            <a:ext cx="1567045" cy="9164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709"/>
              <a:gd name="adj6" fmla="val -3152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是根据模板自动生成的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可以运行查看项目效果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可以发布上线</a:t>
            </a:r>
          </a:p>
        </p:txBody>
      </p:sp>
      <p:sp>
        <p:nvSpPr>
          <p:cNvPr id="16" name="标注: 弯曲线形 15">
            <a:extLst>
              <a:ext uri="{FF2B5EF4-FFF2-40B4-BE49-F238E27FC236}">
                <a16:creationId xmlns:a16="http://schemas.microsoft.com/office/drawing/2014/main" id="{50D5AE47-9C5D-4124-AED5-16AA168D260F}"/>
              </a:ext>
            </a:extLst>
          </p:cNvPr>
          <p:cNvSpPr/>
          <p:nvPr/>
        </p:nvSpPr>
        <p:spPr>
          <a:xfrm>
            <a:off x="2945625" y="2749540"/>
            <a:ext cx="1797391" cy="71218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709"/>
              <a:gd name="adj6" fmla="val -3152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代码是开发人员手动编写的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无法直接被当作小程序运行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15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3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创建 </a:t>
            </a:r>
            <a:r>
              <a:rPr lang="en-US" altLang="zh-CN" dirty="0"/>
              <a:t>WePY </a:t>
            </a:r>
            <a:r>
              <a:rPr lang="zh-CN" altLang="en-US" dirty="0"/>
              <a:t>项目</a:t>
            </a:r>
          </a:p>
          <a:p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DC641CC-264C-44D0-986E-1E8141E1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实时编译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WePY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2124001"/>
            <a:ext cx="6429038" cy="2224634"/>
          </a:xfrm>
        </p:spPr>
        <p:txBody>
          <a:bodyPr>
            <a:normAutofit/>
          </a:bodyPr>
          <a:lstStyle/>
          <a:p>
            <a:r>
              <a:rPr lang="zh-CN" altLang="en-US" dirty="0"/>
              <a:t>使用 </a:t>
            </a:r>
            <a:r>
              <a:rPr lang="en-US" altLang="zh-CN" dirty="0"/>
              <a:t>wepy init </a:t>
            </a:r>
            <a:r>
              <a:rPr lang="zh-CN" altLang="en-US" dirty="0"/>
              <a:t>命令初始化项目后，只是得到了一个模板项目，如果想开启实时编译，得到小程序项目，步骤如下：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运行 </a:t>
            </a:r>
            <a:r>
              <a:rPr lang="en-US" altLang="zh-CN" dirty="0">
                <a:solidFill>
                  <a:srgbClr val="FF0000"/>
                </a:solidFill>
              </a:rPr>
              <a:t>cd myproject</a:t>
            </a:r>
            <a:r>
              <a:rPr lang="zh-CN" altLang="en-US" dirty="0"/>
              <a:t> 切换至 </a:t>
            </a:r>
            <a:r>
              <a:rPr lang="en-US" altLang="zh-CN" dirty="0"/>
              <a:t>WePY </a:t>
            </a:r>
            <a:r>
              <a:rPr lang="zh-CN" altLang="en-US" dirty="0"/>
              <a:t>项目根目录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运行 </a:t>
            </a:r>
            <a:r>
              <a:rPr lang="en-US" altLang="zh-CN" dirty="0">
                <a:solidFill>
                  <a:srgbClr val="FF0000"/>
                </a:solidFill>
              </a:rPr>
              <a:t>npm install </a:t>
            </a:r>
            <a:r>
              <a:rPr lang="zh-CN" altLang="en-US" dirty="0"/>
              <a:t>安装 </a:t>
            </a:r>
            <a:r>
              <a:rPr lang="en-US" altLang="zh-CN" dirty="0"/>
              <a:t>WePY </a:t>
            </a:r>
            <a:r>
              <a:rPr lang="zh-CN" altLang="en-US" dirty="0"/>
              <a:t>项目依赖项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运行 </a:t>
            </a:r>
            <a:r>
              <a:rPr lang="en-US" altLang="zh-CN" dirty="0">
                <a:solidFill>
                  <a:srgbClr val="FF0000"/>
                </a:solidFill>
              </a:rPr>
              <a:t>wepy build --watch </a:t>
            </a:r>
            <a:r>
              <a:rPr lang="zh-CN" altLang="en-US" dirty="0"/>
              <a:t>开启实时编译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en-US" altLang="zh-CN" dirty="0"/>
              <a:t>wepy build --watch </a:t>
            </a:r>
            <a:r>
              <a:rPr lang="zh-CN" altLang="en-US" dirty="0"/>
              <a:t>命令，会</a:t>
            </a:r>
            <a:r>
              <a:rPr lang="zh-CN" altLang="en-US" dirty="0">
                <a:solidFill>
                  <a:srgbClr val="FF0000"/>
                </a:solidFill>
              </a:rPr>
              <a:t>循环监听 </a:t>
            </a:r>
            <a:r>
              <a:rPr lang="en-US" altLang="zh-CN" dirty="0"/>
              <a:t>WePY </a:t>
            </a:r>
            <a:r>
              <a:rPr lang="zh-CN" altLang="en-US" dirty="0"/>
              <a:t>项目中源代码的变化，</a:t>
            </a:r>
            <a:r>
              <a:rPr lang="zh-CN" altLang="en-US" dirty="0">
                <a:solidFill>
                  <a:srgbClr val="FF0000"/>
                </a:solidFill>
              </a:rPr>
              <a:t>自动编译生成小程序项目</a:t>
            </a:r>
            <a:r>
              <a:rPr lang="zh-CN" altLang="en-US" dirty="0"/>
              <a:t>，生成的小程序项目默认被存放于 </a:t>
            </a:r>
            <a:r>
              <a:rPr lang="en-US" altLang="zh-CN" dirty="0">
                <a:solidFill>
                  <a:srgbClr val="FF0000"/>
                </a:solidFill>
              </a:rPr>
              <a:t>dist </a:t>
            </a:r>
            <a:r>
              <a:rPr lang="zh-CN" altLang="en-US" dirty="0">
                <a:solidFill>
                  <a:srgbClr val="FF0000"/>
                </a:solidFill>
              </a:rPr>
              <a:t>目录</a:t>
            </a:r>
            <a:r>
              <a:rPr lang="zh-CN" altLang="en-US" dirty="0"/>
              <a:t>中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55209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WePY </a:t>
            </a:r>
            <a:r>
              <a:rPr lang="zh-CN" altLang="en-US" dirty="0"/>
              <a:t>框架的安装和使用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en-US" altLang="zh-CN" dirty="0">
                <a:solidFill>
                  <a:srgbClr val="404040"/>
                </a:solidFill>
              </a:rPr>
              <a:t>WePY </a:t>
            </a:r>
            <a:r>
              <a:rPr lang="zh-CN" altLang="en-US" dirty="0">
                <a:solidFill>
                  <a:srgbClr val="404040"/>
                </a:solidFill>
              </a:rPr>
              <a:t>项目的目录结构</a:t>
            </a:r>
            <a:endParaRPr lang="zh-CN" altLang="en-US" dirty="0"/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6742EBB9-0326-4D21-B665-33CDA63AB56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1393200"/>
            <a:ext cx="8295623" cy="3646470"/>
          </a:xfrm>
        </p:spPr>
        <p:txBody>
          <a:bodyPr>
            <a:noAutofit/>
          </a:bodyPr>
          <a:lstStyle/>
          <a:p>
            <a:pPr>
              <a:lnSpc>
                <a:spcPts val="1800"/>
              </a:lnSpc>
            </a:pPr>
            <a:r>
              <a:rPr lang="en-US" altLang="zh-CN" dirty="0"/>
              <a:t>├── </a:t>
            </a:r>
            <a:r>
              <a:rPr lang="en-US" altLang="zh-CN" b="1" dirty="0">
                <a:solidFill>
                  <a:srgbClr val="FF0000"/>
                </a:solidFill>
              </a:rPr>
              <a:t>dist</a:t>
            </a:r>
            <a:r>
              <a:rPr lang="en-US" altLang="zh-CN" dirty="0"/>
              <a:t>   </a:t>
            </a:r>
            <a:r>
              <a:rPr lang="zh-CN" altLang="en-US" dirty="0"/>
              <a:t>小程序运行代码目录（</a:t>
            </a:r>
            <a:r>
              <a:rPr lang="zh-CN" altLang="en-US" b="1" dirty="0">
                <a:solidFill>
                  <a:srgbClr val="FF0000"/>
                </a:solidFill>
              </a:rPr>
              <a:t>该目录</a:t>
            </a:r>
            <a:r>
              <a:rPr lang="zh-CN" altLang="en-US" b="1" dirty="0"/>
              <a:t>由</a:t>
            </a:r>
            <a:r>
              <a:rPr lang="en-US" altLang="zh-CN" b="1" dirty="0"/>
              <a:t>WePY</a:t>
            </a:r>
            <a:r>
              <a:rPr lang="zh-CN" altLang="en-US" b="1" dirty="0"/>
              <a:t>的</a:t>
            </a:r>
            <a:r>
              <a:rPr lang="en-US" altLang="zh-CN" b="1" dirty="0"/>
              <a:t>build</a:t>
            </a:r>
            <a:r>
              <a:rPr lang="zh-CN" altLang="en-US" b="1" dirty="0"/>
              <a:t>指令</a:t>
            </a:r>
            <a:r>
              <a:rPr lang="zh-CN" altLang="en-US" b="1" dirty="0">
                <a:solidFill>
                  <a:srgbClr val="FF0000"/>
                </a:solidFill>
              </a:rPr>
              <a:t>自动编译生成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请不要直接修改该目录下的文件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├── node_modules 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├── </a:t>
            </a:r>
            <a:r>
              <a:rPr lang="en-US" altLang="zh-CN" b="1" dirty="0">
                <a:solidFill>
                  <a:srgbClr val="FF0000"/>
                </a:solidFill>
              </a:rPr>
              <a:t>src</a:t>
            </a:r>
            <a:r>
              <a:rPr lang="en-US" altLang="zh-CN" dirty="0"/>
              <a:t> </a:t>
            </a:r>
            <a:r>
              <a:rPr lang="zh-CN" altLang="en-US" dirty="0"/>
              <a:t>代码编写的目录  （</a:t>
            </a:r>
            <a:r>
              <a:rPr lang="zh-CN" altLang="en-US" b="1" dirty="0"/>
              <a:t>该目录为使用</a:t>
            </a:r>
            <a:r>
              <a:rPr lang="en-US" altLang="zh-CN" b="1" dirty="0"/>
              <a:t>WePY</a:t>
            </a:r>
            <a:r>
              <a:rPr lang="zh-CN" altLang="en-US" b="1" dirty="0"/>
              <a:t>后的开发目录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│   ├── </a:t>
            </a:r>
            <a:r>
              <a:rPr lang="en-US" altLang="zh-CN" dirty="0">
                <a:solidFill>
                  <a:srgbClr val="00B050"/>
                </a:solidFill>
              </a:rPr>
              <a:t>components   WePY</a:t>
            </a:r>
            <a:r>
              <a:rPr lang="zh-CN" altLang="en-US" dirty="0">
                <a:solidFill>
                  <a:srgbClr val="00B050"/>
                </a:solidFill>
              </a:rPr>
              <a:t>组件目录（组件不属于完整页面，仅供完整页面或其他组件引用）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ts val="1800"/>
              </a:lnSpc>
            </a:pPr>
            <a:r>
              <a:rPr lang="en-US" altLang="zh-CN" dirty="0"/>
              <a:t>│   │   ├── </a:t>
            </a:r>
            <a:r>
              <a:rPr lang="en-US" altLang="zh-CN" dirty="0">
                <a:solidFill>
                  <a:schemeClr val="accent2"/>
                </a:solidFill>
              </a:rPr>
              <a:t>com_a.wpy   </a:t>
            </a:r>
            <a:r>
              <a:rPr lang="zh-CN" altLang="en-US" dirty="0"/>
              <a:t>可复用的</a:t>
            </a:r>
            <a:r>
              <a:rPr lang="en-US" altLang="zh-CN" dirty="0"/>
              <a:t>WePY</a:t>
            </a:r>
            <a:r>
              <a:rPr lang="zh-CN" altLang="en-US" dirty="0"/>
              <a:t>组件</a:t>
            </a:r>
            <a:r>
              <a:rPr lang="en-US" altLang="zh-CN" dirty="0"/>
              <a:t>a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│   │   ├── </a:t>
            </a:r>
            <a:r>
              <a:rPr lang="en-US" altLang="zh-CN" dirty="0">
                <a:solidFill>
                  <a:schemeClr val="accent2"/>
                </a:solidFill>
              </a:rPr>
              <a:t>com_b.wpy   </a:t>
            </a:r>
            <a:r>
              <a:rPr lang="zh-CN" altLang="en-US" dirty="0"/>
              <a:t>可复用的</a:t>
            </a:r>
            <a:r>
              <a:rPr lang="en-US" altLang="zh-CN" dirty="0"/>
              <a:t>WePY</a:t>
            </a:r>
            <a:r>
              <a:rPr lang="zh-CN" altLang="en-US" dirty="0"/>
              <a:t>组件</a:t>
            </a:r>
            <a:r>
              <a:rPr lang="en-US" altLang="zh-CN" dirty="0"/>
              <a:t>b</a:t>
            </a:r>
          </a:p>
          <a:p>
            <a:pPr>
              <a:lnSpc>
                <a:spcPts val="1800"/>
              </a:lnSpc>
            </a:pPr>
            <a:r>
              <a:rPr lang="en-US" altLang="zh-CN" dirty="0"/>
              <a:t>│   ├── </a:t>
            </a:r>
            <a:r>
              <a:rPr lang="en-US" altLang="zh-CN" dirty="0">
                <a:solidFill>
                  <a:srgbClr val="00B050"/>
                </a:solidFill>
              </a:rPr>
              <a:t>pages   WePY</a:t>
            </a:r>
            <a:r>
              <a:rPr lang="zh-CN" altLang="en-US" dirty="0">
                <a:solidFill>
                  <a:srgbClr val="00B050"/>
                </a:solidFill>
              </a:rPr>
              <a:t>页面目录（属于完整页面）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ts val="1800"/>
              </a:lnSpc>
            </a:pPr>
            <a:r>
              <a:rPr lang="en-US" altLang="zh-CN" dirty="0"/>
              <a:t>│   │   ├── </a:t>
            </a:r>
            <a:r>
              <a:rPr lang="en-US" altLang="zh-CN" dirty="0">
                <a:solidFill>
                  <a:schemeClr val="accent2"/>
                </a:solidFill>
              </a:rPr>
              <a:t>index.wpy   </a:t>
            </a:r>
            <a:r>
              <a:rPr lang="en-US" altLang="zh-CN" dirty="0"/>
              <a:t>index</a:t>
            </a:r>
            <a:r>
              <a:rPr lang="zh-CN" altLang="en-US" dirty="0"/>
              <a:t>页面（经</a:t>
            </a:r>
            <a:r>
              <a:rPr lang="en-US" altLang="zh-CN" dirty="0"/>
              <a:t>build</a:t>
            </a:r>
            <a:r>
              <a:rPr lang="zh-CN" altLang="en-US" dirty="0"/>
              <a:t>后，会在</a:t>
            </a:r>
            <a:r>
              <a:rPr lang="en-US" altLang="zh-CN" dirty="0"/>
              <a:t>dist</a:t>
            </a:r>
            <a:r>
              <a:rPr lang="zh-CN" altLang="en-US" dirty="0"/>
              <a:t>目录下的</a:t>
            </a:r>
            <a:r>
              <a:rPr lang="en-US" altLang="zh-CN" dirty="0"/>
              <a:t>pages</a:t>
            </a:r>
            <a:r>
              <a:rPr lang="zh-CN" altLang="en-US" dirty="0"/>
              <a:t>目录生成</a:t>
            </a:r>
            <a:r>
              <a:rPr lang="en-US" altLang="zh-CN" dirty="0"/>
              <a:t>index.js</a:t>
            </a:r>
            <a:r>
              <a:rPr lang="zh-CN" altLang="en-US" dirty="0"/>
              <a:t>、</a:t>
            </a:r>
            <a:r>
              <a:rPr lang="en-US" altLang="zh-CN" dirty="0"/>
              <a:t>index.json</a:t>
            </a:r>
            <a:r>
              <a:rPr lang="zh-CN" altLang="en-US" dirty="0"/>
              <a:t>、</a:t>
            </a:r>
            <a:r>
              <a:rPr lang="en-US" altLang="zh-CN" dirty="0"/>
              <a:t>index.wxml</a:t>
            </a:r>
            <a:r>
              <a:rPr lang="zh-CN" altLang="en-US" dirty="0"/>
              <a:t>和</a:t>
            </a:r>
            <a:r>
              <a:rPr lang="en-US" altLang="zh-CN" dirty="0"/>
              <a:t>index.wxss</a:t>
            </a:r>
            <a:r>
              <a:rPr lang="zh-CN" altLang="en-US" dirty="0"/>
              <a:t>文件）</a:t>
            </a: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│   │   ├── </a:t>
            </a:r>
            <a:r>
              <a:rPr lang="en-US" altLang="zh-CN" dirty="0">
                <a:solidFill>
                  <a:schemeClr val="accent2"/>
                </a:solidFill>
              </a:rPr>
              <a:t>other.wpy   </a:t>
            </a:r>
            <a:r>
              <a:rPr lang="en-US" altLang="zh-CN" dirty="0"/>
              <a:t>other</a:t>
            </a:r>
            <a:r>
              <a:rPr lang="zh-CN" altLang="en-US" dirty="0"/>
              <a:t>页面（经</a:t>
            </a:r>
            <a:r>
              <a:rPr lang="en-US" altLang="zh-CN" dirty="0"/>
              <a:t>build</a:t>
            </a:r>
            <a:r>
              <a:rPr lang="zh-CN" altLang="en-US" dirty="0"/>
              <a:t>后，会在</a:t>
            </a:r>
            <a:r>
              <a:rPr lang="en-US" altLang="zh-CN" dirty="0"/>
              <a:t>dist</a:t>
            </a:r>
            <a:r>
              <a:rPr lang="zh-CN" altLang="en-US" dirty="0"/>
              <a:t>目录下的</a:t>
            </a:r>
            <a:r>
              <a:rPr lang="en-US" altLang="zh-CN" dirty="0"/>
              <a:t>pages</a:t>
            </a:r>
            <a:r>
              <a:rPr lang="zh-CN" altLang="en-US" dirty="0"/>
              <a:t>目录生成</a:t>
            </a:r>
            <a:r>
              <a:rPr lang="en-US" altLang="zh-CN" dirty="0"/>
              <a:t>other.js</a:t>
            </a:r>
            <a:r>
              <a:rPr lang="zh-CN" altLang="en-US" dirty="0"/>
              <a:t>、</a:t>
            </a:r>
            <a:r>
              <a:rPr lang="en-US" altLang="zh-CN" dirty="0"/>
              <a:t>other.json</a:t>
            </a:r>
            <a:r>
              <a:rPr lang="zh-CN" altLang="en-US" dirty="0"/>
              <a:t>、</a:t>
            </a:r>
            <a:r>
              <a:rPr lang="en-US" altLang="zh-CN" dirty="0"/>
              <a:t>other.wxml</a:t>
            </a:r>
            <a:r>
              <a:rPr lang="zh-CN" altLang="en-US" dirty="0"/>
              <a:t>和</a:t>
            </a:r>
            <a:r>
              <a:rPr lang="en-US" altLang="zh-CN" dirty="0"/>
              <a:t>other.wxss</a:t>
            </a:r>
            <a:r>
              <a:rPr lang="zh-CN" altLang="en-US" dirty="0"/>
              <a:t>文件）</a:t>
            </a: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│   └── </a:t>
            </a:r>
            <a:r>
              <a:rPr lang="en-US" altLang="zh-CN" dirty="0">
                <a:solidFill>
                  <a:srgbClr val="047FFD"/>
                </a:solidFill>
              </a:rPr>
              <a:t>app.wpy   </a:t>
            </a:r>
            <a:r>
              <a:rPr lang="zh-CN" altLang="en-US" dirty="0">
                <a:solidFill>
                  <a:srgbClr val="047FFD"/>
                </a:solidFill>
              </a:rPr>
              <a:t>小程序配置项（全局数据、样式、声明钩子等；经</a:t>
            </a:r>
            <a:r>
              <a:rPr lang="en-US" altLang="zh-CN" dirty="0">
                <a:solidFill>
                  <a:srgbClr val="047FFD"/>
                </a:solidFill>
              </a:rPr>
              <a:t>build</a:t>
            </a:r>
            <a:r>
              <a:rPr lang="zh-CN" altLang="en-US" dirty="0">
                <a:solidFill>
                  <a:srgbClr val="047FFD"/>
                </a:solidFill>
              </a:rPr>
              <a:t>后，会在</a:t>
            </a:r>
            <a:r>
              <a:rPr lang="en-US" altLang="zh-CN" dirty="0">
                <a:solidFill>
                  <a:srgbClr val="047FFD"/>
                </a:solidFill>
              </a:rPr>
              <a:t>dist</a:t>
            </a:r>
            <a:r>
              <a:rPr lang="zh-CN" altLang="en-US" dirty="0">
                <a:solidFill>
                  <a:srgbClr val="047FFD"/>
                </a:solidFill>
              </a:rPr>
              <a:t>目录下生成</a:t>
            </a:r>
            <a:r>
              <a:rPr lang="en-US" altLang="zh-CN" dirty="0">
                <a:solidFill>
                  <a:srgbClr val="047FFD"/>
                </a:solidFill>
              </a:rPr>
              <a:t>app.js</a:t>
            </a:r>
            <a:r>
              <a:rPr lang="zh-CN" altLang="en-US" dirty="0">
                <a:solidFill>
                  <a:srgbClr val="047FFD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app.json</a:t>
            </a:r>
            <a:r>
              <a:rPr lang="zh-CN" altLang="en-US" dirty="0">
                <a:solidFill>
                  <a:srgbClr val="047FFD"/>
                </a:solidFill>
              </a:rPr>
              <a:t>和</a:t>
            </a:r>
            <a:r>
              <a:rPr lang="en-US" altLang="zh-CN" dirty="0">
                <a:solidFill>
                  <a:srgbClr val="047FFD"/>
                </a:solidFill>
              </a:rPr>
              <a:t>app.wxss</a:t>
            </a:r>
            <a:r>
              <a:rPr lang="zh-CN" altLang="en-US" dirty="0">
                <a:solidFill>
                  <a:srgbClr val="047FFD"/>
                </a:solidFill>
              </a:rPr>
              <a:t>文件）</a:t>
            </a:r>
            <a:endParaRPr lang="en-US" altLang="zh-CN" dirty="0">
              <a:solidFill>
                <a:srgbClr val="047FFD"/>
              </a:solidFill>
            </a:endParaRPr>
          </a:p>
          <a:p>
            <a:pPr>
              <a:lnSpc>
                <a:spcPts val="1800"/>
              </a:lnSpc>
            </a:pPr>
            <a:r>
              <a:rPr lang="en-US" altLang="zh-CN" dirty="0"/>
              <a:t>└── package.json   </a:t>
            </a:r>
            <a:r>
              <a:rPr lang="zh-CN" altLang="en-US" dirty="0"/>
              <a:t>项目的</a:t>
            </a:r>
            <a:r>
              <a:rPr lang="en-US" altLang="zh-CN" dirty="0"/>
              <a:t>package</a:t>
            </a:r>
            <a:r>
              <a:rPr lang="zh-CN" altLang="en-US" dirty="0"/>
              <a:t>配置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37078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9882</TotalTime>
  <Words>3285</Words>
  <Application>Microsoft Office PowerPoint</Application>
  <PresentationFormat>全屏显示(16:9)</PresentationFormat>
  <Paragraphs>287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等线</vt:lpstr>
      <vt:lpstr>华文楷体</vt:lpstr>
      <vt:lpstr>Microsoft YaHei</vt:lpstr>
      <vt:lpstr>Microsoft YaHei</vt:lpstr>
      <vt:lpstr>Arial</vt:lpstr>
      <vt:lpstr>Calibri</vt:lpstr>
      <vt:lpstr>Courier New</vt:lpstr>
      <vt:lpstr>Segoe UI</vt:lpstr>
      <vt:lpstr>Wingdings</vt:lpstr>
      <vt:lpstr>黑马程序员主题​​</vt:lpstr>
      <vt:lpstr>WePY</vt:lpstr>
      <vt:lpstr>PowerPoint 演示文稿</vt:lpstr>
      <vt:lpstr>1. WePY 框架的安装和使用</vt:lpstr>
      <vt:lpstr>1. WePY 框架的安装和使用</vt:lpstr>
      <vt:lpstr>1. WePY 框架的安装和使用</vt:lpstr>
      <vt:lpstr>1. WePY 框架的安装和使用</vt:lpstr>
      <vt:lpstr>1. WePY 框架的安装和使用</vt:lpstr>
      <vt:lpstr>1. WePY 框架的安装和使用</vt:lpstr>
      <vt:lpstr>1. WePY 框架的安装和使用</vt:lpstr>
      <vt:lpstr>1. WePY 框架的安装和使用</vt:lpstr>
      <vt:lpstr>1. WePY 框架的安装和使用</vt:lpstr>
      <vt:lpstr>1. WePY 框架的安装和使用</vt:lpstr>
      <vt:lpstr>1. WePY 框架的安装和使用</vt:lpstr>
      <vt:lpstr>1. WePY 框架的安装和使用</vt:lpstr>
      <vt:lpstr>1. WePY 框架的安装和使用</vt:lpstr>
      <vt:lpstr>1. WePY 框架的安装和使用</vt:lpstr>
      <vt:lpstr>1. WePY 框架的安装和使用</vt:lpstr>
      <vt:lpstr>PowerPoint 演示文稿</vt:lpstr>
      <vt:lpstr>2. WePY 框架的开发规范</vt:lpstr>
      <vt:lpstr>5. WePY 框架的开发规范</vt:lpstr>
      <vt:lpstr>2. WePY 框架的开发规范</vt:lpstr>
      <vt:lpstr>2. WePY 框架的开发规范</vt:lpstr>
      <vt:lpstr>2. WePY 框架的开发规范</vt:lpstr>
      <vt:lpstr>2. WePY 框架的开发规范</vt:lpstr>
      <vt:lpstr>2. WePY 框架的开发规范</vt:lpstr>
      <vt:lpstr>2. WePY 框架的开发规范</vt:lpstr>
      <vt:lpstr>2. WePY 框架的开发规范</vt:lpstr>
      <vt:lpstr>2. WePY 框架的开发规范</vt:lpstr>
      <vt:lpstr>2. WePY 框架的开发规范</vt:lpstr>
      <vt:lpstr>2. WePY 框架的开发规范</vt:lpstr>
      <vt:lpstr>2. WePY 框架的开发规范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liu longbin</cp:lastModifiedBy>
  <cp:revision>2949</cp:revision>
  <dcterms:created xsi:type="dcterms:W3CDTF">2018-10-05T21:01:23Z</dcterms:created>
  <dcterms:modified xsi:type="dcterms:W3CDTF">2019-12-17T07:12:04Z</dcterms:modified>
</cp:coreProperties>
</file>