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1FE3D-EB91-41F3-BE06-1455C7A2D586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D70E-817E-4963-8E00-46425BD84A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40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1FE3D-EB91-41F3-BE06-1455C7A2D586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D70E-817E-4963-8E00-46425BD84A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54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1FE3D-EB91-41F3-BE06-1455C7A2D586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D70E-817E-4963-8E00-46425BD84A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316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1FE3D-EB91-41F3-BE06-1455C7A2D586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D70E-817E-4963-8E00-46425BD84A8D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6049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1FE3D-EB91-41F3-BE06-1455C7A2D586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D70E-817E-4963-8E00-46425BD84A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5921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1FE3D-EB91-41F3-BE06-1455C7A2D586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D70E-817E-4963-8E00-46425BD84A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4149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1FE3D-EB91-41F3-BE06-1455C7A2D586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D70E-817E-4963-8E00-46425BD84A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7271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1FE3D-EB91-41F3-BE06-1455C7A2D586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D70E-817E-4963-8E00-46425BD84A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9577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1FE3D-EB91-41F3-BE06-1455C7A2D586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D70E-817E-4963-8E00-46425BD84A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434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1FE3D-EB91-41F3-BE06-1455C7A2D586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D70E-817E-4963-8E00-46425BD84A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2709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1FE3D-EB91-41F3-BE06-1455C7A2D586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D70E-817E-4963-8E00-46425BD84A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353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1FE3D-EB91-41F3-BE06-1455C7A2D586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D70E-817E-4963-8E00-46425BD84A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638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1FE3D-EB91-41F3-BE06-1455C7A2D586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D70E-817E-4963-8E00-46425BD84A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771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1FE3D-EB91-41F3-BE06-1455C7A2D586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D70E-817E-4963-8E00-46425BD84A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889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1FE3D-EB91-41F3-BE06-1455C7A2D586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D70E-817E-4963-8E00-46425BD84A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8217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1FE3D-EB91-41F3-BE06-1455C7A2D586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D70E-817E-4963-8E00-46425BD84A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451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1FE3D-EB91-41F3-BE06-1455C7A2D586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D70E-817E-4963-8E00-46425BD84A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819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641FE3D-EB91-41F3-BE06-1455C7A2D586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CE4D70E-817E-4963-8E00-46425BD84A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7431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90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5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18475" y="2434558"/>
            <a:ext cx="9440034" cy="1828801"/>
          </a:xfrm>
        </p:spPr>
        <p:txBody>
          <a:bodyPr>
            <a:normAutofit fontScale="90000"/>
          </a:bodyPr>
          <a:lstStyle/>
          <a:p>
            <a:r>
              <a:rPr lang="ru-RU" dirty="0"/>
              <a:t>Презентация на защиту курсовой работы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70612" y="6288742"/>
            <a:ext cx="8676222" cy="1905000"/>
          </a:xfrm>
        </p:spPr>
        <p:txBody>
          <a:bodyPr/>
          <a:lstStyle/>
          <a:p>
            <a:r>
              <a:rPr lang="ru-RU" dirty="0" err="1"/>
              <a:t>Абоимов</a:t>
            </a:r>
            <a:r>
              <a:rPr lang="ru-RU" dirty="0"/>
              <a:t> Илья</a:t>
            </a:r>
          </a:p>
        </p:txBody>
      </p:sp>
    </p:spTree>
    <p:extLst>
      <p:ext uri="{BB962C8B-B14F-4D97-AF65-F5344CB8AC3E}">
        <p14:creationId xmlns:p14="http://schemas.microsoft.com/office/powerpoint/2010/main" val="1729905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290076" y="0"/>
            <a:ext cx="9601200" cy="1485900"/>
          </a:xfrm>
        </p:spPr>
        <p:txBody>
          <a:bodyPr/>
          <a:lstStyle/>
          <a:p>
            <a:r>
              <a:rPr lang="ru-RU" dirty="0"/>
              <a:t>Постановка задачи: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10940" y="1215326"/>
            <a:ext cx="105594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Для изготовления сплава из меди, олова и цинка в качестве сырья используют два других сплава этих же металлов, отличающиеся составом и стоимостью. Данные об этих сплавах приведены в таблице:</a:t>
            </a:r>
            <a:endParaRPr lang="ru-R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986081"/>
              </p:ext>
            </p:extLst>
          </p:nvPr>
        </p:nvGraphicFramePr>
        <p:xfrm>
          <a:off x="2026676" y="2241462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03459790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0832274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9833384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Компоненты сплава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Содержание компонентов,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%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9919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Сплав</a:t>
                      </a:r>
                      <a:r>
                        <a:rPr lang="ru-RU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Сплав 2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860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Медь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206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Олово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182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Цинк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80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60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71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Стоимость 1кг, долл.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949463"/>
                  </a:ext>
                </a:extLst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685434" y="4980502"/>
            <a:ext cx="1055947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Получаемый сплав должен содержать не более 2 кг меди, не менее 3 кг олова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содержание цинка может составлять от 7,2 до 12,8 кг.</a:t>
            </a:r>
          </a:p>
          <a:p>
            <a:pPr algn="ctr"/>
            <a:r>
              <a:rPr lang="ru-RU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Определить количество сплавов 1 и 2, необходимых для получения нового сплава с минимальными затратами</a:t>
            </a:r>
          </a:p>
        </p:txBody>
      </p:sp>
    </p:spTree>
    <p:extLst>
      <p:ext uri="{BB962C8B-B14F-4D97-AF65-F5344CB8AC3E}">
        <p14:creationId xmlns:p14="http://schemas.microsoft.com/office/powerpoint/2010/main" val="4099648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147482" y="0"/>
            <a:ext cx="9601200" cy="1485900"/>
          </a:xfrm>
        </p:spPr>
        <p:txBody>
          <a:bodyPr/>
          <a:lstStyle/>
          <a:p>
            <a:r>
              <a:rPr lang="ru-RU" dirty="0"/>
              <a:t>Математическая модель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111713" y="2202702"/>
            <a:ext cx="3658374" cy="7386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L(x) = </a:t>
            </a:r>
            <a:r>
              <a:rPr lang="ru-RU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4*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x1 + 5*x2 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anklin Gothic Book" panose="020B0503020102020204" pitchFamily="34" charset="0"/>
              </a:rPr>
              <a:t>→ min</a:t>
            </a:r>
          </a:p>
          <a:p>
            <a:pPr algn="ctr"/>
            <a:endParaRPr lang="ru-R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111713" y="2690916"/>
                <a:ext cx="3672737" cy="19345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0,1∗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1+0,1∗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2≤2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0,1∗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1+0,3∗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2≥3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0,8∗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1+0,6∗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2≥7,2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0,8∗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1+0,6∗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2≤12,8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≥0,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1,2</m:t>
                                  </m:r>
                                </m:e>
                              </m:ba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713" y="2690916"/>
                <a:ext cx="3672737" cy="19345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355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147482" y="0"/>
            <a:ext cx="9601200" cy="1485900"/>
          </a:xfrm>
        </p:spPr>
        <p:txBody>
          <a:bodyPr/>
          <a:lstStyle/>
          <a:p>
            <a:r>
              <a:rPr lang="ru-RU" dirty="0"/>
              <a:t>Решение задачи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64601" y="1507047"/>
            <a:ext cx="279114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L(x) = </a:t>
            </a:r>
            <a:r>
              <a:rPr lang="ru-RU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4*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x1 + 5*x2 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anklin Gothic Book" panose="020B0503020102020204" pitchFamily="34" charset="0"/>
              </a:rPr>
              <a:t>→ min</a:t>
            </a:r>
          </a:p>
          <a:p>
            <a:pPr algn="ctr"/>
            <a:endParaRPr lang="ru-R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76921" y="1975784"/>
                <a:ext cx="3347968" cy="10898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0,1∗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1+0,1∗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3=2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1+0,3∗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2 −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4=3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0,8∗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1+0,6∗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5=7,2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0,8∗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1+0,6∗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6=12,8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21" y="1975784"/>
                <a:ext cx="3347968" cy="10898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рямоугольник 2"/>
          <p:cNvSpPr/>
          <p:nvPr/>
        </p:nvSpPr>
        <p:spPr>
          <a:xfrm>
            <a:off x="227757" y="1034809"/>
            <a:ext cx="3722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Приведём к каноническому виду: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ranklin Gothic Book" panose="020B05030201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294182" y="1111793"/>
            <a:ext cx="4630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Добавим предпочтительные переменные: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ranklin Gothic Book" panose="020B05030201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644361" y="1761625"/>
            <a:ext cx="279114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L(x) = </a:t>
            </a:r>
            <a:r>
              <a:rPr lang="ru-RU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4*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x1 + 5*x2 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anklin Gothic Book" panose="020B0503020102020204" pitchFamily="34" charset="0"/>
              </a:rPr>
              <a:t>→ min</a:t>
            </a:r>
          </a:p>
          <a:p>
            <a:pPr algn="ctr"/>
            <a:endParaRPr lang="ru-R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556681" y="2230362"/>
                <a:ext cx="3695820" cy="10898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0,1∗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1+0,1∗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3=2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1+0,3∗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2 −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4+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7=3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0,8∗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1+0,6∗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5+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8=7,2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0,8∗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1+0,6∗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6=12,8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681" y="2230362"/>
                <a:ext cx="3695820" cy="10898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Прямоугольник 11"/>
          <p:cNvSpPr/>
          <p:nvPr/>
        </p:nvSpPr>
        <p:spPr>
          <a:xfrm>
            <a:off x="7150821" y="3911637"/>
            <a:ext cx="361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Преобразуем целевую функцию: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ranklin Gothic Book" panose="020B050302010202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819781" y="4307824"/>
            <a:ext cx="575029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W(x) = x7 + x8 = 10,2 - 0,9*x1 - 0,9*x2 +x4 + x5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anklin Gothic Book" panose="020B0503020102020204" pitchFamily="34" charset="0"/>
              </a:rPr>
              <a:t>→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min</a:t>
            </a:r>
            <a:endParaRPr lang="ru-R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639420" y="3938492"/>
            <a:ext cx="3404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Запишем в симплексном виде: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ranklin Gothic Book" panose="020B0503020102020204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639420" y="4307824"/>
            <a:ext cx="279114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L(x) = </a:t>
            </a:r>
            <a:r>
              <a:rPr lang="ru-RU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4*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x1 + 5*x2 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anklin Gothic Book" panose="020B0503020102020204" pitchFamily="34" charset="0"/>
              </a:rPr>
              <a:t>→ min</a:t>
            </a:r>
          </a:p>
          <a:p>
            <a:pPr algn="ctr"/>
            <a:endParaRPr lang="ru-R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76921" y="4942564"/>
                <a:ext cx="3789434" cy="10325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3=2 −0,1∗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1−0,1∗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7=3 −0,1∗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1−0,3∗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8=7,2 −0,8∗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1−0,6∗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6=12,8 −0,8∗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1−0,6∗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21" y="4942564"/>
                <a:ext cx="3789434" cy="10325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463067" y="4872394"/>
                <a:ext cx="3789434" cy="10325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3=2 −0,1∗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1−0,1∗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7=3 −0,1∗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1−0,3∗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8=7,2 −0,8∗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1−0,6∗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6=12,8 −0,8∗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1−0,6∗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3067" y="4872394"/>
                <a:ext cx="3789434" cy="10325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Стрелка вправо 18"/>
          <p:cNvSpPr/>
          <p:nvPr/>
        </p:nvSpPr>
        <p:spPr>
          <a:xfrm>
            <a:off x="4288365" y="2395667"/>
            <a:ext cx="1982005" cy="1521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 вправо 19"/>
          <p:cNvSpPr/>
          <p:nvPr/>
        </p:nvSpPr>
        <p:spPr>
          <a:xfrm rot="8951089">
            <a:off x="4162531" y="3660609"/>
            <a:ext cx="2433573" cy="17938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 вправо 20"/>
          <p:cNvSpPr/>
          <p:nvPr/>
        </p:nvSpPr>
        <p:spPr>
          <a:xfrm>
            <a:off x="4491613" y="5388657"/>
            <a:ext cx="1778757" cy="13942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082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668812"/>
              </p:ext>
            </p:extLst>
          </p:nvPr>
        </p:nvGraphicFramePr>
        <p:xfrm>
          <a:off x="990597" y="1673824"/>
          <a:ext cx="3657606" cy="15534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1">
                  <a:extLst>
                    <a:ext uri="{9D8B030D-6E8A-4147-A177-3AD203B41FA5}">
                      <a16:colId xmlns:a16="http://schemas.microsoft.com/office/drawing/2014/main" val="1575325946"/>
                    </a:ext>
                  </a:extLst>
                </a:gridCol>
                <a:gridCol w="609601">
                  <a:extLst>
                    <a:ext uri="{9D8B030D-6E8A-4147-A177-3AD203B41FA5}">
                      <a16:colId xmlns:a16="http://schemas.microsoft.com/office/drawing/2014/main" val="3591185165"/>
                    </a:ext>
                  </a:extLst>
                </a:gridCol>
                <a:gridCol w="609601">
                  <a:extLst>
                    <a:ext uri="{9D8B030D-6E8A-4147-A177-3AD203B41FA5}">
                      <a16:colId xmlns:a16="http://schemas.microsoft.com/office/drawing/2014/main" val="2787833424"/>
                    </a:ext>
                  </a:extLst>
                </a:gridCol>
                <a:gridCol w="609601">
                  <a:extLst>
                    <a:ext uri="{9D8B030D-6E8A-4147-A177-3AD203B41FA5}">
                      <a16:colId xmlns:a16="http://schemas.microsoft.com/office/drawing/2014/main" val="1682098378"/>
                    </a:ext>
                  </a:extLst>
                </a:gridCol>
                <a:gridCol w="609601">
                  <a:extLst>
                    <a:ext uri="{9D8B030D-6E8A-4147-A177-3AD203B41FA5}">
                      <a16:colId xmlns:a16="http://schemas.microsoft.com/office/drawing/2014/main" val="2292223317"/>
                    </a:ext>
                  </a:extLst>
                </a:gridCol>
                <a:gridCol w="609601">
                  <a:extLst>
                    <a:ext uri="{9D8B030D-6E8A-4147-A177-3AD203B41FA5}">
                      <a16:colId xmlns:a16="http://schemas.microsoft.com/office/drawing/2014/main" val="3418780959"/>
                    </a:ext>
                  </a:extLst>
                </a:gridCol>
              </a:tblGrid>
              <a:tr h="258912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>
                          <a:effectLst/>
                        </a:rPr>
                        <a:t> 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x1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x2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x5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06513067"/>
                  </a:ext>
                </a:extLst>
              </a:tr>
              <a:tr h="258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10,2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-0,9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-0,9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37852830"/>
                  </a:ext>
                </a:extLst>
              </a:tr>
              <a:tr h="258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x3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2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-0,1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-0,1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72850925"/>
                  </a:ext>
                </a:extLst>
              </a:tr>
              <a:tr h="258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x7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3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-0,1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-0,3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9484680"/>
                  </a:ext>
                </a:extLst>
              </a:tr>
              <a:tr h="258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x8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7,2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-0,8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-0,6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38639558"/>
                  </a:ext>
                </a:extLst>
              </a:tr>
              <a:tr h="258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x6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12,8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-0,8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-0,6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85490096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134470" y="3227296"/>
            <a:ext cx="53698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Итерация 1</a:t>
            </a:r>
          </a:p>
          <a:p>
            <a:pPr algn="ctr"/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План (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0; 0; 2; 0; 0; 12,8; 3; 7,2)</a:t>
            </a:r>
          </a:p>
          <a:p>
            <a:pPr algn="ctr"/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План не оптимален, т.к. в целевой функции есть отрицательные коэффициенты</a:t>
            </a:r>
          </a:p>
          <a:p>
            <a:pPr algn="ctr"/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Столбец х1 будет разрешающим, т.к. при х1 стоит наибольший отрицательный коэффициент</a:t>
            </a: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092690"/>
              </p:ext>
            </p:extLst>
          </p:nvPr>
        </p:nvGraphicFramePr>
        <p:xfrm>
          <a:off x="6916274" y="1673824"/>
          <a:ext cx="3657600" cy="15534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77311636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3759305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4793402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0103397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4754959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74509407"/>
                    </a:ext>
                  </a:extLst>
                </a:gridCol>
              </a:tblGrid>
              <a:tr h="258912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>
                          <a:effectLst/>
                        </a:rPr>
                        <a:t> 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x8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x2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x5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99376266"/>
                  </a:ext>
                </a:extLst>
              </a:tr>
              <a:tr h="258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2,1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-0,225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-0,125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63636453"/>
                  </a:ext>
                </a:extLst>
              </a:tr>
              <a:tr h="258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x3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1,1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>
                          <a:effectLst/>
                        </a:rPr>
                        <a:t> 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-0,025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-0,125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55877800"/>
                  </a:ext>
                </a:extLst>
              </a:tr>
              <a:tr h="258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x7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2,1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>
                          <a:effectLst/>
                        </a:rPr>
                        <a:t> 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-0,225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-0,125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63609796"/>
                  </a:ext>
                </a:extLst>
              </a:tr>
              <a:tr h="258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x1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9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-0,75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1,25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24179459"/>
                  </a:ext>
                </a:extLst>
              </a:tr>
              <a:tr h="258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x6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5,6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-1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38625568"/>
                  </a:ext>
                </a:extLst>
              </a:tr>
            </a:tbl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6060144" y="3315601"/>
            <a:ext cx="53698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Итерация 2</a:t>
            </a:r>
          </a:p>
          <a:p>
            <a:pPr algn="ctr"/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План (9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 0; 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1,1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 0; 0; 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5,6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 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2,1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 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 algn="ctr"/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План не оптимален, т.к. в целевой функции есть отрицательные коэффициенты</a:t>
            </a:r>
          </a:p>
          <a:p>
            <a:pPr algn="ctr"/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Столбец х2 будет разрешающим, т.к. при х2 стоит наибольший отрицательный коэффициент</a:t>
            </a: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738"/>
            <a:ext cx="12192000" cy="6714262"/>
          </a:xfrm>
          <a:prstGeom prst="rect">
            <a:avLst/>
          </a:prstGeom>
        </p:spPr>
      </p:pic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093279"/>
              </p:ext>
            </p:extLst>
          </p:nvPr>
        </p:nvGraphicFramePr>
        <p:xfrm>
          <a:off x="730621" y="1219737"/>
          <a:ext cx="3657606" cy="16509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7545">
                  <a:extLst>
                    <a:ext uri="{9D8B030D-6E8A-4147-A177-3AD203B41FA5}">
                      <a16:colId xmlns:a16="http://schemas.microsoft.com/office/drawing/2014/main" val="3817696360"/>
                    </a:ext>
                  </a:extLst>
                </a:gridCol>
                <a:gridCol w="721657">
                  <a:extLst>
                    <a:ext uri="{9D8B030D-6E8A-4147-A177-3AD203B41FA5}">
                      <a16:colId xmlns:a16="http://schemas.microsoft.com/office/drawing/2014/main" val="733295771"/>
                    </a:ext>
                  </a:extLst>
                </a:gridCol>
                <a:gridCol w="416859">
                  <a:extLst>
                    <a:ext uri="{9D8B030D-6E8A-4147-A177-3AD203B41FA5}">
                      <a16:colId xmlns:a16="http://schemas.microsoft.com/office/drawing/2014/main" val="3810193848"/>
                    </a:ext>
                  </a:extLst>
                </a:gridCol>
                <a:gridCol w="493059">
                  <a:extLst>
                    <a:ext uri="{9D8B030D-6E8A-4147-A177-3AD203B41FA5}">
                      <a16:colId xmlns:a16="http://schemas.microsoft.com/office/drawing/2014/main" val="2618378313"/>
                    </a:ext>
                  </a:extLst>
                </a:gridCol>
                <a:gridCol w="806824">
                  <a:extLst>
                    <a:ext uri="{9D8B030D-6E8A-4147-A177-3AD203B41FA5}">
                      <a16:colId xmlns:a16="http://schemas.microsoft.com/office/drawing/2014/main" val="3757823704"/>
                    </a:ext>
                  </a:extLst>
                </a:gridCol>
                <a:gridCol w="721662">
                  <a:extLst>
                    <a:ext uri="{9D8B030D-6E8A-4147-A177-3AD203B41FA5}">
                      <a16:colId xmlns:a16="http://schemas.microsoft.com/office/drawing/2014/main" val="594231934"/>
                    </a:ext>
                  </a:extLst>
                </a:gridCol>
              </a:tblGrid>
              <a:tr h="167561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>
                          <a:effectLst/>
                        </a:rPr>
                        <a:t> 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x8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x7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x4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x5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02535203"/>
                  </a:ext>
                </a:extLst>
              </a:tr>
              <a:tr h="16756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>
                          <a:effectLst/>
                        </a:rPr>
                        <a:t> 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4155469"/>
                  </a:ext>
                </a:extLst>
              </a:tr>
              <a:tr h="32934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x3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0,866667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>
                          <a:effectLst/>
                        </a:rPr>
                        <a:t> 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>
                          <a:effectLst/>
                        </a:rPr>
                        <a:t> 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-0,11111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-0,11111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22193855"/>
                  </a:ext>
                </a:extLst>
              </a:tr>
              <a:tr h="32934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x2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9,333333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>
                          <a:effectLst/>
                        </a:rPr>
                        <a:t> 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>
                          <a:effectLst/>
                        </a:rPr>
                        <a:t> 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4,444444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-0,55556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15486746"/>
                  </a:ext>
                </a:extLst>
              </a:tr>
              <a:tr h="32934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x1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2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>
                          <a:effectLst/>
                        </a:rPr>
                        <a:t> 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>
                          <a:effectLst/>
                        </a:rPr>
                        <a:t> 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-3,33333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1,666667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69298353"/>
                  </a:ext>
                </a:extLst>
              </a:tr>
              <a:tr h="16756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x6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5,6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-1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41235790"/>
                  </a:ext>
                </a:extLst>
              </a:tr>
            </a:tbl>
          </a:graphicData>
        </a:graphic>
      </p:graphicFrame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394257"/>
              </p:ext>
            </p:extLst>
          </p:nvPr>
        </p:nvGraphicFramePr>
        <p:xfrm>
          <a:off x="6844557" y="1219737"/>
          <a:ext cx="3657604" cy="16509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1">
                  <a:extLst>
                    <a:ext uri="{9D8B030D-6E8A-4147-A177-3AD203B41FA5}">
                      <a16:colId xmlns:a16="http://schemas.microsoft.com/office/drawing/2014/main" val="3259862658"/>
                    </a:ext>
                  </a:extLst>
                </a:gridCol>
                <a:gridCol w="914401">
                  <a:extLst>
                    <a:ext uri="{9D8B030D-6E8A-4147-A177-3AD203B41FA5}">
                      <a16:colId xmlns:a16="http://schemas.microsoft.com/office/drawing/2014/main" val="3153222467"/>
                    </a:ext>
                  </a:extLst>
                </a:gridCol>
                <a:gridCol w="914401">
                  <a:extLst>
                    <a:ext uri="{9D8B030D-6E8A-4147-A177-3AD203B41FA5}">
                      <a16:colId xmlns:a16="http://schemas.microsoft.com/office/drawing/2014/main" val="3548137903"/>
                    </a:ext>
                  </a:extLst>
                </a:gridCol>
                <a:gridCol w="914401">
                  <a:extLst>
                    <a:ext uri="{9D8B030D-6E8A-4147-A177-3AD203B41FA5}">
                      <a16:colId xmlns:a16="http://schemas.microsoft.com/office/drawing/2014/main" val="3434986389"/>
                    </a:ext>
                  </a:extLst>
                </a:gridCol>
              </a:tblGrid>
              <a:tr h="275162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 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x5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98702606"/>
                  </a:ext>
                </a:extLst>
              </a:tr>
              <a:tr h="2751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54,66667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8,888889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3,888889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92856718"/>
                  </a:ext>
                </a:extLst>
              </a:tr>
              <a:tr h="2751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0,866667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-0,11111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-0,11111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65452083"/>
                  </a:ext>
                </a:extLst>
              </a:tr>
              <a:tr h="2751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9,333333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4,444444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-0,55556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82895624"/>
                  </a:ext>
                </a:extLst>
              </a:tr>
              <a:tr h="2751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-3,33333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1,666667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20070559"/>
                  </a:ext>
                </a:extLst>
              </a:tr>
              <a:tr h="2751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5,6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08921943"/>
                  </a:ext>
                </a:extLst>
              </a:tr>
            </a:tbl>
          </a:graphicData>
        </a:graphic>
      </p:graphicFrame>
      <p:sp>
        <p:nvSpPr>
          <p:cNvPr id="19" name="Прямоугольник 18"/>
          <p:cNvSpPr/>
          <p:nvPr/>
        </p:nvSpPr>
        <p:spPr>
          <a:xfrm>
            <a:off x="-62753" y="2905227"/>
            <a:ext cx="53698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Итерация 3</a:t>
            </a:r>
          </a:p>
          <a:p>
            <a:pPr algn="ctr"/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План (2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 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9,333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 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0,8667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 0; 0; 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5,6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 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 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 algn="ctr"/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План оптимален, т.к. в целевой функции нет отрицательных коэффициентов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5307107" y="2905227"/>
            <a:ext cx="67145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Решение первой фазы окончено, приступим ко второй фазе</a:t>
            </a:r>
          </a:p>
          <a:p>
            <a:pPr algn="ctr"/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Итерация 1</a:t>
            </a:r>
          </a:p>
          <a:p>
            <a:pPr algn="ctr"/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План (2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 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9,333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 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0,8667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 0; 0; 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5,6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 algn="ctr"/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План оптимален, т.к. в целевой функции нет отрицательных коэффициентов</a:t>
            </a:r>
          </a:p>
        </p:txBody>
      </p:sp>
    </p:spTree>
    <p:extLst>
      <p:ext uri="{BB962C8B-B14F-4D97-AF65-F5344CB8AC3E}">
        <p14:creationId xmlns:p14="http://schemas.microsoft.com/office/powerpoint/2010/main" val="181863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088805" y="-377206"/>
            <a:ext cx="9601200" cy="1485900"/>
          </a:xfrm>
        </p:spPr>
        <p:txBody>
          <a:bodyPr/>
          <a:lstStyle/>
          <a:p>
            <a:r>
              <a:rPr lang="ru-RU" dirty="0" err="1"/>
              <a:t>Постоптимизационный</a:t>
            </a:r>
            <a:r>
              <a:rPr lang="ru-RU" dirty="0"/>
              <a:t> анализ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55722" y="3977819"/>
            <a:ext cx="50292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Сделаем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b1 </a:t>
            </a:r>
            <a:r>
              <a:rPr lang="ru-RU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равным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3</a:t>
            </a:r>
            <a:r>
              <a:rPr lang="ru-RU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получим следующий базисный план: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09170" y="4806773"/>
                <a:ext cx="2507481" cy="10386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eqAr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9,33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1,8667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5,6</m:t>
                                  </m:r>
                                </m:e>
                              </m:eqArr>
                            </m:den>
                          </m:f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170" y="4806773"/>
                <a:ext cx="2507481" cy="1038618"/>
              </a:xfrm>
              <a:prstGeom prst="rect">
                <a:avLst/>
              </a:prstGeom>
              <a:blipFill>
                <a:blip r:embed="rId2"/>
                <a:stretch>
                  <a:fillRect b="-5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14959" y="6077945"/>
                <a:ext cx="15001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=54,667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959" y="6077945"/>
                <a:ext cx="1500154" cy="276999"/>
              </a:xfrm>
              <a:prstGeom prst="rect">
                <a:avLst/>
              </a:prstGeom>
              <a:blipFill>
                <a:blip r:embed="rId4"/>
                <a:stretch>
                  <a:fillRect l="-3252" r="-3252" b="-1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 8"/>
          <p:cNvSpPr/>
          <p:nvPr/>
        </p:nvSpPr>
        <p:spPr>
          <a:xfrm>
            <a:off x="6589791" y="3977818"/>
            <a:ext cx="50292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Сделаем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b2 </a:t>
            </a:r>
            <a:r>
              <a:rPr lang="ru-RU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равным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</a:t>
            </a:r>
            <a:r>
              <a:rPr lang="ru-RU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получим следующий базисный план: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718628" y="4805134"/>
                <a:ext cx="2507481" cy="10382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eqAr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5,33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4,889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0,9778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5,6</m:t>
                                  </m:r>
                                </m:e>
                              </m:eqArr>
                            </m:den>
                          </m:f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8628" y="4805134"/>
                <a:ext cx="2507481" cy="10382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222292" y="6077945"/>
                <a:ext cx="15001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=45,778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2292" y="6077945"/>
                <a:ext cx="1500154" cy="276999"/>
              </a:xfrm>
              <a:prstGeom prst="rect">
                <a:avLst/>
              </a:prstGeom>
              <a:blipFill>
                <a:blip r:embed="rId6"/>
                <a:stretch>
                  <a:fillRect l="-3252" r="-3252" b="-1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278449" y="2080412"/>
                <a:ext cx="11212945" cy="161326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ru-RU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Интервалы устойчивости равны:</a:t>
                </a:r>
              </a:p>
              <a:p>
                <a:r>
                  <a:rPr lang="ru-RU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  <a:r>
                  <a:rPr lang="en-US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. [b1; B1] =[b1 -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b="0" i="1" cap="none" spc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nor/>
                          </m:rPr>
                          <a:rPr lang="el-GR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Franklin Gothic Book" panose="020B0503020102020204" pitchFamily="34" charset="0"/>
                          </a:rPr>
                          <m:t>θ</m:t>
                        </m:r>
                      </m:e>
                    </m:bar>
                  </m:oMath>
                </a14:m>
                <a:r>
                  <a:rPr lang="en-US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; b +</a:t>
                </a:r>
                <a:r>
                  <a:rPr lang="ru-RU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ru-RU" b="0" i="1" cap="none" spc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nor/>
                          </m:rPr>
                          <a:rPr lang="el-GR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Franklin Gothic Book" panose="020B0503020102020204" pitchFamily="34" charset="0"/>
                          </a:rPr>
                          <m:t>θ</m:t>
                        </m:r>
                      </m:e>
                    </m:bar>
                  </m:oMath>
                </a14:m>
                <a:r>
                  <a:rPr lang="en-US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]</a:t>
                </a:r>
                <a:r>
                  <a:rPr lang="ru-RU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=</a:t>
                </a:r>
                <a:r>
                  <a:rPr lang="en-US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[</a:t>
                </a:r>
                <a:r>
                  <a:rPr lang="ru-RU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  <a:r>
                  <a:rPr lang="en-US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–</a:t>
                </a:r>
                <a:r>
                  <a:rPr lang="ru-RU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0,86667</a:t>
                </a:r>
                <a:r>
                  <a:rPr lang="en-US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; </a:t>
                </a:r>
                <a:r>
                  <a:rPr lang="ru-RU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  <a:r>
                  <a:rPr lang="en-US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+ ∞] = [</a:t>
                </a:r>
                <a:r>
                  <a:rPr lang="ru-RU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1,1333</a:t>
                </a:r>
                <a:r>
                  <a:rPr lang="en-US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; ∞]</a:t>
                </a:r>
                <a:endParaRPr lang="ru-RU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r>
                  <a:rPr lang="ru-RU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. [b</a:t>
                </a:r>
                <a:r>
                  <a:rPr lang="ru-RU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; B</a:t>
                </a:r>
                <a:r>
                  <a:rPr lang="ru-RU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] =[b</a:t>
                </a:r>
                <a:r>
                  <a:rPr lang="ru-RU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-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nor/>
                          </m:rPr>
                          <a:rPr lang="el-GR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Franklin Gothic Book" panose="020B0503020102020204" pitchFamily="34" charset="0"/>
                          </a:rPr>
                          <m:t>θ</m:t>
                        </m:r>
                      </m:e>
                    </m:bar>
                  </m:oMath>
                </a14:m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; b</a:t>
                </a:r>
                <a:r>
                  <a:rPr lang="ru-RU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+</a:t>
                </a:r>
                <a:r>
                  <a:rPr lang="ru-RU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ru-RU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nor/>
                          </m:rPr>
                          <a:rPr lang="el-GR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Franklin Gothic Book" panose="020B0503020102020204" pitchFamily="34" charset="0"/>
                          </a:rPr>
                          <m:t>θ</m:t>
                        </m:r>
                      </m:e>
                    </m:bar>
                  </m:oMath>
                </a14:m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]</a:t>
                </a:r>
                <a:r>
                  <a:rPr lang="ru-RU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=</a:t>
                </a:r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[</a:t>
                </a:r>
                <a:r>
                  <a:rPr lang="ru-RU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3</a:t>
                </a:r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– </a:t>
                </a:r>
                <a:r>
                  <a:rPr lang="ru-RU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2,1</a:t>
                </a:r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; </a:t>
                </a:r>
                <a:r>
                  <a:rPr lang="ru-RU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3</a:t>
                </a:r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+ </a:t>
                </a:r>
                <a:r>
                  <a:rPr lang="ru-RU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0,6</a:t>
                </a:r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] = [</a:t>
                </a:r>
                <a:r>
                  <a:rPr lang="ru-RU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0,9</a:t>
                </a:r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; </a:t>
                </a:r>
                <a:r>
                  <a:rPr lang="ru-RU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3,6</a:t>
                </a:r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]</a:t>
                </a:r>
                <a:endParaRPr lang="ru-RU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r>
                  <a:rPr lang="ru-RU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3</a:t>
                </a:r>
                <a:r>
                  <a:rPr lang="en-US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. </a:t>
                </a:r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[b</a:t>
                </a:r>
                <a:r>
                  <a:rPr lang="ru-RU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3</a:t>
                </a:r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; B</a:t>
                </a:r>
                <a:r>
                  <a:rPr lang="ru-RU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3</a:t>
                </a:r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] =[b</a:t>
                </a:r>
                <a:r>
                  <a:rPr lang="ru-RU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3</a:t>
                </a:r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-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nor/>
                          </m:rPr>
                          <a:rPr lang="el-GR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Franklin Gothic Book" panose="020B0503020102020204" pitchFamily="34" charset="0"/>
                          </a:rPr>
                          <m:t>θ</m:t>
                        </m:r>
                      </m:e>
                    </m:bar>
                  </m:oMath>
                </a14:m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; b</a:t>
                </a:r>
                <a:r>
                  <a:rPr lang="ru-RU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3</a:t>
                </a:r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+</a:t>
                </a:r>
                <a:r>
                  <a:rPr lang="ru-RU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ru-RU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nor/>
                          </m:rPr>
                          <a:rPr lang="el-GR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Franklin Gothic Book" panose="020B0503020102020204" pitchFamily="34" charset="0"/>
                          </a:rPr>
                          <m:t>θ</m:t>
                        </m:r>
                      </m:e>
                    </m:bar>
                  </m:oMath>
                </a14:m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]</a:t>
                </a:r>
                <a:r>
                  <a:rPr lang="ru-RU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=</a:t>
                </a:r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[</a:t>
                </a:r>
                <a:r>
                  <a:rPr lang="ru-RU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7,2</a:t>
                </a:r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– </a:t>
                </a:r>
                <a:r>
                  <a:rPr lang="ru-RU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1,2</a:t>
                </a:r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; </a:t>
                </a:r>
                <a:r>
                  <a:rPr lang="ru-RU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7,2</a:t>
                </a:r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+</a:t>
                </a:r>
                <a:r>
                  <a:rPr lang="ru-RU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5,6</a:t>
                </a:r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] = </a:t>
                </a:r>
                <a:r>
                  <a:rPr lang="en-US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[</a:t>
                </a:r>
                <a:r>
                  <a:rPr lang="ru-RU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6</a:t>
                </a:r>
                <a:r>
                  <a:rPr lang="en-US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; </a:t>
                </a:r>
                <a:r>
                  <a:rPr lang="ru-RU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12,8</a:t>
                </a:r>
                <a:r>
                  <a:rPr lang="en-US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]</a:t>
                </a:r>
                <a:endParaRPr lang="ru-RU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r>
                  <a:rPr lang="ru-RU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4</a:t>
                </a:r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. [b</a:t>
                </a:r>
                <a:r>
                  <a:rPr lang="ru-RU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4</a:t>
                </a:r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; B</a:t>
                </a:r>
                <a:r>
                  <a:rPr lang="ru-RU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4</a:t>
                </a:r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] =[b</a:t>
                </a:r>
                <a:r>
                  <a:rPr lang="ru-RU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4</a:t>
                </a:r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-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nor/>
                          </m:rPr>
                          <a:rPr lang="el-GR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Franklin Gothic Book" panose="020B0503020102020204" pitchFamily="34" charset="0"/>
                          </a:rPr>
                          <m:t>θ</m:t>
                        </m:r>
                      </m:e>
                    </m:bar>
                  </m:oMath>
                </a14:m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; b</a:t>
                </a:r>
                <a:r>
                  <a:rPr lang="ru-RU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4</a:t>
                </a:r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+</a:t>
                </a:r>
                <a:r>
                  <a:rPr lang="ru-RU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ru-RU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nor/>
                          </m:rPr>
                          <a:rPr lang="el-GR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Franklin Gothic Book" panose="020B0503020102020204" pitchFamily="34" charset="0"/>
                          </a:rPr>
                          <m:t>θ</m:t>
                        </m:r>
                      </m:e>
                    </m:bar>
                  </m:oMath>
                </a14:m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]</a:t>
                </a:r>
                <a:r>
                  <a:rPr lang="ru-RU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=</a:t>
                </a:r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[</a:t>
                </a:r>
                <a:r>
                  <a:rPr lang="ru-RU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12,8</a:t>
                </a:r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– </a:t>
                </a:r>
                <a:r>
                  <a:rPr lang="ru-RU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5,6</a:t>
                </a:r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; </a:t>
                </a:r>
                <a:r>
                  <a:rPr lang="ru-RU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12,8</a:t>
                </a:r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+</a:t>
                </a:r>
                <a:r>
                  <a:rPr lang="ru-RU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∞] = [</a:t>
                </a:r>
                <a:r>
                  <a:rPr lang="ru-RU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7,2</a:t>
                </a:r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; ∞]</a:t>
                </a:r>
                <a:endParaRPr lang="ru-RU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49" y="2080412"/>
                <a:ext cx="11212945" cy="1613262"/>
              </a:xfrm>
              <a:prstGeom prst="rect">
                <a:avLst/>
              </a:prstGeom>
              <a:blipFill>
                <a:blip r:embed="rId7"/>
                <a:stretch>
                  <a:fillRect l="-544" t="-3019" b="-56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Группа 17"/>
          <p:cNvGrpSpPr/>
          <p:nvPr/>
        </p:nvGrpSpPr>
        <p:grpSpPr>
          <a:xfrm>
            <a:off x="5829136" y="2343448"/>
            <a:ext cx="5789855" cy="1067856"/>
            <a:chOff x="2367502" y="1392565"/>
            <a:chExt cx="5789855" cy="10678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387047" y="1392565"/>
                  <a:ext cx="2770310" cy="10678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−3,33</m:t>
                                  </m:r>
                                </m:e>
                                <m:e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1,667</m:t>
                                  </m:r>
                                </m:e>
                                <m:e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4,44</m:t>
                                  </m:r>
                                </m:e>
                                <m:e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−0,556</m:t>
                                  </m:r>
                                </m:e>
                                <m:e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−0,11</m:t>
                                  </m:r>
                                </m:e>
                                <m:e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−0,111</m:t>
                                  </m:r>
                                </m:e>
                                <m:e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7047" y="1392565"/>
                  <a:ext cx="2770310" cy="106785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Прямоугольник 19"/>
            <p:cNvSpPr/>
            <p:nvPr/>
          </p:nvSpPr>
          <p:spPr>
            <a:xfrm>
              <a:off x="2367502" y="1747759"/>
              <a:ext cx="5029200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A^-1 = </a:t>
              </a:r>
              <a:endParaRPr lang="ru-RU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777508" y="741523"/>
                <a:ext cx="2688620" cy="10354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eqAr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9,333</m:t>
                                  </m:r>
                                </m:e>
                                <m:e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0,8667</m:t>
                                  </m:r>
                                </m:e>
                                <m:e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5,6</m:t>
                                  </m:r>
                                </m:e>
                              </m:eqArr>
                            </m:den>
                          </m:f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508" y="741523"/>
                <a:ext cx="2688620" cy="1035412"/>
              </a:xfrm>
              <a:prstGeom prst="rect">
                <a:avLst/>
              </a:prstGeom>
              <a:blipFill>
                <a:blip r:embed="rId9"/>
                <a:stretch>
                  <a:fillRect b="-11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5934" y="730097"/>
                <a:ext cx="7747826" cy="11676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б</m:t>
                          </m:r>
                        </m:sub>
                        <m:sup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^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б=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−3,333</m:t>
                                </m:r>
                              </m:e>
                              <m:e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4,44</m:t>
                                </m:r>
                              </m:e>
                              <m:e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−0,11</m:t>
                                </m:r>
                              </m:e>
                              <m:e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1,667</m:t>
                                </m:r>
                              </m:e>
                              <m:e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−0,556</m:t>
                                </m:r>
                              </m:e>
                              <m:e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−0,11</m:t>
                                </m:r>
                              </m:e>
                              <m:e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den>
                          </m:f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8,889</m:t>
                                  </m:r>
                                </m:e>
                                <m:e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3,889</m:t>
                                  </m:r>
                                </m:e>
                                <m:e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den>
                          </m:f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34" y="730097"/>
                <a:ext cx="7747826" cy="116769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157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088805" y="-377206"/>
            <a:ext cx="9601200" cy="1485900"/>
          </a:xfrm>
        </p:spPr>
        <p:txBody>
          <a:bodyPr/>
          <a:lstStyle/>
          <a:p>
            <a:r>
              <a:rPr lang="ru-RU" dirty="0" err="1"/>
              <a:t>Постоптимизационный</a:t>
            </a:r>
            <a:r>
              <a:rPr lang="ru-RU" dirty="0"/>
              <a:t> анализ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55722" y="3977819"/>
            <a:ext cx="50292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Сделаем 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b3 </a:t>
            </a:r>
            <a:r>
              <a:rPr lang="ru-RU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равным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ru-RU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получим следующий базисный план: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09170" y="4806773"/>
                <a:ext cx="2122761" cy="1038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eqAr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6,8</m:t>
                                  </m:r>
                                </m:e>
                              </m:eqArr>
                            </m:den>
                          </m:f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170" y="4806773"/>
                <a:ext cx="2122761" cy="1038361"/>
              </a:xfrm>
              <a:prstGeom prst="rect">
                <a:avLst/>
              </a:prstGeom>
              <a:blipFill>
                <a:blip r:embed="rId2"/>
                <a:stretch>
                  <a:fillRect b="-5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14959" y="6077945"/>
                <a:ext cx="10673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959" y="6077945"/>
                <a:ext cx="1067343" cy="276999"/>
              </a:xfrm>
              <a:prstGeom prst="rect">
                <a:avLst/>
              </a:prstGeom>
              <a:blipFill>
                <a:blip r:embed="rId4"/>
                <a:stretch>
                  <a:fillRect l="-4571" r="-4571" b="-1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 8"/>
          <p:cNvSpPr/>
          <p:nvPr/>
        </p:nvSpPr>
        <p:spPr>
          <a:xfrm>
            <a:off x="6544967" y="3977819"/>
            <a:ext cx="50292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Сделаем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b4 </a:t>
            </a:r>
            <a:r>
              <a:rPr lang="ru-RU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равным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найти оптимальный план невозможно</a:t>
            </a:r>
            <a:endParaRPr lang="ru-R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278449" y="2080412"/>
                <a:ext cx="11212945" cy="161326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ru-RU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Интервалы устойчивости равны:</a:t>
                </a:r>
              </a:p>
              <a:p>
                <a:r>
                  <a:rPr lang="ru-RU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  <a:r>
                  <a:rPr lang="en-US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. [b1; B1] =[b1 -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b="0" i="1" cap="none" spc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nor/>
                          </m:rPr>
                          <a:rPr lang="el-GR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Franklin Gothic Book" panose="020B0503020102020204" pitchFamily="34" charset="0"/>
                          </a:rPr>
                          <m:t>θ</m:t>
                        </m:r>
                      </m:e>
                    </m:bar>
                  </m:oMath>
                </a14:m>
                <a:r>
                  <a:rPr lang="en-US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; b +</a:t>
                </a:r>
                <a:r>
                  <a:rPr lang="ru-RU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ru-RU" b="0" i="1" cap="none" spc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nor/>
                          </m:rPr>
                          <a:rPr lang="el-GR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Franklin Gothic Book" panose="020B0503020102020204" pitchFamily="34" charset="0"/>
                          </a:rPr>
                          <m:t>θ</m:t>
                        </m:r>
                      </m:e>
                    </m:bar>
                  </m:oMath>
                </a14:m>
                <a:r>
                  <a:rPr lang="en-US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]</a:t>
                </a:r>
                <a:r>
                  <a:rPr lang="ru-RU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=</a:t>
                </a:r>
                <a:r>
                  <a:rPr lang="en-US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[</a:t>
                </a:r>
                <a:r>
                  <a:rPr lang="ru-RU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  <a:r>
                  <a:rPr lang="en-US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–</a:t>
                </a:r>
                <a:r>
                  <a:rPr lang="ru-RU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0,86667</a:t>
                </a:r>
                <a:r>
                  <a:rPr lang="en-US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; </a:t>
                </a:r>
                <a:r>
                  <a:rPr lang="ru-RU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  <a:r>
                  <a:rPr lang="en-US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+ ∞] = [</a:t>
                </a:r>
                <a:r>
                  <a:rPr lang="ru-RU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1,1333</a:t>
                </a:r>
                <a:r>
                  <a:rPr lang="en-US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; ∞]</a:t>
                </a:r>
                <a:endParaRPr lang="ru-RU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r>
                  <a:rPr lang="ru-RU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. [b</a:t>
                </a:r>
                <a:r>
                  <a:rPr lang="ru-RU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; B</a:t>
                </a:r>
                <a:r>
                  <a:rPr lang="ru-RU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] =[b</a:t>
                </a:r>
                <a:r>
                  <a:rPr lang="ru-RU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-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nor/>
                          </m:rPr>
                          <a:rPr lang="el-GR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Franklin Gothic Book" panose="020B0503020102020204" pitchFamily="34" charset="0"/>
                          </a:rPr>
                          <m:t>θ</m:t>
                        </m:r>
                      </m:e>
                    </m:bar>
                  </m:oMath>
                </a14:m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; b</a:t>
                </a:r>
                <a:r>
                  <a:rPr lang="ru-RU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+</a:t>
                </a:r>
                <a:r>
                  <a:rPr lang="ru-RU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ru-RU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nor/>
                          </m:rPr>
                          <a:rPr lang="el-GR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Franklin Gothic Book" panose="020B0503020102020204" pitchFamily="34" charset="0"/>
                          </a:rPr>
                          <m:t>θ</m:t>
                        </m:r>
                      </m:e>
                    </m:bar>
                  </m:oMath>
                </a14:m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]</a:t>
                </a:r>
                <a:r>
                  <a:rPr lang="ru-RU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=</a:t>
                </a:r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[</a:t>
                </a:r>
                <a:r>
                  <a:rPr lang="ru-RU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3</a:t>
                </a:r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– </a:t>
                </a:r>
                <a:r>
                  <a:rPr lang="ru-RU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2,1</a:t>
                </a:r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; </a:t>
                </a:r>
                <a:r>
                  <a:rPr lang="ru-RU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3</a:t>
                </a:r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+ </a:t>
                </a:r>
                <a:r>
                  <a:rPr lang="ru-RU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0,6</a:t>
                </a:r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] = [</a:t>
                </a:r>
                <a:r>
                  <a:rPr lang="ru-RU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0,9</a:t>
                </a:r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; </a:t>
                </a:r>
                <a:r>
                  <a:rPr lang="ru-RU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3,6</a:t>
                </a:r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]</a:t>
                </a:r>
                <a:endParaRPr lang="ru-RU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r>
                  <a:rPr lang="ru-RU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3</a:t>
                </a:r>
                <a:r>
                  <a:rPr lang="en-US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. </a:t>
                </a:r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[b</a:t>
                </a:r>
                <a:r>
                  <a:rPr lang="ru-RU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3</a:t>
                </a:r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; B</a:t>
                </a:r>
                <a:r>
                  <a:rPr lang="ru-RU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3</a:t>
                </a:r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] =[b</a:t>
                </a:r>
                <a:r>
                  <a:rPr lang="ru-RU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3</a:t>
                </a:r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-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nor/>
                          </m:rPr>
                          <a:rPr lang="el-GR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Franklin Gothic Book" panose="020B0503020102020204" pitchFamily="34" charset="0"/>
                          </a:rPr>
                          <m:t>θ</m:t>
                        </m:r>
                      </m:e>
                    </m:bar>
                  </m:oMath>
                </a14:m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; b</a:t>
                </a:r>
                <a:r>
                  <a:rPr lang="ru-RU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3</a:t>
                </a:r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+</a:t>
                </a:r>
                <a:r>
                  <a:rPr lang="ru-RU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ru-RU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nor/>
                          </m:rPr>
                          <a:rPr lang="el-GR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Franklin Gothic Book" panose="020B0503020102020204" pitchFamily="34" charset="0"/>
                          </a:rPr>
                          <m:t>θ</m:t>
                        </m:r>
                      </m:e>
                    </m:bar>
                  </m:oMath>
                </a14:m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]</a:t>
                </a:r>
                <a:r>
                  <a:rPr lang="ru-RU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=</a:t>
                </a:r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[</a:t>
                </a:r>
                <a:r>
                  <a:rPr lang="ru-RU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7,2</a:t>
                </a:r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– </a:t>
                </a:r>
                <a:r>
                  <a:rPr lang="ru-RU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1,2</a:t>
                </a:r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; </a:t>
                </a:r>
                <a:r>
                  <a:rPr lang="ru-RU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7,2</a:t>
                </a:r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+</a:t>
                </a:r>
                <a:r>
                  <a:rPr lang="ru-RU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5,6</a:t>
                </a:r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] = </a:t>
                </a:r>
                <a:r>
                  <a:rPr lang="en-US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[</a:t>
                </a:r>
                <a:r>
                  <a:rPr lang="ru-RU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6</a:t>
                </a:r>
                <a:r>
                  <a:rPr lang="en-US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; </a:t>
                </a:r>
                <a:r>
                  <a:rPr lang="ru-RU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12,8</a:t>
                </a:r>
                <a:r>
                  <a:rPr lang="en-US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]</a:t>
                </a:r>
                <a:endParaRPr lang="ru-RU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r>
                  <a:rPr lang="ru-RU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4</a:t>
                </a:r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. [b</a:t>
                </a:r>
                <a:r>
                  <a:rPr lang="ru-RU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4</a:t>
                </a:r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; B</a:t>
                </a:r>
                <a:r>
                  <a:rPr lang="ru-RU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4</a:t>
                </a:r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] =[b</a:t>
                </a:r>
                <a:r>
                  <a:rPr lang="ru-RU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4</a:t>
                </a:r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-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nor/>
                          </m:rPr>
                          <a:rPr lang="el-GR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Franklin Gothic Book" panose="020B0503020102020204" pitchFamily="34" charset="0"/>
                          </a:rPr>
                          <m:t>θ</m:t>
                        </m:r>
                      </m:e>
                    </m:bar>
                  </m:oMath>
                </a14:m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; b</a:t>
                </a:r>
                <a:r>
                  <a:rPr lang="ru-RU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4</a:t>
                </a:r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+</a:t>
                </a:r>
                <a:r>
                  <a:rPr lang="ru-RU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ru-RU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nor/>
                          </m:rPr>
                          <a:rPr lang="el-GR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Franklin Gothic Book" panose="020B0503020102020204" pitchFamily="34" charset="0"/>
                          </a:rPr>
                          <m:t>θ</m:t>
                        </m:r>
                      </m:e>
                    </m:bar>
                  </m:oMath>
                </a14:m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]</a:t>
                </a:r>
                <a:r>
                  <a:rPr lang="ru-RU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=</a:t>
                </a:r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[</a:t>
                </a:r>
                <a:r>
                  <a:rPr lang="ru-RU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12,8</a:t>
                </a:r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– </a:t>
                </a:r>
                <a:r>
                  <a:rPr lang="ru-RU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5,6</a:t>
                </a:r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; </a:t>
                </a:r>
                <a:r>
                  <a:rPr lang="ru-RU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12,8</a:t>
                </a:r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+</a:t>
                </a:r>
                <a:r>
                  <a:rPr lang="ru-RU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∞] = [</a:t>
                </a:r>
                <a:r>
                  <a:rPr lang="ru-RU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7,2</a:t>
                </a:r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; ∞]</a:t>
                </a:r>
                <a:endParaRPr lang="ru-RU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49" y="2080412"/>
                <a:ext cx="11212945" cy="1613262"/>
              </a:xfrm>
              <a:prstGeom prst="rect">
                <a:avLst/>
              </a:prstGeom>
              <a:blipFill>
                <a:blip r:embed="rId5"/>
                <a:stretch>
                  <a:fillRect l="-544" t="-3019" b="-56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Группа 17"/>
          <p:cNvGrpSpPr/>
          <p:nvPr/>
        </p:nvGrpSpPr>
        <p:grpSpPr>
          <a:xfrm>
            <a:off x="5829136" y="2343448"/>
            <a:ext cx="5789855" cy="1067856"/>
            <a:chOff x="2367502" y="1392565"/>
            <a:chExt cx="5789855" cy="10678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387047" y="1392565"/>
                  <a:ext cx="2770310" cy="10678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−3,33</m:t>
                                  </m:r>
                                </m:e>
                                <m:e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1,667</m:t>
                                  </m:r>
                                </m:e>
                                <m:e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4,44</m:t>
                                  </m:r>
                                </m:e>
                                <m:e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−0,556</m:t>
                                  </m:r>
                                </m:e>
                                <m:e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−0,11</m:t>
                                  </m:r>
                                </m:e>
                                <m:e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−0,111</m:t>
                                  </m:r>
                                </m:e>
                                <m:e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7047" y="1392565"/>
                  <a:ext cx="2770310" cy="106785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Прямоугольник 19"/>
            <p:cNvSpPr/>
            <p:nvPr/>
          </p:nvSpPr>
          <p:spPr>
            <a:xfrm>
              <a:off x="2367502" y="1747759"/>
              <a:ext cx="5029200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A^-1 = </a:t>
              </a:r>
              <a:endParaRPr lang="ru-RU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777508" y="741523"/>
                <a:ext cx="2688620" cy="10354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eqAr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9,333</m:t>
                                  </m:r>
                                </m:e>
                                <m:e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0,8667</m:t>
                                  </m:r>
                                </m:e>
                                <m:e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5,6</m:t>
                                  </m:r>
                                </m:e>
                              </m:eqArr>
                            </m:den>
                          </m:f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508" y="741523"/>
                <a:ext cx="2688620" cy="1035412"/>
              </a:xfrm>
              <a:prstGeom prst="rect">
                <a:avLst/>
              </a:prstGeom>
              <a:blipFill>
                <a:blip r:embed="rId6"/>
                <a:stretch>
                  <a:fillRect b="-11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5934" y="730097"/>
                <a:ext cx="7747826" cy="11676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б</m:t>
                          </m:r>
                        </m:sub>
                        <m:sup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^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б=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−3,333</m:t>
                                </m:r>
                              </m:e>
                              <m:e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4,44</m:t>
                                </m:r>
                              </m:e>
                              <m:e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−0,11</m:t>
                                </m:r>
                              </m:e>
                              <m:e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1,667</m:t>
                                </m:r>
                              </m:e>
                              <m:e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−0,556</m:t>
                                </m:r>
                              </m:e>
                              <m:e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−0,11</m:t>
                                </m:r>
                              </m:e>
                              <m:e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den>
                          </m:f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8,889</m:t>
                                  </m:r>
                                </m:e>
                                <m:e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3,889</m:t>
                                  </m:r>
                                </m:e>
                                <m:e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den>
                          </m:f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34" y="730097"/>
                <a:ext cx="7747826" cy="116769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1416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ru-RU" dirty="0"/>
              <a:t>Задача была решена двухфазным симплекс-методом</a:t>
            </a:r>
          </a:p>
          <a:p>
            <a:pPr marL="36900" indent="0">
              <a:buNone/>
            </a:pPr>
            <a:r>
              <a:rPr lang="ru-RU" dirty="0"/>
              <a:t>Был найден оптимальный план: 2кг сплава 1 и 9,33 кг сплава 2, при этом затраты составили 54,6667 доллара</a:t>
            </a:r>
          </a:p>
          <a:p>
            <a:pPr marL="36900" indent="0">
              <a:buNone/>
            </a:pPr>
            <a:r>
              <a:rPr lang="ru-RU" dirty="0"/>
              <a:t>Также был проведён анализ на чувствительность:</a:t>
            </a:r>
          </a:p>
          <a:p>
            <a:r>
              <a:rPr lang="ru-RU" dirty="0">
                <a:effectLst/>
              </a:rPr>
              <a:t>Целевая функция нечувствительна к изменению </a:t>
            </a:r>
            <a:r>
              <a:rPr lang="en-US" dirty="0">
                <a:effectLst/>
              </a:rPr>
              <a:t>b</a:t>
            </a:r>
            <a:r>
              <a:rPr lang="ru-RU" dirty="0">
                <a:effectLst/>
              </a:rPr>
              <a:t>1 (</a:t>
            </a:r>
            <a:r>
              <a:rPr lang="en-US" dirty="0">
                <a:effectLst/>
              </a:rPr>
              <a:t>y</a:t>
            </a:r>
            <a:r>
              <a:rPr lang="ru-RU" dirty="0">
                <a:effectLst/>
              </a:rPr>
              <a:t>1* = 0)</a:t>
            </a:r>
          </a:p>
          <a:p>
            <a:r>
              <a:rPr lang="ru-RU" dirty="0">
                <a:effectLst/>
              </a:rPr>
              <a:t>Изменение </a:t>
            </a:r>
            <a:r>
              <a:rPr lang="en-US" dirty="0">
                <a:effectLst/>
              </a:rPr>
              <a:t>b</a:t>
            </a:r>
            <a:r>
              <a:rPr lang="ru-RU" dirty="0">
                <a:effectLst/>
              </a:rPr>
              <a:t>2 на 1приводит к возрастанию затрат на 8.88889 доллара</a:t>
            </a:r>
          </a:p>
          <a:p>
            <a:r>
              <a:rPr lang="ru-RU" dirty="0">
                <a:effectLst/>
              </a:rPr>
              <a:t>Изменение </a:t>
            </a:r>
            <a:r>
              <a:rPr lang="en-US" dirty="0">
                <a:effectLst/>
              </a:rPr>
              <a:t>b</a:t>
            </a:r>
            <a:r>
              <a:rPr lang="ru-RU" dirty="0">
                <a:effectLst/>
              </a:rPr>
              <a:t>3на 1 приводит к возрастанию затрат на 3,88889 доллара </a:t>
            </a:r>
          </a:p>
          <a:p>
            <a:r>
              <a:rPr lang="ru-RU" dirty="0">
                <a:effectLst/>
              </a:rPr>
              <a:t>Целевая функция нечувствительна к изменению </a:t>
            </a:r>
            <a:r>
              <a:rPr lang="en-US" dirty="0">
                <a:effectLst/>
              </a:rPr>
              <a:t>b</a:t>
            </a:r>
            <a:r>
              <a:rPr lang="ru-RU" dirty="0">
                <a:effectLst/>
              </a:rPr>
              <a:t>4 (</a:t>
            </a:r>
            <a:r>
              <a:rPr lang="en-US" dirty="0">
                <a:effectLst/>
              </a:rPr>
              <a:t>y</a:t>
            </a:r>
            <a:r>
              <a:rPr lang="ru-RU" dirty="0">
                <a:effectLst/>
              </a:rPr>
              <a:t>4* = 0)</a:t>
            </a:r>
          </a:p>
          <a:p>
            <a:pPr marL="369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75175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Сланец</Template>
  <TotalTime>133</TotalTime>
  <Words>1039</Words>
  <Application>Microsoft Office PowerPoint</Application>
  <PresentationFormat>Широкоэкранный</PresentationFormat>
  <Paragraphs>223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Calibri</vt:lpstr>
      <vt:lpstr>Calisto MT</vt:lpstr>
      <vt:lpstr>Cambria Math</vt:lpstr>
      <vt:lpstr>Franklin Gothic Book</vt:lpstr>
      <vt:lpstr>Wingdings 2</vt:lpstr>
      <vt:lpstr>Сланец</vt:lpstr>
      <vt:lpstr>Презентация на защиту курсовой работы </vt:lpstr>
      <vt:lpstr>Постановка задачи:</vt:lpstr>
      <vt:lpstr>Математическая модель</vt:lpstr>
      <vt:lpstr>Решение задачи</vt:lpstr>
      <vt:lpstr>Презентация PowerPoint</vt:lpstr>
      <vt:lpstr>Постоптимизационный анализ</vt:lpstr>
      <vt:lpstr>Постоптимизационный анализ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защиту курсовой работы</dc:title>
  <dc:creator>Артём</dc:creator>
  <cp:lastModifiedBy>Пользователь Windows</cp:lastModifiedBy>
  <cp:revision>12</cp:revision>
  <dcterms:created xsi:type="dcterms:W3CDTF">2023-05-08T01:10:56Z</dcterms:created>
  <dcterms:modified xsi:type="dcterms:W3CDTF">2023-05-12T07:04:31Z</dcterms:modified>
</cp:coreProperties>
</file>