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14"/>
  </p:notesMasterIdLst>
  <p:sldIdLst>
    <p:sldId id="256" r:id="rId2"/>
    <p:sldId id="257" r:id="rId3"/>
    <p:sldId id="258" r:id="rId4"/>
    <p:sldId id="259" r:id="rId5"/>
    <p:sldId id="262" r:id="rId6"/>
    <p:sldId id="263" r:id="rId7"/>
    <p:sldId id="260" r:id="rId8"/>
    <p:sldId id="264" r:id="rId9"/>
    <p:sldId id="267" r:id="rId10"/>
    <p:sldId id="268"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2CE46-3417-458C-99E3-10BB0C1C6AEC}" v="111" dt="2022-04-12T19:12:45.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40" autoAdjust="0"/>
    <p:restoredTop sz="84962" autoAdjust="0"/>
  </p:normalViewPr>
  <p:slideViewPr>
    <p:cSldViewPr snapToGrid="0">
      <p:cViewPr varScale="1">
        <p:scale>
          <a:sx n="94" d="100"/>
          <a:sy n="94"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E3743-BEE0-481E-8EDE-F4604404513C}"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2AFE7-C46D-4677-8F3A-BAC877838E0B}" type="slidenum">
              <a:rPr lang="en-US" smtClean="0"/>
              <a:t>‹#›</a:t>
            </a:fld>
            <a:endParaRPr lang="en-US"/>
          </a:p>
        </p:txBody>
      </p:sp>
    </p:spTree>
    <p:extLst>
      <p:ext uri="{BB962C8B-B14F-4D97-AF65-F5344CB8AC3E}">
        <p14:creationId xmlns:p14="http://schemas.microsoft.com/office/powerpoint/2010/main" val="174784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2AFE7-C46D-4677-8F3A-BAC877838E0B}" type="slidenum">
              <a:rPr lang="en-US" smtClean="0"/>
              <a:t>2</a:t>
            </a:fld>
            <a:endParaRPr lang="en-US"/>
          </a:p>
        </p:txBody>
      </p:sp>
    </p:spTree>
    <p:extLst>
      <p:ext uri="{BB962C8B-B14F-4D97-AF65-F5344CB8AC3E}">
        <p14:creationId xmlns:p14="http://schemas.microsoft.com/office/powerpoint/2010/main" val="286049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2AFE7-C46D-4677-8F3A-BAC877838E0B}" type="slidenum">
              <a:rPr lang="en-US" smtClean="0"/>
              <a:t>3</a:t>
            </a:fld>
            <a:endParaRPr lang="en-US"/>
          </a:p>
        </p:txBody>
      </p:sp>
    </p:spTree>
    <p:extLst>
      <p:ext uri="{BB962C8B-B14F-4D97-AF65-F5344CB8AC3E}">
        <p14:creationId xmlns:p14="http://schemas.microsoft.com/office/powerpoint/2010/main" val="412210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2AFE7-C46D-4677-8F3A-BAC877838E0B}" type="slidenum">
              <a:rPr lang="en-US" smtClean="0"/>
              <a:t>5</a:t>
            </a:fld>
            <a:endParaRPr lang="en-US"/>
          </a:p>
        </p:txBody>
      </p:sp>
    </p:spTree>
    <p:extLst>
      <p:ext uri="{BB962C8B-B14F-4D97-AF65-F5344CB8AC3E}">
        <p14:creationId xmlns:p14="http://schemas.microsoft.com/office/powerpoint/2010/main" val="31841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2AFE7-C46D-4677-8F3A-BAC877838E0B}" type="slidenum">
              <a:rPr lang="en-US" smtClean="0"/>
              <a:t>6</a:t>
            </a:fld>
            <a:endParaRPr lang="en-US"/>
          </a:p>
        </p:txBody>
      </p:sp>
    </p:spTree>
    <p:extLst>
      <p:ext uri="{BB962C8B-B14F-4D97-AF65-F5344CB8AC3E}">
        <p14:creationId xmlns:p14="http://schemas.microsoft.com/office/powerpoint/2010/main" val="1514753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2AFE7-C46D-4677-8F3A-BAC877838E0B}" type="slidenum">
              <a:rPr lang="en-US" smtClean="0"/>
              <a:t>8</a:t>
            </a:fld>
            <a:endParaRPr lang="en-US"/>
          </a:p>
        </p:txBody>
      </p:sp>
    </p:spTree>
    <p:extLst>
      <p:ext uri="{BB962C8B-B14F-4D97-AF65-F5344CB8AC3E}">
        <p14:creationId xmlns:p14="http://schemas.microsoft.com/office/powerpoint/2010/main" val="340063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2AFE7-C46D-4677-8F3A-BAC877838E0B}" type="slidenum">
              <a:rPr lang="en-US" smtClean="0"/>
              <a:t>9</a:t>
            </a:fld>
            <a:endParaRPr lang="en-US"/>
          </a:p>
        </p:txBody>
      </p:sp>
    </p:spTree>
    <p:extLst>
      <p:ext uri="{BB962C8B-B14F-4D97-AF65-F5344CB8AC3E}">
        <p14:creationId xmlns:p14="http://schemas.microsoft.com/office/powerpoint/2010/main" val="31270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8541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1968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821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086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3880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239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3366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129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5854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731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4/27/2022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333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4/27/2022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73045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ile:North_American_animals.jpg"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www.etsy.com/listing/73461355/north-american-animals-print"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flickr.com/photos/biodivlibrary/2491821513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odeinalbis.blogspot.com/2017/01/el-crimen-perfecto-en-la-franja-de-la.html" TargetMode="External"/><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95CCD-5CE1-4F00-A68B-D84FB27D17FF}"/>
              </a:ext>
            </a:extLst>
          </p:cNvPr>
          <p:cNvSpPr>
            <a:spLocks noGrp="1"/>
          </p:cNvSpPr>
          <p:nvPr>
            <p:ph type="ctrTitle"/>
          </p:nvPr>
        </p:nvSpPr>
        <p:spPr>
          <a:xfrm>
            <a:off x="669852" y="870596"/>
            <a:ext cx="4887382" cy="3747820"/>
          </a:xfrm>
        </p:spPr>
        <p:txBody>
          <a:bodyPr>
            <a:normAutofit fontScale="90000"/>
          </a:bodyPr>
          <a:lstStyle/>
          <a:p>
            <a:pPr>
              <a:lnSpc>
                <a:spcPct val="90000"/>
              </a:lnSpc>
            </a:pPr>
            <a:r>
              <a:rPr lang="en-US" sz="5000" dirty="0">
                <a:solidFill>
                  <a:schemeClr val="bg1"/>
                </a:solidFill>
                <a:latin typeface="+mn-lt"/>
              </a:rPr>
              <a:t>Observed Biodiversity in American National Parks</a:t>
            </a:r>
          </a:p>
        </p:txBody>
      </p:sp>
      <p:sp>
        <p:nvSpPr>
          <p:cNvPr id="3" name="Subtitle 2">
            <a:extLst>
              <a:ext uri="{FF2B5EF4-FFF2-40B4-BE49-F238E27FC236}">
                <a16:creationId xmlns:a16="http://schemas.microsoft.com/office/drawing/2014/main" id="{4D2D5953-2304-459A-A52B-AEB2146DF4A9}"/>
              </a:ext>
            </a:extLst>
          </p:cNvPr>
          <p:cNvSpPr>
            <a:spLocks noGrp="1"/>
          </p:cNvSpPr>
          <p:nvPr>
            <p:ph type="subTitle" idx="1"/>
          </p:nvPr>
        </p:nvSpPr>
        <p:spPr>
          <a:xfrm>
            <a:off x="753415" y="4878166"/>
            <a:ext cx="4136526" cy="802486"/>
          </a:xfrm>
        </p:spPr>
        <p:txBody>
          <a:bodyPr>
            <a:normAutofit/>
          </a:bodyPr>
          <a:lstStyle/>
          <a:p>
            <a:r>
              <a:rPr lang="en-US" sz="1200" dirty="0">
                <a:solidFill>
                  <a:schemeClr val="bg1"/>
                </a:solidFill>
              </a:rPr>
              <a:t>The data for this project is inspired by real data but is mostly fictional. Data files provided by Codecademy.com</a:t>
            </a:r>
          </a:p>
        </p:txBody>
      </p:sp>
      <p:cxnSp>
        <p:nvCxnSpPr>
          <p:cNvPr id="84" name="Straight Connector 8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77A7264-96B9-448A-9EFE-A9680D24DF4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616" r="1616"/>
          <a:stretch/>
        </p:blipFill>
        <p:spPr>
          <a:xfrm>
            <a:off x="13696693" y="10620913"/>
            <a:ext cx="5210493" cy="6857990"/>
          </a:xfrm>
          <a:prstGeom prst="rect">
            <a:avLst/>
          </a:prstGeom>
        </p:spPr>
      </p:pic>
      <p:cxnSp>
        <p:nvCxnSpPr>
          <p:cNvPr id="86" name="Straight Connector 85">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91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7F85-F7A8-4894-BA7E-4C4FED7EDC06}"/>
              </a:ext>
            </a:extLst>
          </p:cNvPr>
          <p:cNvSpPr>
            <a:spLocks noGrp="1"/>
          </p:cNvSpPr>
          <p:nvPr>
            <p:ph type="title"/>
          </p:nvPr>
        </p:nvSpPr>
        <p:spPr/>
        <p:txBody>
          <a:bodyPr>
            <a:normAutofit/>
          </a:bodyPr>
          <a:lstStyle/>
          <a:p>
            <a:r>
              <a:rPr lang="en-US" altLang="en-US" sz="3200" b="1" cap="none" dirty="0">
                <a:latin typeface="-apple-system"/>
              </a:rPr>
              <a:t>T</a:t>
            </a:r>
            <a:r>
              <a:rPr kumimoji="0" lang="en-US" altLang="en-US" sz="3200" b="1" i="0" u="none" strike="noStrike" cap="none" normalizeH="0" baseline="0" dirty="0">
                <a:ln>
                  <a:noFill/>
                </a:ln>
                <a:solidFill>
                  <a:schemeClr val="tx1"/>
                </a:solidFill>
                <a:effectLst/>
                <a:latin typeface="-apple-system"/>
              </a:rPr>
              <a:t>he differences between species and their conservation status using the Chi Squared tests for significance testing</a:t>
            </a:r>
            <a:endParaRPr lang="en-US" sz="3200" dirty="0"/>
          </a:p>
        </p:txBody>
      </p:sp>
      <p:sp>
        <p:nvSpPr>
          <p:cNvPr id="3" name="Content Placeholder 2">
            <a:extLst>
              <a:ext uri="{FF2B5EF4-FFF2-40B4-BE49-F238E27FC236}">
                <a16:creationId xmlns:a16="http://schemas.microsoft.com/office/drawing/2014/main" id="{383F6B0E-676C-45E0-B92A-A34B9D4C36EC}"/>
              </a:ext>
            </a:extLst>
          </p:cNvPr>
          <p:cNvSpPr>
            <a:spLocks noGrp="1"/>
          </p:cNvSpPr>
          <p:nvPr>
            <p:ph idx="1"/>
          </p:nvPr>
        </p:nvSpPr>
        <p:spPr/>
        <p:txBody>
          <a:bodyPr>
            <a:normAutofit/>
          </a:bodyPr>
          <a:lstStyle/>
          <a:p>
            <a:r>
              <a:rPr lang="en-US" dirty="0"/>
              <a:t>There were two tests run. A comparison between mammals and birds and a test between amphibians and mammals. </a:t>
            </a:r>
            <a:r>
              <a:rPr lang="en-US" b="0" i="0" dirty="0">
                <a:solidFill>
                  <a:srgbClr val="000000"/>
                </a:solidFill>
                <a:effectLst/>
                <a:latin typeface="Calisto MT" panose="02040603050505030304" pitchFamily="18" charset="0"/>
              </a:rPr>
              <a:t>The standard p-value to test statistical significance is 0.05. For the value given from this test, the value of 0.013 is smaller than 0.05. In the case of mammals and birds there does seem to be significant relationship between them. The variables are dependent.</a:t>
            </a:r>
          </a:p>
          <a:p>
            <a:r>
              <a:rPr lang="en-US" dirty="0">
                <a:solidFill>
                  <a:srgbClr val="000000"/>
                </a:solidFill>
                <a:latin typeface="Calisto MT" panose="02040603050505030304" pitchFamily="18" charset="0"/>
              </a:rPr>
              <a:t>For the test between </a:t>
            </a:r>
            <a:r>
              <a:rPr lang="en-US" dirty="0"/>
              <a:t>amphibians and mammals a value of .98 was given. In the case of mammals and amphibians there isn’t a significant relationship between them. The variables are independent. </a:t>
            </a:r>
            <a:br>
              <a:rPr lang="en-US" b="0" i="0" dirty="0">
                <a:solidFill>
                  <a:srgbClr val="000000"/>
                </a:solidFill>
                <a:effectLst/>
                <a:latin typeface="Calisto MT" panose="02040603050505030304" pitchFamily="18" charset="0"/>
              </a:rPr>
            </a:br>
            <a:br>
              <a:rPr lang="en-US" b="0" i="0" dirty="0">
                <a:solidFill>
                  <a:srgbClr val="000000"/>
                </a:solidFill>
                <a:effectLst/>
                <a:latin typeface="Calisto MT" panose="02040603050505030304" pitchFamily="18" charset="0"/>
              </a:rPr>
            </a:br>
            <a:endParaRPr lang="en-US" dirty="0">
              <a:latin typeface="Calisto MT" panose="02040603050505030304" pitchFamily="18" charset="0"/>
            </a:endParaRPr>
          </a:p>
        </p:txBody>
      </p:sp>
    </p:spTree>
    <p:extLst>
      <p:ext uri="{BB962C8B-B14F-4D97-AF65-F5344CB8AC3E}">
        <p14:creationId xmlns:p14="http://schemas.microsoft.com/office/powerpoint/2010/main" val="376133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5C23-A779-486A-883F-07455D5D7A20}"/>
              </a:ext>
            </a:extLst>
          </p:cNvPr>
          <p:cNvSpPr>
            <a:spLocks noGrp="1"/>
          </p:cNvSpPr>
          <p:nvPr>
            <p:ph type="title"/>
          </p:nvPr>
        </p:nvSpPr>
        <p:spPr>
          <a:xfrm>
            <a:off x="678426" y="781664"/>
            <a:ext cx="4093599" cy="1305319"/>
          </a:xfrm>
        </p:spPr>
        <p:txBody>
          <a:bodyPr>
            <a:normAutofit fontScale="90000"/>
          </a:bodyPr>
          <a:lstStyle/>
          <a:p>
            <a:r>
              <a:rPr lang="en-US" dirty="0"/>
              <a:t>Most observed animal by scientific name</a:t>
            </a:r>
          </a:p>
        </p:txBody>
      </p:sp>
      <p:pic>
        <p:nvPicPr>
          <p:cNvPr id="6" name="Content Placeholder 5">
            <a:extLst>
              <a:ext uri="{FF2B5EF4-FFF2-40B4-BE49-F238E27FC236}">
                <a16:creationId xmlns:a16="http://schemas.microsoft.com/office/drawing/2014/main" id="{389D3C98-C095-416F-BC98-75052C217F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24538" y="781663"/>
            <a:ext cx="5417204" cy="5285649"/>
          </a:xfrm>
        </p:spPr>
      </p:pic>
      <p:sp>
        <p:nvSpPr>
          <p:cNvPr id="4" name="Text Placeholder 3">
            <a:extLst>
              <a:ext uri="{FF2B5EF4-FFF2-40B4-BE49-F238E27FC236}">
                <a16:creationId xmlns:a16="http://schemas.microsoft.com/office/drawing/2014/main" id="{BCF41351-D12C-45CE-BB37-B00BACF24F62}"/>
              </a:ext>
            </a:extLst>
          </p:cNvPr>
          <p:cNvSpPr>
            <a:spLocks noGrp="1"/>
          </p:cNvSpPr>
          <p:nvPr>
            <p:ph type="body" sz="half" idx="2"/>
          </p:nvPr>
        </p:nvSpPr>
        <p:spPr/>
        <p:txBody>
          <a:bodyPr>
            <a:normAutofit lnSpcReduction="10000"/>
          </a:bodyPr>
          <a:lstStyle/>
          <a:p>
            <a:r>
              <a:rPr lang="en-US" dirty="0"/>
              <a:t>The scientific name was used to make this chart of the top 5 most observed animals. All four parks were totaled. In this chart the definition of animal was used: “</a:t>
            </a:r>
            <a:r>
              <a:rPr lang="en-US" b="0" i="0" dirty="0">
                <a:solidFill>
                  <a:srgbClr val="111111"/>
                </a:solidFill>
                <a:effectLst/>
                <a:latin typeface="Roboto" panose="020B0604020202020204" pitchFamily="2" charset="0"/>
              </a:rPr>
              <a:t>a living organism that feeds on organic matter, typically having specialized sense organs and nervous system and able to respond rapidly to stimuli.” </a:t>
            </a:r>
            <a:br>
              <a:rPr lang="en-US" b="0" i="0" dirty="0">
                <a:solidFill>
                  <a:srgbClr val="111111"/>
                </a:solidFill>
                <a:effectLst/>
                <a:latin typeface="Roboto" panose="020B0604020202020204" pitchFamily="2" charset="0"/>
              </a:rPr>
            </a:br>
            <a:r>
              <a:rPr lang="en-US" b="0" i="0" dirty="0">
                <a:solidFill>
                  <a:srgbClr val="111111"/>
                </a:solidFill>
                <a:effectLst/>
              </a:rPr>
              <a:t>Birds, mammals, fish etc. were included. As you can see, </a:t>
            </a:r>
            <a:r>
              <a:rPr lang="en-US" dirty="0">
                <a:solidFill>
                  <a:srgbClr val="111111"/>
                </a:solidFill>
              </a:rPr>
              <a:t>this chart</a:t>
            </a:r>
            <a:r>
              <a:rPr lang="en-US" b="0" i="0" dirty="0">
                <a:solidFill>
                  <a:srgbClr val="111111"/>
                </a:solidFill>
                <a:effectLst/>
              </a:rPr>
              <a:t> has a most observed animal that was different from the common name chart. </a:t>
            </a:r>
            <a:endParaRPr lang="en-US" dirty="0"/>
          </a:p>
          <a:p>
            <a:endParaRPr lang="en-US" dirty="0"/>
          </a:p>
        </p:txBody>
      </p:sp>
    </p:spTree>
    <p:extLst>
      <p:ext uri="{BB962C8B-B14F-4D97-AF65-F5344CB8AC3E}">
        <p14:creationId xmlns:p14="http://schemas.microsoft.com/office/powerpoint/2010/main" val="383501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EC3E-9CA7-4680-8465-BE644FBA8E29}"/>
              </a:ext>
            </a:extLst>
          </p:cNvPr>
          <p:cNvSpPr>
            <a:spLocks noGrp="1"/>
          </p:cNvSpPr>
          <p:nvPr>
            <p:ph type="title"/>
          </p:nvPr>
        </p:nvSpPr>
        <p:spPr>
          <a:xfrm>
            <a:off x="678426" y="781664"/>
            <a:ext cx="4093599" cy="1294561"/>
          </a:xfrm>
        </p:spPr>
        <p:txBody>
          <a:bodyPr>
            <a:normAutofit fontScale="90000"/>
          </a:bodyPr>
          <a:lstStyle/>
          <a:p>
            <a:r>
              <a:rPr lang="en-US" dirty="0"/>
              <a:t>Most Observed Animal  by Common NAme</a:t>
            </a:r>
          </a:p>
        </p:txBody>
      </p:sp>
      <p:pic>
        <p:nvPicPr>
          <p:cNvPr id="6" name="Content Placeholder 5" descr="Chart, bar chart&#10;&#10;Description automatically generated">
            <a:extLst>
              <a:ext uri="{FF2B5EF4-FFF2-40B4-BE49-F238E27FC236}">
                <a16:creationId xmlns:a16="http://schemas.microsoft.com/office/drawing/2014/main" id="{0AC7FD1E-AC28-4D20-A532-140770305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97585"/>
            <a:ext cx="4873625" cy="4873625"/>
          </a:xfrm>
        </p:spPr>
      </p:pic>
      <p:sp>
        <p:nvSpPr>
          <p:cNvPr id="4" name="Text Placeholder 3">
            <a:extLst>
              <a:ext uri="{FF2B5EF4-FFF2-40B4-BE49-F238E27FC236}">
                <a16:creationId xmlns:a16="http://schemas.microsoft.com/office/drawing/2014/main" id="{02BDC66D-84ED-47BB-91B3-797ECC5677CA}"/>
              </a:ext>
            </a:extLst>
          </p:cNvPr>
          <p:cNvSpPr>
            <a:spLocks noGrp="1"/>
          </p:cNvSpPr>
          <p:nvPr>
            <p:ph type="body" sz="half" idx="2"/>
          </p:nvPr>
        </p:nvSpPr>
        <p:spPr/>
        <p:txBody>
          <a:bodyPr/>
          <a:lstStyle/>
          <a:p>
            <a:r>
              <a:rPr lang="en-US" dirty="0"/>
              <a:t>The common animal name was used to make this chart of the top 9 most observed animals. All four parks were totaled. In this chart the definition of animal was used: “</a:t>
            </a:r>
            <a:r>
              <a:rPr lang="en-US" b="0" i="0" dirty="0">
                <a:solidFill>
                  <a:srgbClr val="111111"/>
                </a:solidFill>
                <a:effectLst/>
                <a:latin typeface="Roboto" panose="020B0604020202020204" pitchFamily="2" charset="0"/>
              </a:rPr>
              <a:t>a living organism that feeds on organic matter, typically having specialized sense organs and nervous system and able to respond rapidly to stimuli.” </a:t>
            </a:r>
            <a:br>
              <a:rPr lang="en-US" b="0" i="0" dirty="0">
                <a:solidFill>
                  <a:srgbClr val="111111"/>
                </a:solidFill>
                <a:effectLst/>
                <a:latin typeface="Roboto" panose="020B0604020202020204" pitchFamily="2" charset="0"/>
              </a:rPr>
            </a:br>
            <a:r>
              <a:rPr lang="en-US" b="0" i="0" dirty="0">
                <a:solidFill>
                  <a:srgbClr val="111111"/>
                </a:solidFill>
                <a:effectLst/>
              </a:rPr>
              <a:t>Birds, mammals, fish etc. were included. </a:t>
            </a:r>
            <a:endParaRPr lang="en-US" dirty="0"/>
          </a:p>
        </p:txBody>
      </p:sp>
    </p:spTree>
    <p:extLst>
      <p:ext uri="{BB962C8B-B14F-4D97-AF65-F5344CB8AC3E}">
        <p14:creationId xmlns:p14="http://schemas.microsoft.com/office/powerpoint/2010/main" val="348894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extLst>
              <a:ext uri="{837473B0-CC2E-450A-ABE3-18F120FF3D39}">
                <a1611:picAttrSrcUrl xmlns:a1611="http://schemas.microsoft.com/office/drawing/2016/11/main" r:id="rId4"/>
              </a:ext>
            </a:extLst>
          </a:blip>
          <a:srcRect/>
          <a:stretch>
            <a:fillRect t="-77000" b="-7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D282-CB5E-46D8-8EB3-C200ACB48E0F}"/>
              </a:ext>
            </a:extLst>
          </p:cNvPr>
          <p:cNvSpPr>
            <a:spLocks noGrp="1"/>
          </p:cNvSpPr>
          <p:nvPr>
            <p:ph type="title"/>
          </p:nvPr>
        </p:nvSpPr>
        <p:spPr>
          <a:xfrm>
            <a:off x="700635" y="922096"/>
            <a:ext cx="10691265" cy="598794"/>
          </a:xfrm>
        </p:spPr>
        <p:txBody>
          <a:bodyPr>
            <a:normAutofit/>
          </a:bodyPr>
          <a:lstStyle/>
          <a:p>
            <a:pPr algn="ctr"/>
            <a:r>
              <a:rPr lang="en-US" sz="2000" dirty="0"/>
              <a:t>Project Goals</a:t>
            </a:r>
          </a:p>
        </p:txBody>
      </p:sp>
      <p:sp>
        <p:nvSpPr>
          <p:cNvPr id="3" name="Content Placeholder 2">
            <a:extLst>
              <a:ext uri="{FF2B5EF4-FFF2-40B4-BE49-F238E27FC236}">
                <a16:creationId xmlns:a16="http://schemas.microsoft.com/office/drawing/2014/main" id="{98EAE142-0C4D-4EC7-BF9D-7540DC0DAACB}"/>
              </a:ext>
            </a:extLst>
          </p:cNvPr>
          <p:cNvSpPr>
            <a:spLocks noGrp="1"/>
          </p:cNvSpPr>
          <p:nvPr>
            <p:ph idx="1"/>
          </p:nvPr>
        </p:nvSpPr>
        <p:spPr>
          <a:xfrm>
            <a:off x="750367" y="2299816"/>
            <a:ext cx="10691265" cy="3636088"/>
          </a:xfrm>
        </p:spPr>
        <p:txBody>
          <a:bodyPr>
            <a:normAutofit lnSpcReduction="10000"/>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000" b="1" dirty="0">
                <a:latin typeface="-apple-system"/>
              </a:rPr>
              <a:t>A</a:t>
            </a:r>
            <a:r>
              <a:rPr kumimoji="0" lang="en-US" altLang="en-US" sz="2000" b="1" i="0" u="none" strike="noStrike" cap="none" normalizeH="0" baseline="0" dirty="0">
                <a:ln>
                  <a:noFill/>
                </a:ln>
                <a:solidFill>
                  <a:schemeClr val="tx1"/>
                </a:solidFill>
                <a:effectLst/>
                <a:latin typeface="-apple-system"/>
              </a:rPr>
              <a:t>nalyze biodiversity data from the National Parks Service, particularly around various species observed in different national park locations.</a:t>
            </a:r>
            <a:endParaRPr kumimoji="0" lang="en-US" altLang="en-US" sz="20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This project will answer a few questions: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lang="en-US" sz="2000" b="1" i="0" dirty="0">
                <a:effectLst/>
                <a:latin typeface="-apple-system"/>
              </a:rPr>
              <a:t>What is being studied here ?</a:t>
            </a:r>
            <a:endParaRPr kumimoji="0" lang="en-US" altLang="en-US" sz="2000"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lang="en-US" b="1" dirty="0">
                <a:latin typeface="-apple-system"/>
              </a:rPr>
              <a:t>Where were the observations taken ?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u="none" strike="noStrike" cap="none" normalizeH="0" baseline="0" dirty="0">
                <a:ln>
                  <a:noFill/>
                </a:ln>
                <a:solidFill>
                  <a:schemeClr val="tx1"/>
                </a:solidFill>
                <a:latin typeface="-apple-system"/>
              </a:rPr>
              <a:t> What is the most observed animal category ?</a:t>
            </a:r>
            <a:endParaRPr kumimoji="0" lang="en-US" altLang="en-US" sz="2000" b="1" i="0" u="none" strike="noStrike" cap="none" normalizeH="0" baseline="0" dirty="0">
              <a:ln>
                <a:noFill/>
              </a:ln>
              <a:solidFill>
                <a:srgbClr val="FF0000"/>
              </a:solidFill>
              <a:effectLst/>
              <a:latin typeface="-apple-system"/>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pple-system"/>
              </a:rPr>
              <a:t> How many </a:t>
            </a:r>
            <a:r>
              <a:rPr kumimoji="0" lang="en-US" altLang="en-US" sz="2000" b="1" i="0" u="none" strike="noStrike" cap="none" normalizeH="0" baseline="0" dirty="0">
                <a:ln>
                  <a:noFill/>
                </a:ln>
                <a:solidFill>
                  <a:schemeClr val="tx2"/>
                </a:solidFill>
                <a:effectLst/>
                <a:latin typeface="-apple-system"/>
              </a:rPr>
              <a:t>species </a:t>
            </a:r>
            <a:r>
              <a:rPr kumimoji="0" lang="en-US" altLang="en-US" sz="2000" b="1" i="0" u="none" strike="noStrike" cap="none" normalizeH="0" baseline="0" dirty="0">
                <a:ln>
                  <a:noFill/>
                </a:ln>
                <a:solidFill>
                  <a:schemeClr val="tx1"/>
                </a:solidFill>
                <a:effectLst/>
                <a:latin typeface="-apple-system"/>
              </a:rPr>
              <a:t>are there in each category ?</a:t>
            </a:r>
          </a:p>
          <a:p>
            <a:pPr marL="0" indent="0" eaLnBrk="0" fontAlgn="base" hangingPunct="0">
              <a:lnSpc>
                <a:spcPct val="100000"/>
              </a:lnSpc>
              <a:spcBef>
                <a:spcPct val="0"/>
              </a:spcBef>
              <a:spcAft>
                <a:spcPct val="0"/>
              </a:spcAft>
              <a:buFontTx/>
              <a:buChar char="•"/>
            </a:pPr>
            <a:r>
              <a:rPr lang="en-US" sz="2000" b="1" i="0" dirty="0">
                <a:effectLst/>
                <a:latin typeface="-apple-system"/>
              </a:rPr>
              <a:t> What is the distribution of conservation status for species ? </a:t>
            </a:r>
            <a:endParaRPr kumimoji="0" lang="en-US" altLang="en-US" sz="2000" b="1" i="0" u="none" strike="noStrike" cap="none" normalizeH="0" baseline="0" dirty="0">
              <a:ln>
                <a:noFill/>
              </a:ln>
              <a:solidFill>
                <a:srgbClr val="FF0000"/>
              </a:solidFill>
              <a:effectLst/>
              <a:latin typeface="-apple-system"/>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pple-system"/>
              </a:rPr>
              <a:t> Are certain types of species more likely to be endangered? Which ones ? </a:t>
            </a:r>
            <a:endParaRPr kumimoji="0" lang="en-US" altLang="en-US" sz="2000" b="1" i="0" u="none" strike="noStrike" cap="none" normalizeH="0" baseline="0" dirty="0">
              <a:ln>
                <a:noFill/>
              </a:ln>
              <a:solidFill>
                <a:srgbClr val="FF0000"/>
              </a:solidFill>
              <a:effectLst/>
              <a:latin typeface="-apple-system"/>
            </a:endParaRPr>
          </a:p>
          <a:p>
            <a:pPr marL="0"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pple-system"/>
              </a:rPr>
              <a:t> What are the differences between species and their conservation status and are they significant ? </a:t>
            </a:r>
            <a:endParaRPr lang="en-US" altLang="en-US" b="1" dirty="0">
              <a:solidFill>
                <a:srgbClr val="FF0000"/>
              </a:solidFill>
              <a:latin typeface="-apple-system"/>
            </a:endParaRPr>
          </a:p>
          <a:p>
            <a:pPr marL="0"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pple-system"/>
              </a:rPr>
              <a:t> Which animal is most </a:t>
            </a:r>
            <a:r>
              <a:rPr lang="en-US" altLang="en-US" b="1" dirty="0">
                <a:latin typeface="-apple-system"/>
              </a:rPr>
              <a:t>observed</a:t>
            </a:r>
            <a:r>
              <a:rPr kumimoji="0" lang="en-US" altLang="en-US" sz="2000" b="1" i="0" u="none" strike="noStrike" cap="none" normalizeH="0" baseline="0" dirty="0">
                <a:ln>
                  <a:noFill/>
                </a:ln>
                <a:solidFill>
                  <a:schemeClr val="tx1"/>
                </a:solidFill>
                <a:effectLst/>
                <a:latin typeface="-apple-system"/>
              </a:rPr>
              <a:t> </a:t>
            </a:r>
            <a:r>
              <a:rPr kumimoji="0" lang="en-US" altLang="en-US" sz="2000" b="1" i="0" u="none" strike="noStrike" cap="none" normalizeH="0" baseline="0" dirty="0">
                <a:ln>
                  <a:noFill/>
                </a:ln>
                <a:solidFill>
                  <a:schemeClr val="tx2"/>
                </a:solidFill>
                <a:effectLst/>
                <a:latin typeface="-apple-system"/>
              </a:rPr>
              <a:t>(scientific name/common name)</a:t>
            </a:r>
            <a:r>
              <a:rPr kumimoji="0" lang="en-US" altLang="en-US" sz="2000" b="1" i="0" u="none" strike="noStrike" cap="none" normalizeH="0" baseline="0" dirty="0">
                <a:ln>
                  <a:noFill/>
                </a:ln>
                <a:solidFill>
                  <a:schemeClr val="tx1"/>
                </a:solidFill>
                <a:effectLst/>
                <a:latin typeface="-apple-system"/>
              </a:rPr>
              <a:t> ?</a:t>
            </a:r>
          </a:p>
          <a:p>
            <a:endParaRPr lang="en-US" b="1" dirty="0"/>
          </a:p>
        </p:txBody>
      </p:sp>
    </p:spTree>
    <p:extLst>
      <p:ext uri="{BB962C8B-B14F-4D97-AF65-F5344CB8AC3E}">
        <p14:creationId xmlns:p14="http://schemas.microsoft.com/office/powerpoint/2010/main" val="118198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5C3-873B-4693-9EB8-344EE6068942}"/>
              </a:ext>
            </a:extLst>
          </p:cNvPr>
          <p:cNvSpPr>
            <a:spLocks noGrp="1"/>
          </p:cNvSpPr>
          <p:nvPr>
            <p:ph type="title"/>
          </p:nvPr>
        </p:nvSpPr>
        <p:spPr/>
        <p:txBody>
          <a:bodyPr/>
          <a:lstStyle/>
          <a:p>
            <a:r>
              <a:rPr lang="en-US" dirty="0"/>
              <a:t>What is being studied</a:t>
            </a:r>
          </a:p>
        </p:txBody>
      </p:sp>
      <p:pic>
        <p:nvPicPr>
          <p:cNvPr id="6" name="Picture Placeholder 5">
            <a:extLst>
              <a:ext uri="{FF2B5EF4-FFF2-40B4-BE49-F238E27FC236}">
                <a16:creationId xmlns:a16="http://schemas.microsoft.com/office/drawing/2014/main" id="{E35F022C-8072-4639-8584-4F447AC5EDB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821" b="821"/>
          <a:stretch/>
        </p:blipFill>
        <p:spPr>
          <a:xfrm>
            <a:off x="5183188" y="810705"/>
            <a:ext cx="6172200" cy="5929459"/>
          </a:xfrm>
        </p:spPr>
      </p:pic>
      <p:sp>
        <p:nvSpPr>
          <p:cNvPr id="4" name="Text Placeholder 3">
            <a:extLst>
              <a:ext uri="{FF2B5EF4-FFF2-40B4-BE49-F238E27FC236}">
                <a16:creationId xmlns:a16="http://schemas.microsoft.com/office/drawing/2014/main" id="{05C705B8-108F-406F-92B8-D5B7738C2B20}"/>
              </a:ext>
            </a:extLst>
          </p:cNvPr>
          <p:cNvSpPr>
            <a:spLocks noGrp="1"/>
          </p:cNvSpPr>
          <p:nvPr>
            <p:ph type="body" sz="half" idx="2"/>
          </p:nvPr>
        </p:nvSpPr>
        <p:spPr/>
        <p:txBody>
          <a:bodyPr/>
          <a:lstStyle/>
          <a:p>
            <a:r>
              <a:rPr lang="en-US" dirty="0"/>
              <a:t>This is a simple chart showing what is being studied in this presentation. As you can tell, the largest variety of </a:t>
            </a:r>
            <a:r>
              <a:rPr lang="en-US" u="sng" dirty="0"/>
              <a:t>species</a:t>
            </a:r>
            <a:r>
              <a:rPr lang="en-US" dirty="0"/>
              <a:t>, animal or plant, is the Vascular Plant. Examples include Broad-Leaved Pondweed, Butler's </a:t>
            </a:r>
            <a:r>
              <a:rPr lang="en-US" dirty="0" err="1"/>
              <a:t>Sandparsley</a:t>
            </a:r>
            <a:r>
              <a:rPr lang="en-US" dirty="0"/>
              <a:t> and Wild Parsnip. The Non-Vascular plants are mostly moss. </a:t>
            </a:r>
          </a:p>
        </p:txBody>
      </p:sp>
    </p:spTree>
    <p:extLst>
      <p:ext uri="{BB962C8B-B14F-4D97-AF65-F5344CB8AC3E}">
        <p14:creationId xmlns:p14="http://schemas.microsoft.com/office/powerpoint/2010/main" val="172980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extLst>
              <a:ext uri="{837473B0-CC2E-450A-ABE3-18F120FF3D39}">
                <a1611:picAttrSrcUrl xmlns:a1611="http://schemas.microsoft.com/office/drawing/2016/11/main" r:id="rId3"/>
              </a:ext>
            </a:extLst>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7F6-E151-416D-A12E-19E9B0A02A8B}"/>
              </a:ext>
            </a:extLst>
          </p:cNvPr>
          <p:cNvSpPr>
            <a:spLocks noGrp="1"/>
          </p:cNvSpPr>
          <p:nvPr>
            <p:ph type="title"/>
          </p:nvPr>
        </p:nvSpPr>
        <p:spPr>
          <a:xfrm>
            <a:off x="678426" y="987425"/>
            <a:ext cx="4093599" cy="1017692"/>
          </a:xfrm>
        </p:spPr>
        <p:txBody>
          <a:bodyPr>
            <a:normAutofit/>
          </a:bodyPr>
          <a:lstStyle/>
          <a:p>
            <a:pPr algn="ctr"/>
            <a:r>
              <a:rPr lang="en-US" sz="2000" b="1" dirty="0"/>
              <a:t>Where the observations were taken</a:t>
            </a:r>
          </a:p>
        </p:txBody>
      </p:sp>
      <p:sp>
        <p:nvSpPr>
          <p:cNvPr id="4" name="Text Placeholder 3">
            <a:extLst>
              <a:ext uri="{FF2B5EF4-FFF2-40B4-BE49-F238E27FC236}">
                <a16:creationId xmlns:a16="http://schemas.microsoft.com/office/drawing/2014/main" id="{898EF23D-07D5-4F06-9553-A0306CAF475A}"/>
              </a:ext>
            </a:extLst>
          </p:cNvPr>
          <p:cNvSpPr>
            <a:spLocks noGrp="1"/>
          </p:cNvSpPr>
          <p:nvPr>
            <p:ph type="body" sz="half" idx="2"/>
          </p:nvPr>
        </p:nvSpPr>
        <p:spPr/>
        <p:txBody>
          <a:bodyPr>
            <a:normAutofit/>
          </a:bodyPr>
          <a:lstStyle/>
          <a:p>
            <a:r>
              <a:rPr lang="en-US" sz="1800" b="1" dirty="0"/>
              <a:t>As you can see, Yellowstone National Park is where most of the observations were taken. Yosemite was second</a:t>
            </a:r>
            <a:r>
              <a:rPr lang="en-US" sz="1800" dirty="0"/>
              <a:t>. </a:t>
            </a:r>
          </a:p>
        </p:txBody>
      </p:sp>
      <p:pic>
        <p:nvPicPr>
          <p:cNvPr id="8" name="Content Placeholder 7" descr="Chart, bar chart&#10;&#10;Description automatically generated">
            <a:extLst>
              <a:ext uri="{FF2B5EF4-FFF2-40B4-BE49-F238E27FC236}">
                <a16:creationId xmlns:a16="http://schemas.microsoft.com/office/drawing/2014/main" id="{7698E01C-AF7E-454D-9DE6-2567BF3B0AF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32475" y="987425"/>
            <a:ext cx="4873625" cy="4873625"/>
          </a:xfrm>
        </p:spPr>
      </p:pic>
    </p:spTree>
    <p:extLst>
      <p:ext uri="{BB962C8B-B14F-4D97-AF65-F5344CB8AC3E}">
        <p14:creationId xmlns:p14="http://schemas.microsoft.com/office/powerpoint/2010/main" val="292444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5C737-429F-4CCD-A9B5-81E12BF8738C}"/>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nSpc>
                <a:spcPct val="90000"/>
              </a:lnSpc>
            </a:pPr>
            <a:r>
              <a:rPr lang="en-US" sz="3100" kern="1200" cap="all" spc="30" baseline="0" dirty="0">
                <a:solidFill>
                  <a:schemeClr val="tx1"/>
                </a:solidFill>
                <a:latin typeface="+mj-lt"/>
                <a:ea typeface="+mj-ea"/>
                <a:cs typeface="+mj-cs"/>
              </a:rPr>
              <a:t>What’s the Most Observed Animal Category ?</a:t>
            </a:r>
          </a:p>
        </p:txBody>
      </p:sp>
      <p:cxnSp>
        <p:nvCxnSpPr>
          <p:cNvPr id="17"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E2741D6-C516-47F6-8558-0E0ACA5B3379}"/>
              </a:ext>
            </a:extLst>
          </p:cNvPr>
          <p:cNvSpPr>
            <a:spLocks noGrp="1"/>
          </p:cNvSpPr>
          <p:nvPr>
            <p:ph type="body" sz="half" idx="2"/>
          </p:nvPr>
        </p:nvSpPr>
        <p:spPr>
          <a:xfrm>
            <a:off x="695325" y="2710035"/>
            <a:ext cx="3587668" cy="3500265"/>
          </a:xfrm>
        </p:spPr>
        <p:txBody>
          <a:bodyPr vert="horz" lIns="91440" tIns="45720" rIns="91440" bIns="45720" rtlCol="0">
            <a:normAutofit/>
          </a:bodyPr>
          <a:lstStyle/>
          <a:p>
            <a:pPr indent="-228600">
              <a:buFont typeface="Arial" panose="020B0604020202020204" pitchFamily="34" charset="0"/>
              <a:buChar char="•"/>
            </a:pPr>
            <a:r>
              <a:rPr lang="en-US" dirty="0"/>
              <a:t>As you can see by the graph, the most observed animal category is Birds. Yellowstone has the highest number of </a:t>
            </a:r>
            <a:r>
              <a:rPr lang="en-US" u="sng" dirty="0"/>
              <a:t>observations</a:t>
            </a:r>
            <a:r>
              <a:rPr lang="en-US" dirty="0"/>
              <a:t> and Yosemite is second. The next most observed category is mammals, again with Yellowstone having the highest number of observations.  </a:t>
            </a:r>
          </a:p>
        </p:txBody>
      </p:sp>
      <p:pic>
        <p:nvPicPr>
          <p:cNvPr id="6" name="Content Placeholder 5">
            <a:extLst>
              <a:ext uri="{FF2B5EF4-FFF2-40B4-BE49-F238E27FC236}">
                <a16:creationId xmlns:a16="http://schemas.microsoft.com/office/drawing/2014/main" id="{9A5FB3C2-83CE-49D1-9C46-868BF381B75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345587" y="759566"/>
            <a:ext cx="5577526" cy="5338868"/>
          </a:xfrm>
          <a:prstGeom prst="rect">
            <a:avLst/>
          </a:prstGeom>
        </p:spPr>
      </p:pic>
    </p:spTree>
    <p:extLst>
      <p:ext uri="{BB962C8B-B14F-4D97-AF65-F5344CB8AC3E}">
        <p14:creationId xmlns:p14="http://schemas.microsoft.com/office/powerpoint/2010/main" val="290861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9590B-DE5E-413D-9512-70A99C73CE2D}"/>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nSpc>
                <a:spcPct val="90000"/>
              </a:lnSpc>
            </a:pPr>
            <a:r>
              <a:rPr lang="en-US" sz="3400" kern="1200" cap="all" spc="30" baseline="0">
                <a:solidFill>
                  <a:schemeClr val="tx1"/>
                </a:solidFill>
                <a:latin typeface="+mj-lt"/>
                <a:ea typeface="+mj-ea"/>
                <a:cs typeface="+mj-cs"/>
              </a:rPr>
              <a:t>The Number of Species by Category</a:t>
            </a:r>
          </a:p>
        </p:txBody>
      </p:sp>
      <p:cxnSp>
        <p:nvCxnSpPr>
          <p:cNvPr id="22"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D92E44A7-B932-49E1-B8F5-38A0A07CEA98}"/>
              </a:ext>
            </a:extLst>
          </p:cNvPr>
          <p:cNvSpPr>
            <a:spLocks noGrp="1"/>
          </p:cNvSpPr>
          <p:nvPr>
            <p:ph type="body" sz="half" idx="2"/>
          </p:nvPr>
        </p:nvSpPr>
        <p:spPr>
          <a:xfrm>
            <a:off x="695325" y="2710035"/>
            <a:ext cx="3587668" cy="3500265"/>
          </a:xfrm>
        </p:spPr>
        <p:txBody>
          <a:bodyPr vert="horz" lIns="91440" tIns="45720" rIns="91440" bIns="45720" rtlCol="0">
            <a:normAutofit/>
          </a:bodyPr>
          <a:lstStyle/>
          <a:p>
            <a:pPr indent="-228600">
              <a:buFont typeface="Arial" panose="020B0604020202020204" pitchFamily="34" charset="0"/>
              <a:buChar char="•"/>
            </a:pPr>
            <a:r>
              <a:rPr lang="en-US"/>
              <a:t>As you can see the Vascular Plants make up the highest number of species in one category. Reptiles have the lowest number of species. </a:t>
            </a:r>
          </a:p>
        </p:txBody>
      </p:sp>
      <p:pic>
        <p:nvPicPr>
          <p:cNvPr id="6" name="Content Placeholder 5">
            <a:extLst>
              <a:ext uri="{FF2B5EF4-FFF2-40B4-BE49-F238E27FC236}">
                <a16:creationId xmlns:a16="http://schemas.microsoft.com/office/drawing/2014/main" id="{3BD88E51-08AC-426F-A96D-092C8540B2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5366984" y="723900"/>
            <a:ext cx="5534731" cy="5410200"/>
          </a:xfrm>
          <a:prstGeom prst="rect">
            <a:avLst/>
          </a:prstGeom>
        </p:spPr>
      </p:pic>
    </p:spTree>
    <p:extLst>
      <p:ext uri="{BB962C8B-B14F-4D97-AF65-F5344CB8AC3E}">
        <p14:creationId xmlns:p14="http://schemas.microsoft.com/office/powerpoint/2010/main" val="387020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8" name="Straight Connector 18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8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0" name="Rectangle 18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BB942-9478-4F05-978C-49044A225594}"/>
              </a:ext>
            </a:extLst>
          </p:cNvPr>
          <p:cNvSpPr>
            <a:spLocks noGrp="1"/>
          </p:cNvSpPr>
          <p:nvPr>
            <p:ph type="title"/>
          </p:nvPr>
        </p:nvSpPr>
        <p:spPr>
          <a:xfrm>
            <a:off x="700635" y="922096"/>
            <a:ext cx="10691265" cy="1371030"/>
          </a:xfrm>
        </p:spPr>
        <p:txBody>
          <a:bodyPr vert="horz" lIns="91440" tIns="45720" rIns="91440" bIns="45720" rtlCol="0" anchor="t">
            <a:normAutofit/>
          </a:bodyPr>
          <a:lstStyle/>
          <a:p>
            <a:r>
              <a:rPr lang="en-US" sz="2800" kern="1200" cap="all" spc="30" baseline="0" dirty="0">
                <a:solidFill>
                  <a:schemeClr val="tx1"/>
                </a:solidFill>
                <a:latin typeface="+mj-lt"/>
                <a:ea typeface="+mj-ea"/>
                <a:cs typeface="+mj-cs"/>
              </a:rPr>
              <a:t>conservation status</a:t>
            </a:r>
            <a:r>
              <a:rPr lang="en-US" sz="4000" kern="1200" cap="all" spc="30" baseline="0" dirty="0">
                <a:solidFill>
                  <a:schemeClr val="tx1"/>
                </a:solidFill>
                <a:latin typeface="+mj-lt"/>
                <a:ea typeface="+mj-ea"/>
                <a:cs typeface="+mj-cs"/>
              </a:rPr>
              <a:t> </a:t>
            </a:r>
          </a:p>
        </p:txBody>
      </p:sp>
      <p:cxnSp>
        <p:nvCxnSpPr>
          <p:cNvPr id="201" name="Straight Connector 190">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D841A96-29A8-4181-B8A6-8CED07E615CB}"/>
              </a:ext>
            </a:extLst>
          </p:cNvPr>
          <p:cNvSpPr>
            <a:spLocks noGrp="1"/>
          </p:cNvSpPr>
          <p:nvPr>
            <p:ph type="body" sz="half" idx="2"/>
          </p:nvPr>
        </p:nvSpPr>
        <p:spPr>
          <a:xfrm>
            <a:off x="695325" y="2276474"/>
            <a:ext cx="3338794" cy="3943351"/>
          </a:xfrm>
        </p:spPr>
        <p:txBody>
          <a:bodyPr vert="horz" lIns="91440" tIns="45720" rIns="91440" bIns="45720" rtlCol="0">
            <a:normAutofit/>
          </a:bodyPr>
          <a:lstStyle/>
          <a:p>
            <a:pPr indent="-228600">
              <a:buFont typeface="Arial" panose="020B0604020202020204" pitchFamily="34" charset="0"/>
              <a:buChar char="•"/>
            </a:pPr>
            <a:r>
              <a:rPr lang="en-US" dirty="0"/>
              <a:t>A you can see there isn’t a category observed that doesn’t have a species of concern in it. Only two categories are ‘In Recovery’ and 5 of 7 categories have endangered species in the category. </a:t>
            </a:r>
          </a:p>
        </p:txBody>
      </p:sp>
      <p:pic>
        <p:nvPicPr>
          <p:cNvPr id="122" name="Picture 121">
            <a:extLst>
              <a:ext uri="{FF2B5EF4-FFF2-40B4-BE49-F238E27FC236}">
                <a16:creationId xmlns:a16="http://schemas.microsoft.com/office/drawing/2014/main" id="{2784E4EE-F444-45DB-90D9-4806EF4C02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77624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6805B-7CFD-4739-BC92-0D01BDE96684}"/>
              </a:ext>
            </a:extLst>
          </p:cNvPr>
          <p:cNvSpPr>
            <a:spLocks noGrp="1"/>
          </p:cNvSpPr>
          <p:nvPr>
            <p:ph type="title"/>
          </p:nvPr>
        </p:nvSpPr>
        <p:spPr>
          <a:xfrm>
            <a:off x="7992709" y="895448"/>
            <a:ext cx="3619697" cy="1919469"/>
          </a:xfrm>
        </p:spPr>
        <p:txBody>
          <a:bodyPr vert="horz" lIns="91440" tIns="45720" rIns="91440" bIns="45720" rtlCol="0" anchor="t">
            <a:normAutofit fontScale="90000"/>
          </a:bodyPr>
          <a:lstStyle/>
          <a:p>
            <a:r>
              <a:rPr lang="en-US" sz="4000" dirty="0"/>
              <a:t>What is endangered by category</a:t>
            </a:r>
            <a:endParaRPr lang="en-US" sz="4000" kern="1200" cap="all" spc="30" baseline="0" dirty="0">
              <a:solidFill>
                <a:schemeClr val="tx1"/>
              </a:solidFill>
              <a:latin typeface="+mj-lt"/>
              <a:ea typeface="+mj-ea"/>
              <a:cs typeface="+mj-cs"/>
            </a:endParaRPr>
          </a:p>
        </p:txBody>
      </p:sp>
      <p:pic>
        <p:nvPicPr>
          <p:cNvPr id="6" name="Picture Placeholder 5" descr="Chart, bar chart&#10;&#10;Description automatically generated">
            <a:extLst>
              <a:ext uri="{FF2B5EF4-FFF2-40B4-BE49-F238E27FC236}">
                <a16:creationId xmlns:a16="http://schemas.microsoft.com/office/drawing/2014/main" id="{BF1EC461-110D-4DD4-B498-574F1A4A2938}"/>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6250"/>
          <a:stretch/>
        </p:blipFill>
        <p:spPr>
          <a:xfrm>
            <a:off x="20" y="10"/>
            <a:ext cx="7315180" cy="6857984"/>
          </a:xfrm>
          <a:prstGeom prst="rect">
            <a:avLst/>
          </a:prstGeom>
        </p:spPr>
      </p:pic>
      <p:cxnSp>
        <p:nvCxnSpPr>
          <p:cNvPr id="27"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4657A1C-4988-442F-AA36-37A0A4E97F73}"/>
              </a:ext>
            </a:extLst>
          </p:cNvPr>
          <p:cNvSpPr>
            <a:spLocks noGrp="1"/>
          </p:cNvSpPr>
          <p:nvPr>
            <p:ph type="body" sz="half" idx="2"/>
          </p:nvPr>
        </p:nvSpPr>
        <p:spPr>
          <a:xfrm>
            <a:off x="7991572" y="2823015"/>
            <a:ext cx="3581303" cy="3554891"/>
          </a:xfrm>
        </p:spPr>
        <p:txBody>
          <a:bodyPr vert="horz" lIns="91440" tIns="45720" rIns="91440" bIns="45720" rtlCol="0">
            <a:normAutofit/>
          </a:bodyPr>
          <a:lstStyle/>
          <a:p>
            <a:pPr indent="-228600">
              <a:buFont typeface="Arial" panose="020B0604020202020204" pitchFamily="34" charset="0"/>
              <a:buChar char="•"/>
            </a:pPr>
            <a:r>
              <a:rPr lang="en-US" dirty="0"/>
              <a:t>This chart shows what is considered endangered, threatened or in recovery. The statuses of species of concern and no intervention are not covered under the umbrella of ‘endangered’ asked in the question. </a:t>
            </a:r>
          </a:p>
        </p:txBody>
      </p:sp>
    </p:spTree>
    <p:extLst>
      <p:ext uri="{BB962C8B-B14F-4D97-AF65-F5344CB8AC3E}">
        <p14:creationId xmlns:p14="http://schemas.microsoft.com/office/powerpoint/2010/main" val="160444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4D532-FCBA-4968-AA9E-BCC2B0F465CD}"/>
              </a:ext>
            </a:extLst>
          </p:cNvPr>
          <p:cNvSpPr>
            <a:spLocks noGrp="1"/>
          </p:cNvSpPr>
          <p:nvPr>
            <p:ph type="title"/>
          </p:nvPr>
        </p:nvSpPr>
        <p:spPr>
          <a:xfrm>
            <a:off x="685801" y="906366"/>
            <a:ext cx="4412098" cy="1616771"/>
          </a:xfrm>
        </p:spPr>
        <p:txBody>
          <a:bodyPr vert="horz" lIns="91440" tIns="45720" rIns="91440" bIns="45720" rtlCol="0" anchor="t">
            <a:normAutofit/>
          </a:bodyPr>
          <a:lstStyle/>
          <a:p>
            <a:r>
              <a:rPr lang="en-US" sz="3700" kern="1200" cap="all" spc="30" baseline="0">
                <a:solidFill>
                  <a:schemeClr val="tx1"/>
                </a:solidFill>
                <a:latin typeface="+mj-lt"/>
                <a:ea typeface="+mj-ea"/>
                <a:cs typeface="+mj-cs"/>
              </a:rPr>
              <a:t>What’s protected as a percentage</a:t>
            </a:r>
          </a:p>
        </p:txBody>
      </p:sp>
      <p:cxnSp>
        <p:nvCxnSpPr>
          <p:cNvPr id="27" name="Straight Connector 16">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0E2A723-834C-4C82-BEE6-728EBF90925E}"/>
              </a:ext>
            </a:extLst>
          </p:cNvPr>
          <p:cNvSpPr>
            <a:spLocks noGrp="1"/>
          </p:cNvSpPr>
          <p:nvPr>
            <p:ph type="body" sz="half" idx="2"/>
          </p:nvPr>
        </p:nvSpPr>
        <p:spPr>
          <a:xfrm>
            <a:off x="5628536" y="982684"/>
            <a:ext cx="5877664" cy="1499962"/>
          </a:xfrm>
        </p:spPr>
        <p:txBody>
          <a:bodyPr vert="horz" lIns="91440" tIns="45720" rIns="91440" bIns="45720" rtlCol="0">
            <a:normAutofit/>
          </a:bodyPr>
          <a:lstStyle/>
          <a:p>
            <a:pPr indent="-228600">
              <a:lnSpc>
                <a:spcPct val="110000"/>
              </a:lnSpc>
              <a:buFont typeface="Arial" panose="020B0604020202020204" pitchFamily="34" charset="0"/>
              <a:buChar char="•"/>
            </a:pPr>
            <a:r>
              <a:rPr lang="en-US" dirty="0"/>
              <a:t>The Scientific Name was used to make this chart. As you can see, by percentage, there are few species in the endangered (protected) category. I used Endangered, In Recovery and Threatened as those fall into that category. Species of Concern does not fall into the Protected category.</a:t>
            </a:r>
          </a:p>
        </p:txBody>
      </p:sp>
      <p:pic>
        <p:nvPicPr>
          <p:cNvPr id="6" name="Content Placeholder 5" descr="Graphical user interface&#10;&#10;Description automatically generated with medium confidence">
            <a:extLst>
              <a:ext uri="{FF2B5EF4-FFF2-40B4-BE49-F238E27FC236}">
                <a16:creationId xmlns:a16="http://schemas.microsoft.com/office/drawing/2014/main" id="{59C004F0-0555-4B51-BAD5-471BED3432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100" y="3222687"/>
            <a:ext cx="10591800" cy="2568511"/>
          </a:xfrm>
          <a:prstGeom prst="rect">
            <a:avLst/>
          </a:prstGeom>
        </p:spPr>
      </p:pic>
      <p:cxnSp>
        <p:nvCxnSpPr>
          <p:cNvPr id="28" name="Straight Connector 18">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40722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54687</TotalTime>
  <Words>758</Words>
  <Application>Microsoft Office PowerPoint</Application>
  <PresentationFormat>Widescreen</PresentationFormat>
  <Paragraphs>41</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Calisto MT</vt:lpstr>
      <vt:lpstr>Roboto</vt:lpstr>
      <vt:lpstr>Univers Condensed</vt:lpstr>
      <vt:lpstr>ChronicleVTI</vt:lpstr>
      <vt:lpstr>Observed Biodiversity in American National Parks</vt:lpstr>
      <vt:lpstr>Project Goals</vt:lpstr>
      <vt:lpstr>What is being studied</vt:lpstr>
      <vt:lpstr>Where the observations were taken</vt:lpstr>
      <vt:lpstr>What’s the Most Observed Animal Category ?</vt:lpstr>
      <vt:lpstr>The Number of Species by Category</vt:lpstr>
      <vt:lpstr>conservation status </vt:lpstr>
      <vt:lpstr>What is endangered by category</vt:lpstr>
      <vt:lpstr>What’s protected as a percentage</vt:lpstr>
      <vt:lpstr>The differences between species and their conservation status using the Chi Squared tests for significance testing</vt:lpstr>
      <vt:lpstr>Most observed animal by scientific name</vt:lpstr>
      <vt:lpstr>Most Observed Animal  by Common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Observed Biodiversity in American National Parks</dc:title>
  <dc:creator>william stage</dc:creator>
  <cp:lastModifiedBy>william stage</cp:lastModifiedBy>
  <cp:revision>11</cp:revision>
  <dcterms:created xsi:type="dcterms:W3CDTF">2021-12-06T21:08:37Z</dcterms:created>
  <dcterms:modified xsi:type="dcterms:W3CDTF">2022-04-27T16:09:42Z</dcterms:modified>
</cp:coreProperties>
</file>