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1/16/2024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541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1/16/2024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825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1/16/2024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6144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106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1/16/2024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076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1/16/2024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8035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1/16/2024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231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1/16/2024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12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1/16/2024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502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1/16/2024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2917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1/16/2024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8263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1/16/2024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4007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vvybikes.com/data-license-agreemen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4F784F6-98C8-AB78-73C7-8F18621F5E48}"/>
              </a:ext>
            </a:extLst>
          </p:cNvPr>
          <p:cNvPicPr>
            <a:picLocks noChangeAspect="1"/>
          </p:cNvPicPr>
          <p:nvPr/>
        </p:nvPicPr>
        <p:blipFill rotWithShape="1">
          <a:blip r:embed="rId2"/>
          <a:srcRect l="24332" r="29105"/>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E9824FB7-E054-C64F-BDD2-1329E9FDB46C}"/>
              </a:ext>
            </a:extLst>
          </p:cNvPr>
          <p:cNvSpPr>
            <a:spLocks noGrp="1"/>
          </p:cNvSpPr>
          <p:nvPr>
            <p:ph type="ctrTitle"/>
          </p:nvPr>
        </p:nvSpPr>
        <p:spPr>
          <a:xfrm>
            <a:off x="703400" y="871758"/>
            <a:ext cx="5227171" cy="3871143"/>
          </a:xfrm>
        </p:spPr>
        <p:txBody>
          <a:bodyPr>
            <a:normAutofit/>
          </a:bodyPr>
          <a:lstStyle/>
          <a:p>
            <a:pPr algn="ctr"/>
            <a:r>
              <a:rPr lang="en-US" sz="4400" dirty="0">
                <a:latin typeface="+mn-lt"/>
              </a:rPr>
              <a:t>Cyclistic Bikes Case Study</a:t>
            </a:r>
            <a:br>
              <a:rPr lang="en-US" sz="4400" dirty="0">
                <a:latin typeface="+mn-lt"/>
              </a:rPr>
            </a:br>
            <a:endParaRPr lang="en-US" sz="4400" dirty="0">
              <a:latin typeface="+mn-lt"/>
            </a:endParaRPr>
          </a:p>
        </p:txBody>
      </p:sp>
      <p:sp>
        <p:nvSpPr>
          <p:cNvPr id="3" name="Subtitle 2">
            <a:extLst>
              <a:ext uri="{FF2B5EF4-FFF2-40B4-BE49-F238E27FC236}">
                <a16:creationId xmlns:a16="http://schemas.microsoft.com/office/drawing/2014/main" id="{E20877EC-F118-6D99-3C6D-5330E4EFB337}"/>
              </a:ext>
            </a:extLst>
          </p:cNvPr>
          <p:cNvSpPr>
            <a:spLocks noGrp="1"/>
          </p:cNvSpPr>
          <p:nvPr>
            <p:ph type="subTitle" idx="1"/>
          </p:nvPr>
        </p:nvSpPr>
        <p:spPr>
          <a:xfrm>
            <a:off x="721688" y="4785543"/>
            <a:ext cx="4857857" cy="1005657"/>
          </a:xfrm>
        </p:spPr>
        <p:txBody>
          <a:bodyPr>
            <a:normAutofit fontScale="92500" lnSpcReduction="10000"/>
          </a:bodyPr>
          <a:lstStyle/>
          <a:p>
            <a:r>
              <a:rPr lang="en-US" dirty="0"/>
              <a:t>The data for this project is provided by:</a:t>
            </a:r>
            <a:br>
              <a:rPr lang="en-US" dirty="0"/>
            </a:br>
            <a:r>
              <a:rPr lang="en-US" dirty="0">
                <a:hlinkClick r:id="rId3"/>
              </a:rPr>
              <a:t>Data License Agreement | Divvy Bikes</a:t>
            </a:r>
            <a:br>
              <a:rPr lang="en-US" dirty="0"/>
            </a:br>
            <a:r>
              <a:rPr lang="en-US" dirty="0"/>
              <a:t>The company name, Cyclistic, is fictional. </a:t>
            </a:r>
          </a:p>
        </p:txBody>
      </p:sp>
    </p:spTree>
    <p:extLst>
      <p:ext uri="{BB962C8B-B14F-4D97-AF65-F5344CB8AC3E}">
        <p14:creationId xmlns:p14="http://schemas.microsoft.com/office/powerpoint/2010/main" val="248297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4839-0C10-029E-1822-2EFF0CF96AAA}"/>
              </a:ext>
            </a:extLst>
          </p:cNvPr>
          <p:cNvSpPr>
            <a:spLocks noGrp="1"/>
          </p:cNvSpPr>
          <p:nvPr>
            <p:ph type="title"/>
          </p:nvPr>
        </p:nvSpPr>
        <p:spPr/>
        <p:txBody>
          <a:bodyPr>
            <a:normAutofit/>
          </a:bodyPr>
          <a:lstStyle/>
          <a:p>
            <a:r>
              <a:rPr lang="en-US" sz="2000" b="1" cap="none" dirty="0">
                <a:latin typeface="+mn-lt"/>
                <a:cs typeface="Arial" panose="020B0604020202020204" pitchFamily="34" charset="0"/>
              </a:rPr>
              <a:t>I am a (fictional) junior data analyst with responsibility for one question at a fictional company. This is the answer to the one question. The code is in the R file on GitHub. </a:t>
            </a:r>
            <a:br>
              <a:rPr lang="en-US" sz="2000" b="1" cap="none" dirty="0">
                <a:latin typeface="+mn-lt"/>
                <a:cs typeface="Arial" panose="020B0604020202020204" pitchFamily="34" charset="0"/>
              </a:rPr>
            </a:br>
            <a:r>
              <a:rPr lang="en-US" sz="2000" b="1" cap="none" dirty="0">
                <a:latin typeface="+mn-lt"/>
                <a:cs typeface="Arial" panose="020B0604020202020204" pitchFamily="34" charset="0"/>
              </a:rPr>
              <a:t>How do annual members and casual riders use cyclistic bikes differently?</a:t>
            </a:r>
            <a:br>
              <a:rPr lang="en-US" sz="2000" b="1" cap="none" dirty="0">
                <a:latin typeface="+mn-lt"/>
                <a:cs typeface="Arial" panose="020B0604020202020204" pitchFamily="34" charset="0"/>
              </a:rPr>
            </a:br>
            <a:endParaRPr lang="en-US" sz="2000" b="1" cap="none"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7F7B1F87-8FE0-841C-CD23-61F17D773D80}"/>
              </a:ext>
            </a:extLst>
          </p:cNvPr>
          <p:cNvSpPr>
            <a:spLocks noGrp="1"/>
          </p:cNvSpPr>
          <p:nvPr>
            <p:ph idx="1"/>
          </p:nvPr>
        </p:nvSpPr>
        <p:spPr/>
        <p:txBody>
          <a:bodyPr/>
          <a:lstStyle/>
          <a:p>
            <a:pPr marL="0" indent="0">
              <a:buNone/>
            </a:pPr>
            <a:r>
              <a:rPr lang="en-US" dirty="0"/>
              <a:t>The data was from the company and meant for a study for the company, so I valued it as safe. It’s beneficial to use a large amount of data. I used all the data from 2023. That meant pasting 12 CSV files together to make one dataframe. From there, I had 5.7 million rows of data. After data cleaning, the row number went down to 4.3 million. I divided the data into members and casuals and made two different dataframes. I added a few lines of code and produced some visualizations. Below are the visualizations and conclusions from those visualizations.</a:t>
            </a:r>
          </a:p>
        </p:txBody>
      </p:sp>
      <p:sp>
        <p:nvSpPr>
          <p:cNvPr id="4" name="Date Placeholder 3">
            <a:extLst>
              <a:ext uri="{FF2B5EF4-FFF2-40B4-BE49-F238E27FC236}">
                <a16:creationId xmlns:a16="http://schemas.microsoft.com/office/drawing/2014/main" id="{088E1E09-F783-1509-F64A-A8004BA2649D}"/>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278B475F-56CF-2AAD-83CF-8C641BEE3F5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E413ADC-2055-23F1-0846-FA3B9AF1897E}"/>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366824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D09F-5A8E-7A43-0410-85278D710FFC}"/>
              </a:ext>
            </a:extLst>
          </p:cNvPr>
          <p:cNvSpPr>
            <a:spLocks noGrp="1"/>
          </p:cNvSpPr>
          <p:nvPr>
            <p:ph type="title"/>
          </p:nvPr>
        </p:nvSpPr>
        <p:spPr/>
        <p:txBody>
          <a:bodyPr>
            <a:normAutofit/>
          </a:bodyPr>
          <a:lstStyle/>
          <a:p>
            <a:pPr algn="ctr"/>
            <a:r>
              <a:rPr lang="en-US" sz="2000" b="1" cap="none" dirty="0">
                <a:latin typeface="+mn-lt"/>
              </a:rPr>
              <a:t>Cyclistic usage by day of the week. As you can see, members use the Cyclistic services much more than casual users. The gap narrows significantly on the weekend, however. </a:t>
            </a:r>
            <a:br>
              <a:rPr lang="en-US" sz="2000" b="1" dirty="0">
                <a:latin typeface="+mn-lt"/>
              </a:rPr>
            </a:br>
            <a:endParaRPr lang="en-US" sz="2000" b="1" cap="none" dirty="0">
              <a:latin typeface="+mn-lt"/>
            </a:endParaRPr>
          </a:p>
        </p:txBody>
      </p:sp>
      <p:sp>
        <p:nvSpPr>
          <p:cNvPr id="4" name="Date Placeholder 3">
            <a:extLst>
              <a:ext uri="{FF2B5EF4-FFF2-40B4-BE49-F238E27FC236}">
                <a16:creationId xmlns:a16="http://schemas.microsoft.com/office/drawing/2014/main" id="{6314145F-E66B-D1F5-7A2D-0EDCCDE0EB0E}"/>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C88224DA-24B7-E1E4-00C7-3E4E04A320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F8F21A-0BF2-C407-30B6-9CB76B441A61}"/>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12" name="Content Placeholder 11" descr="A graph showing the days of the week&#10;&#10;Description automatically generated">
            <a:extLst>
              <a:ext uri="{FF2B5EF4-FFF2-40B4-BE49-F238E27FC236}">
                <a16:creationId xmlns:a16="http://schemas.microsoft.com/office/drawing/2014/main" id="{FF688518-5907-3089-39A0-A7F8A4EB6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3479" y="2292350"/>
            <a:ext cx="6005030" cy="3636963"/>
          </a:xfrm>
        </p:spPr>
      </p:pic>
    </p:spTree>
    <p:extLst>
      <p:ext uri="{BB962C8B-B14F-4D97-AF65-F5344CB8AC3E}">
        <p14:creationId xmlns:p14="http://schemas.microsoft.com/office/powerpoint/2010/main" val="39231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4817-73C4-D3E5-8A6C-F19569F2F9DA}"/>
              </a:ext>
            </a:extLst>
          </p:cNvPr>
          <p:cNvSpPr>
            <a:spLocks noGrp="1"/>
          </p:cNvSpPr>
          <p:nvPr>
            <p:ph type="title"/>
          </p:nvPr>
        </p:nvSpPr>
        <p:spPr/>
        <p:txBody>
          <a:bodyPr>
            <a:normAutofit/>
          </a:bodyPr>
          <a:lstStyle/>
          <a:p>
            <a:pPr algn="ctr"/>
            <a:r>
              <a:rPr lang="en-US" sz="2000" b="1" cap="none" dirty="0">
                <a:latin typeface="+mn-lt"/>
              </a:rPr>
              <a:t>Seasonal use between members and casual users. As expected, all use is lower in the winter. Members still use the service more in the winter by a 3:1 ratio. </a:t>
            </a:r>
          </a:p>
        </p:txBody>
      </p:sp>
      <p:pic>
        <p:nvPicPr>
          <p:cNvPr id="8" name="Content Placeholder 7" descr="A graph of different seasons">
            <a:extLst>
              <a:ext uri="{FF2B5EF4-FFF2-40B4-BE49-F238E27FC236}">
                <a16:creationId xmlns:a16="http://schemas.microsoft.com/office/drawing/2014/main" id="{3DE1B0FD-A61D-5E0B-D4EE-2F1960D51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491" y="2292350"/>
            <a:ext cx="5609005" cy="3636963"/>
          </a:xfrm>
        </p:spPr>
      </p:pic>
      <p:sp>
        <p:nvSpPr>
          <p:cNvPr id="4" name="Date Placeholder 3">
            <a:extLst>
              <a:ext uri="{FF2B5EF4-FFF2-40B4-BE49-F238E27FC236}">
                <a16:creationId xmlns:a16="http://schemas.microsoft.com/office/drawing/2014/main" id="{8BBBC90A-6B1A-DCAB-BB06-7203E95A7B57}"/>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3FB199D7-844D-AEB1-412A-51FC6F65A3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1435DD1-0627-F555-40AA-DCBC4664AE7F}"/>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17369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9677-6753-4E4D-5351-9E68679185BC}"/>
              </a:ext>
            </a:extLst>
          </p:cNvPr>
          <p:cNvSpPr>
            <a:spLocks noGrp="1"/>
          </p:cNvSpPr>
          <p:nvPr>
            <p:ph type="title"/>
          </p:nvPr>
        </p:nvSpPr>
        <p:spPr/>
        <p:txBody>
          <a:bodyPr>
            <a:normAutofit fontScale="90000"/>
          </a:bodyPr>
          <a:lstStyle/>
          <a:p>
            <a:r>
              <a:rPr lang="en-US" sz="2000" b="1" cap="none" dirty="0">
                <a:latin typeface="+mn-lt"/>
              </a:rPr>
              <a:t>This is a histogram of ride length in minutes for both members and casual users. Most rides are less than 40 minutes in length. This is true for members and casual users. The bulk of the ride lengths are less than 10 minutes. This does show most of the 4.3 million rides. There are a few rides over sixty minutes, but they are left out. </a:t>
            </a:r>
            <a:br>
              <a:rPr lang="en-US" sz="2000" b="1" cap="none" dirty="0">
                <a:latin typeface="+mn-lt"/>
              </a:rPr>
            </a:br>
            <a:r>
              <a:rPr lang="en-US" sz="2000" b="1" cap="none" dirty="0">
                <a:latin typeface="+mn-lt"/>
              </a:rPr>
              <a:t>Still, casual riders averaged 22.9 minutes and members averaged only 12.13 minutes per ride. This is inclusive of all rides. </a:t>
            </a:r>
          </a:p>
        </p:txBody>
      </p:sp>
      <p:sp>
        <p:nvSpPr>
          <p:cNvPr id="4" name="Date Placeholder 3">
            <a:extLst>
              <a:ext uri="{FF2B5EF4-FFF2-40B4-BE49-F238E27FC236}">
                <a16:creationId xmlns:a16="http://schemas.microsoft.com/office/drawing/2014/main" id="{0A25425A-B810-52F8-A807-AE6F94C1D6FF}"/>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DB6BAD72-FD59-9F9A-63B6-ED8228CEF6C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3249519-E005-CAD7-FD21-C278CF16FF39}"/>
              </a:ext>
            </a:extLst>
          </p:cNvPr>
          <p:cNvSpPr>
            <a:spLocks noGrp="1"/>
          </p:cNvSpPr>
          <p:nvPr>
            <p:ph type="sldNum" sz="quarter" idx="12"/>
          </p:nvPr>
        </p:nvSpPr>
        <p:spPr/>
        <p:txBody>
          <a:bodyPr/>
          <a:lstStyle/>
          <a:p>
            <a:fld id="{87E7843D-FF13-4365-9478-9625B70A2705}" type="slidenum">
              <a:rPr lang="en-US" smtClean="0"/>
              <a:t>5</a:t>
            </a:fld>
            <a:endParaRPr lang="en-US"/>
          </a:p>
        </p:txBody>
      </p:sp>
      <p:pic>
        <p:nvPicPr>
          <p:cNvPr id="12" name="Content Placeholder 11" descr="A graph of a histogram&#10;&#10;Description automatically generated">
            <a:extLst>
              <a:ext uri="{FF2B5EF4-FFF2-40B4-BE49-F238E27FC236}">
                <a16:creationId xmlns:a16="http://schemas.microsoft.com/office/drawing/2014/main" id="{61E0C8AF-50FE-D33A-04A9-22FC8C4F6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7313" y="2447471"/>
            <a:ext cx="5697908" cy="3636963"/>
          </a:xfrm>
        </p:spPr>
      </p:pic>
    </p:spTree>
    <p:extLst>
      <p:ext uri="{BB962C8B-B14F-4D97-AF65-F5344CB8AC3E}">
        <p14:creationId xmlns:p14="http://schemas.microsoft.com/office/powerpoint/2010/main" val="69654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6F9D-ED4A-FDD4-DFD5-E6C1575F855C}"/>
              </a:ext>
            </a:extLst>
          </p:cNvPr>
          <p:cNvSpPr>
            <a:spLocks noGrp="1"/>
          </p:cNvSpPr>
          <p:nvPr>
            <p:ph type="title"/>
          </p:nvPr>
        </p:nvSpPr>
        <p:spPr/>
        <p:txBody>
          <a:bodyPr/>
          <a:lstStyle/>
          <a:p>
            <a:r>
              <a:rPr lang="en-US" sz="2000" b="1" cap="none" dirty="0">
                <a:latin typeface="+mn-lt"/>
              </a:rPr>
              <a:t>Rideable type usage by season. Winter is the low use period, and the classic type is the most used. </a:t>
            </a:r>
          </a:p>
        </p:txBody>
      </p:sp>
      <p:pic>
        <p:nvPicPr>
          <p:cNvPr id="8" name="Content Placeholder 7" descr="A graph showing different seasons&#10;&#10;Description automatically generated">
            <a:extLst>
              <a:ext uri="{FF2B5EF4-FFF2-40B4-BE49-F238E27FC236}">
                <a16:creationId xmlns:a16="http://schemas.microsoft.com/office/drawing/2014/main" id="{77657DED-E91F-7D57-0082-555CCD451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7040" y="2292350"/>
            <a:ext cx="5697908" cy="3636963"/>
          </a:xfrm>
        </p:spPr>
      </p:pic>
      <p:sp>
        <p:nvSpPr>
          <p:cNvPr id="4" name="Date Placeholder 3">
            <a:extLst>
              <a:ext uri="{FF2B5EF4-FFF2-40B4-BE49-F238E27FC236}">
                <a16:creationId xmlns:a16="http://schemas.microsoft.com/office/drawing/2014/main" id="{9C4282E9-C812-152F-0F38-FCAD43DECDC0}"/>
              </a:ext>
            </a:extLst>
          </p:cNvPr>
          <p:cNvSpPr>
            <a:spLocks noGrp="1"/>
          </p:cNvSpPr>
          <p:nvPr>
            <p:ph type="dt" sz="half" idx="10"/>
          </p:nvPr>
        </p:nvSpPr>
        <p:spPr/>
        <p:txBody>
          <a:bodyPr/>
          <a:lstStyle/>
          <a:p>
            <a:fld id="{626DE685-1B6F-4D7C-AEF2-C9AD71EC467A}" type="datetime1">
              <a:rPr lang="en-US" smtClean="0"/>
              <a:t>1/16/2024</a:t>
            </a:fld>
            <a:endParaRPr lang="en-US"/>
          </a:p>
        </p:txBody>
      </p:sp>
      <p:sp>
        <p:nvSpPr>
          <p:cNvPr id="5" name="Footer Placeholder 4">
            <a:extLst>
              <a:ext uri="{FF2B5EF4-FFF2-40B4-BE49-F238E27FC236}">
                <a16:creationId xmlns:a16="http://schemas.microsoft.com/office/drawing/2014/main" id="{A2D9B821-FEBD-C4C9-048D-16BA525E55B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CE5247A-14A7-F7CB-9F9B-E7935B91352A}"/>
              </a:ext>
            </a:extLst>
          </p:cNvPr>
          <p:cNvSpPr>
            <a:spLocks noGrp="1"/>
          </p:cNvSpPr>
          <p:nvPr>
            <p:ph type="sldNum" sz="quarter" idx="12"/>
          </p:nvPr>
        </p:nvSpPr>
        <p:spPr/>
        <p:txBody>
          <a:bodyPr/>
          <a:lstStyle/>
          <a:p>
            <a:fld id="{87E7843D-FF13-4365-9478-9625B70A2705}" type="slidenum">
              <a:rPr lang="en-US" smtClean="0"/>
              <a:t>6</a:t>
            </a:fld>
            <a:endParaRPr lang="en-US"/>
          </a:p>
        </p:txBody>
      </p:sp>
    </p:spTree>
    <p:extLst>
      <p:ext uri="{BB962C8B-B14F-4D97-AF65-F5344CB8AC3E}">
        <p14:creationId xmlns:p14="http://schemas.microsoft.com/office/powerpoint/2010/main" val="730225501"/>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312E1C"/>
      </a:dk2>
      <a:lt2>
        <a:srgbClr val="F0F1F3"/>
      </a:lt2>
      <a:accent1>
        <a:srgbClr val="B18C3B"/>
      </a:accent1>
      <a:accent2>
        <a:srgbClr val="C36C4D"/>
      </a:accent2>
      <a:accent3>
        <a:srgbClr val="9DA742"/>
      </a:accent3>
      <a:accent4>
        <a:srgbClr val="3B84B1"/>
      </a:accent4>
      <a:accent5>
        <a:srgbClr val="4D65C3"/>
      </a:accent5>
      <a:accent6>
        <a:srgbClr val="6149B7"/>
      </a:accent6>
      <a:hlink>
        <a:srgbClr val="3F6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1861</TotalTime>
  <Words>401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Calisto MT</vt:lpstr>
      <vt:lpstr>Univers Condensed</vt:lpstr>
      <vt:lpstr>ChronicleVTI</vt:lpstr>
      <vt:lpstr>Cyclistic Bikes Case Study </vt:lpstr>
      <vt:lpstr>I am a (fictional) junior data analyst with responsibility for one question at a fictional company. This is the answer to the one question. The code is in the R file on GitHub.  How do annual members and casual riders use cyclistic bikes differently? </vt:lpstr>
      <vt:lpstr>Cyclistic usage by day of the week. As you can see, members use the Cyclistic services much more than casual users. The gap narrows significantly on the weekend, however.  </vt:lpstr>
      <vt:lpstr>Seasonal use between members and casual users. As expected, all use is lower in the winter. Members still use the service more in the winter by a 3:1 ratio. </vt:lpstr>
      <vt:lpstr>This is a histogram of ride length in minutes for both members and casual users. Most rides are less than 40 minutes in length. This is true for members and casual users. The bulk of the ride lengths are less than 10 minutes. This does show most of the 4.3 million rides. There are a few rides over sixty minutes, but they are left out.  Still, casual riders averaged 22.9 minutes and members averaged only 12.13 minutes per ride. This is inclusive of all rides. </vt:lpstr>
      <vt:lpstr>Rideable type usage by season. Winter is the low use period, and the classic type is the most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 Case Study </dc:title>
  <dc:creator>Lenord Stage</dc:creator>
  <cp:lastModifiedBy>Lenord Stage</cp:lastModifiedBy>
  <cp:revision>11</cp:revision>
  <dcterms:created xsi:type="dcterms:W3CDTF">2024-01-11T21:38:32Z</dcterms:created>
  <dcterms:modified xsi:type="dcterms:W3CDTF">2024-01-16T21:19:18Z</dcterms:modified>
</cp:coreProperties>
</file>