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12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DC411-A7B9-DA5C-4105-7469642BB3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221AF6-ADF1-3CE5-8354-9F81FE1BE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55E67B-2E86-0A38-0ADC-6DC771659C28}"/>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5" name="Footer Placeholder 4">
            <a:extLst>
              <a:ext uri="{FF2B5EF4-FFF2-40B4-BE49-F238E27FC236}">
                <a16:creationId xmlns:a16="http://schemas.microsoft.com/office/drawing/2014/main" id="{DFFF1A9F-DEA7-F818-C53A-64573F426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A27C7-826D-9BC4-FA70-8CE835761F54}"/>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311039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2291-D661-EA07-431C-CBA452188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FE96D9-CA6F-6C04-53BE-E7AE6A5768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78D9F-E384-F09B-3E3F-C475BE1850C1}"/>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5" name="Footer Placeholder 4">
            <a:extLst>
              <a:ext uri="{FF2B5EF4-FFF2-40B4-BE49-F238E27FC236}">
                <a16:creationId xmlns:a16="http://schemas.microsoft.com/office/drawing/2014/main" id="{9FF45066-3328-72EA-BF14-C5D5A6660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954FF-D2DF-2E48-CB26-6B8D9AD0B189}"/>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316771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00FBF-11C6-0431-6F4C-41EC80D731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E9D78E-3024-863F-068B-9F706AFB8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C3740-84FB-4F70-C9BA-71D57A8670DA}"/>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5" name="Footer Placeholder 4">
            <a:extLst>
              <a:ext uri="{FF2B5EF4-FFF2-40B4-BE49-F238E27FC236}">
                <a16:creationId xmlns:a16="http://schemas.microsoft.com/office/drawing/2014/main" id="{C84C2AA0-E875-A8E6-C61B-1A6CE97A9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3A487-9EC6-54E1-774C-80C05436BC75}"/>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287953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18E0-50ED-9340-1D14-9A029B673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50F49-CB97-19B8-B290-DFFCEDBBE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DD570-FB06-F3CE-A8B0-454DC1C5FF54}"/>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5" name="Footer Placeholder 4">
            <a:extLst>
              <a:ext uri="{FF2B5EF4-FFF2-40B4-BE49-F238E27FC236}">
                <a16:creationId xmlns:a16="http://schemas.microsoft.com/office/drawing/2014/main" id="{CD3C1E44-C811-EA70-B736-504D81674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52EF6-1385-B632-91C1-724E8650D36E}"/>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193213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83DF-C574-C53C-CC3A-DB2D23F7F3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A6CB5F-CF2A-0FF3-7931-5DD6A93BA4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8B2F30-B4EA-034B-A4C1-A7944D642675}"/>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5" name="Footer Placeholder 4">
            <a:extLst>
              <a:ext uri="{FF2B5EF4-FFF2-40B4-BE49-F238E27FC236}">
                <a16:creationId xmlns:a16="http://schemas.microsoft.com/office/drawing/2014/main" id="{3E306513-3A6A-737A-538B-BC544AD84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CF259-D071-D28F-CF0C-0EA28DF3BF98}"/>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288670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8183-D4D7-E916-B476-CCFA3E50F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12551-E8EE-3961-913F-78DB74648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DD4656-B39C-F4CB-54A6-CD71D372E6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85C5CD-42DB-5547-6564-3AC0D8FA4528}"/>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6" name="Footer Placeholder 5">
            <a:extLst>
              <a:ext uri="{FF2B5EF4-FFF2-40B4-BE49-F238E27FC236}">
                <a16:creationId xmlns:a16="http://schemas.microsoft.com/office/drawing/2014/main" id="{85091784-A1AE-9034-0F3A-9CA8EF650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EC916-7FBC-512F-989B-07499E3B686E}"/>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166571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DB3B-B7D4-D6B3-E617-25CCFAFC3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97F732-51A8-6DB1-F76F-8153FED0C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738E3B-9ECD-C969-C96B-5A38F2D47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040712-A11C-7932-4038-5FADE005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C9FE86-2275-1255-1E63-730741D80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36340D-3DD8-D25A-3CDF-FD74A70377CC}"/>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8" name="Footer Placeholder 7">
            <a:extLst>
              <a:ext uri="{FF2B5EF4-FFF2-40B4-BE49-F238E27FC236}">
                <a16:creationId xmlns:a16="http://schemas.microsoft.com/office/drawing/2014/main" id="{AE39C1B1-6045-E3A2-22A3-3E33910C01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801EB-6B00-5484-B2D8-624495E83467}"/>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195984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4F04-1B80-0F90-7B8B-B4FDAE947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99A771-9852-F875-E52A-4823FCD894EE}"/>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4" name="Footer Placeholder 3">
            <a:extLst>
              <a:ext uri="{FF2B5EF4-FFF2-40B4-BE49-F238E27FC236}">
                <a16:creationId xmlns:a16="http://schemas.microsoft.com/office/drawing/2014/main" id="{20CE98AC-F1E1-103F-BFAC-2C1268D34B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8F5CA-8713-69D9-8B15-14D9C0A0C86E}"/>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259750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BDB66-4543-DDE5-642C-A0E7A4B673D4}"/>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3" name="Footer Placeholder 2">
            <a:extLst>
              <a:ext uri="{FF2B5EF4-FFF2-40B4-BE49-F238E27FC236}">
                <a16:creationId xmlns:a16="http://schemas.microsoft.com/office/drawing/2014/main" id="{427F9705-EBAB-41B4-8D82-42AD8C6728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0BC8BF-313F-1545-BF3B-A6E6A5035F98}"/>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401497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E7CD-2D10-183C-FFF6-F31D8BA44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B7EB27-230F-CBE7-ED21-057BE11D2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35F838-2C20-94B2-0A91-659E8F646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C207F-BADF-38D0-32E2-B23BD5562A11}"/>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6" name="Footer Placeholder 5">
            <a:extLst>
              <a:ext uri="{FF2B5EF4-FFF2-40B4-BE49-F238E27FC236}">
                <a16:creationId xmlns:a16="http://schemas.microsoft.com/office/drawing/2014/main" id="{3415F1EE-E61C-E034-172B-5A35B0E0D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0483A-5C1C-36F0-AC40-845917791FC9}"/>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349652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8AB0-FF53-ADCB-1680-6257121CA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BC9C6-CABF-D792-51DE-CC274EB7BE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2E35CA-BC47-DF76-7596-8B10AC0E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C8B18-2EAE-EC6D-E0FA-5A696B975213}"/>
              </a:ext>
            </a:extLst>
          </p:cNvPr>
          <p:cNvSpPr>
            <a:spLocks noGrp="1"/>
          </p:cNvSpPr>
          <p:nvPr>
            <p:ph type="dt" sz="half" idx="10"/>
          </p:nvPr>
        </p:nvSpPr>
        <p:spPr/>
        <p:txBody>
          <a:bodyPr/>
          <a:lstStyle/>
          <a:p>
            <a:fld id="{D3131067-3C50-425C-8CD0-E375B7674757}" type="datetimeFigureOut">
              <a:rPr lang="en-US" smtClean="0"/>
              <a:t>6/9/2022</a:t>
            </a:fld>
            <a:endParaRPr lang="en-US"/>
          </a:p>
        </p:txBody>
      </p:sp>
      <p:sp>
        <p:nvSpPr>
          <p:cNvPr id="6" name="Footer Placeholder 5">
            <a:extLst>
              <a:ext uri="{FF2B5EF4-FFF2-40B4-BE49-F238E27FC236}">
                <a16:creationId xmlns:a16="http://schemas.microsoft.com/office/drawing/2014/main" id="{ABE704DB-B6F1-D70C-B973-FBB0098D0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12A74-B196-8AFA-874B-E10F461A4367}"/>
              </a:ext>
            </a:extLst>
          </p:cNvPr>
          <p:cNvSpPr>
            <a:spLocks noGrp="1"/>
          </p:cNvSpPr>
          <p:nvPr>
            <p:ph type="sldNum" sz="quarter" idx="12"/>
          </p:nvPr>
        </p:nvSpPr>
        <p:spPr/>
        <p:txBody>
          <a:bodyPr/>
          <a:lstStyle/>
          <a:p>
            <a:fld id="{715A48B3-B681-47B7-ACB4-2626883144EE}" type="slidenum">
              <a:rPr lang="en-US" smtClean="0"/>
              <a:t>‹#›</a:t>
            </a:fld>
            <a:endParaRPr lang="en-US"/>
          </a:p>
        </p:txBody>
      </p:sp>
    </p:spTree>
    <p:extLst>
      <p:ext uri="{BB962C8B-B14F-4D97-AF65-F5344CB8AC3E}">
        <p14:creationId xmlns:p14="http://schemas.microsoft.com/office/powerpoint/2010/main" val="259907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89232-E9A9-2A42-D2ED-F32D00956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B6DBF-54A8-1038-A9AF-59D28CF4F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23C47-94F5-0FA8-891B-F907B72B1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31067-3C50-425C-8CD0-E375B7674757}" type="datetimeFigureOut">
              <a:rPr lang="en-US" smtClean="0"/>
              <a:t>6/9/2022</a:t>
            </a:fld>
            <a:endParaRPr lang="en-US"/>
          </a:p>
        </p:txBody>
      </p:sp>
      <p:sp>
        <p:nvSpPr>
          <p:cNvPr id="5" name="Footer Placeholder 4">
            <a:extLst>
              <a:ext uri="{FF2B5EF4-FFF2-40B4-BE49-F238E27FC236}">
                <a16:creationId xmlns:a16="http://schemas.microsoft.com/office/drawing/2014/main" id="{037C5CB8-D5D0-8390-12E0-C5B873616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FB91C1-E3DA-5F33-A117-4839CDB7E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5A48B3-B681-47B7-ACB4-2626883144EE}" type="slidenum">
              <a:rPr lang="en-US" smtClean="0"/>
              <a:t>‹#›</a:t>
            </a:fld>
            <a:endParaRPr lang="en-US"/>
          </a:p>
        </p:txBody>
      </p:sp>
    </p:spTree>
    <p:extLst>
      <p:ext uri="{BB962C8B-B14F-4D97-AF65-F5344CB8AC3E}">
        <p14:creationId xmlns:p14="http://schemas.microsoft.com/office/powerpoint/2010/main" val="275225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369C-F5A7-2E3F-4D3D-A17B7ABB4DA8}"/>
              </a:ext>
            </a:extLst>
          </p:cNvPr>
          <p:cNvSpPr>
            <a:spLocks noGrp="1"/>
          </p:cNvSpPr>
          <p:nvPr>
            <p:ph type="ctrTitle"/>
          </p:nvPr>
        </p:nvSpPr>
        <p:spPr/>
        <p:txBody>
          <a:bodyPr/>
          <a:lstStyle/>
          <a:p>
            <a:r>
              <a:rPr lang="en-US" dirty="0"/>
              <a:t>Sales Analysis</a:t>
            </a:r>
          </a:p>
        </p:txBody>
      </p:sp>
      <p:sp>
        <p:nvSpPr>
          <p:cNvPr id="3" name="Subtitle 2">
            <a:extLst>
              <a:ext uri="{FF2B5EF4-FFF2-40B4-BE49-F238E27FC236}">
                <a16:creationId xmlns:a16="http://schemas.microsoft.com/office/drawing/2014/main" id="{9E7E00BB-3C74-FE91-8A81-7C1AD36D0A8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7190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9B27C-AD48-F294-5204-B2FA5122272A}"/>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Sales by Month</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E5DE20E-5757-09DF-760A-76A9506168E8}"/>
              </a:ext>
            </a:extLst>
          </p:cNvPr>
          <p:cNvSpPr>
            <a:spLocks noGrp="1"/>
          </p:cNvSpPr>
          <p:nvPr>
            <p:ph type="body" sz="half" idx="2"/>
          </p:nvPr>
        </p:nvSpPr>
        <p:spPr>
          <a:xfrm>
            <a:off x="640080" y="2872899"/>
            <a:ext cx="4243589" cy="3320668"/>
          </a:xfrm>
        </p:spPr>
        <p:txBody>
          <a:bodyPr vert="horz" lIns="91440" tIns="45720" rIns="91440" bIns="45720" rtlCol="0">
            <a:normAutofit/>
          </a:bodyPr>
          <a:lstStyle/>
          <a:p>
            <a:pPr indent="-228600">
              <a:buFont typeface="Arial" panose="020B0604020202020204" pitchFamily="34" charset="0"/>
              <a:buChar char="•"/>
            </a:pPr>
            <a:r>
              <a:rPr lang="en-US" sz="2200" b="0" i="0" dirty="0">
                <a:effectLst/>
              </a:rPr>
              <a:t>What was the best month for sales? How much was earned that month?</a:t>
            </a:r>
          </a:p>
          <a:p>
            <a:pPr indent="-228600">
              <a:buFont typeface="Arial" panose="020B0604020202020204" pitchFamily="34" charset="0"/>
              <a:buChar char="•"/>
            </a:pPr>
            <a:br>
              <a:rPr lang="en-US" sz="2200" dirty="0"/>
            </a:br>
            <a:endParaRPr lang="en-US" sz="2200" dirty="0"/>
          </a:p>
        </p:txBody>
      </p:sp>
      <p:pic>
        <p:nvPicPr>
          <p:cNvPr id="6" name="Picture Placeholder 5">
            <a:extLst>
              <a:ext uri="{FF2B5EF4-FFF2-40B4-BE49-F238E27FC236}">
                <a16:creationId xmlns:a16="http://schemas.microsoft.com/office/drawing/2014/main" id="{5FB05259-9E4B-5C89-DD46-03D391A0CCE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944" r="-2944"/>
          <a:stretch/>
        </p:blipFill>
        <p:spPr>
          <a:xfrm>
            <a:off x="5275382" y="0"/>
            <a:ext cx="7201673" cy="6857990"/>
          </a:xfrm>
          <a:prstGeom prst="rect">
            <a:avLst/>
          </a:prstGeom>
          <a:ln>
            <a:noFill/>
          </a:ln>
          <a:effectLst>
            <a:softEdge rad="112500"/>
          </a:effectLst>
        </p:spPr>
      </p:pic>
    </p:spTree>
    <p:extLst>
      <p:ext uri="{BB962C8B-B14F-4D97-AF65-F5344CB8AC3E}">
        <p14:creationId xmlns:p14="http://schemas.microsoft.com/office/powerpoint/2010/main" val="236394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F7DB-9AFD-BBA1-0196-B70D8BAF72F7}"/>
              </a:ext>
            </a:extLst>
          </p:cNvPr>
          <p:cNvSpPr>
            <a:spLocks noGrp="1"/>
          </p:cNvSpPr>
          <p:nvPr>
            <p:ph type="title"/>
          </p:nvPr>
        </p:nvSpPr>
        <p:spPr/>
        <p:txBody>
          <a:bodyPr>
            <a:normAutofit fontScale="90000"/>
          </a:bodyPr>
          <a:lstStyle/>
          <a:p>
            <a:r>
              <a:rPr lang="en-US" b="0" i="0" dirty="0">
                <a:solidFill>
                  <a:srgbClr val="24292F"/>
                </a:solidFill>
                <a:effectLst/>
                <a:latin typeface="-apple-system"/>
              </a:rPr>
              <a:t>What city sold the most product?</a:t>
            </a:r>
            <a:br>
              <a:rPr lang="en-US" b="0" i="0" dirty="0">
                <a:solidFill>
                  <a:srgbClr val="24292F"/>
                </a:solidFill>
                <a:effectLst/>
                <a:latin typeface="-apple-system"/>
              </a:rPr>
            </a:br>
            <a:br>
              <a:rPr lang="en-US" dirty="0"/>
            </a:br>
            <a:endParaRPr lang="en-US" dirty="0"/>
          </a:p>
        </p:txBody>
      </p:sp>
      <p:pic>
        <p:nvPicPr>
          <p:cNvPr id="8" name="Content Placeholder 7" descr="Chart, bar chart&#10;&#10;Description automatically generated">
            <a:extLst>
              <a:ext uri="{FF2B5EF4-FFF2-40B4-BE49-F238E27FC236}">
                <a16:creationId xmlns:a16="http://schemas.microsoft.com/office/drawing/2014/main" id="{58D77D18-CE50-A43F-8AD0-6857AB235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648" y="987425"/>
            <a:ext cx="4833280" cy="4873625"/>
          </a:xfrm>
        </p:spPr>
      </p:pic>
      <p:sp>
        <p:nvSpPr>
          <p:cNvPr id="4" name="Text Placeholder 3">
            <a:extLst>
              <a:ext uri="{FF2B5EF4-FFF2-40B4-BE49-F238E27FC236}">
                <a16:creationId xmlns:a16="http://schemas.microsoft.com/office/drawing/2014/main" id="{56E7A715-49B0-DACA-4980-E5FFB92E9FA8}"/>
              </a:ext>
            </a:extLst>
          </p:cNvPr>
          <p:cNvSpPr>
            <a:spLocks noGrp="1"/>
          </p:cNvSpPr>
          <p:nvPr>
            <p:ph type="body" sz="half" idx="2"/>
          </p:nvPr>
        </p:nvSpPr>
        <p:spPr/>
        <p:txBody>
          <a:bodyPr/>
          <a:lstStyle/>
          <a:p>
            <a:r>
              <a:rPr lang="en-US" dirty="0"/>
              <a:t>San Francisco CA sold the most product. </a:t>
            </a:r>
          </a:p>
        </p:txBody>
      </p:sp>
    </p:spTree>
    <p:extLst>
      <p:ext uri="{BB962C8B-B14F-4D97-AF65-F5344CB8AC3E}">
        <p14:creationId xmlns:p14="http://schemas.microsoft.com/office/powerpoint/2010/main" val="137882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E42B-C6BE-D10E-2F11-ECB5D3138A3F}"/>
              </a:ext>
            </a:extLst>
          </p:cNvPr>
          <p:cNvSpPr>
            <a:spLocks noGrp="1"/>
          </p:cNvSpPr>
          <p:nvPr>
            <p:ph type="title"/>
          </p:nvPr>
        </p:nvSpPr>
        <p:spPr/>
        <p:txBody>
          <a:bodyPr/>
          <a:lstStyle/>
          <a:p>
            <a:r>
              <a:rPr lang="en-US" dirty="0"/>
              <a:t>Ad time</a:t>
            </a:r>
          </a:p>
        </p:txBody>
      </p:sp>
      <p:pic>
        <p:nvPicPr>
          <p:cNvPr id="6" name="Content Placeholder 5" descr="Chart, line chart&#10;&#10;Description automatically generated">
            <a:extLst>
              <a:ext uri="{FF2B5EF4-FFF2-40B4-BE49-F238E27FC236}">
                <a16:creationId xmlns:a16="http://schemas.microsoft.com/office/drawing/2014/main" id="{FE582C37-119B-DE1A-0B27-2E0464000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4367" y="1087729"/>
            <a:ext cx="4469841" cy="4673016"/>
          </a:xfrm>
        </p:spPr>
      </p:pic>
      <p:sp>
        <p:nvSpPr>
          <p:cNvPr id="4" name="Text Placeholder 3">
            <a:extLst>
              <a:ext uri="{FF2B5EF4-FFF2-40B4-BE49-F238E27FC236}">
                <a16:creationId xmlns:a16="http://schemas.microsoft.com/office/drawing/2014/main" id="{8F9E5A46-1BF8-086A-0EC6-34E5C78C2322}"/>
              </a:ext>
            </a:extLst>
          </p:cNvPr>
          <p:cNvSpPr>
            <a:spLocks noGrp="1"/>
          </p:cNvSpPr>
          <p:nvPr>
            <p:ph type="body" sz="half" idx="2"/>
          </p:nvPr>
        </p:nvSpPr>
        <p:spPr/>
        <p:txBody>
          <a:bodyPr/>
          <a:lstStyle/>
          <a:p>
            <a:pPr algn="l">
              <a:buFont typeface="Arial" panose="020B0604020202020204" pitchFamily="34" charset="0"/>
              <a:buChar char="•"/>
            </a:pPr>
            <a:r>
              <a:rPr lang="en-US" b="0" i="0" dirty="0">
                <a:solidFill>
                  <a:srgbClr val="24292F"/>
                </a:solidFill>
                <a:effectLst/>
                <a:latin typeface="-apple-system"/>
              </a:rPr>
              <a:t>What time should we display advertisements to maximize the likelihood of customer’s buying product?</a:t>
            </a:r>
          </a:p>
          <a:p>
            <a:r>
              <a:rPr lang="en-US" dirty="0"/>
              <a:t>There are two peak times, noon and 8:00 pm.</a:t>
            </a:r>
            <a:br>
              <a:rPr lang="en-US" dirty="0"/>
            </a:br>
            <a:endParaRPr lang="en-US" dirty="0"/>
          </a:p>
        </p:txBody>
      </p:sp>
    </p:spTree>
    <p:extLst>
      <p:ext uri="{BB962C8B-B14F-4D97-AF65-F5344CB8AC3E}">
        <p14:creationId xmlns:p14="http://schemas.microsoft.com/office/powerpoint/2010/main" val="52802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4217-DE22-98A0-7F09-5D6C936D76DF}"/>
              </a:ext>
            </a:extLst>
          </p:cNvPr>
          <p:cNvSpPr>
            <a:spLocks noGrp="1"/>
          </p:cNvSpPr>
          <p:nvPr>
            <p:ph type="title"/>
          </p:nvPr>
        </p:nvSpPr>
        <p:spPr>
          <a:xfrm>
            <a:off x="838200" y="-90535"/>
            <a:ext cx="10515600" cy="1711105"/>
          </a:xfrm>
        </p:spPr>
        <p:txBody>
          <a:bodyPr>
            <a:noAutofit/>
          </a:bodyPr>
          <a:lstStyle/>
          <a:p>
            <a:r>
              <a:rPr lang="en-US" sz="3200" b="0" i="0" dirty="0">
                <a:solidFill>
                  <a:srgbClr val="24292F"/>
                </a:solidFill>
                <a:effectLst/>
                <a:latin typeface="-apple-system"/>
              </a:rPr>
              <a:t>What products are most often sold together?</a:t>
            </a:r>
            <a:br>
              <a:rPr lang="en-US" sz="3200" b="0" i="0" dirty="0">
                <a:solidFill>
                  <a:srgbClr val="24292F"/>
                </a:solidFill>
                <a:effectLst/>
                <a:latin typeface="-apple-system"/>
              </a:rPr>
            </a:br>
            <a:r>
              <a:rPr lang="en-US" sz="3200" b="0" i="0" dirty="0">
                <a:solidFill>
                  <a:srgbClr val="24292F"/>
                </a:solidFill>
                <a:effectLst/>
                <a:latin typeface="-apple-system"/>
              </a:rPr>
              <a:t>These are grouped by pairs and triples. </a:t>
            </a:r>
            <a:br>
              <a:rPr lang="en-US" sz="3200" dirty="0"/>
            </a:br>
            <a:endParaRPr lang="en-US" sz="3200" dirty="0"/>
          </a:p>
        </p:txBody>
      </p:sp>
      <p:pic>
        <p:nvPicPr>
          <p:cNvPr id="6" name="Content Placeholder 5" descr="Chart, funnel chart&#10;&#10;Description automatically generated">
            <a:extLst>
              <a:ext uri="{FF2B5EF4-FFF2-40B4-BE49-F238E27FC236}">
                <a16:creationId xmlns:a16="http://schemas.microsoft.com/office/drawing/2014/main" id="{6AE264F9-66E9-2EFB-8930-92E0E667308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294646"/>
            <a:ext cx="5181600" cy="5205741"/>
          </a:xfrm>
        </p:spPr>
      </p:pic>
      <p:pic>
        <p:nvPicPr>
          <p:cNvPr id="8" name="Content Placeholder 7" descr="Chart, funnel chart&#10;&#10;Description automatically generated">
            <a:extLst>
              <a:ext uri="{FF2B5EF4-FFF2-40B4-BE49-F238E27FC236}">
                <a16:creationId xmlns:a16="http://schemas.microsoft.com/office/drawing/2014/main" id="{EA6F2EB7-0765-DAEF-75DC-6BFD43B786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294647"/>
            <a:ext cx="5181600" cy="5205741"/>
          </a:xfrm>
        </p:spPr>
      </p:pic>
    </p:spTree>
    <p:extLst>
      <p:ext uri="{BB962C8B-B14F-4D97-AF65-F5344CB8AC3E}">
        <p14:creationId xmlns:p14="http://schemas.microsoft.com/office/powerpoint/2010/main" val="301262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66C540-DA31-1E97-5CF3-DE0B15C4B88C}"/>
              </a:ext>
            </a:extLst>
          </p:cNvPr>
          <p:cNvSpPr>
            <a:spLocks noGrp="1"/>
          </p:cNvSpPr>
          <p:nvPr>
            <p:ph type="title"/>
          </p:nvPr>
        </p:nvSpPr>
        <p:spPr/>
        <p:txBody>
          <a:bodyPr>
            <a:normAutofit fontScale="90000"/>
          </a:bodyPr>
          <a:lstStyle/>
          <a:p>
            <a:br>
              <a:rPr lang="en-US" dirty="0"/>
            </a:br>
            <a:r>
              <a:rPr lang="en-US" sz="2200" b="0" i="0" dirty="0">
                <a:solidFill>
                  <a:srgbClr val="24292F"/>
                </a:solidFill>
                <a:effectLst/>
                <a:latin typeface="-apple-system"/>
              </a:rPr>
              <a:t>What product sold the most? Why do you think it sold the most?</a:t>
            </a:r>
            <a:br>
              <a:rPr lang="en-US" sz="2200" b="0" i="0" dirty="0">
                <a:solidFill>
                  <a:srgbClr val="24292F"/>
                </a:solidFill>
                <a:effectLst/>
                <a:latin typeface="-apple-system"/>
              </a:rPr>
            </a:br>
            <a:r>
              <a:rPr lang="en-US" sz="2200" b="0" i="0" dirty="0">
                <a:solidFill>
                  <a:srgbClr val="24292F"/>
                </a:solidFill>
                <a:effectLst/>
                <a:latin typeface="-apple-system"/>
              </a:rPr>
              <a:t>This was broken down into sales in dollars and sales volume. By volume, AAA batteries sold the most. By dollar amount, the MacBook Pro Laptop made the most money. </a:t>
            </a:r>
            <a:br>
              <a:rPr lang="en-US" sz="2200" b="0" i="0" dirty="0">
                <a:solidFill>
                  <a:srgbClr val="24292F"/>
                </a:solidFill>
                <a:effectLst/>
                <a:latin typeface="-apple-system"/>
              </a:rPr>
            </a:br>
            <a:br>
              <a:rPr lang="en-US" dirty="0"/>
            </a:br>
            <a:endParaRPr lang="en-US" dirty="0"/>
          </a:p>
        </p:txBody>
      </p:sp>
      <p:pic>
        <p:nvPicPr>
          <p:cNvPr id="11" name="Content Placeholder 10" descr="Chart, bar chart&#10;&#10;Description automatically generated">
            <a:extLst>
              <a:ext uri="{FF2B5EF4-FFF2-40B4-BE49-F238E27FC236}">
                <a16:creationId xmlns:a16="http://schemas.microsoft.com/office/drawing/2014/main" id="{CEB7FC09-D760-9733-DCBC-8364FB990E1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7100" y="1825625"/>
            <a:ext cx="5143800" cy="4351338"/>
          </a:xfrm>
        </p:spPr>
      </p:pic>
      <p:pic>
        <p:nvPicPr>
          <p:cNvPr id="13" name="Content Placeholder 12" descr="Chart, bar chart&#10;&#10;Description automatically generated">
            <a:extLst>
              <a:ext uri="{FF2B5EF4-FFF2-40B4-BE49-F238E27FC236}">
                <a16:creationId xmlns:a16="http://schemas.microsoft.com/office/drawing/2014/main" id="{0690FA88-0E22-F36F-E04C-6B9FEB2A167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7901"/>
            <a:ext cx="5181600" cy="4346786"/>
          </a:xfrm>
        </p:spPr>
      </p:pic>
    </p:spTree>
    <p:extLst>
      <p:ext uri="{BB962C8B-B14F-4D97-AF65-F5344CB8AC3E}">
        <p14:creationId xmlns:p14="http://schemas.microsoft.com/office/powerpoint/2010/main" val="1406275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138</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Sales Analysis</vt:lpstr>
      <vt:lpstr>Sales by Month</vt:lpstr>
      <vt:lpstr>What city sold the most product?  </vt:lpstr>
      <vt:lpstr>Ad time</vt:lpstr>
      <vt:lpstr>What products are most often sold together? These are grouped by pairs and triples.  </vt:lpstr>
      <vt:lpstr> What product sold the most? Why do you think it sold the most? This was broken down into sales in dollars and sales volume. By volume, AAA batteries sold the most. By dollar amount, the MacBook Pro Laptop made the most money.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william stage</dc:creator>
  <cp:lastModifiedBy>william stage</cp:lastModifiedBy>
  <cp:revision>2</cp:revision>
  <dcterms:created xsi:type="dcterms:W3CDTF">2022-06-09T14:00:44Z</dcterms:created>
  <dcterms:modified xsi:type="dcterms:W3CDTF">2022-06-09T20:58:12Z</dcterms:modified>
</cp:coreProperties>
</file>