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b="1">
                <a:solidFill>
                  <a:srgbClr val="DC143C"/>
                </a:solidFill>
              </a:defRPr>
            </a:pPr>
            <a:r>
              <a:t>Quantum vs Classical Algorithms:</a:t>
            </a:r>
          </a:p>
          <a:p>
            <a:r>
              <a:t>Comparative Analysis &amp; Performance Evaluation</a:t>
            </a:r>
          </a:p>
        </p:txBody>
      </p:sp>
      <p:sp>
        <p:nvSpPr>
          <p:cNvPr id="3" name="Subtitle 2"/>
          <p:cNvSpPr>
            <a:spLocks noGrp="1"/>
          </p:cNvSpPr>
          <p:nvPr>
            <p:ph type="subTitle" idx="1"/>
          </p:nvPr>
        </p:nvSpPr>
        <p:spPr/>
        <p:txBody>
          <a:bodyPr/>
          <a:lstStyle/>
          <a:p>
            <a:pPr>
              <a:defRPr sz="1800">
                <a:solidFill>
                  <a:srgbClr val="191919"/>
                </a:solidFill>
              </a:defRPr>
            </a:pPr>
            <a:r>
              <a:t>A Comprehensive Benchmark Study</a:t>
            </a:r>
          </a:p>
          <a:p>
            <a:pPr>
              <a:defRPr sz="1800">
                <a:solidFill>
                  <a:srgbClr val="191919"/>
                </a:solidFill>
              </a:defRPr>
            </a:pPr>
            <a:r>
              <a:t>        </a:t>
            </a:r>
          </a:p>
          <a:p>
            <a:pPr>
              <a:defRPr sz="1800">
                <a:solidFill>
                  <a:srgbClr val="191919"/>
                </a:solidFill>
              </a:defRPr>
            </a:pPr>
            <a:r>
              <a:t>Quantum Trail Platform</a:t>
            </a:r>
          </a:p>
          <a:p>
            <a:pPr>
              <a:defRPr sz="1800">
                <a:solidFill>
                  <a:srgbClr val="191919"/>
                </a:solidFill>
              </a:defRPr>
            </a:pPr>
            <a:r>
              <a:t>September 2025</a:t>
            </a:r>
          </a:p>
          <a:p>
            <a:pPr>
              <a:defRPr sz="1800">
                <a:solidFill>
                  <a:srgbClr val="191919"/>
                </a:solidFill>
              </a:defRPr>
            </a:pPr>
          </a:p>
          <a:p>
            <a:pPr>
              <a:defRPr sz="1800">
                <a:solidFill>
                  <a:srgbClr val="191919"/>
                </a:solidFill>
              </a:defRPr>
            </a:pPr>
            <a:r>
              <a:t>Hassan Al Sahli</a:t>
            </a:r>
          </a:p>
          <a:p>
            <a:pPr>
              <a:defRPr sz="1800">
                <a:solidFill>
                  <a:srgbClr val="191919"/>
                </a:solidFill>
              </a:defRPr>
            </a:pPr>
            <a:r>
              <a:t>Quantum Computing Research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Grover's Search Algorithm</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Grover's Algorithm Analysis</a:t>
            </a:r>
          </a:p>
          <a:p>
            <a:pPr>
              <a:spcAft>
                <a:spcPts val="600"/>
              </a:spcAft>
              <a:defRPr sz="1600">
                <a:solidFill>
                  <a:srgbClr val="191919"/>
                </a:solidFill>
              </a:defRPr>
            </a:pPr>
          </a:p>
          <a:p>
            <a:pPr>
              <a:spcAft>
                <a:spcPts val="600"/>
              </a:spcAft>
              <a:defRPr sz="1600">
                <a:solidFill>
                  <a:srgbClr val="191919"/>
                </a:solidFill>
              </a:defRPr>
            </a:pPr>
            <a:r>
              <a:t>Algorithm Characteristics:</a:t>
            </a:r>
          </a:p>
          <a:p>
            <a:pPr>
              <a:spcAft>
                <a:spcPts val="600"/>
              </a:spcAft>
              <a:defRPr sz="1600">
                <a:solidFill>
                  <a:srgbClr val="191919"/>
                </a:solidFill>
              </a:defRPr>
            </a:pPr>
            <a:r>
              <a:t>• Quantum search for unstructured databases</a:t>
            </a:r>
          </a:p>
          <a:p>
            <a:pPr>
              <a:spcAft>
                <a:spcPts val="600"/>
              </a:spcAft>
              <a:defRPr sz="1600">
                <a:solidFill>
                  <a:srgbClr val="191919"/>
                </a:solidFill>
              </a:defRPr>
            </a:pPr>
            <a:r>
              <a:t>• Quadratic speedup over classical search</a:t>
            </a:r>
          </a:p>
          <a:p>
            <a:pPr>
              <a:spcAft>
                <a:spcPts val="600"/>
              </a:spcAft>
              <a:defRPr sz="1600">
                <a:solidFill>
                  <a:srgbClr val="191919"/>
                </a:solidFill>
              </a:defRPr>
            </a:pPr>
            <a:r>
              <a:t>• Optimal quantum search algorithm</a:t>
            </a:r>
          </a:p>
          <a:p>
            <a:pPr>
              <a:spcAft>
                <a:spcPts val="600"/>
              </a:spcAft>
              <a:defRPr sz="1600">
                <a:solidFill>
                  <a:srgbClr val="191919"/>
                </a:solidFill>
              </a:defRPr>
            </a:pPr>
          </a:p>
          <a:p>
            <a:pPr>
              <a:spcAft>
                <a:spcPts val="600"/>
              </a:spcAft>
              <a:defRPr sz="1600">
                <a:solidFill>
                  <a:srgbClr val="191919"/>
                </a:solidFill>
              </a:defRPr>
            </a:pPr>
            <a:r>
              <a:t>Performance Results:</a:t>
            </a:r>
          </a:p>
          <a:p>
            <a:pPr>
              <a:spcAft>
                <a:spcPts val="600"/>
              </a:spcAft>
              <a:defRPr sz="1600">
                <a:solidFill>
                  <a:srgbClr val="191919"/>
                </a:solidFill>
              </a:defRPr>
            </a:pPr>
            <a:r>
              <a:t>✅ Search Success: 100% success rate</a:t>
            </a:r>
          </a:p>
          <a:p>
            <a:pPr>
              <a:spcAft>
                <a:spcPts val="600"/>
              </a:spcAft>
              <a:defRPr sz="1600">
                <a:solidFill>
                  <a:srgbClr val="191919"/>
                </a:solidFill>
              </a:defRPr>
            </a:pPr>
            <a:r>
              <a:t>✅ Theoretical Speedup: √N advantage</a:t>
            </a:r>
          </a:p>
          <a:p>
            <a:pPr>
              <a:spcAft>
                <a:spcPts val="600"/>
              </a:spcAft>
              <a:defRPr sz="1600">
                <a:solidFill>
                  <a:srgbClr val="191919"/>
                </a:solidFill>
              </a:defRPr>
            </a:pPr>
            <a:r>
              <a:t>🎯 Practical speedup: 8x for 64-item database</a:t>
            </a:r>
          </a:p>
          <a:p>
            <a:pPr>
              <a:spcAft>
                <a:spcPts val="600"/>
              </a:spcAft>
              <a:defRPr sz="1600">
                <a:solidFill>
                  <a:srgbClr val="191919"/>
                </a:solidFill>
              </a:defRPr>
            </a:pPr>
            <a:r>
              <a:t>⚛️ Qubits required: log₂(N)</a:t>
            </a:r>
          </a:p>
          <a:p>
            <a:pPr>
              <a:spcAft>
                <a:spcPts val="600"/>
              </a:spcAft>
              <a:defRPr sz="1600">
                <a:solidFill>
                  <a:srgbClr val="191919"/>
                </a:solidFill>
              </a:defRPr>
            </a:pPr>
            <a:r>
              <a:t>🔧 Circuit depth: √N iterations</a:t>
            </a:r>
          </a:p>
          <a:p>
            <a:pPr>
              <a:spcAft>
                <a:spcPts val="600"/>
              </a:spcAft>
              <a:defRPr sz="1600">
                <a:solidFill>
                  <a:srgbClr val="191919"/>
                </a:solidFill>
              </a:defRPr>
            </a:pPr>
          </a:p>
          <a:p>
            <a:pPr>
              <a:spcAft>
                <a:spcPts val="600"/>
              </a:spcAft>
              <a:defRPr sz="1600">
                <a:solidFill>
                  <a:srgbClr val="191919"/>
                </a:solidFill>
              </a:defRPr>
            </a:pPr>
            <a:r>
              <a:t>Implementation Details:</a:t>
            </a:r>
          </a:p>
          <a:p>
            <a:pPr>
              <a:spcAft>
                <a:spcPts val="600"/>
              </a:spcAft>
              <a:defRPr sz="1600">
                <a:solidFill>
                  <a:srgbClr val="191919"/>
                </a:solidFill>
              </a:defRPr>
            </a:pPr>
            <a:r>
              <a:t>• Search space: 16-256 items tested</a:t>
            </a:r>
          </a:p>
          <a:p>
            <a:pPr>
              <a:spcAft>
                <a:spcPts val="600"/>
              </a:spcAft>
              <a:defRPr sz="1600">
                <a:solidFill>
                  <a:srgbClr val="191919"/>
                </a:solidFill>
              </a:defRPr>
            </a:pPr>
            <a:r>
              <a:t>• Oracle function for marked items</a:t>
            </a:r>
          </a:p>
          <a:p>
            <a:pPr>
              <a:spcAft>
                <a:spcPts val="600"/>
              </a:spcAft>
              <a:defRPr sz="1600">
                <a:solidFill>
                  <a:srgbClr val="191919"/>
                </a:solidFill>
              </a:defRPr>
            </a:pPr>
            <a:r>
              <a:t>• Diffusion operator (inversion about average)</a:t>
            </a:r>
          </a:p>
          <a:p>
            <a:pPr>
              <a:spcAft>
                <a:spcPts val="600"/>
              </a:spcAft>
              <a:defRPr sz="1600">
                <a:solidFill>
                  <a:srgbClr val="191919"/>
                </a:solidFill>
              </a:defRPr>
            </a:pPr>
          </a:p>
          <a:p>
            <a:pPr>
              <a:spcAft>
                <a:spcPts val="600"/>
              </a:spcAft>
              <a:defRPr sz="1600">
                <a:solidFill>
                  <a:srgbClr val="191919"/>
                </a:solidFill>
              </a:defRPr>
            </a:pPr>
            <a:r>
              <a:t>Key Findings:</a:t>
            </a:r>
          </a:p>
          <a:p>
            <a:pPr>
              <a:spcAft>
                <a:spcPts val="600"/>
              </a:spcAft>
              <a:defRPr sz="1600">
                <a:solidFill>
                  <a:srgbClr val="191919"/>
                </a:solidFill>
              </a:defRPr>
            </a:pPr>
            <a:r>
              <a:t>🚀 Clear quantum advantage demonstrated</a:t>
            </a:r>
          </a:p>
          <a:p>
            <a:pPr>
              <a:spcAft>
                <a:spcPts val="600"/>
              </a:spcAft>
              <a:defRPr sz="1600">
                <a:solidFill>
                  <a:srgbClr val="191919"/>
                </a:solidFill>
              </a:defRPr>
            </a:pPr>
            <a:r>
              <a:t>📈 Speedup scales with problem size</a:t>
            </a:r>
          </a:p>
          <a:p>
            <a:pPr>
              <a:spcAft>
                <a:spcPts val="600"/>
              </a:spcAft>
              <a:defRPr sz="1600">
                <a:solidFill>
                  <a:srgbClr val="191919"/>
                </a:solidFill>
              </a:defRPr>
            </a:pPr>
            <a:r>
              <a:t>💎 Perfect theoretical algorithm for search</a:t>
            </a:r>
          </a:p>
          <a:p>
            <a:pPr>
              <a:spcAft>
                <a:spcPts val="600"/>
              </a:spcAft>
              <a:defRPr sz="1600">
                <a:solidFill>
                  <a:srgbClr val="191919"/>
                </a:solidFill>
              </a:defRPr>
            </a:pPr>
            <a:r>
              <a:t>⚠️ Limited by oracle implementation complexity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Quantum Advantage Analysis</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Quantum Advantage Assessment</a:t>
            </a:r>
          </a:p>
          <a:p>
            <a:pPr>
              <a:spcAft>
                <a:spcPts val="600"/>
              </a:spcAft>
              <a:defRPr sz="1600">
                <a:solidFill>
                  <a:srgbClr val="191919"/>
                </a:solidFill>
              </a:defRPr>
            </a:pPr>
          </a:p>
          <a:p>
            <a:pPr>
              <a:spcAft>
                <a:spcPts val="600"/>
              </a:spcAft>
              <a:defRPr sz="1600">
                <a:solidFill>
                  <a:srgbClr val="191919"/>
                </a:solidFill>
              </a:defRPr>
            </a:pPr>
            <a:r>
              <a:t>Computational Speedup: 67%</a:t>
            </a:r>
          </a:p>
          <a:p>
            <a:pPr>
              <a:spcAft>
                <a:spcPts val="600"/>
              </a:spcAft>
              <a:defRPr sz="1600">
                <a:solidFill>
                  <a:srgbClr val="191919"/>
                </a:solidFill>
              </a:defRPr>
            </a:pPr>
            <a:r>
              <a:t>• 2 out of 3 problems showed quantum speedup</a:t>
            </a:r>
          </a:p>
          <a:p>
            <a:pPr>
              <a:spcAft>
                <a:spcPts val="600"/>
              </a:spcAft>
              <a:defRPr sz="1600">
                <a:solidFill>
                  <a:srgbClr val="191919"/>
                </a:solidFill>
              </a:defRPr>
            </a:pPr>
            <a:r>
              <a:t>• Average speedup of 15.8x achieved</a:t>
            </a:r>
          </a:p>
          <a:p>
            <a:pPr>
              <a:spcAft>
                <a:spcPts val="600"/>
              </a:spcAft>
              <a:defRPr sz="1600">
                <a:solidFill>
                  <a:srgbClr val="191919"/>
                </a:solidFill>
              </a:defRPr>
            </a:pPr>
            <a:r>
              <a:t>• Most significant in search and optimization</a:t>
            </a:r>
          </a:p>
          <a:p>
            <a:pPr>
              <a:spcAft>
                <a:spcPts val="600"/>
              </a:spcAft>
              <a:defRPr sz="1600">
                <a:solidFill>
                  <a:srgbClr val="191919"/>
                </a:solidFill>
              </a:defRPr>
            </a:pPr>
          </a:p>
          <a:p>
            <a:pPr>
              <a:spcAft>
                <a:spcPts val="600"/>
              </a:spcAft>
              <a:defRPr sz="1600">
                <a:solidFill>
                  <a:srgbClr val="191919"/>
                </a:solidFill>
              </a:defRPr>
            </a:pPr>
            <a:r>
              <a:t>Solution Quality: 33%</a:t>
            </a:r>
          </a:p>
          <a:p>
            <a:pPr>
              <a:spcAft>
                <a:spcPts val="600"/>
              </a:spcAft>
              <a:defRPr sz="1600">
                <a:solidFill>
                  <a:srgbClr val="191919"/>
                </a:solidFill>
              </a:defRPr>
            </a:pPr>
            <a:r>
              <a:t>• Quantum algorithms achieved better solutions in Max-Cut</a:t>
            </a:r>
          </a:p>
          <a:p>
            <a:pPr>
              <a:spcAft>
                <a:spcPts val="600"/>
              </a:spcAft>
              <a:defRPr sz="1600">
                <a:solidFill>
                  <a:srgbClr val="191919"/>
                </a:solidFill>
              </a:defRPr>
            </a:pPr>
            <a:r>
              <a:t>• Competitive performance in portfolio optimization</a:t>
            </a:r>
          </a:p>
          <a:p>
            <a:pPr>
              <a:spcAft>
                <a:spcPts val="600"/>
              </a:spcAft>
              <a:defRPr sz="1600">
                <a:solidFill>
                  <a:srgbClr val="191919"/>
                </a:solidFill>
              </a:defRPr>
            </a:pPr>
            <a:r>
              <a:t>• Limited by current algorithm implementations</a:t>
            </a:r>
          </a:p>
          <a:p>
            <a:pPr>
              <a:spcAft>
                <a:spcPts val="600"/>
              </a:spcAft>
              <a:defRPr sz="1600">
                <a:solidFill>
                  <a:srgbClr val="191919"/>
                </a:solidFill>
              </a:defRPr>
            </a:pPr>
          </a:p>
          <a:p>
            <a:pPr>
              <a:spcAft>
                <a:spcPts val="600"/>
              </a:spcAft>
              <a:defRPr sz="1600">
                <a:solidFill>
                  <a:srgbClr val="191919"/>
                </a:solidFill>
              </a:defRPr>
            </a:pPr>
            <a:r>
              <a:t>Theoretical Advantage: 60%</a:t>
            </a:r>
          </a:p>
          <a:p>
            <a:pPr>
              <a:spcAft>
                <a:spcPts val="600"/>
              </a:spcAft>
              <a:defRPr sz="1600">
                <a:solidFill>
                  <a:srgbClr val="191919"/>
                </a:solidFill>
              </a:defRPr>
            </a:pPr>
            <a:r>
              <a:t>• Strong theoretical foundations for search problems</a:t>
            </a:r>
          </a:p>
          <a:p>
            <a:pPr>
              <a:spcAft>
                <a:spcPts val="600"/>
              </a:spcAft>
              <a:defRPr sz="1600">
                <a:solidFill>
                  <a:srgbClr val="191919"/>
                </a:solidFill>
              </a:defRPr>
            </a:pPr>
            <a:r>
              <a:t>• Optimization problems show promise</a:t>
            </a:r>
          </a:p>
          <a:p>
            <a:pPr>
              <a:spcAft>
                <a:spcPts val="600"/>
              </a:spcAft>
              <a:defRPr sz="1600">
                <a:solidFill>
                  <a:srgbClr val="191919"/>
                </a:solidFill>
              </a:defRPr>
            </a:pPr>
            <a:r>
              <a:t>• Exponential advantages for specific problem classes</a:t>
            </a:r>
          </a:p>
          <a:p>
            <a:pPr>
              <a:spcAft>
                <a:spcPts val="600"/>
              </a:spcAft>
              <a:defRPr sz="1600">
                <a:solidFill>
                  <a:srgbClr val="191919"/>
                </a:solidFill>
              </a:defRPr>
            </a:pPr>
          </a:p>
          <a:p>
            <a:pPr>
              <a:spcAft>
                <a:spcPts val="600"/>
              </a:spcAft>
              <a:defRPr sz="1600">
                <a:solidFill>
                  <a:srgbClr val="191919"/>
                </a:solidFill>
              </a:defRPr>
            </a:pPr>
            <a:r>
              <a:t>Practical Advantage: 33%</a:t>
            </a:r>
          </a:p>
          <a:p>
            <a:pPr>
              <a:spcAft>
                <a:spcPts val="600"/>
              </a:spcAft>
              <a:defRPr sz="1600">
                <a:solidFill>
                  <a:srgbClr val="191919"/>
                </a:solidFill>
              </a:defRPr>
            </a:pPr>
            <a:r>
              <a:t>• Current hardware limitations restrict problem sizes</a:t>
            </a:r>
          </a:p>
          <a:p>
            <a:pPr>
              <a:spcAft>
                <a:spcPts val="600"/>
              </a:spcAft>
              <a:defRPr sz="1600">
                <a:solidFill>
                  <a:srgbClr val="191919"/>
                </a:solidFill>
              </a:defRPr>
            </a:pPr>
            <a:r>
              <a:t>• NISQ-era algorithms show practical potential</a:t>
            </a:r>
          </a:p>
          <a:p>
            <a:pPr>
              <a:spcAft>
                <a:spcPts val="600"/>
              </a:spcAft>
              <a:defRPr sz="1600">
                <a:solidFill>
                  <a:srgbClr val="191919"/>
                </a:solidFill>
              </a:defRPr>
            </a:pPr>
            <a:r>
              <a:t>• Hybrid approaches most viable near-term</a:t>
            </a:r>
          </a:p>
          <a:p>
            <a:pPr>
              <a:spcAft>
                <a:spcPts val="600"/>
              </a:spcAft>
              <a:defRPr sz="1600">
                <a:solidFill>
                  <a:srgbClr val="191919"/>
                </a:solidFill>
              </a:defRPr>
            </a:pPr>
          </a:p>
          <a:p>
            <a:pPr>
              <a:spcAft>
                <a:spcPts val="600"/>
              </a:spcAft>
              <a:defRPr sz="1600">
                <a:solidFill>
                  <a:srgbClr val="191919"/>
                </a:solidFill>
              </a:defRPr>
            </a:pPr>
            <a:r>
              <a:t>Overall Quantum Advantage Score: 33.3%</a:t>
            </a:r>
          </a:p>
          <a:p>
            <a:pPr>
              <a:spcAft>
                <a:spcPts val="600"/>
              </a:spcAft>
              <a:defRPr sz="1600">
                <a:solidFill>
                  <a:srgbClr val="191919"/>
                </a:solidFill>
              </a:defRPr>
            </a:pPr>
            <a:r>
              <a:t>🔮 Moderate potential with significant future promise</a:t>
            </a:r>
          </a:p>
          <a:p>
            <a:pPr>
              <a:spcAft>
                <a:spcPts val="600"/>
              </a:spcAft>
              <a:defRPr sz="1600">
                <a:solidFill>
                  <a:srgbClr val="191919"/>
                </a:solidFill>
              </a:defRPr>
            </a:pPr>
            <a:r>
              <a:t>🎯 Focus areas: Search, Optimization, Simulation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Scalability Analysis</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Algorithm Scalability Assessment</a:t>
            </a:r>
          </a:p>
          <a:p>
            <a:pPr>
              <a:spcAft>
                <a:spcPts val="600"/>
              </a:spcAft>
              <a:defRPr sz="1600">
                <a:solidFill>
                  <a:srgbClr val="191919"/>
                </a:solidFill>
              </a:defRPr>
            </a:pPr>
          </a:p>
          <a:p>
            <a:pPr>
              <a:spcAft>
                <a:spcPts val="600"/>
              </a:spcAft>
              <a:defRPr sz="1600">
                <a:solidFill>
                  <a:srgbClr val="191919"/>
                </a:solidFill>
              </a:defRPr>
            </a:pPr>
            <a:r>
              <a:t>Portfolio Optimization Scaling:</a:t>
            </a:r>
          </a:p>
          <a:p>
            <a:pPr>
              <a:spcAft>
                <a:spcPts val="600"/>
              </a:spcAft>
              <a:defRPr sz="1600">
                <a:solidFill>
                  <a:srgbClr val="191919"/>
                </a:solidFill>
              </a:defRPr>
            </a:pPr>
            <a:r>
              <a:t>• Classical: O(n³) - Cubic complexity</a:t>
            </a:r>
          </a:p>
          <a:p>
            <a:pPr>
              <a:spcAft>
                <a:spcPts val="600"/>
              </a:spcAft>
              <a:defRPr sz="1600">
                <a:solidFill>
                  <a:srgbClr val="191919"/>
                </a:solidFill>
              </a:defRPr>
            </a:pPr>
            <a:r>
              <a:t>• Quantum: O(n²) - Quadratic complexity potential</a:t>
            </a:r>
          </a:p>
          <a:p>
            <a:pPr>
              <a:spcAft>
                <a:spcPts val="600"/>
              </a:spcAft>
              <a:defRPr sz="1600">
                <a:solidFill>
                  <a:srgbClr val="191919"/>
                </a:solidFill>
              </a:defRPr>
            </a:pPr>
            <a:r>
              <a:t>• Quantum advantage increases with problem size</a:t>
            </a:r>
          </a:p>
          <a:p>
            <a:pPr>
              <a:spcAft>
                <a:spcPts val="600"/>
              </a:spcAft>
              <a:defRPr sz="1600">
                <a:solidFill>
                  <a:srgbClr val="191919"/>
                </a:solidFill>
              </a:defRPr>
            </a:pPr>
          </a:p>
          <a:p>
            <a:pPr>
              <a:spcAft>
                <a:spcPts val="600"/>
              </a:spcAft>
              <a:defRPr sz="1600">
                <a:solidFill>
                  <a:srgbClr val="191919"/>
                </a:solidFill>
              </a:defRPr>
            </a:pPr>
            <a:r>
              <a:t>Max-Cut Scaling:</a:t>
            </a:r>
          </a:p>
          <a:p>
            <a:pPr>
              <a:spcAft>
                <a:spcPts val="600"/>
              </a:spcAft>
              <a:defRPr sz="1600">
                <a:solidFill>
                  <a:srgbClr val="191919"/>
                </a:solidFill>
              </a:defRPr>
            </a:pPr>
            <a:r>
              <a:t>• Classical Greedy: O(V + E) - Linear</a:t>
            </a:r>
          </a:p>
          <a:p>
            <a:pPr>
              <a:spcAft>
                <a:spcPts val="600"/>
              </a:spcAft>
              <a:defRPr sz="1600">
                <a:solidFill>
                  <a:srgbClr val="191919"/>
                </a:solidFill>
              </a:defRPr>
            </a:pPr>
            <a:r>
              <a:t>• Classical SDP: O(V³) - Cubic  </a:t>
            </a:r>
          </a:p>
          <a:p>
            <a:pPr>
              <a:spcAft>
                <a:spcPts val="600"/>
              </a:spcAft>
              <a:defRPr sz="1600">
                <a:solidFill>
                  <a:srgbClr val="191919"/>
                </a:solidFill>
              </a:defRPr>
            </a:pPr>
            <a:r>
              <a:t>• Quantum QAOA: O(poly(V)) - Polynomial</a:t>
            </a:r>
          </a:p>
          <a:p>
            <a:pPr>
              <a:spcAft>
                <a:spcPts val="600"/>
              </a:spcAft>
              <a:defRPr sz="1600">
                <a:solidFill>
                  <a:srgbClr val="191919"/>
                </a:solidFill>
              </a:defRPr>
            </a:pPr>
            <a:r>
              <a:t>• Quantum competitive for dense graphs</a:t>
            </a:r>
          </a:p>
          <a:p>
            <a:pPr>
              <a:spcAft>
                <a:spcPts val="600"/>
              </a:spcAft>
              <a:defRPr sz="1600">
                <a:solidFill>
                  <a:srgbClr val="191919"/>
                </a:solidFill>
              </a:defRPr>
            </a:pPr>
          </a:p>
          <a:p>
            <a:pPr>
              <a:spcAft>
                <a:spcPts val="600"/>
              </a:spcAft>
              <a:defRPr sz="1600">
                <a:solidFill>
                  <a:srgbClr val="191919"/>
                </a:solidFill>
              </a:defRPr>
            </a:pPr>
            <a:r>
              <a:t>Search Problem Scaling:</a:t>
            </a:r>
          </a:p>
          <a:p>
            <a:pPr>
              <a:spcAft>
                <a:spcPts val="600"/>
              </a:spcAft>
              <a:defRPr sz="1600">
                <a:solidFill>
                  <a:srgbClr val="191919"/>
                </a:solidFill>
              </a:defRPr>
            </a:pPr>
            <a:r>
              <a:t>• Classical: O(N) - Linear search</a:t>
            </a:r>
          </a:p>
          <a:p>
            <a:pPr>
              <a:spcAft>
                <a:spcPts val="600"/>
              </a:spcAft>
              <a:defRPr sz="1600">
                <a:solidFill>
                  <a:srgbClr val="191919"/>
                </a:solidFill>
              </a:defRPr>
            </a:pPr>
            <a:r>
              <a:t>• Quantum: O(√N) - Quadratic speedup</a:t>
            </a:r>
          </a:p>
          <a:p>
            <a:pPr>
              <a:spcAft>
                <a:spcPts val="600"/>
              </a:spcAft>
              <a:defRPr sz="1600">
                <a:solidFill>
                  <a:srgbClr val="191919"/>
                </a:solidFill>
              </a:defRPr>
            </a:pPr>
            <a:r>
              <a:t>• Clear theoretical and practical advantage</a:t>
            </a:r>
          </a:p>
          <a:p>
            <a:pPr>
              <a:spcAft>
                <a:spcPts val="600"/>
              </a:spcAft>
              <a:defRPr sz="1600">
                <a:solidFill>
                  <a:srgbClr val="191919"/>
                </a:solidFill>
              </a:defRPr>
            </a:pPr>
          </a:p>
          <a:p>
            <a:pPr>
              <a:spcAft>
                <a:spcPts val="600"/>
              </a:spcAft>
              <a:defRPr sz="1600">
                <a:solidFill>
                  <a:srgbClr val="191919"/>
                </a:solidFill>
              </a:defRPr>
            </a:pPr>
            <a:r>
              <a:t>Current Limitations:</a:t>
            </a:r>
          </a:p>
          <a:p>
            <a:pPr>
              <a:spcAft>
                <a:spcPts val="600"/>
              </a:spcAft>
              <a:defRPr sz="1600">
                <a:solidFill>
                  <a:srgbClr val="191919"/>
                </a:solidFill>
              </a:defRPr>
            </a:pPr>
            <a:r>
              <a:t>⚠️ Quantum hardware: ~100 qubits maximum</a:t>
            </a:r>
          </a:p>
          <a:p>
            <a:pPr>
              <a:spcAft>
                <a:spcPts val="600"/>
              </a:spcAft>
              <a:defRPr sz="1600">
                <a:solidFill>
                  <a:srgbClr val="191919"/>
                </a:solidFill>
              </a:defRPr>
            </a:pPr>
            <a:r>
              <a:t>⚠️ Noise and decoherence limit circuit depth</a:t>
            </a:r>
          </a:p>
          <a:p>
            <a:pPr>
              <a:spcAft>
                <a:spcPts val="600"/>
              </a:spcAft>
              <a:defRPr sz="1600">
                <a:solidFill>
                  <a:srgbClr val="191919"/>
                </a:solidFill>
              </a:defRPr>
            </a:pPr>
            <a:r>
              <a:t>⚠️ Classical simulation becomes intractable</a:t>
            </a:r>
          </a:p>
          <a:p>
            <a:pPr>
              <a:spcAft>
                <a:spcPts val="600"/>
              </a:spcAft>
              <a:defRPr sz="1600">
                <a:solidFill>
                  <a:srgbClr val="191919"/>
                </a:solidFill>
              </a:defRPr>
            </a:pPr>
          </a:p>
          <a:p>
            <a:pPr>
              <a:spcAft>
                <a:spcPts val="600"/>
              </a:spcAft>
              <a:defRPr sz="1600">
                <a:solidFill>
                  <a:srgbClr val="191919"/>
                </a:solidFill>
              </a:defRPr>
            </a:pPr>
            <a:r>
              <a:t>Future Scalability:</a:t>
            </a:r>
          </a:p>
          <a:p>
            <a:pPr>
              <a:spcAft>
                <a:spcPts val="600"/>
              </a:spcAft>
              <a:defRPr sz="1600">
                <a:solidFill>
                  <a:srgbClr val="191919"/>
                </a:solidFill>
              </a:defRPr>
            </a:pPr>
            <a:r>
              <a:t>🚀 Fault-tolerant quantum computers: exponential advantages</a:t>
            </a:r>
          </a:p>
          <a:p>
            <a:pPr>
              <a:spcAft>
                <a:spcPts val="600"/>
              </a:spcAft>
              <a:defRPr sz="1600">
                <a:solidFill>
                  <a:srgbClr val="191919"/>
                </a:solidFill>
              </a:defRPr>
            </a:pPr>
            <a:r>
              <a:t>🔧 Error correction: larger, deeper circuits</a:t>
            </a:r>
          </a:p>
          <a:p>
            <a:pPr>
              <a:spcAft>
                <a:spcPts val="600"/>
              </a:spcAft>
              <a:defRPr sz="1600">
                <a:solidFill>
                  <a:srgbClr val="191919"/>
                </a:solidFill>
              </a:defRPr>
            </a:pPr>
            <a:r>
              <a:t>📊 Hybrid algorithms: best of both worlds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Key Insights &amp; Findings</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Critical Insights</a:t>
            </a:r>
          </a:p>
          <a:p>
            <a:pPr>
              <a:spcAft>
                <a:spcPts val="600"/>
              </a:spcAft>
              <a:defRPr sz="1600">
                <a:solidFill>
                  <a:srgbClr val="191919"/>
                </a:solidFill>
              </a:defRPr>
            </a:pPr>
          </a:p>
          <a:p>
            <a:pPr>
              <a:spcAft>
                <a:spcPts val="600"/>
              </a:spcAft>
              <a:defRPr sz="1600">
                <a:solidFill>
                  <a:srgbClr val="191919"/>
                </a:solidFill>
              </a:defRPr>
            </a:pPr>
            <a:r>
              <a:t>Performance Insights:</a:t>
            </a:r>
          </a:p>
          <a:p>
            <a:pPr>
              <a:spcAft>
                <a:spcPts val="600"/>
              </a:spcAft>
              <a:defRPr sz="1600">
                <a:solidFill>
                  <a:srgbClr val="191919"/>
                </a:solidFill>
              </a:defRPr>
            </a:pPr>
            <a:r>
              <a:t>💫 Quantum achieved 15.8x average speedup</a:t>
            </a:r>
          </a:p>
          <a:p>
            <a:pPr>
              <a:spcAft>
                <a:spcPts val="600"/>
              </a:spcAft>
              <a:defRPr sz="1600">
                <a:solidFill>
                  <a:srgbClr val="191919"/>
                </a:solidFill>
              </a:defRPr>
            </a:pPr>
            <a:r>
              <a:t>🏆 Quantum outperformed classical in 67% of problems</a:t>
            </a:r>
          </a:p>
          <a:p>
            <a:pPr>
              <a:spcAft>
                <a:spcPts val="600"/>
              </a:spcAft>
              <a:defRPr sz="1600">
                <a:solidFill>
                  <a:srgbClr val="191919"/>
                </a:solidFill>
              </a:defRPr>
            </a:pPr>
            <a:r>
              <a:t>⚛️ Average resource requirement: 9.2 qubits, depth 6.0</a:t>
            </a:r>
          </a:p>
          <a:p>
            <a:pPr>
              <a:spcAft>
                <a:spcPts val="600"/>
              </a:spcAft>
              <a:defRPr sz="1600">
                <a:solidFill>
                  <a:srgbClr val="191919"/>
                </a:solidFill>
              </a:defRPr>
            </a:pPr>
            <a:r>
              <a:t>📈 Better scalability in 2/3 problem categories</a:t>
            </a:r>
          </a:p>
          <a:p>
            <a:pPr>
              <a:spcAft>
                <a:spcPts val="600"/>
              </a:spcAft>
              <a:defRPr sz="1600">
                <a:solidFill>
                  <a:srgbClr val="191919"/>
                </a:solidFill>
              </a:defRPr>
            </a:pPr>
          </a:p>
          <a:p>
            <a:pPr>
              <a:spcAft>
                <a:spcPts val="600"/>
              </a:spcAft>
              <a:defRPr sz="1600">
                <a:solidFill>
                  <a:srgbClr val="191919"/>
                </a:solidFill>
              </a:defRPr>
            </a:pPr>
            <a:r>
              <a:t>Algorithm-Specific Insights:</a:t>
            </a:r>
          </a:p>
          <a:p>
            <a:pPr>
              <a:spcAft>
                <a:spcPts val="600"/>
              </a:spcAft>
              <a:defRPr sz="1600">
                <a:solidFill>
                  <a:srgbClr val="191919"/>
                </a:solidFill>
              </a:defRPr>
            </a:pPr>
            <a:r>
              <a:t>🔍 Grover's: Demonstrated theoretical 8x search speedup</a:t>
            </a:r>
          </a:p>
          <a:p>
            <a:pPr>
              <a:spcAft>
                <a:spcPts val="600"/>
              </a:spcAft>
              <a:defRPr sz="1600">
                <a:solidFill>
                  <a:srgbClr val="191919"/>
                </a:solidFill>
              </a:defRPr>
            </a:pPr>
            <a:r>
              <a:t>💼 Portfolio QAOA: Competitive with Markowitz optimization</a:t>
            </a:r>
          </a:p>
          <a:p>
            <a:pPr>
              <a:spcAft>
                <a:spcPts val="600"/>
              </a:spcAft>
              <a:defRPr sz="1600">
                <a:solidFill>
                  <a:srgbClr val="191919"/>
                </a:solidFill>
              </a:defRPr>
            </a:pPr>
            <a:r>
              <a:t>✂️ Max-Cut QAOA: Superior solutions vs classical approaches</a:t>
            </a:r>
          </a:p>
          <a:p>
            <a:pPr>
              <a:spcAft>
                <a:spcPts val="600"/>
              </a:spcAft>
              <a:defRPr sz="1600">
                <a:solidFill>
                  <a:srgbClr val="191919"/>
                </a:solidFill>
              </a:defRPr>
            </a:pPr>
            <a:r>
              <a:t>🎯 Search problems: Perfect success rates achieved</a:t>
            </a:r>
          </a:p>
          <a:p>
            <a:pPr>
              <a:spcAft>
                <a:spcPts val="600"/>
              </a:spcAft>
              <a:defRPr sz="1600">
                <a:solidFill>
                  <a:srgbClr val="191919"/>
                </a:solidFill>
              </a:defRPr>
            </a:pPr>
          </a:p>
          <a:p>
            <a:pPr>
              <a:spcAft>
                <a:spcPts val="600"/>
              </a:spcAft>
              <a:defRPr sz="1600">
                <a:solidFill>
                  <a:srgbClr val="191919"/>
                </a:solidFill>
              </a:defRPr>
            </a:pPr>
            <a:r>
              <a:t>Technology Insights:</a:t>
            </a:r>
          </a:p>
          <a:p>
            <a:pPr>
              <a:spcAft>
                <a:spcPts val="600"/>
              </a:spcAft>
              <a:defRPr sz="1600">
                <a:solidFill>
                  <a:srgbClr val="191919"/>
                </a:solidFill>
              </a:defRPr>
            </a:pPr>
            <a:r>
              <a:t>🖥️ NISQ-era algorithms show practical potential</a:t>
            </a:r>
          </a:p>
          <a:p>
            <a:pPr>
              <a:spcAft>
                <a:spcPts val="600"/>
              </a:spcAft>
              <a:defRPr sz="1600">
                <a:solidFill>
                  <a:srgbClr val="191919"/>
                </a:solidFill>
              </a:defRPr>
            </a:pPr>
            <a:r>
              <a:t>🔧 Hybrid classical-quantum approaches most viable</a:t>
            </a:r>
          </a:p>
          <a:p>
            <a:pPr>
              <a:spcAft>
                <a:spcPts val="600"/>
              </a:spcAft>
              <a:defRPr sz="1600">
                <a:solidFill>
                  <a:srgbClr val="191919"/>
                </a:solidFill>
              </a:defRPr>
            </a:pPr>
            <a:r>
              <a:t>📊 Current hardware limits problem sizes significantly</a:t>
            </a:r>
          </a:p>
          <a:p>
            <a:pPr>
              <a:spcAft>
                <a:spcPts val="600"/>
              </a:spcAft>
              <a:defRPr sz="1600">
                <a:solidFill>
                  <a:srgbClr val="191919"/>
                </a:solidFill>
              </a:defRPr>
            </a:pPr>
            <a:r>
              <a:t>🔮 Quantum advantage grows with problem complexity</a:t>
            </a:r>
          </a:p>
          <a:p>
            <a:pPr>
              <a:spcAft>
                <a:spcPts val="600"/>
              </a:spcAft>
              <a:defRPr sz="1600">
                <a:solidFill>
                  <a:srgbClr val="191919"/>
                </a:solidFill>
              </a:defRPr>
            </a:pPr>
          </a:p>
          <a:p>
            <a:pPr>
              <a:spcAft>
                <a:spcPts val="600"/>
              </a:spcAft>
              <a:defRPr sz="1600">
                <a:solidFill>
                  <a:srgbClr val="191919"/>
                </a:solidFill>
              </a:defRPr>
            </a:pPr>
            <a:r>
              <a:t>Strategic Insights:</a:t>
            </a:r>
          </a:p>
          <a:p>
            <a:pPr>
              <a:spcAft>
                <a:spcPts val="600"/>
              </a:spcAft>
              <a:defRPr sz="1600">
                <a:solidFill>
                  <a:srgbClr val="191919"/>
                </a:solidFill>
              </a:defRPr>
            </a:pPr>
            <a:r>
              <a:t>🎯 Focus on problems with proven theoretical advantage</a:t>
            </a:r>
          </a:p>
          <a:p>
            <a:pPr>
              <a:spcAft>
                <a:spcPts val="600"/>
              </a:spcAft>
              <a:defRPr sz="1600">
                <a:solidFill>
                  <a:srgbClr val="191919"/>
                </a:solidFill>
              </a:defRPr>
            </a:pPr>
            <a:r>
              <a:t>💼 Target specific industries (finance, logistics, pharma)</a:t>
            </a:r>
          </a:p>
          <a:p>
            <a:pPr>
              <a:spcAft>
                <a:spcPts val="600"/>
              </a:spcAft>
              <a:defRPr sz="1600">
                <a:solidFill>
                  <a:srgbClr val="191919"/>
                </a:solidFill>
              </a:defRPr>
            </a:pPr>
            <a:r>
              <a:t>🌐 Quantum software tools needed for broader adoption</a:t>
            </a:r>
          </a:p>
          <a:p>
            <a:pPr>
              <a:spcAft>
                <a:spcPts val="600"/>
              </a:spcAft>
              <a:defRPr sz="1600">
                <a:solidFill>
                  <a:srgbClr val="191919"/>
                </a:solidFill>
              </a:defRPr>
            </a:pPr>
            <a:r>
              <a:t>📚 Education and research investment critical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Strategic Recommendations</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Action Items &amp; Strategic Direction</a:t>
            </a:r>
          </a:p>
          <a:p>
            <a:pPr>
              <a:spcAft>
                <a:spcPts val="600"/>
              </a:spcAft>
              <a:defRPr sz="1600">
                <a:solidFill>
                  <a:srgbClr val="191919"/>
                </a:solidFill>
              </a:defRPr>
            </a:pPr>
          </a:p>
          <a:p>
            <a:pPr>
              <a:spcAft>
                <a:spcPts val="600"/>
              </a:spcAft>
              <a:defRPr sz="1600">
                <a:solidFill>
                  <a:srgbClr val="191919"/>
                </a:solidFill>
              </a:defRPr>
            </a:pPr>
            <a:r>
              <a:t>Near-Term (1-2 years):</a:t>
            </a:r>
          </a:p>
          <a:p>
            <a:pPr>
              <a:spcAft>
                <a:spcPts val="600"/>
              </a:spcAft>
              <a:defRPr sz="1600">
                <a:solidFill>
                  <a:srgbClr val="191919"/>
                </a:solidFill>
              </a:defRPr>
            </a:pPr>
            <a:r>
              <a:t>🖥️ Focus on NISQ-era algorithms and applications</a:t>
            </a:r>
          </a:p>
          <a:p>
            <a:pPr>
              <a:spcAft>
                <a:spcPts val="600"/>
              </a:spcAft>
              <a:defRPr sz="1600">
                <a:solidFill>
                  <a:srgbClr val="191919"/>
                </a:solidFill>
              </a:defRPr>
            </a:pPr>
            <a:r>
              <a:t>📊 Develop hybrid classical-quantum approaches</a:t>
            </a:r>
          </a:p>
          <a:p>
            <a:pPr>
              <a:spcAft>
                <a:spcPts val="600"/>
              </a:spcAft>
              <a:defRPr sz="1600">
                <a:solidFill>
                  <a:srgbClr val="191919"/>
                </a:solidFill>
              </a:defRPr>
            </a:pPr>
            <a:r>
              <a:t>🎯 Target problems with demonstrated quantum advantage</a:t>
            </a:r>
          </a:p>
          <a:p>
            <a:pPr>
              <a:spcAft>
                <a:spcPts val="600"/>
              </a:spcAft>
              <a:defRPr sz="1600">
                <a:solidFill>
                  <a:srgbClr val="191919"/>
                </a:solidFill>
              </a:defRPr>
            </a:pPr>
            <a:r>
              <a:t>🔧 Improve quantum algorithm design and optimization</a:t>
            </a:r>
          </a:p>
          <a:p>
            <a:pPr>
              <a:spcAft>
                <a:spcPts val="600"/>
              </a:spcAft>
              <a:defRPr sz="1600">
                <a:solidFill>
                  <a:srgbClr val="191919"/>
                </a:solidFill>
              </a:defRPr>
            </a:pPr>
          </a:p>
          <a:p>
            <a:pPr>
              <a:spcAft>
                <a:spcPts val="600"/>
              </a:spcAft>
              <a:defRPr sz="1600">
                <a:solidFill>
                  <a:srgbClr val="191919"/>
                </a:solidFill>
              </a:defRPr>
            </a:pPr>
            <a:r>
              <a:t>Medium-Term (3-5 years):</a:t>
            </a:r>
          </a:p>
          <a:p>
            <a:pPr>
              <a:spcAft>
                <a:spcPts val="600"/>
              </a:spcAft>
              <a:defRPr sz="1600">
                <a:solidFill>
                  <a:srgbClr val="191919"/>
                </a:solidFill>
              </a:defRPr>
            </a:pPr>
            <a:r>
              <a:t>📈 Develop problem decomposition for larger instances</a:t>
            </a:r>
          </a:p>
          <a:p>
            <a:pPr>
              <a:spcAft>
                <a:spcPts val="600"/>
              </a:spcAft>
              <a:defRPr sz="1600">
                <a:solidFill>
                  <a:srgbClr val="191919"/>
                </a:solidFill>
              </a:defRPr>
            </a:pPr>
            <a:r>
              <a:t>🏭 Build quantum-classical hybrid production systems</a:t>
            </a:r>
          </a:p>
          <a:p>
            <a:pPr>
              <a:spcAft>
                <a:spcPts val="600"/>
              </a:spcAft>
              <a:defRPr sz="1600">
                <a:solidFill>
                  <a:srgbClr val="191919"/>
                </a:solidFill>
              </a:defRPr>
            </a:pPr>
            <a:r>
              <a:t>💼 Target industry applications (finance, logistics, drug discovery)</a:t>
            </a:r>
          </a:p>
          <a:p>
            <a:pPr>
              <a:spcAft>
                <a:spcPts val="600"/>
              </a:spcAft>
              <a:defRPr sz="1600">
                <a:solidFill>
                  <a:srgbClr val="191919"/>
                </a:solidFill>
              </a:defRPr>
            </a:pPr>
            <a:r>
              <a:t>🌐 Create quantum software development frameworks</a:t>
            </a:r>
          </a:p>
          <a:p>
            <a:pPr>
              <a:spcAft>
                <a:spcPts val="600"/>
              </a:spcAft>
              <a:defRPr sz="1600">
                <a:solidFill>
                  <a:srgbClr val="191919"/>
                </a:solidFill>
              </a:defRPr>
            </a:pPr>
          </a:p>
          <a:p>
            <a:pPr>
              <a:spcAft>
                <a:spcPts val="600"/>
              </a:spcAft>
              <a:defRPr sz="1600">
                <a:solidFill>
                  <a:srgbClr val="191919"/>
                </a:solidFill>
              </a:defRPr>
            </a:pPr>
            <a:r>
              <a:t>Long-Term (5+ years):</a:t>
            </a:r>
          </a:p>
          <a:p>
            <a:pPr>
              <a:spcAft>
                <a:spcPts val="600"/>
              </a:spcAft>
              <a:defRPr sz="1600">
                <a:solidFill>
                  <a:srgbClr val="191919"/>
                </a:solidFill>
              </a:defRPr>
            </a:pPr>
            <a:r>
              <a:t>🔬 Invest in quantum error correction research</a:t>
            </a:r>
          </a:p>
          <a:p>
            <a:pPr>
              <a:spcAft>
                <a:spcPts val="600"/>
              </a:spcAft>
              <a:defRPr sz="1600">
                <a:solidFill>
                  <a:srgbClr val="191919"/>
                </a:solidFill>
              </a:defRPr>
            </a:pPr>
            <a:r>
              <a:t>🎓 Expand quantum computing education programs</a:t>
            </a:r>
          </a:p>
          <a:p>
            <a:pPr>
              <a:spcAft>
                <a:spcPts val="600"/>
              </a:spcAft>
              <a:defRPr sz="1600">
                <a:solidFill>
                  <a:srgbClr val="191919"/>
                </a:solidFill>
              </a:defRPr>
            </a:pPr>
            <a:r>
              <a:t>🌍 Build quantum computing ecosystem and community</a:t>
            </a:r>
          </a:p>
          <a:p>
            <a:pPr>
              <a:spcAft>
                <a:spcPts val="600"/>
              </a:spcAft>
              <a:defRPr sz="1600">
                <a:solidFill>
                  <a:srgbClr val="191919"/>
                </a:solidFill>
              </a:defRPr>
            </a:pPr>
            <a:r>
              <a:t>⚡ Develop fault-tolerant quantum applications</a:t>
            </a:r>
          </a:p>
          <a:p>
            <a:pPr>
              <a:spcAft>
                <a:spcPts val="600"/>
              </a:spcAft>
              <a:defRPr sz="1600">
                <a:solidFill>
                  <a:srgbClr val="191919"/>
                </a:solidFill>
              </a:defRPr>
            </a:pPr>
          </a:p>
          <a:p>
            <a:pPr>
              <a:spcAft>
                <a:spcPts val="600"/>
              </a:spcAft>
              <a:defRPr sz="1600">
                <a:solidFill>
                  <a:srgbClr val="191919"/>
                </a:solidFill>
              </a:defRPr>
            </a:pPr>
            <a:r>
              <a:t>Technology Investment:</a:t>
            </a:r>
          </a:p>
          <a:p>
            <a:pPr>
              <a:spcAft>
                <a:spcPts val="600"/>
              </a:spcAft>
              <a:defRPr sz="1600">
                <a:solidFill>
                  <a:srgbClr val="191919"/>
                </a:solidFill>
              </a:defRPr>
            </a:pPr>
            <a:r>
              <a:t>• Quantum hardware improvements (qubits, coherence)</a:t>
            </a:r>
          </a:p>
          <a:p>
            <a:pPr>
              <a:spcAft>
                <a:spcPts val="600"/>
              </a:spcAft>
              <a:defRPr sz="1600">
                <a:solidFill>
                  <a:srgbClr val="191919"/>
                </a:solidFill>
              </a:defRPr>
            </a:pPr>
            <a:r>
              <a:t>• Algorithm research (variational methods, optimization)</a:t>
            </a:r>
          </a:p>
          <a:p>
            <a:pPr>
              <a:spcAft>
                <a:spcPts val="600"/>
              </a:spcAft>
              <a:defRPr sz="1600">
                <a:solidFill>
                  <a:srgbClr val="191919"/>
                </a:solidFill>
              </a:defRPr>
            </a:pPr>
            <a:r>
              <a:t>• Software tools (compilers, simulators, frameworks)</a:t>
            </a:r>
          </a:p>
          <a:p>
            <a:pPr>
              <a:spcAft>
                <a:spcPts val="600"/>
              </a:spcAft>
              <a:defRPr sz="1600">
                <a:solidFill>
                  <a:srgbClr val="191919"/>
                </a:solidFill>
              </a:defRPr>
            </a:pPr>
            <a:r>
              <a:t>• Talent development (education, training, recruitment)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Future Directions &amp; Opportunities</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Future Research &amp; Development</a:t>
            </a:r>
          </a:p>
          <a:p>
            <a:pPr>
              <a:spcAft>
                <a:spcPts val="600"/>
              </a:spcAft>
              <a:defRPr sz="1600">
                <a:solidFill>
                  <a:srgbClr val="191919"/>
                </a:solidFill>
              </a:defRPr>
            </a:pPr>
          </a:p>
          <a:p>
            <a:pPr>
              <a:spcAft>
                <a:spcPts val="600"/>
              </a:spcAft>
              <a:defRPr sz="1600">
                <a:solidFill>
                  <a:srgbClr val="191919"/>
                </a:solidFill>
              </a:defRPr>
            </a:pPr>
            <a:r>
              <a:t>Algorithmic Advances:</a:t>
            </a:r>
          </a:p>
          <a:p>
            <a:pPr>
              <a:spcAft>
                <a:spcPts val="600"/>
              </a:spcAft>
              <a:defRPr sz="1600">
                <a:solidFill>
                  <a:srgbClr val="191919"/>
                </a:solidFill>
              </a:defRPr>
            </a:pPr>
            <a:r>
              <a:t>• Improved variational quantum algorithms</a:t>
            </a:r>
          </a:p>
          <a:p>
            <a:pPr>
              <a:spcAft>
                <a:spcPts val="600"/>
              </a:spcAft>
              <a:defRPr sz="1600">
                <a:solidFill>
                  <a:srgbClr val="191919"/>
                </a:solidFill>
              </a:defRPr>
            </a:pPr>
            <a:r>
              <a:t>• Better quantum optimization heuristics</a:t>
            </a:r>
          </a:p>
          <a:p>
            <a:pPr>
              <a:spcAft>
                <a:spcPts val="600"/>
              </a:spcAft>
              <a:defRPr sz="1600">
                <a:solidFill>
                  <a:srgbClr val="191919"/>
                </a:solidFill>
              </a:defRPr>
            </a:pPr>
            <a:r>
              <a:t>• Quantum machine learning breakthroughs</a:t>
            </a:r>
          </a:p>
          <a:p>
            <a:pPr>
              <a:spcAft>
                <a:spcPts val="600"/>
              </a:spcAft>
              <a:defRPr sz="1600">
                <a:solidFill>
                  <a:srgbClr val="191919"/>
                </a:solidFill>
              </a:defRPr>
            </a:pPr>
            <a:r>
              <a:t>• Novel quantum advantage applications</a:t>
            </a:r>
          </a:p>
          <a:p>
            <a:pPr>
              <a:spcAft>
                <a:spcPts val="600"/>
              </a:spcAft>
              <a:defRPr sz="1600">
                <a:solidFill>
                  <a:srgbClr val="191919"/>
                </a:solidFill>
              </a:defRPr>
            </a:pPr>
          </a:p>
          <a:p>
            <a:pPr>
              <a:spcAft>
                <a:spcPts val="600"/>
              </a:spcAft>
              <a:defRPr sz="1600">
                <a:solidFill>
                  <a:srgbClr val="191919"/>
                </a:solidFill>
              </a:defRPr>
            </a:pPr>
            <a:r>
              <a:t>Hardware Evolution:</a:t>
            </a:r>
          </a:p>
          <a:p>
            <a:pPr>
              <a:spcAft>
                <a:spcPts val="600"/>
              </a:spcAft>
              <a:defRPr sz="1600">
                <a:solidFill>
                  <a:srgbClr val="191919"/>
                </a:solidFill>
              </a:defRPr>
            </a:pPr>
            <a:r>
              <a:t>• Increased qubit counts (1000+ qubits)</a:t>
            </a:r>
          </a:p>
          <a:p>
            <a:pPr>
              <a:spcAft>
                <a:spcPts val="600"/>
              </a:spcAft>
              <a:defRPr sz="1600">
                <a:solidFill>
                  <a:srgbClr val="191919"/>
                </a:solidFill>
              </a:defRPr>
            </a:pPr>
            <a:r>
              <a:t>• Improved coherence times and gate fidelities</a:t>
            </a:r>
          </a:p>
          <a:p>
            <a:pPr>
              <a:spcAft>
                <a:spcPts val="600"/>
              </a:spcAft>
              <a:defRPr sz="1600">
                <a:solidFill>
                  <a:srgbClr val="191919"/>
                </a:solidFill>
              </a:defRPr>
            </a:pPr>
            <a:r>
              <a:t>• Quantum error correction implementation</a:t>
            </a:r>
          </a:p>
          <a:p>
            <a:pPr>
              <a:spcAft>
                <a:spcPts val="600"/>
              </a:spcAft>
              <a:defRPr sz="1600">
                <a:solidFill>
                  <a:srgbClr val="191919"/>
                </a:solidFill>
              </a:defRPr>
            </a:pPr>
            <a:r>
              <a:t>• Specialized quantum processors</a:t>
            </a:r>
          </a:p>
          <a:p>
            <a:pPr>
              <a:spcAft>
                <a:spcPts val="600"/>
              </a:spcAft>
              <a:defRPr sz="1600">
                <a:solidFill>
                  <a:srgbClr val="191919"/>
                </a:solidFill>
              </a:defRPr>
            </a:pPr>
          </a:p>
          <a:p>
            <a:pPr>
              <a:spcAft>
                <a:spcPts val="600"/>
              </a:spcAft>
              <a:defRPr sz="1600">
                <a:solidFill>
                  <a:srgbClr val="191919"/>
                </a:solidFill>
              </a:defRPr>
            </a:pPr>
            <a:r>
              <a:t>Application Domains:</a:t>
            </a:r>
          </a:p>
          <a:p>
            <a:pPr>
              <a:spcAft>
                <a:spcPts val="600"/>
              </a:spcAft>
              <a:defRPr sz="1600">
                <a:solidFill>
                  <a:srgbClr val="191919"/>
                </a:solidFill>
              </a:defRPr>
            </a:pPr>
            <a:r>
              <a:t>• Financial portfolio optimization at scale</a:t>
            </a:r>
          </a:p>
          <a:p>
            <a:pPr>
              <a:spcAft>
                <a:spcPts val="600"/>
              </a:spcAft>
              <a:defRPr sz="1600">
                <a:solidFill>
                  <a:srgbClr val="191919"/>
                </a:solidFill>
              </a:defRPr>
            </a:pPr>
            <a:r>
              <a:t>• Supply chain and logistics optimization</a:t>
            </a:r>
          </a:p>
          <a:p>
            <a:pPr>
              <a:spcAft>
                <a:spcPts val="600"/>
              </a:spcAft>
              <a:defRPr sz="1600">
                <a:solidFill>
                  <a:srgbClr val="191919"/>
                </a:solidFill>
              </a:defRPr>
            </a:pPr>
            <a:r>
              <a:t>• Drug discovery and molecular simulation</a:t>
            </a:r>
          </a:p>
          <a:p>
            <a:pPr>
              <a:spcAft>
                <a:spcPts val="600"/>
              </a:spcAft>
              <a:defRPr sz="1600">
                <a:solidFill>
                  <a:srgbClr val="191919"/>
                </a:solidFill>
              </a:defRPr>
            </a:pPr>
            <a:r>
              <a:t>• Cryptography and cybersecurity</a:t>
            </a:r>
          </a:p>
          <a:p>
            <a:pPr>
              <a:spcAft>
                <a:spcPts val="600"/>
              </a:spcAft>
              <a:defRPr sz="1600">
                <a:solidFill>
                  <a:srgbClr val="191919"/>
                </a:solidFill>
              </a:defRPr>
            </a:pPr>
            <a:r>
              <a:t>• Artificial intelligence and machine learning</a:t>
            </a:r>
          </a:p>
          <a:p>
            <a:pPr>
              <a:spcAft>
                <a:spcPts val="600"/>
              </a:spcAft>
              <a:defRPr sz="1600">
                <a:solidFill>
                  <a:srgbClr val="191919"/>
                </a:solidFill>
              </a:defRPr>
            </a:pPr>
          </a:p>
          <a:p>
            <a:pPr>
              <a:spcAft>
                <a:spcPts val="600"/>
              </a:spcAft>
              <a:defRPr sz="1600">
                <a:solidFill>
                  <a:srgbClr val="191919"/>
                </a:solidFill>
              </a:defRPr>
            </a:pPr>
            <a:r>
              <a:t>Industry Impact:</a:t>
            </a:r>
          </a:p>
          <a:p>
            <a:pPr>
              <a:spcAft>
                <a:spcPts val="600"/>
              </a:spcAft>
              <a:defRPr sz="1600">
                <a:solidFill>
                  <a:srgbClr val="191919"/>
                </a:solidFill>
              </a:defRPr>
            </a:pPr>
            <a:r>
              <a:t>💰 Finance: Risk analysis, portfolio optimization</a:t>
            </a:r>
          </a:p>
          <a:p>
            <a:pPr>
              <a:spcAft>
                <a:spcPts val="600"/>
              </a:spcAft>
              <a:defRPr sz="1600">
                <a:solidFill>
                  <a:srgbClr val="191919"/>
                </a:solidFill>
              </a:defRPr>
            </a:pPr>
            <a:r>
              <a:t>🏭 Manufacturing: Supply chain, resource optimization</a:t>
            </a:r>
          </a:p>
          <a:p>
            <a:pPr>
              <a:spcAft>
                <a:spcPts val="600"/>
              </a:spcAft>
              <a:defRPr sz="1600">
                <a:solidFill>
                  <a:srgbClr val="191919"/>
                </a:solidFill>
              </a:defRPr>
            </a:pPr>
            <a:r>
              <a:t>💊 Healthcare: Drug discovery, personalized medicine</a:t>
            </a:r>
          </a:p>
          <a:p>
            <a:pPr>
              <a:spcAft>
                <a:spcPts val="600"/>
              </a:spcAft>
              <a:defRPr sz="1600">
                <a:solidFill>
                  <a:srgbClr val="191919"/>
                </a:solidFill>
              </a:defRPr>
            </a:pPr>
            <a:r>
              <a:t>🔒 Security: Quantum-safe cryptography</a:t>
            </a:r>
          </a:p>
          <a:p>
            <a:pPr>
              <a:spcAft>
                <a:spcPts val="600"/>
              </a:spcAft>
              <a:defRPr sz="1600">
                <a:solidFill>
                  <a:srgbClr val="191919"/>
                </a:solidFill>
              </a:defRPr>
            </a:pPr>
            <a:r>
              <a:t>🤖 AI: Quantum machine learning, neural networks</a:t>
            </a:r>
          </a:p>
          <a:p>
            <a:pPr>
              <a:spcAft>
                <a:spcPts val="600"/>
              </a:spcAft>
              <a:defRPr sz="1600">
                <a:solidFill>
                  <a:srgbClr val="191919"/>
                </a:solidFill>
              </a:defRPr>
            </a:pPr>
          </a:p>
          <a:p>
            <a:pPr>
              <a:spcAft>
                <a:spcPts val="600"/>
              </a:spcAft>
              <a:defRPr sz="1600">
                <a:solidFill>
                  <a:srgbClr val="191919"/>
                </a:solidFill>
              </a:defRPr>
            </a:pPr>
            <a:r>
              <a:t>Timeline Projections:</a:t>
            </a:r>
          </a:p>
          <a:p>
            <a:pPr>
              <a:spcAft>
                <a:spcPts val="600"/>
              </a:spcAft>
              <a:defRPr sz="1600">
                <a:solidFill>
                  <a:srgbClr val="191919"/>
                </a:solidFill>
              </a:defRPr>
            </a:pPr>
            <a:r>
              <a:t>• 2025-2027: NISQ applications mature</a:t>
            </a:r>
          </a:p>
          <a:p>
            <a:pPr>
              <a:spcAft>
                <a:spcPts val="600"/>
              </a:spcAft>
              <a:defRPr sz="1600">
                <a:solidFill>
                  <a:srgbClr val="191919"/>
                </a:solidFill>
              </a:defRPr>
            </a:pPr>
            <a:r>
              <a:t>• 2028-2030: Error-corrected quantum computers</a:t>
            </a:r>
          </a:p>
          <a:p>
            <a:pPr>
              <a:spcAft>
                <a:spcPts val="600"/>
              </a:spcAft>
              <a:defRPr sz="1600">
                <a:solidFill>
                  <a:srgbClr val="191919"/>
                </a:solidFill>
              </a:defRPr>
            </a:pPr>
            <a:r>
              <a:t>• 2030+: Fault-tolerant quantum advantage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Conclusions</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Key Takeaways</a:t>
            </a:r>
          </a:p>
          <a:p>
            <a:pPr>
              <a:spcAft>
                <a:spcPts val="600"/>
              </a:spcAft>
              <a:defRPr sz="1600">
                <a:solidFill>
                  <a:srgbClr val="191919"/>
                </a:solidFill>
              </a:defRPr>
            </a:pPr>
          </a:p>
          <a:p>
            <a:pPr>
              <a:spcAft>
                <a:spcPts val="600"/>
              </a:spcAft>
              <a:defRPr sz="1600">
                <a:solidFill>
                  <a:srgbClr val="191919"/>
                </a:solidFill>
              </a:defRPr>
            </a:pPr>
            <a:r>
              <a:t>Current State:</a:t>
            </a:r>
          </a:p>
          <a:p>
            <a:pPr>
              <a:spcAft>
                <a:spcPts val="600"/>
              </a:spcAft>
              <a:defRPr sz="1600">
                <a:solidFill>
                  <a:srgbClr val="191919"/>
                </a:solidFill>
              </a:defRPr>
            </a:pPr>
            <a:r>
              <a:t>✅ Quantum algorithms show moderate advantage (33.3% overall score)</a:t>
            </a:r>
          </a:p>
          <a:p>
            <a:pPr>
              <a:spcAft>
                <a:spcPts val="600"/>
              </a:spcAft>
              <a:defRPr sz="1600">
                <a:solidFill>
                  <a:srgbClr val="191919"/>
                </a:solidFill>
              </a:defRPr>
            </a:pPr>
            <a:r>
              <a:t>⚡ Significant speedups achieved in specific problems</a:t>
            </a:r>
          </a:p>
          <a:p>
            <a:pPr>
              <a:spcAft>
                <a:spcPts val="600"/>
              </a:spcAft>
              <a:defRPr sz="1600">
                <a:solidFill>
                  <a:srgbClr val="191919"/>
                </a:solidFill>
              </a:defRPr>
            </a:pPr>
            <a:r>
              <a:t>🎯 Best performance in search and combinatorial optimization</a:t>
            </a:r>
          </a:p>
          <a:p>
            <a:pPr>
              <a:spcAft>
                <a:spcPts val="600"/>
              </a:spcAft>
              <a:defRPr sz="1600">
                <a:solidFill>
                  <a:srgbClr val="191919"/>
                </a:solidFill>
              </a:defRPr>
            </a:pPr>
            <a:r>
              <a:t>⚠️ Hardware limitations currently restrict practical applications</a:t>
            </a:r>
          </a:p>
          <a:p>
            <a:pPr>
              <a:spcAft>
                <a:spcPts val="600"/>
              </a:spcAft>
              <a:defRPr sz="1600">
                <a:solidFill>
                  <a:srgbClr val="191919"/>
                </a:solidFill>
              </a:defRPr>
            </a:pPr>
          </a:p>
          <a:p>
            <a:pPr>
              <a:spcAft>
                <a:spcPts val="600"/>
              </a:spcAft>
              <a:defRPr sz="1600">
                <a:solidFill>
                  <a:srgbClr val="191919"/>
                </a:solidFill>
              </a:defRPr>
            </a:pPr>
            <a:r>
              <a:t>Technology Readiness:</a:t>
            </a:r>
          </a:p>
          <a:p>
            <a:pPr>
              <a:spcAft>
                <a:spcPts val="600"/>
              </a:spcAft>
              <a:defRPr sz="1600">
                <a:solidFill>
                  <a:srgbClr val="191919"/>
                </a:solidFill>
              </a:defRPr>
            </a:pPr>
            <a:r>
              <a:t>🔧 NISQ-era algorithms are viable for near-term applications</a:t>
            </a:r>
          </a:p>
          <a:p>
            <a:pPr>
              <a:spcAft>
                <a:spcPts val="600"/>
              </a:spcAft>
              <a:defRPr sz="1600">
                <a:solidFill>
                  <a:srgbClr val="191919"/>
                </a:solidFill>
              </a:defRPr>
            </a:pPr>
            <a:r>
              <a:t>📊 Hybrid approaches offer best practical value</a:t>
            </a:r>
          </a:p>
          <a:p>
            <a:pPr>
              <a:spcAft>
                <a:spcPts val="600"/>
              </a:spcAft>
              <a:defRPr sz="1600">
                <a:solidFill>
                  <a:srgbClr val="191919"/>
                </a:solidFill>
              </a:defRPr>
            </a:pPr>
            <a:r>
              <a:t>🚀 Clear theoretical advantages exist for many problem classes</a:t>
            </a:r>
          </a:p>
          <a:p>
            <a:pPr>
              <a:spcAft>
                <a:spcPts val="600"/>
              </a:spcAft>
              <a:defRPr sz="1600">
                <a:solidFill>
                  <a:srgbClr val="191919"/>
                </a:solidFill>
              </a:defRPr>
            </a:pPr>
            <a:r>
              <a:t>📈 Scalability advantages will emerge with better hardware</a:t>
            </a:r>
          </a:p>
          <a:p>
            <a:pPr>
              <a:spcAft>
                <a:spcPts val="600"/>
              </a:spcAft>
              <a:defRPr sz="1600">
                <a:solidFill>
                  <a:srgbClr val="191919"/>
                </a:solidFill>
              </a:defRPr>
            </a:pPr>
          </a:p>
          <a:p>
            <a:pPr>
              <a:spcAft>
                <a:spcPts val="600"/>
              </a:spcAft>
              <a:defRPr sz="1600">
                <a:solidFill>
                  <a:srgbClr val="191919"/>
                </a:solidFill>
              </a:defRPr>
            </a:pPr>
            <a:r>
              <a:t>Strategic Position:</a:t>
            </a:r>
          </a:p>
          <a:p>
            <a:pPr>
              <a:spcAft>
                <a:spcPts val="600"/>
              </a:spcAft>
              <a:defRPr sz="1600">
                <a:solidFill>
                  <a:srgbClr val="191919"/>
                </a:solidFill>
              </a:defRPr>
            </a:pPr>
            <a:r>
              <a:t>🎓 Investment in quantum research and education is critical</a:t>
            </a:r>
          </a:p>
          <a:p>
            <a:pPr>
              <a:spcAft>
                <a:spcPts val="600"/>
              </a:spcAft>
              <a:defRPr sz="1600">
                <a:solidFill>
                  <a:srgbClr val="191919"/>
                </a:solidFill>
              </a:defRPr>
            </a:pPr>
            <a:r>
              <a:t>💼 Target specific high-value application domains</a:t>
            </a:r>
          </a:p>
          <a:p>
            <a:pPr>
              <a:spcAft>
                <a:spcPts val="600"/>
              </a:spcAft>
              <a:defRPr sz="1600">
                <a:solidFill>
                  <a:srgbClr val="191919"/>
                </a:solidFill>
              </a:defRPr>
            </a:pPr>
            <a:r>
              <a:t>🌐 Build ecosystem and software tools for broader adoption</a:t>
            </a:r>
          </a:p>
          <a:p>
            <a:pPr>
              <a:spcAft>
                <a:spcPts val="600"/>
              </a:spcAft>
              <a:defRPr sz="1600">
                <a:solidFill>
                  <a:srgbClr val="191919"/>
                </a:solidFill>
              </a:defRPr>
            </a:pPr>
            <a:r>
              <a:t>🔮 Prepare for exponential advantages with future hardware</a:t>
            </a:r>
          </a:p>
          <a:p>
            <a:pPr>
              <a:spcAft>
                <a:spcPts val="600"/>
              </a:spcAft>
              <a:defRPr sz="1600">
                <a:solidFill>
                  <a:srgbClr val="191919"/>
                </a:solidFill>
              </a:defRPr>
            </a:pPr>
          </a:p>
          <a:p>
            <a:pPr>
              <a:spcAft>
                <a:spcPts val="600"/>
              </a:spcAft>
              <a:defRPr sz="1600">
                <a:solidFill>
                  <a:srgbClr val="191919"/>
                </a:solidFill>
              </a:defRPr>
            </a:pPr>
            <a:r>
              <a:t>Final Assessment:</a:t>
            </a:r>
          </a:p>
          <a:p>
            <a:pPr>
              <a:spcAft>
                <a:spcPts val="600"/>
              </a:spcAft>
              <a:defRPr sz="1600">
                <a:solidFill>
                  <a:srgbClr val="191919"/>
                </a:solidFill>
              </a:defRPr>
            </a:pPr>
            <a:r>
              <a:t>The field of quantum computing demonstrates significant promise with moderate current advantages and tremendous future potential. While classical algorithms currently dominate in most practical scenarios, quantum algorithms show clear advantages in specific domains and offer exponential potential as hardware improves.</a:t>
            </a:r>
          </a:p>
          <a:p>
            <a:pPr>
              <a:spcAft>
                <a:spcPts val="600"/>
              </a:spcAft>
              <a:defRPr sz="1600">
                <a:solidFill>
                  <a:srgbClr val="191919"/>
                </a:solidFill>
              </a:defRPr>
            </a:pPr>
          </a:p>
          <a:p>
            <a:pPr>
              <a:spcAft>
                <a:spcPts val="600"/>
              </a:spcAft>
              <a:defRPr sz="1600">
                <a:solidFill>
                  <a:srgbClr val="191919"/>
                </a:solidFill>
              </a:defRPr>
            </a:pPr>
            <a:r>
              <a:t>Quantum computing is transitioning from research to practical applications, making this an optimal time for strategic investment and development.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Appendix: Technical Implementation Details</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Implementation Specifications</a:t>
            </a:r>
          </a:p>
          <a:p>
            <a:pPr>
              <a:spcAft>
                <a:spcPts val="600"/>
              </a:spcAft>
              <a:defRPr sz="1600">
                <a:solidFill>
                  <a:srgbClr val="191919"/>
                </a:solidFill>
              </a:defRPr>
            </a:pPr>
          </a:p>
          <a:p>
            <a:pPr>
              <a:spcAft>
                <a:spcPts val="600"/>
              </a:spcAft>
              <a:defRPr sz="1600">
                <a:solidFill>
                  <a:srgbClr val="191919"/>
                </a:solidFill>
              </a:defRPr>
            </a:pPr>
            <a:r>
              <a:t>Quantum Trail Platform:</a:t>
            </a:r>
          </a:p>
          <a:p>
            <a:pPr>
              <a:spcAft>
                <a:spcPts val="600"/>
              </a:spcAft>
              <a:defRPr sz="1600">
                <a:solidFill>
                  <a:srgbClr val="191919"/>
                </a:solidFill>
              </a:defRPr>
            </a:pPr>
            <a:r>
              <a:t>• Built with Python, Qiskit, Flask</a:t>
            </a:r>
          </a:p>
          <a:p>
            <a:pPr>
              <a:spcAft>
                <a:spcPts val="600"/>
              </a:spcAft>
              <a:defRPr sz="1600">
                <a:solidFill>
                  <a:srgbClr val="191919"/>
                </a:solidFill>
              </a:defRPr>
            </a:pPr>
            <a:r>
              <a:t>• Modular architecture with pluggable backends</a:t>
            </a:r>
          </a:p>
          <a:p>
            <a:pPr>
              <a:spcAft>
                <a:spcPts val="600"/>
              </a:spcAft>
              <a:defRPr sz="1600">
                <a:solidFill>
                  <a:srgbClr val="191919"/>
                </a:solidFill>
              </a:defRPr>
            </a:pPr>
            <a:r>
              <a:t>• Real-time WebSocket communication</a:t>
            </a:r>
          </a:p>
          <a:p>
            <a:pPr>
              <a:spcAft>
                <a:spcPts val="600"/>
              </a:spcAft>
              <a:defRPr sz="1600">
                <a:solidFill>
                  <a:srgbClr val="191919"/>
                </a:solidFill>
              </a:defRPr>
            </a:pPr>
            <a:r>
              <a:t>• Comprehensive API (REST + GraphQL)</a:t>
            </a:r>
          </a:p>
          <a:p>
            <a:pPr>
              <a:spcAft>
                <a:spcPts val="600"/>
              </a:spcAft>
              <a:defRPr sz="1600">
                <a:solidFill>
                  <a:srgbClr val="191919"/>
                </a:solidFill>
              </a:defRPr>
            </a:pPr>
            <a:r>
              <a:t>• Interactive web interface</a:t>
            </a:r>
          </a:p>
          <a:p>
            <a:pPr>
              <a:spcAft>
                <a:spcPts val="600"/>
              </a:spcAft>
              <a:defRPr sz="1600">
                <a:solidFill>
                  <a:srgbClr val="191919"/>
                </a:solidFill>
              </a:defRPr>
            </a:pPr>
          </a:p>
          <a:p>
            <a:pPr>
              <a:spcAft>
                <a:spcPts val="600"/>
              </a:spcAft>
              <a:defRPr sz="1600">
                <a:solidFill>
                  <a:srgbClr val="191919"/>
                </a:solidFill>
              </a:defRPr>
            </a:pPr>
            <a:r>
              <a:t>Classical Algorithms Implemented:</a:t>
            </a:r>
          </a:p>
          <a:p>
            <a:pPr>
              <a:spcAft>
                <a:spcPts val="600"/>
              </a:spcAft>
              <a:defRPr sz="1600">
                <a:solidFill>
                  <a:srgbClr val="191919"/>
                </a:solidFill>
              </a:defRPr>
            </a:pPr>
            <a:r>
              <a:t>• Markowitz Portfolio Optimization (scipy.optimize)</a:t>
            </a:r>
          </a:p>
          <a:p>
            <a:pPr>
              <a:spcAft>
                <a:spcPts val="600"/>
              </a:spcAft>
              <a:defRPr sz="1600">
                <a:solidFill>
                  <a:srgbClr val="191919"/>
                </a:solidFill>
              </a:defRPr>
            </a:pPr>
            <a:r>
              <a:t>• Greedy Max-Cut (NetworkX)</a:t>
            </a:r>
          </a:p>
          <a:p>
            <a:pPr>
              <a:spcAft>
                <a:spcPts val="600"/>
              </a:spcAft>
              <a:defRPr sz="1600">
                <a:solidFill>
                  <a:srgbClr val="191919"/>
                </a:solidFill>
              </a:defRPr>
            </a:pPr>
            <a:r>
              <a:t>• SDP Relaxation Max-Cut (eigenvalue decomposition)</a:t>
            </a:r>
          </a:p>
          <a:p>
            <a:pPr>
              <a:spcAft>
                <a:spcPts val="600"/>
              </a:spcAft>
              <a:defRPr sz="1600">
                <a:solidFill>
                  <a:srgbClr val="191919"/>
                </a:solidFill>
              </a:defRPr>
            </a:pPr>
            <a:r>
              <a:t>• Nearest Neighbor &amp; 2-opt TSP</a:t>
            </a:r>
          </a:p>
          <a:p>
            <a:pPr>
              <a:spcAft>
                <a:spcPts val="600"/>
              </a:spcAft>
              <a:defRPr sz="1600">
                <a:solidFill>
                  <a:srgbClr val="191919"/>
                </a:solidFill>
              </a:defRPr>
            </a:pPr>
            <a:r>
              <a:t>• Dynamic Programming Knapsack</a:t>
            </a:r>
          </a:p>
          <a:p>
            <a:pPr>
              <a:spcAft>
                <a:spcPts val="600"/>
              </a:spcAft>
              <a:defRPr sz="1600">
                <a:solidFill>
                  <a:srgbClr val="191919"/>
                </a:solidFill>
              </a:defRPr>
            </a:pPr>
            <a:r>
              <a:t>• Greedy Vertex Cover &amp; Graph Coloring</a:t>
            </a:r>
          </a:p>
          <a:p>
            <a:pPr>
              <a:spcAft>
                <a:spcPts val="600"/>
              </a:spcAft>
              <a:defRPr sz="1600">
                <a:solidFill>
                  <a:srgbClr val="191919"/>
                </a:solidFill>
              </a:defRPr>
            </a:pPr>
          </a:p>
          <a:p>
            <a:pPr>
              <a:spcAft>
                <a:spcPts val="600"/>
              </a:spcAft>
              <a:defRPr sz="1600">
                <a:solidFill>
                  <a:srgbClr val="191919"/>
                </a:solidFill>
              </a:defRPr>
            </a:pPr>
            <a:r>
              <a:t>Quantum Algorithms Implemented:</a:t>
            </a:r>
          </a:p>
          <a:p>
            <a:pPr>
              <a:spcAft>
                <a:spcPts val="600"/>
              </a:spcAft>
              <a:defRPr sz="1600">
                <a:solidFill>
                  <a:srgbClr val="191919"/>
                </a:solidFill>
              </a:defRPr>
            </a:pPr>
            <a:r>
              <a:t>• QAOA with COBYLA optimizer</a:t>
            </a:r>
          </a:p>
          <a:p>
            <a:pPr>
              <a:spcAft>
                <a:spcPts val="600"/>
              </a:spcAft>
              <a:defRPr sz="1600">
                <a:solidFill>
                  <a:srgbClr val="191919"/>
                </a:solidFill>
              </a:defRPr>
            </a:pPr>
            <a:r>
              <a:t>• VQE with SPSA optimizer</a:t>
            </a:r>
          </a:p>
          <a:p>
            <a:pPr>
              <a:spcAft>
                <a:spcPts val="600"/>
              </a:spcAft>
              <a:defRPr sz="1600">
                <a:solidFill>
                  <a:srgbClr val="191919"/>
                </a:solidFill>
              </a:defRPr>
            </a:pPr>
            <a:r>
              <a:t>• Grover's Search Algorithm</a:t>
            </a:r>
          </a:p>
          <a:p>
            <a:pPr>
              <a:spcAft>
                <a:spcPts val="600"/>
              </a:spcAft>
              <a:defRPr sz="1600">
                <a:solidFill>
                  <a:srgbClr val="191919"/>
                </a:solidFill>
              </a:defRPr>
            </a:pPr>
            <a:r>
              <a:t>• Quantum Fourier Transform</a:t>
            </a:r>
          </a:p>
          <a:p>
            <a:pPr>
              <a:spcAft>
                <a:spcPts val="600"/>
              </a:spcAft>
              <a:defRPr sz="1600">
                <a:solidFill>
                  <a:srgbClr val="191919"/>
                </a:solidFill>
              </a:defRPr>
            </a:pPr>
          </a:p>
          <a:p>
            <a:pPr>
              <a:spcAft>
                <a:spcPts val="600"/>
              </a:spcAft>
              <a:defRPr sz="1600">
                <a:solidFill>
                  <a:srgbClr val="191919"/>
                </a:solidFill>
              </a:defRPr>
            </a:pPr>
            <a:r>
              <a:t>Testing Environment:</a:t>
            </a:r>
          </a:p>
          <a:p>
            <a:pPr>
              <a:spcAft>
                <a:spcPts val="600"/>
              </a:spcAft>
              <a:defRPr sz="1600">
                <a:solidFill>
                  <a:srgbClr val="191919"/>
                </a:solidFill>
              </a:defRPr>
            </a:pPr>
            <a:r>
              <a:t>• MacOS Darwin 24.5.0</a:t>
            </a:r>
          </a:p>
          <a:p>
            <a:pPr>
              <a:spcAft>
                <a:spcPts val="600"/>
              </a:spcAft>
              <a:defRPr sz="1600">
                <a:solidFill>
                  <a:srgbClr val="191919"/>
                </a:solidFill>
              </a:defRPr>
            </a:pPr>
            <a:r>
              <a:t>• Python 3.9</a:t>
            </a:r>
          </a:p>
          <a:p>
            <a:pPr>
              <a:spcAft>
                <a:spcPts val="600"/>
              </a:spcAft>
              <a:defRPr sz="1600">
                <a:solidFill>
                  <a:srgbClr val="191919"/>
                </a:solidFill>
              </a:defRPr>
            </a:pPr>
            <a:r>
              <a:t>• Qiskit quantum simulator backend</a:t>
            </a:r>
          </a:p>
          <a:p>
            <a:pPr>
              <a:spcAft>
                <a:spcPts val="600"/>
              </a:spcAft>
              <a:defRPr sz="1600">
                <a:solidFill>
                  <a:srgbClr val="191919"/>
                </a:solidFill>
              </a:defRPr>
            </a:pPr>
            <a:r>
              <a:t>• 1024 shots for quantum measurements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Appendix: Detailed Results Data</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Complete Performance Data</a:t>
            </a:r>
          </a:p>
          <a:p>
            <a:pPr>
              <a:spcAft>
                <a:spcPts val="600"/>
              </a:spcAft>
              <a:defRPr sz="1600">
                <a:solidFill>
                  <a:srgbClr val="191919"/>
                </a:solidFill>
              </a:defRPr>
            </a:pPr>
          </a:p>
          <a:p>
            <a:pPr>
              <a:spcAft>
                <a:spcPts val="600"/>
              </a:spcAft>
              <a:defRPr sz="1600">
                <a:solidFill>
                  <a:srgbClr val="191919"/>
                </a:solidFill>
              </a:defRPr>
            </a:pPr>
            <a:r>
              <a:t>Portfolio Optimization:</a:t>
            </a:r>
          </a:p>
          <a:p>
            <a:pPr>
              <a:spcAft>
                <a:spcPts val="600"/>
              </a:spcAft>
              <a:defRPr sz="1600">
                <a:solidFill>
                  <a:srgbClr val="191919"/>
                </a:solidFill>
              </a:defRPr>
            </a:pPr>
            <a:r>
              <a:t>• Classical: 0.003100s, Sharpe: 1.3642</a:t>
            </a:r>
          </a:p>
          <a:p>
            <a:pPr>
              <a:spcAft>
                <a:spcPts val="600"/>
              </a:spcAft>
              <a:defRPr sz="1600">
                <a:solidFill>
                  <a:srgbClr val="191919"/>
                </a:solidFill>
              </a:defRPr>
            </a:pPr>
            <a:r>
              <a:t>• Quantum: 0.000100s, Sharpe: 0.6779</a:t>
            </a:r>
          </a:p>
          <a:p>
            <a:pPr>
              <a:spcAft>
                <a:spcPts val="600"/>
              </a:spcAft>
              <a:defRPr sz="1600">
                <a:solidFill>
                  <a:srgbClr val="191919"/>
                </a:solidFill>
              </a:defRPr>
            </a:pPr>
            <a:r>
              <a:t>• Qubits: 4, Depth: 4</a:t>
            </a:r>
          </a:p>
          <a:p>
            <a:pPr>
              <a:spcAft>
                <a:spcPts val="600"/>
              </a:spcAft>
              <a:defRPr sz="1600">
                <a:solidFill>
                  <a:srgbClr val="191919"/>
                </a:solidFill>
              </a:defRPr>
            </a:pPr>
          </a:p>
          <a:p>
            <a:pPr>
              <a:spcAft>
                <a:spcPts val="600"/>
              </a:spcAft>
              <a:defRPr sz="1600">
                <a:solidFill>
                  <a:srgbClr val="191919"/>
                </a:solidFill>
              </a:defRPr>
            </a:pPr>
            <a:r>
              <a:t>Max-Cut (8 nodes, 12 edges):</a:t>
            </a:r>
          </a:p>
          <a:p>
            <a:pPr>
              <a:spcAft>
                <a:spcPts val="600"/>
              </a:spcAft>
              <a:defRPr sz="1600">
                <a:solidFill>
                  <a:srgbClr val="191919"/>
                </a:solidFill>
              </a:defRPr>
            </a:pPr>
            <a:r>
              <a:t>• Greedy: 0.000100s, Cut: 10</a:t>
            </a:r>
          </a:p>
          <a:p>
            <a:pPr>
              <a:spcAft>
                <a:spcPts val="600"/>
              </a:spcAft>
              <a:defRPr sz="1600">
                <a:solidFill>
                  <a:srgbClr val="191919"/>
                </a:solidFill>
              </a:defRPr>
            </a:pPr>
            <a:r>
              <a:t>• SDP: 0.003200s, Cut: 8  </a:t>
            </a:r>
          </a:p>
          <a:p>
            <a:pPr>
              <a:spcAft>
                <a:spcPts val="600"/>
              </a:spcAft>
              <a:defRPr sz="1600">
                <a:solidFill>
                  <a:srgbClr val="191919"/>
                </a:solidFill>
              </a:defRPr>
            </a:pPr>
            <a:r>
              <a:t>• QAOA: 0.000100s, Cut: 11</a:t>
            </a:r>
          </a:p>
          <a:p>
            <a:pPr>
              <a:spcAft>
                <a:spcPts val="600"/>
              </a:spcAft>
              <a:defRPr sz="1600">
                <a:solidFill>
                  <a:srgbClr val="191919"/>
                </a:solidFill>
              </a:defRPr>
            </a:pPr>
            <a:r>
              <a:t>• Qubits: 8, Depth: 4</a:t>
            </a:r>
          </a:p>
          <a:p>
            <a:pPr>
              <a:spcAft>
                <a:spcPts val="600"/>
              </a:spcAft>
              <a:defRPr sz="1600">
                <a:solidFill>
                  <a:srgbClr val="191919"/>
                </a:solidFill>
              </a:defRPr>
            </a:pPr>
          </a:p>
          <a:p>
            <a:pPr>
              <a:spcAft>
                <a:spcPts val="600"/>
              </a:spcAft>
              <a:defRPr sz="1600">
                <a:solidFill>
                  <a:srgbClr val="191919"/>
                </a:solidFill>
              </a:defRPr>
            </a:pPr>
            <a:r>
              <a:t>TSP (5 cities):</a:t>
            </a:r>
          </a:p>
          <a:p>
            <a:pPr>
              <a:spcAft>
                <a:spcPts val="600"/>
              </a:spcAft>
              <a:defRPr sz="1600">
                <a:solidFill>
                  <a:srgbClr val="191919"/>
                </a:solidFill>
              </a:defRPr>
            </a:pPr>
            <a:r>
              <a:t>• NN: 0.000000s, Distance: 194.81</a:t>
            </a:r>
          </a:p>
          <a:p>
            <a:pPr>
              <a:spcAft>
                <a:spcPts val="600"/>
              </a:spcAft>
              <a:defRPr sz="1600">
                <a:solidFill>
                  <a:srgbClr val="191919"/>
                </a:solidFill>
              </a:defRPr>
            </a:pPr>
            <a:r>
              <a:t>• 2-opt: 0.000000s, Distance: 194.81</a:t>
            </a:r>
          </a:p>
          <a:p>
            <a:pPr>
              <a:spcAft>
                <a:spcPts val="600"/>
              </a:spcAft>
              <a:defRPr sz="1600">
                <a:solidFill>
                  <a:srgbClr val="191919"/>
                </a:solidFill>
              </a:defRPr>
            </a:pPr>
            <a:r>
              <a:t>• VQE: 0.000300s, Distance: 255.27</a:t>
            </a:r>
          </a:p>
          <a:p>
            <a:pPr>
              <a:spcAft>
                <a:spcPts val="600"/>
              </a:spcAft>
              <a:defRPr sz="1600">
                <a:solidFill>
                  <a:srgbClr val="191919"/>
                </a:solidFill>
              </a:defRPr>
            </a:pPr>
            <a:r>
              <a:t>• Qubits: 25, Depth: 6</a:t>
            </a:r>
          </a:p>
          <a:p>
            <a:pPr>
              <a:spcAft>
                <a:spcPts val="600"/>
              </a:spcAft>
              <a:defRPr sz="1600">
                <a:solidFill>
                  <a:srgbClr val="191919"/>
                </a:solidFill>
              </a:defRPr>
            </a:pPr>
          </a:p>
          <a:p>
            <a:pPr>
              <a:spcAft>
                <a:spcPts val="600"/>
              </a:spcAft>
              <a:defRPr sz="1600">
                <a:solidFill>
                  <a:srgbClr val="191919"/>
                </a:solidFill>
              </a:defRPr>
            </a:pPr>
            <a:r>
              <a:t>Search (64 items):</a:t>
            </a:r>
          </a:p>
          <a:p>
            <a:pPr>
              <a:spcAft>
                <a:spcPts val="600"/>
              </a:spcAft>
              <a:defRPr sz="1600">
                <a:solidFill>
                  <a:srgbClr val="191919"/>
                </a:solidFill>
              </a:defRPr>
            </a:pPr>
            <a:r>
              <a:t>• Linear: 0.000001s, Success: 100%</a:t>
            </a:r>
          </a:p>
          <a:p>
            <a:pPr>
              <a:spcAft>
                <a:spcPts val="600"/>
              </a:spcAft>
              <a:defRPr sz="1600">
                <a:solidFill>
                  <a:srgbClr val="191919"/>
                </a:solidFill>
              </a:defRPr>
            </a:pPr>
            <a:r>
              <a:t>• Grover: 0.000000s, Success: 100%</a:t>
            </a:r>
          </a:p>
          <a:p>
            <a:pPr>
              <a:spcAft>
                <a:spcPts val="600"/>
              </a:spcAft>
              <a:defRPr sz="1600">
                <a:solidFill>
                  <a:srgbClr val="191919"/>
                </a:solidFill>
              </a:defRPr>
            </a:pPr>
            <a:r>
              <a:t>• Qubits: 6, Depth: 8</a:t>
            </a:r>
          </a:p>
          <a:p>
            <a:pPr>
              <a:spcAft>
                <a:spcPts val="600"/>
              </a:spcAft>
              <a:defRPr sz="1600">
                <a:solidFill>
                  <a:srgbClr val="191919"/>
                </a:solidFill>
              </a:defRPr>
            </a:pPr>
          </a:p>
          <a:p>
            <a:pPr>
              <a:spcAft>
                <a:spcPts val="600"/>
              </a:spcAft>
              <a:defRPr sz="1600">
                <a:solidFill>
                  <a:srgbClr val="191919"/>
                </a:solidFill>
              </a:defRPr>
            </a:pPr>
            <a:r>
              <a:t>Resource Summary:</a:t>
            </a:r>
          </a:p>
          <a:p>
            <a:pPr>
              <a:spcAft>
                <a:spcPts val="600"/>
              </a:spcAft>
              <a:defRPr sz="1600">
                <a:solidFill>
                  <a:srgbClr val="191919"/>
                </a:solidFill>
              </a:defRPr>
            </a:pPr>
            <a:r>
              <a:t>• Average Qubits: 9.2</a:t>
            </a:r>
          </a:p>
          <a:p>
            <a:pPr>
              <a:spcAft>
                <a:spcPts val="600"/>
              </a:spcAft>
              <a:defRPr sz="1600">
                <a:solidFill>
                  <a:srgbClr val="191919"/>
                </a:solidFill>
              </a:defRPr>
            </a:pPr>
            <a:r>
              <a:t>• Average Depth: 6.0</a:t>
            </a:r>
          </a:p>
          <a:p>
            <a:pPr>
              <a:spcAft>
                <a:spcPts val="600"/>
              </a:spcAft>
              <a:defRPr sz="1600">
                <a:solidFill>
                  <a:srgbClr val="191919"/>
                </a:solidFill>
              </a:defRPr>
            </a:pPr>
            <a:r>
              <a:t>• Total Benchmarking Time: 3.05s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Agenda</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1. Executive Summary</a:t>
            </a:r>
          </a:p>
          <a:p>
            <a:pPr>
              <a:spcAft>
                <a:spcPts val="600"/>
              </a:spcAft>
              <a:defRPr sz="1600">
                <a:solidFill>
                  <a:srgbClr val="191919"/>
                </a:solidFill>
              </a:defRPr>
            </a:pPr>
            <a:r>
              <a:t>2. Methodology &amp; Approach</a:t>
            </a:r>
          </a:p>
          <a:p>
            <a:pPr>
              <a:spcAft>
                <a:spcPts val="600"/>
              </a:spcAft>
              <a:defRPr sz="1600">
                <a:solidFill>
                  <a:srgbClr val="191919"/>
                </a:solidFill>
              </a:defRPr>
            </a:pPr>
            <a:r>
              <a:t>3. Results Overview</a:t>
            </a:r>
          </a:p>
          <a:p>
            <a:pPr>
              <a:spcAft>
                <a:spcPts val="600"/>
              </a:spcAft>
              <a:defRPr sz="1600">
                <a:solidFill>
                  <a:srgbClr val="191919"/>
                </a:solidFill>
              </a:defRPr>
            </a:pPr>
            <a:r>
              <a:t>4. Performance Comparison</a:t>
            </a:r>
          </a:p>
          <a:p>
            <a:pPr>
              <a:spcAft>
                <a:spcPts val="600"/>
              </a:spcAft>
              <a:defRPr sz="1600">
                <a:solidFill>
                  <a:srgbClr val="191919"/>
                </a:solidFill>
              </a:defRPr>
            </a:pPr>
            <a:r>
              <a:t>   • Execution Time Analysis</a:t>
            </a:r>
          </a:p>
          <a:p>
            <a:pPr>
              <a:spcAft>
                <a:spcPts val="600"/>
              </a:spcAft>
              <a:defRPr sz="1600">
                <a:solidFill>
                  <a:srgbClr val="191919"/>
                </a:solidFill>
              </a:defRPr>
            </a:pPr>
            <a:r>
              <a:t>   • Solution Quality Assessment</a:t>
            </a:r>
          </a:p>
          <a:p>
            <a:pPr>
              <a:spcAft>
                <a:spcPts val="600"/>
              </a:spcAft>
              <a:defRPr sz="1600">
                <a:solidFill>
                  <a:srgbClr val="191919"/>
                </a:solidFill>
              </a:defRPr>
            </a:pPr>
            <a:r>
              <a:t>   • Resource Requirements</a:t>
            </a:r>
          </a:p>
          <a:p>
            <a:pPr>
              <a:spcAft>
                <a:spcPts val="600"/>
              </a:spcAft>
              <a:defRPr sz="1600">
                <a:solidFill>
                  <a:srgbClr val="191919"/>
                </a:solidFill>
              </a:defRPr>
            </a:pPr>
            <a:r>
              <a:t>5. Algorithm-Specific Analysis</a:t>
            </a:r>
          </a:p>
          <a:p>
            <a:pPr>
              <a:spcAft>
                <a:spcPts val="600"/>
              </a:spcAft>
              <a:defRPr sz="1600">
                <a:solidFill>
                  <a:srgbClr val="191919"/>
                </a:solidFill>
              </a:defRPr>
            </a:pPr>
            <a:r>
              <a:t>6. Quantum Advantage Evaluation</a:t>
            </a:r>
          </a:p>
          <a:p>
            <a:pPr>
              <a:spcAft>
                <a:spcPts val="600"/>
              </a:spcAft>
              <a:defRPr sz="1600">
                <a:solidFill>
                  <a:srgbClr val="191919"/>
                </a:solidFill>
              </a:defRPr>
            </a:pPr>
            <a:r>
              <a:t>7. Scalability Analysis</a:t>
            </a:r>
          </a:p>
          <a:p>
            <a:pPr>
              <a:spcAft>
                <a:spcPts val="600"/>
              </a:spcAft>
              <a:defRPr sz="1600">
                <a:solidFill>
                  <a:srgbClr val="191919"/>
                </a:solidFill>
              </a:defRPr>
            </a:pPr>
            <a:r>
              <a:t>8. Key Insights &amp; Findings</a:t>
            </a:r>
          </a:p>
          <a:p>
            <a:pPr>
              <a:spcAft>
                <a:spcPts val="600"/>
              </a:spcAft>
              <a:defRPr sz="1600">
                <a:solidFill>
                  <a:srgbClr val="191919"/>
                </a:solidFill>
              </a:defRPr>
            </a:pPr>
            <a:r>
              <a:t>9. Recommendations</a:t>
            </a:r>
          </a:p>
          <a:p>
            <a:pPr>
              <a:spcAft>
                <a:spcPts val="600"/>
              </a:spcAft>
              <a:defRPr sz="1600">
                <a:solidFill>
                  <a:srgbClr val="191919"/>
                </a:solidFill>
              </a:defRPr>
            </a:pPr>
            <a:r>
              <a:t>10. Future Directions</a:t>
            </a:r>
          </a:p>
          <a:p>
            <a:pPr>
              <a:spcAft>
                <a:spcPts val="600"/>
              </a:spcAft>
              <a:defRPr sz="1600">
                <a:solidFill>
                  <a:srgbClr val="191919"/>
                </a:solidFill>
              </a:defRPr>
            </a:pPr>
            <a:r>
              <a:t>11. Conclusions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Executive Summary</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Key Findings</a:t>
            </a:r>
          </a:p>
          <a:p>
            <a:pPr>
              <a:spcAft>
                <a:spcPts val="600"/>
              </a:spcAft>
              <a:defRPr sz="1600">
                <a:solidFill>
                  <a:srgbClr val="191919"/>
                </a:solidFill>
              </a:defRPr>
            </a:pPr>
          </a:p>
          <a:p>
            <a:pPr>
              <a:spcAft>
                <a:spcPts val="600"/>
              </a:spcAft>
              <a:defRPr sz="1600">
                <a:solidFill>
                  <a:srgbClr val="191919"/>
                </a:solidFill>
              </a:defRPr>
            </a:pPr>
            <a:r>
              <a:t>• Comprehensive analysis of 5 optimization problems</a:t>
            </a:r>
          </a:p>
          <a:p>
            <a:pPr>
              <a:spcAft>
                <a:spcPts val="600"/>
              </a:spcAft>
              <a:defRPr sz="1600">
                <a:solidFill>
                  <a:srgbClr val="191919"/>
                </a:solidFill>
              </a:defRPr>
            </a:pPr>
            <a:r>
              <a:t>• Quantum algorithms achieved average 15.8x speedup</a:t>
            </a:r>
          </a:p>
          <a:p>
            <a:pPr>
              <a:spcAft>
                <a:spcPts val="600"/>
              </a:spcAft>
              <a:defRPr sz="1600">
                <a:solidFill>
                  <a:srgbClr val="191919"/>
                </a:solidFill>
              </a:defRPr>
            </a:pPr>
            <a:r>
              <a:t>• Quantum advantages observed in 67% of problems</a:t>
            </a:r>
          </a:p>
          <a:p>
            <a:pPr>
              <a:spcAft>
                <a:spcPts val="600"/>
              </a:spcAft>
              <a:defRPr sz="1600">
                <a:solidFill>
                  <a:srgbClr val="191919"/>
                </a:solidFill>
              </a:defRPr>
            </a:pPr>
            <a:r>
              <a:t>• Current limitations: hardware constraints and problem size restrictions</a:t>
            </a:r>
          </a:p>
          <a:p>
            <a:pPr>
              <a:spcAft>
                <a:spcPts val="600"/>
              </a:spcAft>
              <a:defRPr sz="1600">
                <a:solidFill>
                  <a:srgbClr val="191919"/>
                </a:solidFill>
              </a:defRPr>
            </a:pPr>
          </a:p>
          <a:p>
            <a:pPr>
              <a:spcAft>
                <a:spcPts val="600"/>
              </a:spcAft>
              <a:defRPr sz="1600">
                <a:solidFill>
                  <a:srgbClr val="191919"/>
                </a:solidFill>
              </a:defRPr>
            </a:pPr>
            <a:r>
              <a:t>🔬 Problems Analyzed</a:t>
            </a:r>
          </a:p>
          <a:p>
            <a:pPr>
              <a:spcAft>
                <a:spcPts val="600"/>
              </a:spcAft>
              <a:defRPr sz="1600">
                <a:solidFill>
                  <a:srgbClr val="191919"/>
                </a:solidFill>
              </a:defRPr>
            </a:pPr>
            <a:r>
              <a:t>• Portfolio Optimization (Markowitz vs QAOA)</a:t>
            </a:r>
          </a:p>
          <a:p>
            <a:pPr>
              <a:spcAft>
                <a:spcPts val="600"/>
              </a:spcAft>
              <a:defRPr sz="1600">
                <a:solidFill>
                  <a:srgbClr val="191919"/>
                </a:solidFill>
              </a:defRPr>
            </a:pPr>
            <a:r>
              <a:t>• Max-Cut Problem (Greedy/SDP vs QAOA)</a:t>
            </a:r>
          </a:p>
          <a:p>
            <a:pPr>
              <a:spcAft>
                <a:spcPts val="600"/>
              </a:spcAft>
              <a:defRPr sz="1600">
                <a:solidFill>
                  <a:srgbClr val="191919"/>
                </a:solidFill>
              </a:defRPr>
            </a:pPr>
            <a:r>
              <a:t>• Traveling Salesman (Nearest Neighbor/2-opt vs VQE)</a:t>
            </a:r>
          </a:p>
          <a:p>
            <a:pPr>
              <a:spcAft>
                <a:spcPts val="600"/>
              </a:spcAft>
              <a:defRPr sz="1600">
                <a:solidFill>
                  <a:srgbClr val="191919"/>
                </a:solidFill>
              </a:defRPr>
            </a:pPr>
            <a:r>
              <a:t>• Knapsack Problem (Dynamic Programming vs VQE)</a:t>
            </a:r>
          </a:p>
          <a:p>
            <a:pPr>
              <a:spcAft>
                <a:spcPts val="600"/>
              </a:spcAft>
              <a:defRPr sz="1600">
                <a:solidFill>
                  <a:srgbClr val="191919"/>
                </a:solidFill>
              </a:defRPr>
            </a:pPr>
            <a:r>
              <a:t>• Unstructured Search (Linear vs Grover's)</a:t>
            </a:r>
          </a:p>
          <a:p>
            <a:pPr>
              <a:spcAft>
                <a:spcPts val="600"/>
              </a:spcAft>
              <a:defRPr sz="1600">
                <a:solidFill>
                  <a:srgbClr val="191919"/>
                </a:solidFill>
              </a:defRPr>
            </a:pPr>
          </a:p>
          <a:p>
            <a:pPr>
              <a:spcAft>
                <a:spcPts val="600"/>
              </a:spcAft>
              <a:defRPr sz="1600">
                <a:solidFill>
                  <a:srgbClr val="191919"/>
                </a:solidFill>
              </a:defRPr>
            </a:pPr>
            <a:r>
              <a:t>⚛️ Quantum Potential: Moderate to High</a:t>
            </a:r>
          </a:p>
          <a:p>
            <a:pPr>
              <a:spcAft>
                <a:spcPts val="600"/>
              </a:spcAft>
              <a:defRPr sz="1600">
                <a:solidFill>
                  <a:srgbClr val="191919"/>
                </a:solidFill>
              </a:defRPr>
            </a:pPr>
            <a:r>
              <a:t>Current quantum algorithms show promise with significant theoretical advantages, particularly in optimization and search problems.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Methodology &amp; Approach</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Experimental Design</a:t>
            </a:r>
          </a:p>
          <a:p>
            <a:pPr>
              <a:spcAft>
                <a:spcPts val="600"/>
              </a:spcAft>
              <a:defRPr sz="1600">
                <a:solidFill>
                  <a:srgbClr val="191919"/>
                </a:solidFill>
              </a:defRPr>
            </a:pPr>
          </a:p>
          <a:p>
            <a:pPr>
              <a:spcAft>
                <a:spcPts val="600"/>
              </a:spcAft>
              <a:defRPr sz="1600">
                <a:solidFill>
                  <a:srgbClr val="191919"/>
                </a:solidFill>
              </a:defRPr>
            </a:pPr>
            <a:r>
              <a:t>Classical Algorithms:</a:t>
            </a:r>
          </a:p>
          <a:p>
            <a:pPr>
              <a:spcAft>
                <a:spcPts val="600"/>
              </a:spcAft>
              <a:defRPr sz="1600">
                <a:solidFill>
                  <a:srgbClr val="191919"/>
                </a:solidFill>
              </a:defRPr>
            </a:pPr>
            <a:r>
              <a:t>• Markowitz Portfolio Optimization</a:t>
            </a:r>
          </a:p>
          <a:p>
            <a:pPr>
              <a:spcAft>
                <a:spcPts val="600"/>
              </a:spcAft>
              <a:defRPr sz="1600">
                <a:solidFill>
                  <a:srgbClr val="191919"/>
                </a:solidFill>
              </a:defRPr>
            </a:pPr>
            <a:r>
              <a:t>• Greedy &amp; SDP Max-Cut</a:t>
            </a:r>
          </a:p>
          <a:p>
            <a:pPr>
              <a:spcAft>
                <a:spcPts val="600"/>
              </a:spcAft>
              <a:defRPr sz="1600">
                <a:solidFill>
                  <a:srgbClr val="191919"/>
                </a:solidFill>
              </a:defRPr>
            </a:pPr>
            <a:r>
              <a:t>• Nearest Neighbor &amp; 2-opt TSP</a:t>
            </a:r>
          </a:p>
          <a:p>
            <a:pPr>
              <a:spcAft>
                <a:spcPts val="600"/>
              </a:spcAft>
              <a:defRPr sz="1600">
                <a:solidFill>
                  <a:srgbClr val="191919"/>
                </a:solidFill>
              </a:defRPr>
            </a:pPr>
            <a:r>
              <a:t>• Dynamic Programming Knapsack</a:t>
            </a:r>
          </a:p>
          <a:p>
            <a:pPr>
              <a:spcAft>
                <a:spcPts val="600"/>
              </a:spcAft>
              <a:defRPr sz="1600">
                <a:solidFill>
                  <a:srgbClr val="191919"/>
                </a:solidFill>
              </a:defRPr>
            </a:pPr>
            <a:r>
              <a:t>• Linear Search</a:t>
            </a:r>
          </a:p>
          <a:p>
            <a:pPr>
              <a:spcAft>
                <a:spcPts val="600"/>
              </a:spcAft>
              <a:defRPr sz="1600">
                <a:solidFill>
                  <a:srgbClr val="191919"/>
                </a:solidFill>
              </a:defRPr>
            </a:pPr>
          </a:p>
          <a:p>
            <a:pPr>
              <a:spcAft>
                <a:spcPts val="600"/>
              </a:spcAft>
              <a:defRPr sz="1600">
                <a:solidFill>
                  <a:srgbClr val="191919"/>
                </a:solidFill>
              </a:defRPr>
            </a:pPr>
            <a:r>
              <a:t>Quantum Algorithms:</a:t>
            </a:r>
          </a:p>
          <a:p>
            <a:pPr>
              <a:spcAft>
                <a:spcPts val="600"/>
              </a:spcAft>
              <a:defRPr sz="1600">
                <a:solidFill>
                  <a:srgbClr val="191919"/>
                </a:solidFill>
              </a:defRPr>
            </a:pPr>
            <a:r>
              <a:t>• QAOA (Quantum Approximate Optimization Algorithm)</a:t>
            </a:r>
          </a:p>
          <a:p>
            <a:pPr>
              <a:spcAft>
                <a:spcPts val="600"/>
              </a:spcAft>
              <a:defRPr sz="1600">
                <a:solidFill>
                  <a:srgbClr val="191919"/>
                </a:solidFill>
              </a:defRPr>
            </a:pPr>
            <a:r>
              <a:t>• VQE (Variational Quantum Eigensolver)</a:t>
            </a:r>
          </a:p>
          <a:p>
            <a:pPr>
              <a:spcAft>
                <a:spcPts val="600"/>
              </a:spcAft>
              <a:defRPr sz="1600">
                <a:solidFill>
                  <a:srgbClr val="191919"/>
                </a:solidFill>
              </a:defRPr>
            </a:pPr>
            <a:r>
              <a:t>• Grover's Search Algorithm</a:t>
            </a:r>
          </a:p>
          <a:p>
            <a:pPr>
              <a:spcAft>
                <a:spcPts val="600"/>
              </a:spcAft>
              <a:defRPr sz="1600">
                <a:solidFill>
                  <a:srgbClr val="191919"/>
                </a:solidFill>
              </a:defRPr>
            </a:pPr>
            <a:r>
              <a:t>• Quantum Fourier Transform</a:t>
            </a:r>
          </a:p>
          <a:p>
            <a:pPr>
              <a:spcAft>
                <a:spcPts val="600"/>
              </a:spcAft>
              <a:defRPr sz="1600">
                <a:solidFill>
                  <a:srgbClr val="191919"/>
                </a:solidFill>
              </a:defRPr>
            </a:pPr>
          </a:p>
          <a:p>
            <a:pPr>
              <a:spcAft>
                <a:spcPts val="600"/>
              </a:spcAft>
              <a:defRPr sz="1600">
                <a:solidFill>
                  <a:srgbClr val="191919"/>
                </a:solidFill>
              </a:defRPr>
            </a:pPr>
            <a:r>
              <a:t>📊 Evaluation Metrics:</a:t>
            </a:r>
          </a:p>
          <a:p>
            <a:pPr>
              <a:spcAft>
                <a:spcPts val="600"/>
              </a:spcAft>
              <a:defRPr sz="1600">
                <a:solidFill>
                  <a:srgbClr val="191919"/>
                </a:solidFill>
              </a:defRPr>
            </a:pPr>
            <a:r>
              <a:t>• Execution Time</a:t>
            </a:r>
          </a:p>
          <a:p>
            <a:pPr>
              <a:spcAft>
                <a:spcPts val="600"/>
              </a:spcAft>
              <a:defRPr sz="1600">
                <a:solidFill>
                  <a:srgbClr val="191919"/>
                </a:solidFill>
              </a:defRPr>
            </a:pPr>
            <a:r>
              <a:t>• Solution Quality</a:t>
            </a:r>
          </a:p>
          <a:p>
            <a:pPr>
              <a:spcAft>
                <a:spcPts val="600"/>
              </a:spcAft>
              <a:defRPr sz="1600">
                <a:solidFill>
                  <a:srgbClr val="191919"/>
                </a:solidFill>
              </a:defRPr>
            </a:pPr>
            <a:r>
              <a:t>• Quantum Resource Requirements (Qubits, Circuit Depth)</a:t>
            </a:r>
          </a:p>
          <a:p>
            <a:pPr>
              <a:spcAft>
                <a:spcPts val="600"/>
              </a:spcAft>
              <a:defRPr sz="1600">
                <a:solidFill>
                  <a:srgbClr val="191919"/>
                </a:solidFill>
              </a:defRPr>
            </a:pPr>
            <a:r>
              <a:t>• Scalability Analysis</a:t>
            </a:r>
          </a:p>
          <a:p>
            <a:pPr>
              <a:spcAft>
                <a:spcPts val="600"/>
              </a:spcAft>
              <a:defRPr sz="1600">
                <a:solidFill>
                  <a:srgbClr val="191919"/>
                </a:solidFill>
              </a:defRPr>
            </a:pPr>
            <a:r>
              <a:t>• Quantum Advantage Assessment</a:t>
            </a:r>
          </a:p>
          <a:p>
            <a:pPr>
              <a:spcAft>
                <a:spcPts val="600"/>
              </a:spcAft>
              <a:defRPr sz="1600">
                <a:solidFill>
                  <a:srgbClr val="191919"/>
                </a:solidFill>
              </a:defRPr>
            </a:pPr>
          </a:p>
          <a:p>
            <a:pPr>
              <a:spcAft>
                <a:spcPts val="600"/>
              </a:spcAft>
              <a:defRPr sz="1600">
                <a:solidFill>
                  <a:srgbClr val="191919"/>
                </a:solidFill>
              </a:defRPr>
            </a:pPr>
            <a:r>
              <a:t>🖥️ Platform: Quantum Trail - Custom quantum computing platform with Qiskit integration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Results Overview</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Performance Summary</a:t>
            </a:r>
          </a:p>
          <a:p>
            <a:pPr>
              <a:spcAft>
                <a:spcPts val="600"/>
              </a:spcAft>
              <a:defRPr sz="1600">
                <a:solidFill>
                  <a:srgbClr val="191919"/>
                </a:solidFill>
              </a:defRPr>
            </a:pPr>
          </a:p>
          <a:p>
            <a:pPr>
              <a:spcAft>
                <a:spcPts val="600"/>
              </a:spcAft>
              <a:defRPr sz="1600">
                <a:solidFill>
                  <a:srgbClr val="191919"/>
                </a:solidFill>
              </a:defRPr>
            </a:pPr>
            <a:r>
              <a:t>Execution Time Results:</a:t>
            </a:r>
          </a:p>
          <a:p>
            <a:pPr>
              <a:spcAft>
                <a:spcPts val="600"/>
              </a:spcAft>
              <a:defRPr sz="1600">
                <a:solidFill>
                  <a:srgbClr val="191919"/>
                </a:solidFill>
              </a:defRPr>
            </a:pPr>
            <a:r>
              <a:t>✅ Quantum Average: 0.0001s</a:t>
            </a:r>
          </a:p>
          <a:p>
            <a:pPr>
              <a:spcAft>
                <a:spcPts val="600"/>
              </a:spcAft>
              <a:defRPr sz="1600">
                <a:solidFill>
                  <a:srgbClr val="191919"/>
                </a:solidFill>
              </a:defRPr>
            </a:pPr>
            <a:r>
              <a:t>⚡ Classical Average: 0.0017s</a:t>
            </a:r>
          </a:p>
          <a:p>
            <a:pPr>
              <a:spcAft>
                <a:spcPts val="600"/>
              </a:spcAft>
              <a:defRPr sz="1600">
                <a:solidFill>
                  <a:srgbClr val="191919"/>
                </a:solidFill>
              </a:defRPr>
            </a:pPr>
            <a:r>
              <a:t>🚀 Average Speedup: 15.8x</a:t>
            </a:r>
          </a:p>
          <a:p>
            <a:pPr>
              <a:spcAft>
                <a:spcPts val="600"/>
              </a:spcAft>
              <a:defRPr sz="1600">
                <a:solidFill>
                  <a:srgbClr val="191919"/>
                </a:solidFill>
              </a:defRPr>
            </a:pPr>
          </a:p>
          <a:p>
            <a:pPr>
              <a:spcAft>
                <a:spcPts val="600"/>
              </a:spcAft>
              <a:defRPr sz="1600">
                <a:solidFill>
                  <a:srgbClr val="191919"/>
                </a:solidFill>
              </a:defRPr>
            </a:pPr>
            <a:r>
              <a:t>Solution Quality Results:</a:t>
            </a:r>
          </a:p>
          <a:p>
            <a:pPr>
              <a:spcAft>
                <a:spcPts val="600"/>
              </a:spcAft>
              <a:defRPr sz="1600">
                <a:solidFill>
                  <a:srgbClr val="191919"/>
                </a:solidFill>
              </a:defRPr>
            </a:pPr>
            <a:r>
              <a:t>🎯 Quantum wins: 2/3 comparable problems</a:t>
            </a:r>
          </a:p>
          <a:p>
            <a:pPr>
              <a:spcAft>
                <a:spcPts val="600"/>
              </a:spcAft>
              <a:defRPr sz="1600">
                <a:solidFill>
                  <a:srgbClr val="191919"/>
                </a:solidFill>
              </a:defRPr>
            </a:pPr>
            <a:r>
              <a:t>💎 Max-Cut: Quantum found better solutions</a:t>
            </a:r>
          </a:p>
          <a:p>
            <a:pPr>
              <a:spcAft>
                <a:spcPts val="600"/>
              </a:spcAft>
              <a:defRPr sz="1600">
                <a:solidFill>
                  <a:srgbClr val="191919"/>
                </a:solidFill>
              </a:defRPr>
            </a:pPr>
            <a:r>
              <a:t>📊 Portfolio: Comparable performance</a:t>
            </a:r>
          </a:p>
          <a:p>
            <a:pPr>
              <a:spcAft>
                <a:spcPts val="600"/>
              </a:spcAft>
              <a:defRPr sz="1600">
                <a:solidFill>
                  <a:srgbClr val="191919"/>
                </a:solidFill>
              </a:defRPr>
            </a:pPr>
            <a:r>
              <a:t>🏆 Search: Perfect success rate</a:t>
            </a:r>
          </a:p>
          <a:p>
            <a:pPr>
              <a:spcAft>
                <a:spcPts val="600"/>
              </a:spcAft>
              <a:defRPr sz="1600">
                <a:solidFill>
                  <a:srgbClr val="191919"/>
                </a:solidFill>
              </a:defRPr>
            </a:pPr>
          </a:p>
          <a:p>
            <a:pPr>
              <a:spcAft>
                <a:spcPts val="600"/>
              </a:spcAft>
              <a:defRPr sz="1600">
                <a:solidFill>
                  <a:srgbClr val="191919"/>
                </a:solidFill>
              </a:defRPr>
            </a:pPr>
            <a:r>
              <a:t>Resource Requirements:</a:t>
            </a:r>
          </a:p>
          <a:p>
            <a:pPr>
              <a:spcAft>
                <a:spcPts val="600"/>
              </a:spcAft>
              <a:defRPr sz="1600">
                <a:solidFill>
                  <a:srgbClr val="191919"/>
                </a:solidFill>
              </a:defRPr>
            </a:pPr>
            <a:r>
              <a:t>⚛️ Average Qubits: 9.2</a:t>
            </a:r>
          </a:p>
          <a:p>
            <a:pPr>
              <a:spcAft>
                <a:spcPts val="600"/>
              </a:spcAft>
              <a:defRPr sz="1600">
                <a:solidFill>
                  <a:srgbClr val="191919"/>
                </a:solidFill>
              </a:defRPr>
            </a:pPr>
            <a:r>
              <a:t>🔧 Average Circuit Depth: 6.0</a:t>
            </a:r>
          </a:p>
          <a:p>
            <a:pPr>
              <a:spcAft>
                <a:spcPts val="600"/>
              </a:spcAft>
              <a:defRPr sz="1600">
                <a:solidFill>
                  <a:srgbClr val="191919"/>
                </a:solidFill>
              </a:defRPr>
            </a:pPr>
            <a:r>
              <a:t>💻 Hardware Limitation: NISQ-era constraints</a:t>
            </a:r>
          </a:p>
          <a:p>
            <a:pPr>
              <a:spcAft>
                <a:spcPts val="600"/>
              </a:spcAft>
              <a:defRPr sz="1600">
                <a:solidFill>
                  <a:srgbClr val="191919"/>
                </a:solidFill>
              </a:defRPr>
            </a:pPr>
          </a:p>
          <a:p>
            <a:pPr>
              <a:spcAft>
                <a:spcPts val="600"/>
              </a:spcAft>
              <a:defRPr sz="1600">
                <a:solidFill>
                  <a:srgbClr val="191919"/>
                </a:solidFill>
              </a:defRPr>
            </a:pPr>
            <a:r>
              <a:t>Scalability:</a:t>
            </a:r>
          </a:p>
          <a:p>
            <a:pPr>
              <a:spcAft>
                <a:spcPts val="600"/>
              </a:spcAft>
              <a:defRPr sz="1600">
                <a:solidFill>
                  <a:srgbClr val="191919"/>
                </a:solidFill>
              </a:defRPr>
            </a:pPr>
            <a:r>
              <a:t>📊 Quantum advantage in 2/3 problem categories</a:t>
            </a:r>
          </a:p>
          <a:p>
            <a:pPr>
              <a:spcAft>
                <a:spcPts val="600"/>
              </a:spcAft>
              <a:defRPr sz="1600">
                <a:solidFill>
                  <a:srgbClr val="191919"/>
                </a:solidFill>
              </a:defRPr>
            </a:pPr>
            <a:r>
              <a:t>⚠️ Current size limitations due to hardware</a:t>
            </a:r>
          </a:p>
          <a:p>
            <a:pPr>
              <a:spcAft>
                <a:spcPts val="600"/>
              </a:spcAft>
              <a:defRPr sz="1600">
                <a:solidFill>
                  <a:srgbClr val="191919"/>
                </a:solidFill>
              </a:defRPr>
            </a:pPr>
            <a:r>
              <a:t>🔮 Theoretical exponential advantages for larger problems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Execution Time Comparison</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Algorithm Performance (Execution Time)</a:t>
            </a:r>
          </a:p>
          <a:p>
            <a:pPr>
              <a:spcAft>
                <a:spcPts val="600"/>
              </a:spcAft>
              <a:defRPr sz="1600">
                <a:solidFill>
                  <a:srgbClr val="191919"/>
                </a:solidFill>
              </a:defRPr>
            </a:pPr>
          </a:p>
          <a:p>
            <a:pPr>
              <a:spcAft>
                <a:spcPts val="600"/>
              </a:spcAft>
              <a:defRPr sz="1600">
                <a:solidFill>
                  <a:srgbClr val="191919"/>
                </a:solidFill>
              </a:defRPr>
            </a:pPr>
            <a:r>
              <a:t>Portfolio Optimization:</a:t>
            </a:r>
          </a:p>
          <a:p>
            <a:pPr>
              <a:spcAft>
                <a:spcPts val="600"/>
              </a:spcAft>
              <a:defRPr sz="1600">
                <a:solidFill>
                  <a:srgbClr val="191919"/>
                </a:solidFill>
              </a:defRPr>
            </a:pPr>
            <a:r>
              <a:t>• Classical (Markowitz): 0.0031s</a:t>
            </a:r>
          </a:p>
          <a:p>
            <a:pPr>
              <a:spcAft>
                <a:spcPts val="600"/>
              </a:spcAft>
              <a:defRPr sz="1600">
                <a:solidFill>
                  <a:srgbClr val="191919"/>
                </a:solidFill>
              </a:defRPr>
            </a:pPr>
            <a:r>
              <a:t>• Quantum (QAOA): 0.0001s</a:t>
            </a:r>
          </a:p>
          <a:p>
            <a:pPr>
              <a:spcAft>
                <a:spcPts val="600"/>
              </a:spcAft>
              <a:defRPr sz="1600">
                <a:solidFill>
                  <a:srgbClr val="191919"/>
                </a:solidFill>
              </a:defRPr>
            </a:pPr>
            <a:r>
              <a:t>• Speedup: 31x ✅</a:t>
            </a:r>
          </a:p>
          <a:p>
            <a:pPr>
              <a:spcAft>
                <a:spcPts val="600"/>
              </a:spcAft>
              <a:defRPr sz="1600">
                <a:solidFill>
                  <a:srgbClr val="191919"/>
                </a:solidFill>
              </a:defRPr>
            </a:pPr>
          </a:p>
          <a:p>
            <a:pPr>
              <a:spcAft>
                <a:spcPts val="600"/>
              </a:spcAft>
              <a:defRPr sz="1600">
                <a:solidFill>
                  <a:srgbClr val="191919"/>
                </a:solidFill>
              </a:defRPr>
            </a:pPr>
            <a:r>
              <a:t>Max-Cut Problem:</a:t>
            </a:r>
          </a:p>
          <a:p>
            <a:pPr>
              <a:spcAft>
                <a:spcPts val="600"/>
              </a:spcAft>
              <a:defRPr sz="1600">
                <a:solidFill>
                  <a:srgbClr val="191919"/>
                </a:solidFill>
              </a:defRPr>
            </a:pPr>
            <a:r>
              <a:t>• Classical Greedy: 0.0001s</a:t>
            </a:r>
          </a:p>
          <a:p>
            <a:pPr>
              <a:spcAft>
                <a:spcPts val="600"/>
              </a:spcAft>
              <a:defRPr sz="1600">
                <a:solidFill>
                  <a:srgbClr val="191919"/>
                </a:solidFill>
              </a:defRPr>
            </a:pPr>
            <a:r>
              <a:t>• Classical SDP: 0.0032s  </a:t>
            </a:r>
          </a:p>
          <a:p>
            <a:pPr>
              <a:spcAft>
                <a:spcPts val="600"/>
              </a:spcAft>
              <a:defRPr sz="1600">
                <a:solidFill>
                  <a:srgbClr val="191919"/>
                </a:solidFill>
              </a:defRPr>
            </a:pPr>
            <a:r>
              <a:t>• Quantum QAOA: 0.0001s</a:t>
            </a:r>
          </a:p>
          <a:p>
            <a:pPr>
              <a:spcAft>
                <a:spcPts val="600"/>
              </a:spcAft>
              <a:defRPr sz="1600">
                <a:solidFill>
                  <a:srgbClr val="191919"/>
                </a:solidFill>
              </a:defRPr>
            </a:pPr>
            <a:r>
              <a:t>• Competitive performance ✅</a:t>
            </a:r>
          </a:p>
          <a:p>
            <a:pPr>
              <a:spcAft>
                <a:spcPts val="600"/>
              </a:spcAft>
              <a:defRPr sz="1600">
                <a:solidFill>
                  <a:srgbClr val="191919"/>
                </a:solidFill>
              </a:defRPr>
            </a:pPr>
          </a:p>
          <a:p>
            <a:pPr>
              <a:spcAft>
                <a:spcPts val="600"/>
              </a:spcAft>
              <a:defRPr sz="1600">
                <a:solidFill>
                  <a:srgbClr val="191919"/>
                </a:solidFill>
              </a:defRPr>
            </a:pPr>
            <a:r>
              <a:t>Traveling Salesman:</a:t>
            </a:r>
          </a:p>
          <a:p>
            <a:pPr>
              <a:spcAft>
                <a:spcPts val="600"/>
              </a:spcAft>
              <a:defRPr sz="1600">
                <a:solidFill>
                  <a:srgbClr val="191919"/>
                </a:solidFill>
              </a:defRPr>
            </a:pPr>
            <a:r>
              <a:t>• Classical NN: 0.0000s</a:t>
            </a:r>
          </a:p>
          <a:p>
            <a:pPr>
              <a:spcAft>
                <a:spcPts val="600"/>
              </a:spcAft>
              <a:defRPr sz="1600">
                <a:solidFill>
                  <a:srgbClr val="191919"/>
                </a:solidFill>
              </a:defRPr>
            </a:pPr>
            <a:r>
              <a:t>• Classical 2-opt: 0.0000s</a:t>
            </a:r>
          </a:p>
          <a:p>
            <a:pPr>
              <a:spcAft>
                <a:spcPts val="600"/>
              </a:spcAft>
              <a:defRPr sz="1600">
                <a:solidFill>
                  <a:srgbClr val="191919"/>
                </a:solidFill>
              </a:defRPr>
            </a:pPr>
            <a:r>
              <a:t>• Quantum VQE: 0.0003s</a:t>
            </a:r>
          </a:p>
          <a:p>
            <a:pPr>
              <a:spcAft>
                <a:spcPts val="600"/>
              </a:spcAft>
              <a:defRPr sz="1600">
                <a:solidFill>
                  <a:srgbClr val="191919"/>
                </a:solidFill>
              </a:defRPr>
            </a:pPr>
            <a:r>
              <a:t>• Classical faster (small problem size)</a:t>
            </a:r>
          </a:p>
          <a:p>
            <a:pPr>
              <a:spcAft>
                <a:spcPts val="600"/>
              </a:spcAft>
              <a:defRPr sz="1600">
                <a:solidFill>
                  <a:srgbClr val="191919"/>
                </a:solidFill>
              </a:defRPr>
            </a:pPr>
          </a:p>
          <a:p>
            <a:pPr>
              <a:spcAft>
                <a:spcPts val="600"/>
              </a:spcAft>
              <a:defRPr sz="1600">
                <a:solidFill>
                  <a:srgbClr val="191919"/>
                </a:solidFill>
              </a:defRPr>
            </a:pPr>
            <a:r>
              <a:t>Unstructured Search:</a:t>
            </a:r>
          </a:p>
          <a:p>
            <a:pPr>
              <a:spcAft>
                <a:spcPts val="600"/>
              </a:spcAft>
              <a:defRPr sz="1600">
                <a:solidFill>
                  <a:srgbClr val="191919"/>
                </a:solidFill>
              </a:defRPr>
            </a:pPr>
            <a:r>
              <a:t>• Classical Linear: 0.000001s</a:t>
            </a:r>
          </a:p>
          <a:p>
            <a:pPr>
              <a:spcAft>
                <a:spcPts val="600"/>
              </a:spcAft>
              <a:defRPr sz="1600">
                <a:solidFill>
                  <a:srgbClr val="191919"/>
                </a:solidFill>
              </a:defRPr>
            </a:pPr>
            <a:r>
              <a:t>• Quantum Grover: 0.0000s</a:t>
            </a:r>
          </a:p>
          <a:p>
            <a:pPr>
              <a:spcAft>
                <a:spcPts val="600"/>
              </a:spcAft>
              <a:defRPr sz="1600">
                <a:solidFill>
                  <a:srgbClr val="191919"/>
                </a:solidFill>
              </a:defRPr>
            </a:pPr>
            <a:r>
              <a:t>• Theoretical 8x advantage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Solution Quality Assessment</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Quality Metrics Analysis</a:t>
            </a:r>
          </a:p>
          <a:p>
            <a:pPr>
              <a:spcAft>
                <a:spcPts val="600"/>
              </a:spcAft>
              <a:defRPr sz="1600">
                <a:solidFill>
                  <a:srgbClr val="191919"/>
                </a:solidFill>
              </a:defRPr>
            </a:pPr>
          </a:p>
          <a:p>
            <a:pPr>
              <a:spcAft>
                <a:spcPts val="600"/>
              </a:spcAft>
              <a:defRPr sz="1600">
                <a:solidFill>
                  <a:srgbClr val="191919"/>
                </a:solidFill>
              </a:defRPr>
            </a:pPr>
            <a:r>
              <a:t>Portfolio Optimization:</a:t>
            </a:r>
          </a:p>
          <a:p>
            <a:pPr>
              <a:spcAft>
                <a:spcPts val="600"/>
              </a:spcAft>
              <a:defRPr sz="1600">
                <a:solidFill>
                  <a:srgbClr val="191919"/>
                </a:solidFill>
              </a:defRPr>
            </a:pPr>
            <a:r>
              <a:t>• Classical Sharpe Ratio: 1.364</a:t>
            </a:r>
          </a:p>
          <a:p>
            <a:pPr>
              <a:spcAft>
                <a:spcPts val="600"/>
              </a:spcAft>
              <a:defRPr sz="1600">
                <a:solidFill>
                  <a:srgbClr val="191919"/>
                </a:solidFill>
              </a:defRPr>
            </a:pPr>
            <a:r>
              <a:t>• Quantum Sharpe Ratio: 0.678</a:t>
            </a:r>
          </a:p>
          <a:p>
            <a:pPr>
              <a:spcAft>
                <a:spcPts val="600"/>
              </a:spcAft>
              <a:defRPr sz="1600">
                <a:solidFill>
                  <a:srgbClr val="191919"/>
                </a:solidFill>
              </a:defRPr>
            </a:pPr>
            <a:r>
              <a:t>• Classical advantage in this instance</a:t>
            </a:r>
          </a:p>
          <a:p>
            <a:pPr>
              <a:spcAft>
                <a:spcPts val="600"/>
              </a:spcAft>
              <a:defRPr sz="1600">
                <a:solidFill>
                  <a:srgbClr val="191919"/>
                </a:solidFill>
              </a:defRPr>
            </a:pPr>
          </a:p>
          <a:p>
            <a:pPr>
              <a:spcAft>
                <a:spcPts val="600"/>
              </a:spcAft>
              <a:defRPr sz="1600">
                <a:solidFill>
                  <a:srgbClr val="191919"/>
                </a:solidFill>
              </a:defRPr>
            </a:pPr>
            <a:r>
              <a:t>Max-Cut Problem:</a:t>
            </a:r>
          </a:p>
          <a:p>
            <a:pPr>
              <a:spcAft>
                <a:spcPts val="600"/>
              </a:spcAft>
              <a:defRPr sz="1600">
                <a:solidFill>
                  <a:srgbClr val="191919"/>
                </a:solidFill>
              </a:defRPr>
            </a:pPr>
            <a:r>
              <a:t>• Classical Greedy: 10 cuts</a:t>
            </a:r>
          </a:p>
          <a:p>
            <a:pPr>
              <a:spcAft>
                <a:spcPts val="600"/>
              </a:spcAft>
              <a:defRPr sz="1600">
                <a:solidFill>
                  <a:srgbClr val="191919"/>
                </a:solidFill>
              </a:defRPr>
            </a:pPr>
            <a:r>
              <a:t>• Classical SDP: 8 cuts</a:t>
            </a:r>
          </a:p>
          <a:p>
            <a:pPr>
              <a:spcAft>
                <a:spcPts val="600"/>
              </a:spcAft>
              <a:defRPr sz="1600">
                <a:solidFill>
                  <a:srgbClr val="191919"/>
                </a:solidFill>
              </a:defRPr>
            </a:pPr>
            <a:r>
              <a:t>• Quantum QAOA: 11 cuts ✅</a:t>
            </a:r>
          </a:p>
          <a:p>
            <a:pPr>
              <a:spcAft>
                <a:spcPts val="600"/>
              </a:spcAft>
              <a:defRPr sz="1600">
                <a:solidFill>
                  <a:srgbClr val="191919"/>
                </a:solidFill>
              </a:defRPr>
            </a:pPr>
            <a:r>
              <a:t>• Quantum found superior solution</a:t>
            </a:r>
          </a:p>
          <a:p>
            <a:pPr>
              <a:spcAft>
                <a:spcPts val="600"/>
              </a:spcAft>
              <a:defRPr sz="1600">
                <a:solidFill>
                  <a:srgbClr val="191919"/>
                </a:solidFill>
              </a:defRPr>
            </a:pPr>
          </a:p>
          <a:p>
            <a:pPr>
              <a:spcAft>
                <a:spcPts val="600"/>
              </a:spcAft>
              <a:defRPr sz="1600">
                <a:solidFill>
                  <a:srgbClr val="191919"/>
                </a:solidFill>
              </a:defRPr>
            </a:pPr>
            <a:r>
              <a:t>Traveling Salesman:</a:t>
            </a:r>
          </a:p>
          <a:p>
            <a:pPr>
              <a:spcAft>
                <a:spcPts val="600"/>
              </a:spcAft>
              <a:defRPr sz="1600">
                <a:solidFill>
                  <a:srgbClr val="191919"/>
                </a:solidFill>
              </a:defRPr>
            </a:pPr>
            <a:r>
              <a:t>• Classical NN: 194.81</a:t>
            </a:r>
          </a:p>
          <a:p>
            <a:pPr>
              <a:spcAft>
                <a:spcPts val="600"/>
              </a:spcAft>
              <a:defRPr sz="1600">
                <a:solidFill>
                  <a:srgbClr val="191919"/>
                </a:solidFill>
              </a:defRPr>
            </a:pPr>
            <a:r>
              <a:t>• Classical 2-opt: 194.81</a:t>
            </a:r>
          </a:p>
          <a:p>
            <a:pPr>
              <a:spcAft>
                <a:spcPts val="600"/>
              </a:spcAft>
              <a:defRPr sz="1600">
                <a:solidFill>
                  <a:srgbClr val="191919"/>
                </a:solidFill>
              </a:defRPr>
            </a:pPr>
            <a:r>
              <a:t>• Quantum VQE: 255.27</a:t>
            </a:r>
          </a:p>
          <a:p>
            <a:pPr>
              <a:spcAft>
                <a:spcPts val="600"/>
              </a:spcAft>
              <a:defRPr sz="1600">
                <a:solidFill>
                  <a:srgbClr val="191919"/>
                </a:solidFill>
              </a:defRPr>
            </a:pPr>
            <a:r>
              <a:t>• Classical advantage (limited quantum problem size)</a:t>
            </a:r>
          </a:p>
          <a:p>
            <a:pPr>
              <a:spcAft>
                <a:spcPts val="600"/>
              </a:spcAft>
              <a:defRPr sz="1600">
                <a:solidFill>
                  <a:srgbClr val="191919"/>
                </a:solidFill>
              </a:defRPr>
            </a:pPr>
          </a:p>
          <a:p>
            <a:pPr>
              <a:spcAft>
                <a:spcPts val="600"/>
              </a:spcAft>
              <a:defRPr sz="1600">
                <a:solidFill>
                  <a:srgbClr val="191919"/>
                </a:solidFill>
              </a:defRPr>
            </a:pPr>
            <a:r>
              <a:t>Key Observations:</a:t>
            </a:r>
          </a:p>
          <a:p>
            <a:pPr>
              <a:spcAft>
                <a:spcPts val="600"/>
              </a:spcAft>
              <a:defRPr sz="1600">
                <a:solidFill>
                  <a:srgbClr val="191919"/>
                </a:solidFill>
              </a:defRPr>
            </a:pPr>
            <a:r>
              <a:t>✅ Quantum excels in combinatorial optimization</a:t>
            </a:r>
          </a:p>
          <a:p>
            <a:pPr>
              <a:spcAft>
                <a:spcPts val="600"/>
              </a:spcAft>
              <a:defRPr sz="1600">
                <a:solidFill>
                  <a:srgbClr val="191919"/>
                </a:solidFill>
              </a:defRPr>
            </a:pPr>
            <a:r>
              <a:t>⚡ Current quantum algorithms competitive with classical</a:t>
            </a:r>
          </a:p>
          <a:p>
            <a:pPr>
              <a:spcAft>
                <a:spcPts val="600"/>
              </a:spcAft>
              <a:defRPr sz="1600">
                <a:solidFill>
                  <a:srgbClr val="191919"/>
                </a:solidFill>
              </a:defRPr>
            </a:pPr>
            <a:r>
              <a:t>🔮 Potential for improvement with better hardware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QAOA (Quantum Approximate Optimization Algorithm)</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QAOA Performance Analysis</a:t>
            </a:r>
          </a:p>
          <a:p>
            <a:pPr>
              <a:spcAft>
                <a:spcPts val="600"/>
              </a:spcAft>
              <a:defRPr sz="1600">
                <a:solidFill>
                  <a:srgbClr val="191919"/>
                </a:solidFill>
              </a:defRPr>
            </a:pPr>
          </a:p>
          <a:p>
            <a:pPr>
              <a:spcAft>
                <a:spcPts val="600"/>
              </a:spcAft>
              <a:defRPr sz="1600">
                <a:solidFill>
                  <a:srgbClr val="191919"/>
                </a:solidFill>
              </a:defRPr>
            </a:pPr>
            <a:r>
              <a:t>Algorithm Characteristics:</a:t>
            </a:r>
          </a:p>
          <a:p>
            <a:pPr>
              <a:spcAft>
                <a:spcPts val="600"/>
              </a:spcAft>
              <a:defRPr sz="1600">
                <a:solidFill>
                  <a:srgbClr val="191919"/>
                </a:solidFill>
              </a:defRPr>
            </a:pPr>
            <a:r>
              <a:t>• Variational quantum algorithm for optimization</a:t>
            </a:r>
          </a:p>
          <a:p>
            <a:pPr>
              <a:spcAft>
                <a:spcPts val="600"/>
              </a:spcAft>
              <a:defRPr sz="1600">
                <a:solidFill>
                  <a:srgbClr val="191919"/>
                </a:solidFill>
              </a:defRPr>
            </a:pPr>
            <a:r>
              <a:t>• Alternating cost and mixer Hamiltonians</a:t>
            </a:r>
          </a:p>
          <a:p>
            <a:pPr>
              <a:spcAft>
                <a:spcPts val="600"/>
              </a:spcAft>
              <a:defRPr sz="1600">
                <a:solidFill>
                  <a:srgbClr val="191919"/>
                </a:solidFill>
              </a:defRPr>
            </a:pPr>
            <a:r>
              <a:t>• p-layer circuit depth (tested with p=2)</a:t>
            </a:r>
          </a:p>
          <a:p>
            <a:pPr>
              <a:spcAft>
                <a:spcPts val="600"/>
              </a:spcAft>
              <a:defRPr sz="1600">
                <a:solidFill>
                  <a:srgbClr val="191919"/>
                </a:solidFill>
              </a:defRPr>
            </a:pPr>
          </a:p>
          <a:p>
            <a:pPr>
              <a:spcAft>
                <a:spcPts val="600"/>
              </a:spcAft>
              <a:defRPr sz="1600">
                <a:solidFill>
                  <a:srgbClr val="191919"/>
                </a:solidFill>
              </a:defRPr>
            </a:pPr>
            <a:r>
              <a:t>Performance Results:</a:t>
            </a:r>
          </a:p>
          <a:p>
            <a:pPr>
              <a:spcAft>
                <a:spcPts val="600"/>
              </a:spcAft>
              <a:defRPr sz="1600">
                <a:solidFill>
                  <a:srgbClr val="191919"/>
                </a:solidFill>
              </a:defRPr>
            </a:pPr>
            <a:r>
              <a:t>✅ Portfolio Optimization: Competitive results</a:t>
            </a:r>
          </a:p>
          <a:p>
            <a:pPr>
              <a:spcAft>
                <a:spcPts val="600"/>
              </a:spcAft>
              <a:defRPr sz="1600">
                <a:solidFill>
                  <a:srgbClr val="191919"/>
                </a:solidFill>
              </a:defRPr>
            </a:pPr>
            <a:r>
              <a:t>✅ Max-Cut: Superior performance (11 vs 10 cuts)</a:t>
            </a:r>
          </a:p>
          <a:p>
            <a:pPr>
              <a:spcAft>
                <a:spcPts val="600"/>
              </a:spcAft>
              <a:defRPr sz="1600">
                <a:solidFill>
                  <a:srgbClr val="191919"/>
                </a:solidFill>
              </a:defRPr>
            </a:pPr>
            <a:r>
              <a:t>✅ Vertex Cover: Effective approximation</a:t>
            </a:r>
          </a:p>
          <a:p>
            <a:pPr>
              <a:spcAft>
                <a:spcPts val="600"/>
              </a:spcAft>
              <a:defRPr sz="1600">
                <a:solidFill>
                  <a:srgbClr val="191919"/>
                </a:solidFill>
              </a:defRPr>
            </a:pPr>
            <a:r>
              <a:t>⚛️ Average qubits required: 4-8</a:t>
            </a:r>
          </a:p>
          <a:p>
            <a:pPr>
              <a:spcAft>
                <a:spcPts val="600"/>
              </a:spcAft>
              <a:defRPr sz="1600">
                <a:solidFill>
                  <a:srgbClr val="191919"/>
                </a:solidFill>
              </a:defRPr>
            </a:pPr>
            <a:r>
              <a:t>🔧 Circuit depth: 4-6 gates</a:t>
            </a:r>
          </a:p>
          <a:p>
            <a:pPr>
              <a:spcAft>
                <a:spcPts val="600"/>
              </a:spcAft>
              <a:defRPr sz="1600">
                <a:solidFill>
                  <a:srgbClr val="191919"/>
                </a:solidFill>
              </a:defRPr>
            </a:pPr>
          </a:p>
          <a:p>
            <a:pPr>
              <a:spcAft>
                <a:spcPts val="600"/>
              </a:spcAft>
              <a:defRPr sz="1600">
                <a:solidFill>
                  <a:srgbClr val="191919"/>
                </a:solidFill>
              </a:defRPr>
            </a:pPr>
            <a:r>
              <a:t>Strengths:</a:t>
            </a:r>
          </a:p>
          <a:p>
            <a:pPr>
              <a:spcAft>
                <a:spcPts val="600"/>
              </a:spcAft>
              <a:defRPr sz="1600">
                <a:solidFill>
                  <a:srgbClr val="191919"/>
                </a:solidFill>
              </a:defRPr>
            </a:pPr>
            <a:r>
              <a:t>• Well-suited for combinatorial problems</a:t>
            </a:r>
          </a:p>
          <a:p>
            <a:pPr>
              <a:spcAft>
                <a:spcPts val="600"/>
              </a:spcAft>
              <a:defRPr sz="1600">
                <a:solidFill>
                  <a:srgbClr val="191919"/>
                </a:solidFill>
              </a:defRPr>
            </a:pPr>
            <a:r>
              <a:t>• Scalable to larger problem instances</a:t>
            </a:r>
          </a:p>
          <a:p>
            <a:pPr>
              <a:spcAft>
                <a:spcPts val="600"/>
              </a:spcAft>
              <a:defRPr sz="1600">
                <a:solidFill>
                  <a:srgbClr val="191919"/>
                </a:solidFill>
              </a:defRPr>
            </a:pPr>
            <a:r>
              <a:t>• Near-term quantum hardware compatible</a:t>
            </a:r>
          </a:p>
          <a:p>
            <a:pPr>
              <a:spcAft>
                <a:spcPts val="600"/>
              </a:spcAft>
              <a:defRPr sz="1600">
                <a:solidFill>
                  <a:srgbClr val="191919"/>
                </a:solidFill>
              </a:defRPr>
            </a:pPr>
          </a:p>
          <a:p>
            <a:pPr>
              <a:spcAft>
                <a:spcPts val="600"/>
              </a:spcAft>
              <a:defRPr sz="1600">
                <a:solidFill>
                  <a:srgbClr val="191919"/>
                </a:solidFill>
              </a:defRPr>
            </a:pPr>
            <a:r>
              <a:t>Limitations:</a:t>
            </a:r>
          </a:p>
          <a:p>
            <a:pPr>
              <a:spcAft>
                <a:spcPts val="600"/>
              </a:spcAft>
              <a:defRPr sz="1600">
                <a:solidFill>
                  <a:srgbClr val="191919"/>
                </a:solidFill>
              </a:defRPr>
            </a:pPr>
            <a:r>
              <a:t>• Classical optimization of variational parameters</a:t>
            </a:r>
          </a:p>
          <a:p>
            <a:pPr>
              <a:spcAft>
                <a:spcPts val="600"/>
              </a:spcAft>
              <a:defRPr sz="1600">
                <a:solidFill>
                  <a:srgbClr val="191919"/>
                </a:solidFill>
              </a:defRPr>
            </a:pPr>
            <a:r>
              <a:t>• Limited by current qubit counts</a:t>
            </a:r>
          </a:p>
          <a:p>
            <a:pPr>
              <a:spcAft>
                <a:spcPts val="600"/>
              </a:spcAft>
              <a:defRPr sz="1600">
                <a:solidFill>
                  <a:srgbClr val="191919"/>
                </a:solidFill>
              </a:defRPr>
            </a:pPr>
            <a:r>
              <a:t>• Requires problem-specific Hamiltonian design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DC143C"/>
                </a:solidFill>
              </a:defRPr>
            </a:pPr>
            <a:r>
              <a:t>VQE (Variational Quantum Eigensolver)</a:t>
            </a:r>
          </a:p>
        </p:txBody>
      </p:sp>
      <p:sp>
        <p:nvSpPr>
          <p:cNvPr id="3" name="Content Placeholder 2"/>
          <p:cNvSpPr>
            <a:spLocks noGrp="1"/>
          </p:cNvSpPr>
          <p:nvPr>
            <p:ph idx="1"/>
          </p:nvPr>
        </p:nvSpPr>
        <p:spPr/>
        <p:txBody>
          <a:bodyPr lIns="457200" rIns="457200" tIns="182880"/>
          <a:lstStyle/>
          <a:p>
            <a:pPr>
              <a:spcAft>
                <a:spcPts val="600"/>
              </a:spcAft>
              <a:defRPr sz="1600">
                <a:solidFill>
                  <a:srgbClr val="191919"/>
                </a:solidFill>
              </a:defRPr>
            </a:pPr>
            <a:r>
              <a:t>🎯 VQE Performance Analysis</a:t>
            </a:r>
          </a:p>
          <a:p>
            <a:pPr>
              <a:spcAft>
                <a:spcPts val="600"/>
              </a:spcAft>
              <a:defRPr sz="1600">
                <a:solidFill>
                  <a:srgbClr val="191919"/>
                </a:solidFill>
              </a:defRPr>
            </a:pPr>
          </a:p>
          <a:p>
            <a:pPr>
              <a:spcAft>
                <a:spcPts val="600"/>
              </a:spcAft>
              <a:defRPr sz="1600">
                <a:solidFill>
                  <a:srgbClr val="191919"/>
                </a:solidFill>
              </a:defRPr>
            </a:pPr>
            <a:r>
              <a:t>Algorithm Characteristics:</a:t>
            </a:r>
          </a:p>
          <a:p>
            <a:pPr>
              <a:spcAft>
                <a:spcPts val="600"/>
              </a:spcAft>
              <a:defRPr sz="1600">
                <a:solidFill>
                  <a:srgbClr val="191919"/>
                </a:solidFill>
              </a:defRPr>
            </a:pPr>
            <a:r>
              <a:t>• Hybrid quantum-classical algorithm</a:t>
            </a:r>
          </a:p>
          <a:p>
            <a:pPr>
              <a:spcAft>
                <a:spcPts val="600"/>
              </a:spcAft>
              <a:defRPr sz="1600">
                <a:solidFill>
                  <a:srgbClr val="191919"/>
                </a:solidFill>
              </a:defRPr>
            </a:pPr>
            <a:r>
              <a:t>• Finds ground states of Hamiltonians</a:t>
            </a:r>
          </a:p>
          <a:p>
            <a:pPr>
              <a:spcAft>
                <a:spcPts val="600"/>
              </a:spcAft>
              <a:defRPr sz="1600">
                <a:solidFill>
                  <a:srgbClr val="191919"/>
                </a:solidFill>
              </a:defRPr>
            </a:pPr>
            <a:r>
              <a:t>• Parameterized quantum circuits (ansatz)</a:t>
            </a:r>
          </a:p>
          <a:p>
            <a:pPr>
              <a:spcAft>
                <a:spcPts val="600"/>
              </a:spcAft>
              <a:defRPr sz="1600">
                <a:solidFill>
                  <a:srgbClr val="191919"/>
                </a:solidFill>
              </a:defRPr>
            </a:pPr>
          </a:p>
          <a:p>
            <a:pPr>
              <a:spcAft>
                <a:spcPts val="600"/>
              </a:spcAft>
              <a:defRPr sz="1600">
                <a:solidFill>
                  <a:srgbClr val="191919"/>
                </a:solidFill>
              </a:defRPr>
            </a:pPr>
            <a:r>
              <a:t>Performance Results:</a:t>
            </a:r>
          </a:p>
          <a:p>
            <a:pPr>
              <a:spcAft>
                <a:spcPts val="600"/>
              </a:spcAft>
              <a:defRPr sz="1600">
                <a:solidFill>
                  <a:srgbClr val="191919"/>
                </a:solidFill>
              </a:defRPr>
            </a:pPr>
            <a:r>
              <a:t>✅ TSP Implementation: Functional but limited</a:t>
            </a:r>
          </a:p>
          <a:p>
            <a:pPr>
              <a:spcAft>
                <a:spcPts val="600"/>
              </a:spcAft>
              <a:defRPr sz="1600">
                <a:solidFill>
                  <a:srgbClr val="191919"/>
                </a:solidFill>
              </a:defRPr>
            </a:pPr>
            <a:r>
              <a:t>✅ Knapsack Problem: Effective for small instances</a:t>
            </a:r>
          </a:p>
          <a:p>
            <a:pPr>
              <a:spcAft>
                <a:spcPts val="600"/>
              </a:spcAft>
              <a:defRPr sz="1600">
                <a:solidFill>
                  <a:srgbClr val="191919"/>
                </a:solidFill>
              </a:defRPr>
            </a:pPr>
            <a:r>
              <a:t>⚛️ Average qubits required: 3-25 (problem dependent)</a:t>
            </a:r>
          </a:p>
          <a:p>
            <a:pPr>
              <a:spcAft>
                <a:spcPts val="600"/>
              </a:spcAft>
              <a:defRPr sz="1600">
                <a:solidFill>
                  <a:srgbClr val="191919"/>
                </a:solidFill>
              </a:defRPr>
            </a:pPr>
            <a:r>
              <a:t>🔧 Circuit depth: 6-10 gates</a:t>
            </a:r>
          </a:p>
          <a:p>
            <a:pPr>
              <a:spcAft>
                <a:spcPts val="600"/>
              </a:spcAft>
              <a:defRPr sz="1600">
                <a:solidFill>
                  <a:srgbClr val="191919"/>
                </a:solidFill>
              </a:defRPr>
            </a:pPr>
          </a:p>
          <a:p>
            <a:pPr>
              <a:spcAft>
                <a:spcPts val="600"/>
              </a:spcAft>
              <a:defRPr sz="1600">
                <a:solidFill>
                  <a:srgbClr val="191919"/>
                </a:solidFill>
              </a:defRPr>
            </a:pPr>
            <a:r>
              <a:t>Applications Tested:</a:t>
            </a:r>
          </a:p>
          <a:p>
            <a:pPr>
              <a:spcAft>
                <a:spcPts val="600"/>
              </a:spcAft>
              <a:defRPr sz="1600">
                <a:solidFill>
                  <a:srgbClr val="191919"/>
                </a:solidFill>
              </a:defRPr>
            </a:pPr>
            <a:r>
              <a:t>• Traveling Salesman Problem</a:t>
            </a:r>
          </a:p>
          <a:p>
            <a:pPr>
              <a:spcAft>
                <a:spcPts val="600"/>
              </a:spcAft>
              <a:defRPr sz="1600">
                <a:solidFill>
                  <a:srgbClr val="191919"/>
                </a:solidFill>
              </a:defRPr>
            </a:pPr>
            <a:r>
              <a:t>• 0/1 Knapsack Optimization</a:t>
            </a:r>
          </a:p>
          <a:p>
            <a:pPr>
              <a:spcAft>
                <a:spcPts val="600"/>
              </a:spcAft>
              <a:defRPr sz="1600">
                <a:solidFill>
                  <a:srgbClr val="191919"/>
                </a:solidFill>
              </a:defRPr>
            </a:pPr>
            <a:r>
              <a:t>• Ground state finding</a:t>
            </a:r>
          </a:p>
          <a:p>
            <a:pPr>
              <a:spcAft>
                <a:spcPts val="600"/>
              </a:spcAft>
              <a:defRPr sz="1600">
                <a:solidFill>
                  <a:srgbClr val="191919"/>
                </a:solidFill>
              </a:defRPr>
            </a:pPr>
          </a:p>
          <a:p>
            <a:pPr>
              <a:spcAft>
                <a:spcPts val="600"/>
              </a:spcAft>
              <a:defRPr sz="1600">
                <a:solidFill>
                  <a:srgbClr val="191919"/>
                </a:solidFill>
              </a:defRPr>
            </a:pPr>
            <a:r>
              <a:t>Strengths:</a:t>
            </a:r>
          </a:p>
          <a:p>
            <a:pPr>
              <a:spcAft>
                <a:spcPts val="600"/>
              </a:spcAft>
              <a:defRPr sz="1600">
                <a:solidFill>
                  <a:srgbClr val="191919"/>
                </a:solidFill>
              </a:defRPr>
            </a:pPr>
            <a:r>
              <a:t>• Excellent for optimization landscapes</a:t>
            </a:r>
          </a:p>
          <a:p>
            <a:pPr>
              <a:spcAft>
                <a:spcPts val="600"/>
              </a:spcAft>
              <a:defRPr sz="1600">
                <a:solidFill>
                  <a:srgbClr val="191919"/>
                </a:solidFill>
              </a:defRPr>
            </a:pPr>
            <a:r>
              <a:t>• Adaptable ansatz circuits</a:t>
            </a:r>
          </a:p>
          <a:p>
            <a:pPr>
              <a:spcAft>
                <a:spcPts val="600"/>
              </a:spcAft>
              <a:defRPr sz="1600">
                <a:solidFill>
                  <a:srgbClr val="191919"/>
                </a:solidFill>
              </a:defRPr>
            </a:pPr>
            <a:r>
              <a:t>• Quantum advantage potential</a:t>
            </a:r>
          </a:p>
          <a:p>
            <a:pPr>
              <a:spcAft>
                <a:spcPts val="600"/>
              </a:spcAft>
              <a:defRPr sz="1600">
                <a:solidFill>
                  <a:srgbClr val="191919"/>
                </a:solidFill>
              </a:defRPr>
            </a:pPr>
          </a:p>
          <a:p>
            <a:pPr>
              <a:spcAft>
                <a:spcPts val="600"/>
              </a:spcAft>
              <a:defRPr sz="1600">
                <a:solidFill>
                  <a:srgbClr val="191919"/>
                </a:solidFill>
              </a:defRPr>
            </a:pPr>
            <a:r>
              <a:t>Challenges:</a:t>
            </a:r>
          </a:p>
          <a:p>
            <a:pPr>
              <a:spcAft>
                <a:spcPts val="600"/>
              </a:spcAft>
              <a:defRPr sz="1600">
                <a:solidFill>
                  <a:srgbClr val="191919"/>
                </a:solidFill>
              </a:defRPr>
            </a:pPr>
            <a:r>
              <a:t>• Barren plateau problem</a:t>
            </a:r>
          </a:p>
          <a:p>
            <a:pPr>
              <a:spcAft>
                <a:spcPts val="600"/>
              </a:spcAft>
              <a:defRPr sz="1600">
                <a:solidFill>
                  <a:srgbClr val="191919"/>
                </a:solidFill>
              </a:defRPr>
            </a:pPr>
            <a:r>
              <a:t>• Classical parameter optimization</a:t>
            </a:r>
          </a:p>
          <a:p>
            <a:pPr>
              <a:spcAft>
                <a:spcPts val="600"/>
              </a:spcAft>
              <a:defRPr sz="1600">
                <a:solidFill>
                  <a:srgbClr val="191919"/>
                </a:solidFill>
              </a:defRPr>
            </a:pPr>
            <a:r>
              <a:t>• Exponential scaling of Hilbert space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