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1" r:id="rId6"/>
  </p:sldMasterIdLst>
  <p:notesMasterIdLst>
    <p:notesMasterId r:id="rId31"/>
  </p:notesMasterIdLst>
  <p:handoutMasterIdLst>
    <p:handoutMasterId r:id="rId32"/>
  </p:handoutMasterIdLst>
  <p:sldIdLst>
    <p:sldId id="263" r:id="rId7"/>
    <p:sldId id="262" r:id="rId8"/>
    <p:sldId id="264" r:id="rId9"/>
    <p:sldId id="276" r:id="rId10"/>
    <p:sldId id="265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0" r:id="rId20"/>
    <p:sldId id="283" r:id="rId21"/>
    <p:sldId id="284" r:id="rId22"/>
    <p:sldId id="285" r:id="rId23"/>
    <p:sldId id="286" r:id="rId24"/>
    <p:sldId id="287" r:id="rId25"/>
    <p:sldId id="266" r:id="rId26"/>
    <p:sldId id="282" r:id="rId27"/>
    <p:sldId id="272" r:id="rId28"/>
    <p:sldId id="289" r:id="rId29"/>
    <p:sldId id="281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CD9"/>
    <a:srgbClr val="A3DE66"/>
    <a:srgbClr val="7AD98C"/>
    <a:srgbClr val="52DCB6"/>
    <a:srgbClr val="3CD8AD"/>
    <a:srgbClr val="10CF9B"/>
    <a:srgbClr val="FFFFFF"/>
    <a:srgbClr val="00ACA8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0" autoAdjust="0"/>
    <p:restoredTop sz="90888" autoAdjust="0"/>
  </p:normalViewPr>
  <p:slideViewPr>
    <p:cSldViewPr snapToGrid="0">
      <p:cViewPr varScale="1">
        <p:scale>
          <a:sx n="75" d="100"/>
          <a:sy n="75" d="100"/>
        </p:scale>
        <p:origin x="19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D6F7EA6-BAF0-003E-682F-0505D8324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CBB36E-F186-5A47-8F33-07090843D3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33053-91D2-4299-8740-39D080F669F2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B9F2CA-17B2-138D-C0CB-55DCC331FA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19C5C-ADB0-3E8C-065B-CC9902B25A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D7E5-752B-4D02-BDC7-A06A0785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499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0:30:09.17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71 373 24575,'-16'333'0,"3"286"0,16-387 0,-5-119 0,4 122 0,11-142 0,-1 10 0,-9 396 0,-5-255 0,2 860 0,0-1101 0,0 0 0,0 0 0,1 0 0,-1 0 0,1 0 0,0 0 0,-1 0 0,1 0 0,1-1 0,-1 1 0,0 0 0,1-1 0,-1 1 0,1-1 0,0 1 0,3 2 0,0 0 0,1 0 0,0-1 0,0 1 0,0-1 0,12 5 0,-1-2 0,1-1 0,1 0 0,-1-2 0,30 5 0,18 4 0,-14-3 0,2-1 0,82 2 0,-100-9 0,59 10 0,-58-7 0,38 2 0,525-6 0,-287-3 0,-277 1 0,57-11 0,-56 6 0,53-2 0,359 9 0,-427-2 0,-1-1 0,33-8 0,29-3 0,102 14 0,34-3 0,-186-2 0,50-15 0,7-1 0,6 11 0,-1 4 0,97 7 0,-47 0 0,389-2 0,-530 0 0,0 0 0,0 0 0,0 0 0,0 0 0,-1-1 0,1 0 0,0 1 0,0-2 0,-1 1 0,1 0 0,-1-1 0,1 1 0,-1-1 0,6-4 0,-7 4 0,0-1 0,0 0 0,0 0 0,0 0 0,0 0 0,0 0 0,-1 0 0,0 0 0,1-1 0,-1 1 0,0 0 0,-1-1 0,1 1 0,-1-1 0,1 1 0,-1-6 0,-1-66 0,-3 1 0,-3-1 0,-22-97 0,17 103 0,11 63 0,-11-58 0,3 1 0,-1-86 0,12-1123 0,-3 708 0,0 525 0,-11-57 0,-2-19 0,13-41 0,2 83 0,-3 1 0,-12-73 0,9 98 0,1 0 0,4-61 0,-2-40 0,0 135 0,-1 1 0,0-1 0,0 1 0,-11-22 0,8 20 0,1 0 0,0-1 0,-3-17 0,5 4 0,3 20 0,-1 0 0,0 0 0,0 0 0,-1-1 0,-3-7 0,4 14 0,0 0 0,0 0 0,0 0 0,0 0 0,0 0 0,-1 0 0,1 1 0,-1-1 0,1 0 0,-1 1 0,0-1 0,1 1 0,-1 0 0,0 0 0,0 0 0,0-1 0,0 2 0,0-1 0,0 0 0,0 0 0,0 1 0,-1-1 0,-3 0 0,-23-1 0,0 2 0,-53 4 0,16 1 0,-241 4 0,-127 6 0,-307-4 0,531-12 0,5-13 0,28 0 0,126 10 0,-91-18 0,90 11 0,-82-5 0,-383 15 0,254 3 0,-216-2 0,463 1 0,-1 2 0,1-1 0,-1 2 0,1 0 0,0 1 0,-15 8 0,-22 5 0,36-11-1365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A069-2C03-4F74-82AC-09F8C82EF808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203C-1B0E-45AC-BA30-DE8D706F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1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Qui n’a pas compris ? Vous semblez ne pas avoir les </a:t>
            </a:r>
            <a:r>
              <a:rPr lang="fr-FR" dirty="0" err="1"/>
              <a:t>pré-requis</a:t>
            </a:r>
            <a:r>
              <a:rPr lang="fr-FR" dirty="0"/>
              <a:t> … on va arrêter là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5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allégorie n’est pas une explication, et certaines sont mauvaises</a:t>
            </a:r>
          </a:p>
          <a:p>
            <a:r>
              <a:rPr lang="fr-FR" dirty="0"/>
              <a:t>Remonter au début de mon histoire avec les monades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3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Null</a:t>
            </a:r>
            <a:r>
              <a:rPr lang="fr-FR" dirty="0"/>
              <a:t> : la « billion-dollar </a:t>
            </a:r>
            <a:r>
              <a:rPr lang="fr-FR" dirty="0" err="1"/>
              <a:t>mistake</a:t>
            </a:r>
            <a:r>
              <a:rPr lang="fr-FR" dirty="0"/>
              <a:t>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Exceptions : </a:t>
            </a:r>
            <a:r>
              <a:rPr lang="fr-FR" dirty="0" err="1"/>
              <a:t>goto</a:t>
            </a:r>
            <a:r>
              <a:rPr lang="fr-FR" dirty="0"/>
              <a:t> mais je sais pas où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Typing</a:t>
            </a:r>
            <a:r>
              <a:rPr lang="fr-FR" dirty="0"/>
              <a:t> introduit en Python 3.5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5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Python est « </a:t>
            </a:r>
            <a:r>
              <a:rPr lang="fr-FR" dirty="0" err="1"/>
              <a:t>multi-paradigme</a:t>
            </a:r>
            <a:r>
              <a:rPr lang="fr-FR" dirty="0"/>
              <a:t> » mais GVR n’est pas en faveur de la prog fonctionnelle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9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Typing</a:t>
            </a:r>
            <a:r>
              <a:rPr lang="fr-FR" dirty="0"/>
              <a:t> en 3,5+</a:t>
            </a:r>
          </a:p>
          <a:p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en 3,10+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7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1714 : </a:t>
            </a:r>
            <a:r>
              <a:rPr lang="fr-FR" dirty="0" err="1"/>
              <a:t>Leibiz</a:t>
            </a:r>
            <a:r>
              <a:rPr lang="fr-FR" dirty="0"/>
              <a:t> écrit sur les monades</a:t>
            </a:r>
          </a:p>
          <a:p>
            <a:r>
              <a:rPr lang="fr-FR" dirty="0"/>
              <a:t>1967 : Jean </a:t>
            </a:r>
            <a:r>
              <a:rPr lang="fr-FR" dirty="0" err="1"/>
              <a:t>Bénabou</a:t>
            </a:r>
            <a:r>
              <a:rPr lang="fr-FR" dirty="0"/>
              <a:t>, français, nomme les monades en 1967 une certaine construction mathématique basée sur </a:t>
            </a:r>
            <a:r>
              <a:rPr lang="fr-FR" dirty="0" err="1"/>
              <a:t>functors</a:t>
            </a:r>
            <a:r>
              <a:rPr lang="fr-FR" dirty="0"/>
              <a:t> et </a:t>
            </a:r>
            <a:r>
              <a:rPr lang="fr-FR" dirty="0" err="1"/>
              <a:t>monoids</a:t>
            </a:r>
            <a:endParaRPr lang="fr-FR" dirty="0"/>
          </a:p>
          <a:p>
            <a:r>
              <a:rPr lang="en-US" dirty="0"/>
              <a:t>Category theory is the ultimate mathematical abstraction</a:t>
            </a:r>
          </a:p>
          <a:p>
            <a:r>
              <a:rPr lang="en-US" dirty="0"/>
              <a:t>Intellectual insecurity</a:t>
            </a:r>
          </a:p>
          <a:p>
            <a:r>
              <a:rPr lang="en-US" dirty="0"/>
              <a:t>Intellectual dick measure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57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 tombe bien, on va pas en faire du tout ici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4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(ou Trait #Rust #Scala), ou abstract class</a:t>
            </a:r>
          </a:p>
          <a:p>
            <a:r>
              <a:rPr lang="en-US" dirty="0"/>
              <a:t>The map is not the territory, la </a:t>
            </a:r>
            <a:r>
              <a:rPr lang="en-US" dirty="0" err="1"/>
              <a:t>Caverne</a:t>
            </a:r>
            <a:r>
              <a:rPr lang="en-US" dirty="0"/>
              <a:t> de </a:t>
            </a:r>
            <a:r>
              <a:rPr lang="en-US" dirty="0" err="1"/>
              <a:t>Platon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93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+mn-lt"/>
              </a:rPr>
              <a:t>C'est un pattern, l'utiliser ne nécessite pas de le connaitre, mais le connaitre permet de l'identifier ou de le réutiliser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+mn-lt"/>
              </a:rPr>
              <a:t>Identification/isolation des IO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6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kaizen-solutions.net/" TargetMode="External"/><Relationship Id="rId3" Type="http://schemas.openxmlformats.org/officeDocument/2006/relationships/hyperlink" Target="https://www.linkedin.com/company/kzs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c/KAIZENSolu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company/kzs/" TargetMode="External"/><Relationship Id="rId7" Type="http://schemas.openxmlformats.org/officeDocument/2006/relationships/hyperlink" Target="https://kaizen-solutions.net/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c/KAIZENSolu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company/kzs/" TargetMode="External"/><Relationship Id="rId7" Type="http://schemas.openxmlformats.org/officeDocument/2006/relationships/hyperlink" Target="https://kaizen-solutions.net/" TargetMode="External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c/KAIZENSolu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company/kzs/" TargetMode="External"/><Relationship Id="rId7" Type="http://schemas.openxmlformats.org/officeDocument/2006/relationships/hyperlink" Target="https://kaizen-solutions.net/" TargetMode="External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c/KAIZENSolu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-2" y="-19049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73D1F07-AC13-4211-B00A-E27664C50B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E387FB2A-BB45-44A8-1521-86AEBFB0A8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4245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2980D64F-EB31-455F-84F4-EABDEB8EDD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619" y="895350"/>
            <a:ext cx="12192000" cy="2800350"/>
          </a:xfrm>
          <a:prstGeom prst="rect">
            <a:avLst/>
          </a:prstGeom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A6E8E2-1605-4097-B55E-24BE84E2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Shape 5113">
            <a:extLst>
              <a:ext uri="{FF2B5EF4-FFF2-40B4-BE49-F238E27FC236}">
                <a16:creationId xmlns:a16="http://schemas.microsoft.com/office/drawing/2014/main" id="{CABCF038-596A-41BB-B803-5ADF054211B7}"/>
              </a:ext>
            </a:extLst>
          </p:cNvPr>
          <p:cNvSpPr/>
          <p:nvPr userDrawn="1"/>
        </p:nvSpPr>
        <p:spPr>
          <a:xfrm>
            <a:off x="5888499" y="4441372"/>
            <a:ext cx="361765" cy="3588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29CCD9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" name="Shape 5150">
            <a:extLst>
              <a:ext uri="{FF2B5EF4-FFF2-40B4-BE49-F238E27FC236}">
                <a16:creationId xmlns:a16="http://schemas.microsoft.com/office/drawing/2014/main" id="{9960C70D-73CB-4155-BA2D-054F8789F27F}"/>
              </a:ext>
            </a:extLst>
          </p:cNvPr>
          <p:cNvSpPr/>
          <p:nvPr userDrawn="1"/>
        </p:nvSpPr>
        <p:spPr>
          <a:xfrm>
            <a:off x="9767573" y="4499429"/>
            <a:ext cx="451020" cy="3007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29CCD9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" name="AutoShape 113">
            <a:extLst>
              <a:ext uri="{FF2B5EF4-FFF2-40B4-BE49-F238E27FC236}">
                <a16:creationId xmlns:a16="http://schemas.microsoft.com/office/drawing/2014/main" id="{C2E34052-F6E9-4C0A-9EF1-4DCD927A9C56}"/>
              </a:ext>
            </a:extLst>
          </p:cNvPr>
          <p:cNvSpPr>
            <a:spLocks/>
          </p:cNvSpPr>
          <p:nvPr userDrawn="1"/>
        </p:nvSpPr>
        <p:spPr bwMode="auto">
          <a:xfrm>
            <a:off x="1973407" y="4435061"/>
            <a:ext cx="250474" cy="365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rgbClr val="29C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ea typeface="Lato" panose="020F0502020204030203" pitchFamily="34" charset="0"/>
              <a:cs typeface="Lato" panose="020F0502020204030203" pitchFamily="34" charset="0"/>
              <a:sym typeface="Gill Sans" charset="0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2614132-A156-4ADC-806D-8960A00F8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669" y="5001909"/>
            <a:ext cx="2647950" cy="35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latin typeface="+mj-lt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22" name="Espace réservé du texte 20">
            <a:extLst>
              <a:ext uri="{FF2B5EF4-FFF2-40B4-BE49-F238E27FC236}">
                <a16:creationId xmlns:a16="http://schemas.microsoft.com/office/drawing/2014/main" id="{3480E266-9984-4B53-84BB-37DB2EEC7B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72025" y="5001909"/>
            <a:ext cx="2647950" cy="35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latin typeface="+mj-lt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23" name="Espace réservé du texte 20">
            <a:extLst>
              <a:ext uri="{FF2B5EF4-FFF2-40B4-BE49-F238E27FC236}">
                <a16:creationId xmlns:a16="http://schemas.microsoft.com/office/drawing/2014/main" id="{8818F4B2-D07E-44F4-8519-CAD34B6B57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69108" y="5001908"/>
            <a:ext cx="2647950" cy="35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latin typeface="+mj-lt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11346F5-752C-4B68-AB60-41179BD454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4669" y="5454140"/>
            <a:ext cx="2647950" cy="130450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/>
            </a:lvl1pPr>
            <a:lvl2pPr marL="457200" indent="0" algn="just">
              <a:buNone/>
              <a:defRPr sz="1400"/>
            </a:lvl2pPr>
            <a:lvl3pPr marL="914400" indent="0" algn="just">
              <a:buNone/>
              <a:defRPr sz="1400"/>
            </a:lvl3pPr>
            <a:lvl4pPr marL="1371600" indent="0" algn="just">
              <a:buNone/>
              <a:defRPr sz="1400"/>
            </a:lvl4pPr>
            <a:lvl5pPr marL="1828800" indent="0" algn="just">
              <a:buNone/>
              <a:defRPr sz="1400"/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24">
            <a:extLst>
              <a:ext uri="{FF2B5EF4-FFF2-40B4-BE49-F238E27FC236}">
                <a16:creationId xmlns:a16="http://schemas.microsoft.com/office/drawing/2014/main" id="{5C5768D7-76CC-4085-9485-5471DB8F78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5728" y="5454140"/>
            <a:ext cx="2647950" cy="130450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/>
            </a:lvl1pPr>
            <a:lvl2pPr marL="457200" indent="0" algn="just">
              <a:buNone/>
              <a:defRPr sz="1400"/>
            </a:lvl2pPr>
            <a:lvl3pPr marL="914400" indent="0" algn="just">
              <a:buNone/>
              <a:defRPr sz="1400"/>
            </a:lvl3pPr>
            <a:lvl4pPr marL="1371600" indent="0" algn="just">
              <a:buNone/>
              <a:defRPr sz="1400"/>
            </a:lvl4pPr>
            <a:lvl5pPr marL="1828800" indent="0" algn="just">
              <a:buNone/>
              <a:defRPr sz="1400"/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34D9B4EC-503A-48F4-A756-C8BE346515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79316" y="5454141"/>
            <a:ext cx="2647950" cy="130450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/>
            </a:lvl1pPr>
            <a:lvl2pPr marL="457200" indent="0" algn="just">
              <a:buNone/>
              <a:defRPr sz="1400"/>
            </a:lvl2pPr>
            <a:lvl3pPr marL="914400" indent="0" algn="just">
              <a:buNone/>
              <a:defRPr sz="1400"/>
            </a:lvl3pPr>
            <a:lvl4pPr marL="1371600" indent="0" algn="just">
              <a:buNone/>
              <a:defRPr sz="1400"/>
            </a:lvl4pPr>
            <a:lvl5pPr marL="1828800" indent="0" algn="just">
              <a:buNone/>
              <a:defRPr sz="1400"/>
            </a:lvl5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31903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20B8B0-AA48-429F-965F-90FCFBF5ED4A}"/>
              </a:ext>
            </a:extLst>
          </p:cNvPr>
          <p:cNvSpPr/>
          <p:nvPr userDrawn="1"/>
        </p:nvSpPr>
        <p:spPr>
          <a:xfrm>
            <a:off x="838200" y="1468583"/>
            <a:ext cx="3932237" cy="526471"/>
          </a:xfrm>
          <a:prstGeom prst="rect">
            <a:avLst/>
          </a:prstGeom>
          <a:solidFill>
            <a:srgbClr val="29C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70B07-D15E-4319-9650-23D225069C3C}"/>
              </a:ext>
            </a:extLst>
          </p:cNvPr>
          <p:cNvSpPr/>
          <p:nvPr userDrawn="1"/>
        </p:nvSpPr>
        <p:spPr>
          <a:xfrm>
            <a:off x="678872" y="1731819"/>
            <a:ext cx="4281053" cy="4281054"/>
          </a:xfrm>
          <a:prstGeom prst="rect">
            <a:avLst/>
          </a:prstGeom>
          <a:noFill/>
          <a:ln w="28575">
            <a:solidFill>
              <a:srgbClr val="29C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B4E7A8-71A4-47FF-9525-9A54A98E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169"/>
            <a:ext cx="3932237" cy="526471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D61B5-3DD9-4529-B8EC-58F3931A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139248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CCD9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rgbClr val="29CCD9"/>
              </a:buClr>
              <a:buFont typeface="Arial" panose="020B0604020202020204" pitchFamily="34" charset="0"/>
              <a:buChar char="●"/>
              <a:defRPr sz="1400"/>
            </a:lvl2pPr>
            <a:lvl3pPr>
              <a:buClr>
                <a:srgbClr val="29CCD9"/>
              </a:buCl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B6255-C9F7-4C09-9468-46237F4C4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58290"/>
            <a:ext cx="3932237" cy="3610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43D0DA-AAE0-45A8-A41C-2A751E1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9D765A7-E8AF-4059-A516-24CFDDCAA0E3}" type="datetimeFigureOut">
              <a:rPr lang="fr-FR" smtClean="0"/>
              <a:pPr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38E2B-FB87-45C1-B078-576C37B9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CD7C9-1CA7-4EA3-A188-321C5169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2DE19B-D651-4E8E-9121-1573A69C32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8EE01E77-3BC0-448A-A326-E1F5D63A67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987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fr-FR"/>
              <a:t>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33716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7D70130-2C0B-43AC-8E83-3262CB062E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194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E2BE55-4B99-41B5-A10E-F4E7A5641E27}"/>
              </a:ext>
            </a:extLst>
          </p:cNvPr>
          <p:cNvSpPr/>
          <p:nvPr userDrawn="1"/>
        </p:nvSpPr>
        <p:spPr>
          <a:xfrm>
            <a:off x="-12032" y="-21194"/>
            <a:ext cx="12216063" cy="6921582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10091-B7A4-49FB-A90C-B0598CF82750}"/>
              </a:ext>
            </a:extLst>
          </p:cNvPr>
          <p:cNvSpPr txBox="1"/>
          <p:nvPr userDrawn="1"/>
        </p:nvSpPr>
        <p:spPr>
          <a:xfrm>
            <a:off x="8305797" y="3719323"/>
            <a:ext cx="3886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  <a:latin typeface="Bebas Neue" panose="020B0606020202050201" pitchFamily="34" charset="0"/>
                <a:ea typeface="Arial" charset="0"/>
                <a:cs typeface="Arial" charset="0"/>
              </a:rPr>
              <a:t>KAIZEN SOLUTIONS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26,</a:t>
            </a:r>
            <a:r>
              <a:rPr lang="fr-FR"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avenue Jean </a:t>
            </a:r>
            <a:r>
              <a:rPr lang="fr-FR" sz="1600" baseline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Kuntzmann</a:t>
            </a:r>
            <a:endParaRPr lang="fr-FR" sz="1600" baseline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fr-FR"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38330 Montbonnot-Saint-Martin</a:t>
            </a:r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08B32-B77D-4B18-9662-C81116B39316}"/>
              </a:ext>
            </a:extLst>
          </p:cNvPr>
          <p:cNvSpPr txBox="1"/>
          <p:nvPr userDrawn="1"/>
        </p:nvSpPr>
        <p:spPr>
          <a:xfrm>
            <a:off x="4365751" y="515673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www.kaizen-solutions.net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--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contact@kaizen-solutions.net</a:t>
            </a:r>
          </a:p>
        </p:txBody>
      </p:sp>
      <p:pic>
        <p:nvPicPr>
          <p:cNvPr id="7" name="Image 6">
            <a:hlinkClick r:id="rId3"/>
            <a:extLst>
              <a:ext uri="{FF2B5EF4-FFF2-40B4-BE49-F238E27FC236}">
                <a16:creationId xmlns:a16="http://schemas.microsoft.com/office/drawing/2014/main" id="{56554597-9F78-46F2-9993-05DF3B1C84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102" y="6245112"/>
            <a:ext cx="418979" cy="396978"/>
          </a:xfrm>
          <a:prstGeom prst="rect">
            <a:avLst/>
          </a:prstGeom>
        </p:spPr>
      </p:pic>
      <p:pic>
        <p:nvPicPr>
          <p:cNvPr id="8" name="Image 7">
            <a:hlinkClick r:id="rId5"/>
            <a:extLst>
              <a:ext uri="{FF2B5EF4-FFF2-40B4-BE49-F238E27FC236}">
                <a16:creationId xmlns:a16="http://schemas.microsoft.com/office/drawing/2014/main" id="{664D4D1E-8B93-4F9B-AE17-96B074D399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612" y="6228997"/>
            <a:ext cx="644563" cy="4130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F3F603-322A-4223-B641-A7A154990C6D}"/>
              </a:ext>
            </a:extLst>
          </p:cNvPr>
          <p:cNvSpPr/>
          <p:nvPr userDrawn="1"/>
        </p:nvSpPr>
        <p:spPr>
          <a:xfrm rot="10800000" flipV="1">
            <a:off x="-12033" y="577049"/>
            <a:ext cx="12216064" cy="1409808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0">
                <a:solidFill>
                  <a:schemeClr val="bg1"/>
                </a:solidFill>
                <a:latin typeface="Bebas Neue" panose="020B0606020202050201" pitchFamily="34" charset="0"/>
              </a:rPr>
              <a:t>merci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4D3697-271C-4CAF-BE6A-CE0B4B4DF7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86" y="3656403"/>
            <a:ext cx="1074331" cy="1174983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31FF7-3E1A-4595-BFD5-712436808F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3825803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A368F18-4739-4CAF-913D-19EC83F1A0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4243266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EAEFDF6-4F9D-44CB-8F55-0A22761B8D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4669365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07 28 66 16 45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E8A50F-00C4-489E-979C-C63EBC238F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343" y="5117303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prénom.nom@kaizen-solutions.net</a:t>
            </a:r>
          </a:p>
        </p:txBody>
      </p:sp>
      <p:pic>
        <p:nvPicPr>
          <p:cNvPr id="15" name="Image 14">
            <a:hlinkClick r:id="rId8"/>
            <a:extLst>
              <a:ext uri="{FF2B5EF4-FFF2-40B4-BE49-F238E27FC236}">
                <a16:creationId xmlns:a16="http://schemas.microsoft.com/office/drawing/2014/main" id="{060204DA-267C-0938-2E85-CD534035960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99" y="6207201"/>
            <a:ext cx="457703" cy="4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1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89396CF-AFED-45F5-AD4D-ACBDC4D9C4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220"/>
            <a:ext cx="12192001" cy="68567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E2BE55-4B99-41B5-A10E-F4E7A5641E27}"/>
              </a:ext>
            </a:extLst>
          </p:cNvPr>
          <p:cNvSpPr/>
          <p:nvPr userDrawn="1"/>
        </p:nvSpPr>
        <p:spPr>
          <a:xfrm>
            <a:off x="-24066" y="-1220"/>
            <a:ext cx="1221606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10091-B7A4-49FB-A90C-B0598CF82750}"/>
              </a:ext>
            </a:extLst>
          </p:cNvPr>
          <p:cNvSpPr txBox="1"/>
          <p:nvPr userDrawn="1"/>
        </p:nvSpPr>
        <p:spPr>
          <a:xfrm>
            <a:off x="8305797" y="3719323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  <a:latin typeface="Bebas Neue" panose="020B0606020202050201" pitchFamily="34" charset="0"/>
                <a:ea typeface="Arial" charset="0"/>
                <a:cs typeface="Arial" charset="0"/>
              </a:rPr>
              <a:t>KAIZEN SOLUTIONS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Tour de l’Horloge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4, place Louis Armand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75012 Paris</a:t>
            </a:r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08B32-B77D-4B18-9662-C81116B39316}"/>
              </a:ext>
            </a:extLst>
          </p:cNvPr>
          <p:cNvSpPr txBox="1"/>
          <p:nvPr userDrawn="1"/>
        </p:nvSpPr>
        <p:spPr>
          <a:xfrm>
            <a:off x="4365751" y="515673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www.kaizen-solutions.net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--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contact@kaizen-solutions.net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479DE4DF-C9C0-4969-80AC-712C48AF4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3825803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F368A32-62F0-4505-80A9-21DAEC7DFB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4243266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4" name="Espace réservé du texte 15">
            <a:extLst>
              <a:ext uri="{FF2B5EF4-FFF2-40B4-BE49-F238E27FC236}">
                <a16:creationId xmlns:a16="http://schemas.microsoft.com/office/drawing/2014/main" id="{C3672594-E6BC-498C-8657-50E04576E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4669365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07 28 66 16 45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931ED5B4-FA72-4D76-A336-10884895E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343" y="5117303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prénom.nom@kaizen-solutions.net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D8CC0A-E413-AF98-A36C-8A4C3830044F}"/>
              </a:ext>
            </a:extLst>
          </p:cNvPr>
          <p:cNvSpPr/>
          <p:nvPr userDrawn="1"/>
        </p:nvSpPr>
        <p:spPr>
          <a:xfrm rot="10800000" flipV="1">
            <a:off x="-24067" y="577049"/>
            <a:ext cx="12216067" cy="1409808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0">
                <a:solidFill>
                  <a:schemeClr val="bg1"/>
                </a:solidFill>
                <a:latin typeface="Bebas Neue" panose="020B0606020202050201" pitchFamily="34" charset="0"/>
              </a:rPr>
              <a:t>merci</a:t>
            </a:r>
          </a:p>
        </p:txBody>
      </p:sp>
      <p:pic>
        <p:nvPicPr>
          <p:cNvPr id="2" name="Image 1">
            <a:hlinkClick r:id="rId3"/>
            <a:extLst>
              <a:ext uri="{FF2B5EF4-FFF2-40B4-BE49-F238E27FC236}">
                <a16:creationId xmlns:a16="http://schemas.microsoft.com/office/drawing/2014/main" id="{69582252-CEC6-5D0B-BF07-765FB9EB4B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102" y="6245112"/>
            <a:ext cx="418979" cy="396978"/>
          </a:xfrm>
          <a:prstGeom prst="rect">
            <a:avLst/>
          </a:prstGeom>
        </p:spPr>
      </p:pic>
      <p:pic>
        <p:nvPicPr>
          <p:cNvPr id="4" name="Image 3">
            <a:hlinkClick r:id="rId5"/>
            <a:extLst>
              <a:ext uri="{FF2B5EF4-FFF2-40B4-BE49-F238E27FC236}">
                <a16:creationId xmlns:a16="http://schemas.microsoft.com/office/drawing/2014/main" id="{1FD73148-6473-1284-F174-CF7810E625C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612" y="6228997"/>
            <a:ext cx="644563" cy="413093"/>
          </a:xfrm>
          <a:prstGeom prst="rect">
            <a:avLst/>
          </a:prstGeom>
        </p:spPr>
      </p:pic>
      <p:pic>
        <p:nvPicPr>
          <p:cNvPr id="9" name="Image 8">
            <a:hlinkClick r:id="rId7"/>
            <a:extLst>
              <a:ext uri="{FF2B5EF4-FFF2-40B4-BE49-F238E27FC236}">
                <a16:creationId xmlns:a16="http://schemas.microsoft.com/office/drawing/2014/main" id="{09702C25-7582-CAF0-107E-7B7968B92AD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99" y="6207201"/>
            <a:ext cx="457703" cy="456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B6C0CD-C1A3-BE26-0C58-95EEECBA41D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86" y="3656403"/>
            <a:ext cx="1074331" cy="11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A693117-FBE2-4482-9426-F64361F8F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67" y="1"/>
            <a:ext cx="12216063" cy="71483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E2BE55-4B99-41B5-A10E-F4E7A5641E27}"/>
              </a:ext>
            </a:extLst>
          </p:cNvPr>
          <p:cNvSpPr/>
          <p:nvPr userDrawn="1"/>
        </p:nvSpPr>
        <p:spPr>
          <a:xfrm>
            <a:off x="-24067" y="0"/>
            <a:ext cx="12216064" cy="7148322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10091-B7A4-49FB-A90C-B0598CF82750}"/>
              </a:ext>
            </a:extLst>
          </p:cNvPr>
          <p:cNvSpPr txBox="1"/>
          <p:nvPr userDrawn="1"/>
        </p:nvSpPr>
        <p:spPr>
          <a:xfrm>
            <a:off x="8305797" y="3719323"/>
            <a:ext cx="3886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Bebas Neue" panose="020B0606020202050201" pitchFamily="34" charset="0"/>
                <a:ea typeface="Arial" charset="0"/>
                <a:cs typeface="Arial" charset="0"/>
              </a:rPr>
              <a:t>KAIZEN SOLUTIONS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26 rue Général Mouton-Duvernet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69003 Lyon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08B32-B77D-4B18-9662-C81116B39316}"/>
              </a:ext>
            </a:extLst>
          </p:cNvPr>
          <p:cNvSpPr txBox="1"/>
          <p:nvPr userDrawn="1"/>
        </p:nvSpPr>
        <p:spPr>
          <a:xfrm>
            <a:off x="4365751" y="515673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www.kaizen-solutions.net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--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contact@kaizen-solutions.net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D5A3B96-7662-465D-90EA-5CA73115EC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3825803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8F3D0ACB-0A90-4F08-9BF2-2638A7D92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4243266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C3789D0-7D7F-4EF2-973A-BB01D1EB2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4669365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07 28 66 16 45</a:t>
            </a:r>
          </a:p>
        </p:txBody>
      </p:sp>
      <p:sp>
        <p:nvSpPr>
          <p:cNvPr id="16" name="Espace réservé du texte 17">
            <a:extLst>
              <a:ext uri="{FF2B5EF4-FFF2-40B4-BE49-F238E27FC236}">
                <a16:creationId xmlns:a16="http://schemas.microsoft.com/office/drawing/2014/main" id="{956D9C70-E7C6-4F73-BF67-3C8FE8F8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343" y="5117303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prénom.nom@kaizen-solutions.net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ED264-2701-D1C5-E840-0130CF313A63}"/>
              </a:ext>
            </a:extLst>
          </p:cNvPr>
          <p:cNvSpPr/>
          <p:nvPr userDrawn="1"/>
        </p:nvSpPr>
        <p:spPr>
          <a:xfrm rot="10800000" flipV="1">
            <a:off x="-24068" y="577049"/>
            <a:ext cx="12216068" cy="1409808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0">
                <a:solidFill>
                  <a:schemeClr val="bg1"/>
                </a:solidFill>
                <a:latin typeface="Bebas Neue" panose="020B0606020202050201" pitchFamily="34" charset="0"/>
              </a:rPr>
              <a:t>merci</a:t>
            </a:r>
          </a:p>
        </p:txBody>
      </p:sp>
      <p:pic>
        <p:nvPicPr>
          <p:cNvPr id="2" name="Image 1">
            <a:hlinkClick r:id="rId3"/>
            <a:extLst>
              <a:ext uri="{FF2B5EF4-FFF2-40B4-BE49-F238E27FC236}">
                <a16:creationId xmlns:a16="http://schemas.microsoft.com/office/drawing/2014/main" id="{72107415-821D-0AAD-89C9-A34386E47C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102" y="6245112"/>
            <a:ext cx="418979" cy="396978"/>
          </a:xfrm>
          <a:prstGeom prst="rect">
            <a:avLst/>
          </a:prstGeom>
        </p:spPr>
      </p:pic>
      <p:pic>
        <p:nvPicPr>
          <p:cNvPr id="4" name="Image 3">
            <a:hlinkClick r:id="rId5"/>
            <a:extLst>
              <a:ext uri="{FF2B5EF4-FFF2-40B4-BE49-F238E27FC236}">
                <a16:creationId xmlns:a16="http://schemas.microsoft.com/office/drawing/2014/main" id="{51733685-2545-DF4E-9D4A-C1A0732CA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612" y="6228997"/>
            <a:ext cx="644563" cy="413093"/>
          </a:xfrm>
          <a:prstGeom prst="rect">
            <a:avLst/>
          </a:prstGeom>
        </p:spPr>
      </p:pic>
      <p:pic>
        <p:nvPicPr>
          <p:cNvPr id="9" name="Image 8">
            <a:hlinkClick r:id="rId7"/>
            <a:extLst>
              <a:ext uri="{FF2B5EF4-FFF2-40B4-BE49-F238E27FC236}">
                <a16:creationId xmlns:a16="http://schemas.microsoft.com/office/drawing/2014/main" id="{6DC10302-F577-55DB-82A0-A281880E9AE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99" y="6207201"/>
            <a:ext cx="457703" cy="456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CD6D35-5BA2-7B9E-E474-38989BAF145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86" y="3656403"/>
            <a:ext cx="1074331" cy="11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A693117-FBE2-4482-9426-F64361F8F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1997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E2BE55-4B99-41B5-A10E-F4E7A5641E27}"/>
              </a:ext>
            </a:extLst>
          </p:cNvPr>
          <p:cNvSpPr/>
          <p:nvPr userDrawn="1"/>
        </p:nvSpPr>
        <p:spPr>
          <a:xfrm>
            <a:off x="0" y="-145162"/>
            <a:ext cx="12216064" cy="7148322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10091-B7A4-49FB-A90C-B0598CF82750}"/>
              </a:ext>
            </a:extLst>
          </p:cNvPr>
          <p:cNvSpPr txBox="1"/>
          <p:nvPr userDrawn="1"/>
        </p:nvSpPr>
        <p:spPr>
          <a:xfrm>
            <a:off x="8305797" y="3719323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  <a:latin typeface="Bebas Neue" panose="020B0606020202050201" pitchFamily="34" charset="0"/>
                <a:ea typeface="Arial" charset="0"/>
                <a:cs typeface="Arial" charset="0"/>
              </a:rPr>
              <a:t>KAIZEN SOLUTIONS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Toulouse Ramonville Business center 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 avenue Pierre-Georges Latécoère Bâtiment B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31 520 Ramonville </a:t>
            </a:r>
            <a:r>
              <a:rPr lang="fr-FR" sz="160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Saint-Agne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08B32-B77D-4B18-9662-C81116B39316}"/>
              </a:ext>
            </a:extLst>
          </p:cNvPr>
          <p:cNvSpPr txBox="1"/>
          <p:nvPr userDrawn="1"/>
        </p:nvSpPr>
        <p:spPr>
          <a:xfrm>
            <a:off x="4365751" y="515673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www.kaizen-solutions.net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--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contact@kaizen-solutions.net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1383199-6F2D-4CC4-9718-A648E49EF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3825803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F520461-D698-4C3D-AEDE-12D06E0E2D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4243266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7217D0D1-D698-4F65-952F-92A343B10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4669365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07 28 66 16 45</a:t>
            </a:r>
          </a:p>
        </p:txBody>
      </p:sp>
      <p:sp>
        <p:nvSpPr>
          <p:cNvPr id="16" name="Espace réservé du texte 17">
            <a:extLst>
              <a:ext uri="{FF2B5EF4-FFF2-40B4-BE49-F238E27FC236}">
                <a16:creationId xmlns:a16="http://schemas.microsoft.com/office/drawing/2014/main" id="{20531130-451E-4295-8FFF-7B416398B5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343" y="5117303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prénom.nom@kaizen-solutions.net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AE8CE-1C14-4A0E-4211-C679335BD5F4}"/>
              </a:ext>
            </a:extLst>
          </p:cNvPr>
          <p:cNvSpPr/>
          <p:nvPr userDrawn="1"/>
        </p:nvSpPr>
        <p:spPr>
          <a:xfrm rot="10800000" flipV="1">
            <a:off x="-1" y="577049"/>
            <a:ext cx="12216064" cy="1409808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0">
                <a:solidFill>
                  <a:schemeClr val="bg1"/>
                </a:solidFill>
                <a:latin typeface="Bebas Neue" panose="020B0606020202050201" pitchFamily="34" charset="0"/>
              </a:rPr>
              <a:t>merci</a:t>
            </a:r>
          </a:p>
        </p:txBody>
      </p:sp>
      <p:pic>
        <p:nvPicPr>
          <p:cNvPr id="2" name="Image 1">
            <a:hlinkClick r:id="rId3"/>
            <a:extLst>
              <a:ext uri="{FF2B5EF4-FFF2-40B4-BE49-F238E27FC236}">
                <a16:creationId xmlns:a16="http://schemas.microsoft.com/office/drawing/2014/main" id="{04D760CB-E037-BDCF-8B9D-B70FCED522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102" y="6245112"/>
            <a:ext cx="418979" cy="396978"/>
          </a:xfrm>
          <a:prstGeom prst="rect">
            <a:avLst/>
          </a:prstGeom>
        </p:spPr>
      </p:pic>
      <p:pic>
        <p:nvPicPr>
          <p:cNvPr id="4" name="Image 3">
            <a:hlinkClick r:id="rId5"/>
            <a:extLst>
              <a:ext uri="{FF2B5EF4-FFF2-40B4-BE49-F238E27FC236}">
                <a16:creationId xmlns:a16="http://schemas.microsoft.com/office/drawing/2014/main" id="{143C2EAF-26F2-6812-D0A4-F2D0A4B6C3D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612" y="6228997"/>
            <a:ext cx="644563" cy="413093"/>
          </a:xfrm>
          <a:prstGeom prst="rect">
            <a:avLst/>
          </a:prstGeom>
        </p:spPr>
      </p:pic>
      <p:pic>
        <p:nvPicPr>
          <p:cNvPr id="9" name="Image 8">
            <a:hlinkClick r:id="rId7"/>
            <a:extLst>
              <a:ext uri="{FF2B5EF4-FFF2-40B4-BE49-F238E27FC236}">
                <a16:creationId xmlns:a16="http://schemas.microsoft.com/office/drawing/2014/main" id="{B5EEDD53-22B8-5C20-EF3E-87EFFCCDE4F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99" y="6207201"/>
            <a:ext cx="457703" cy="456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33F8D6-C427-2A54-5795-7648FE8E36A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86" y="3656403"/>
            <a:ext cx="1074331" cy="11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2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8C5420-8D9A-4C59-B3C2-61214C59992C}"/>
              </a:ext>
            </a:extLst>
          </p:cNvPr>
          <p:cNvSpPr/>
          <p:nvPr userDrawn="1"/>
        </p:nvSpPr>
        <p:spPr>
          <a:xfrm>
            <a:off x="0" y="3440161"/>
            <a:ext cx="12191999" cy="34178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7C8B4A22-E056-4017-8948-6A16B03781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213" y="2559501"/>
            <a:ext cx="3408114" cy="2607056"/>
          </a:xfrm>
          <a:prstGeom prst="roundRect">
            <a:avLst>
              <a:gd name="adj" fmla="val 2838"/>
            </a:avLst>
          </a:prstGeom>
        </p:spPr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4644D7A-804B-4366-A15F-BFA4D45228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49345" y="2551031"/>
            <a:ext cx="3408114" cy="2607056"/>
          </a:xfrm>
          <a:prstGeom prst="roundRect">
            <a:avLst>
              <a:gd name="adj" fmla="val 2838"/>
            </a:avLst>
          </a:prstGeom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F7A6A-21E3-4E52-A423-260B56E0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A50C2-3C5F-4ED8-8173-1364F5496079}"/>
              </a:ext>
            </a:extLst>
          </p:cNvPr>
          <p:cNvSpPr/>
          <p:nvPr userDrawn="1"/>
        </p:nvSpPr>
        <p:spPr>
          <a:xfrm>
            <a:off x="1383373" y="4818193"/>
            <a:ext cx="1887794" cy="6194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chemeClr val="tx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51FEAE41-B96D-465A-B4B3-BCA6D16FC703}"/>
              </a:ext>
            </a:extLst>
          </p:cNvPr>
          <p:cNvGrpSpPr/>
          <p:nvPr userDrawn="1"/>
        </p:nvGrpSpPr>
        <p:grpSpPr>
          <a:xfrm>
            <a:off x="8909505" y="4818193"/>
            <a:ext cx="1887794" cy="619432"/>
            <a:chOff x="5319743" y="3119284"/>
            <a:chExt cx="1887794" cy="619432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3B3351-A59B-470D-8FEF-08177160EF7A}"/>
                </a:ext>
              </a:extLst>
            </p:cNvPr>
            <p:cNvSpPr/>
            <p:nvPr/>
          </p:nvSpPr>
          <p:spPr>
            <a:xfrm>
              <a:off x="5319743" y="3119284"/>
              <a:ext cx="1887794" cy="619432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2CD3A28E-CF98-41BE-AA35-12E4324AEBC2}"/>
                </a:ext>
              </a:extLst>
            </p:cNvPr>
            <p:cNvGrpSpPr/>
            <p:nvPr/>
          </p:nvGrpSpPr>
          <p:grpSpPr>
            <a:xfrm>
              <a:off x="6157355" y="3274064"/>
              <a:ext cx="212571" cy="309872"/>
              <a:chOff x="5145950" y="4138953"/>
              <a:chExt cx="212571" cy="309872"/>
            </a:xfrm>
          </p:grpSpPr>
          <p:sp>
            <p:nvSpPr>
              <p:cNvPr id="10" name="AutoShape 113">
                <a:extLst>
                  <a:ext uri="{FF2B5EF4-FFF2-40B4-BE49-F238E27FC236}">
                    <a16:creationId xmlns:a16="http://schemas.microsoft.com/office/drawing/2014/main" id="{23862F21-5ECA-4E02-847C-7C88A3420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950" y="4138953"/>
                <a:ext cx="212571" cy="3098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11" name="AutoShape 114">
                <a:extLst>
                  <a:ext uri="{FF2B5EF4-FFF2-40B4-BE49-F238E27FC236}">
                    <a16:creationId xmlns:a16="http://schemas.microsoft.com/office/drawing/2014/main" id="{6C2CF85A-82EF-4D4C-ADEA-EB30F574F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069" y="4187602"/>
                <a:ext cx="62925" cy="629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4AC2973-B03D-47D9-9956-1088DD37BA63}"/>
              </a:ext>
            </a:extLst>
          </p:cNvPr>
          <p:cNvGrpSpPr/>
          <p:nvPr userDrawn="1"/>
        </p:nvGrpSpPr>
        <p:grpSpPr>
          <a:xfrm>
            <a:off x="2139201" y="4953113"/>
            <a:ext cx="329732" cy="329732"/>
            <a:chOff x="2086871" y="4964820"/>
            <a:chExt cx="386534" cy="386534"/>
          </a:xfrm>
        </p:grpSpPr>
        <p:sp>
          <p:nvSpPr>
            <p:cNvPr id="13" name="Freeform 132">
              <a:extLst>
                <a:ext uri="{FF2B5EF4-FFF2-40B4-BE49-F238E27FC236}">
                  <a16:creationId xmlns:a16="http://schemas.microsoft.com/office/drawing/2014/main" id="{D1B6C63B-A6E4-4F96-A44A-2E0D33B29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71" y="4964820"/>
              <a:ext cx="386534" cy="386534"/>
            </a:xfrm>
            <a:custGeom>
              <a:avLst/>
              <a:gdLst>
                <a:gd name="T0" fmla="*/ 248 w 256"/>
                <a:gd name="T1" fmla="*/ 0 h 256"/>
                <a:gd name="T2" fmla="*/ 8 w 256"/>
                <a:gd name="T3" fmla="*/ 0 h 256"/>
                <a:gd name="T4" fmla="*/ 0 w 256"/>
                <a:gd name="T5" fmla="*/ 8 h 256"/>
                <a:gd name="T6" fmla="*/ 0 w 256"/>
                <a:gd name="T7" fmla="*/ 248 h 256"/>
                <a:gd name="T8" fmla="*/ 8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56 w 256"/>
                <a:gd name="T15" fmla="*/ 8 h 256"/>
                <a:gd name="T16" fmla="*/ 248 w 256"/>
                <a:gd name="T17" fmla="*/ 0 h 256"/>
                <a:gd name="T18" fmla="*/ 240 w 256"/>
                <a:gd name="T19" fmla="*/ 240 h 256"/>
                <a:gd name="T20" fmla="*/ 16 w 256"/>
                <a:gd name="T21" fmla="*/ 240 h 256"/>
                <a:gd name="T22" fmla="*/ 16 w 256"/>
                <a:gd name="T23" fmla="*/ 16 h 256"/>
                <a:gd name="T24" fmla="*/ 240 w 256"/>
                <a:gd name="T25" fmla="*/ 16 h 256"/>
                <a:gd name="T26" fmla="*/ 240 w 256"/>
                <a:gd name="T2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56">
                  <a:moveTo>
                    <a:pt x="24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8"/>
                    <a:pt x="256" y="8"/>
                    <a:pt x="256" y="8"/>
                  </a:cubicBezTo>
                  <a:cubicBezTo>
                    <a:pt x="256" y="4"/>
                    <a:pt x="252" y="0"/>
                    <a:pt x="248" y="0"/>
                  </a:cubicBezTo>
                  <a:close/>
                  <a:moveTo>
                    <a:pt x="24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Freeform 133">
              <a:extLst>
                <a:ext uri="{FF2B5EF4-FFF2-40B4-BE49-F238E27FC236}">
                  <a16:creationId xmlns:a16="http://schemas.microsoft.com/office/drawing/2014/main" id="{62668D0F-D5C2-4763-9FCC-804CC6607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351" y="5013300"/>
              <a:ext cx="96961" cy="289573"/>
            </a:xfrm>
            <a:custGeom>
              <a:avLst/>
              <a:gdLst>
                <a:gd name="T0" fmla="*/ 8 w 64"/>
                <a:gd name="T1" fmla="*/ 32 h 192"/>
                <a:gd name="T2" fmla="*/ 24 w 64"/>
                <a:gd name="T3" fmla="*/ 32 h 192"/>
                <a:gd name="T4" fmla="*/ 24 w 64"/>
                <a:gd name="T5" fmla="*/ 184 h 192"/>
                <a:gd name="T6" fmla="*/ 32 w 64"/>
                <a:gd name="T7" fmla="*/ 192 h 192"/>
                <a:gd name="T8" fmla="*/ 40 w 64"/>
                <a:gd name="T9" fmla="*/ 184 h 192"/>
                <a:gd name="T10" fmla="*/ 40 w 64"/>
                <a:gd name="T11" fmla="*/ 32 h 192"/>
                <a:gd name="T12" fmla="*/ 56 w 64"/>
                <a:gd name="T13" fmla="*/ 32 h 192"/>
                <a:gd name="T14" fmla="*/ 64 w 64"/>
                <a:gd name="T15" fmla="*/ 24 h 192"/>
                <a:gd name="T16" fmla="*/ 56 w 64"/>
                <a:gd name="T17" fmla="*/ 16 h 192"/>
                <a:gd name="T18" fmla="*/ 40 w 64"/>
                <a:gd name="T19" fmla="*/ 16 h 192"/>
                <a:gd name="T20" fmla="*/ 40 w 64"/>
                <a:gd name="T21" fmla="*/ 8 h 192"/>
                <a:gd name="T22" fmla="*/ 32 w 64"/>
                <a:gd name="T23" fmla="*/ 0 h 192"/>
                <a:gd name="T24" fmla="*/ 24 w 64"/>
                <a:gd name="T25" fmla="*/ 8 h 192"/>
                <a:gd name="T26" fmla="*/ 24 w 64"/>
                <a:gd name="T27" fmla="*/ 16 h 192"/>
                <a:gd name="T28" fmla="*/ 8 w 64"/>
                <a:gd name="T29" fmla="*/ 16 h 192"/>
                <a:gd name="T30" fmla="*/ 0 w 64"/>
                <a:gd name="T31" fmla="*/ 24 h 192"/>
                <a:gd name="T32" fmla="*/ 8 w 64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2"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8"/>
                    <a:pt x="28" y="192"/>
                    <a:pt x="32" y="192"/>
                  </a:cubicBezTo>
                  <a:cubicBezTo>
                    <a:pt x="36" y="192"/>
                    <a:pt x="40" y="188"/>
                    <a:pt x="40" y="18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4" y="28"/>
                    <a:pt x="64" y="24"/>
                  </a:cubicBezTo>
                  <a:cubicBezTo>
                    <a:pt x="64" y="20"/>
                    <a:pt x="60" y="16"/>
                    <a:pt x="5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20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Freeform 134">
              <a:extLst>
                <a:ext uri="{FF2B5EF4-FFF2-40B4-BE49-F238E27FC236}">
                  <a16:creationId xmlns:a16="http://schemas.microsoft.com/office/drawing/2014/main" id="{7BB078D8-A8DE-47A3-94C9-9FC5B4F5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274" y="5013300"/>
              <a:ext cx="96961" cy="289573"/>
            </a:xfrm>
            <a:custGeom>
              <a:avLst/>
              <a:gdLst>
                <a:gd name="T0" fmla="*/ 8 w 64"/>
                <a:gd name="T1" fmla="*/ 176 h 192"/>
                <a:gd name="T2" fmla="*/ 24 w 64"/>
                <a:gd name="T3" fmla="*/ 176 h 192"/>
                <a:gd name="T4" fmla="*/ 24 w 64"/>
                <a:gd name="T5" fmla="*/ 184 h 192"/>
                <a:gd name="T6" fmla="*/ 32 w 64"/>
                <a:gd name="T7" fmla="*/ 192 h 192"/>
                <a:gd name="T8" fmla="*/ 40 w 64"/>
                <a:gd name="T9" fmla="*/ 184 h 192"/>
                <a:gd name="T10" fmla="*/ 40 w 64"/>
                <a:gd name="T11" fmla="*/ 176 h 192"/>
                <a:gd name="T12" fmla="*/ 56 w 64"/>
                <a:gd name="T13" fmla="*/ 176 h 192"/>
                <a:gd name="T14" fmla="*/ 64 w 64"/>
                <a:gd name="T15" fmla="*/ 168 h 192"/>
                <a:gd name="T16" fmla="*/ 56 w 64"/>
                <a:gd name="T17" fmla="*/ 160 h 192"/>
                <a:gd name="T18" fmla="*/ 40 w 64"/>
                <a:gd name="T19" fmla="*/ 160 h 192"/>
                <a:gd name="T20" fmla="*/ 40 w 64"/>
                <a:gd name="T21" fmla="*/ 8 h 192"/>
                <a:gd name="T22" fmla="*/ 32 w 64"/>
                <a:gd name="T23" fmla="*/ 0 h 192"/>
                <a:gd name="T24" fmla="*/ 24 w 64"/>
                <a:gd name="T25" fmla="*/ 8 h 192"/>
                <a:gd name="T26" fmla="*/ 24 w 64"/>
                <a:gd name="T27" fmla="*/ 160 h 192"/>
                <a:gd name="T28" fmla="*/ 8 w 64"/>
                <a:gd name="T29" fmla="*/ 160 h 192"/>
                <a:gd name="T30" fmla="*/ 0 w 64"/>
                <a:gd name="T31" fmla="*/ 168 h 192"/>
                <a:gd name="T32" fmla="*/ 8 w 64"/>
                <a:gd name="T33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2">
                  <a:moveTo>
                    <a:pt x="8" y="176"/>
                  </a:moveTo>
                  <a:cubicBezTo>
                    <a:pt x="24" y="176"/>
                    <a:pt x="24" y="176"/>
                    <a:pt x="24" y="176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8"/>
                    <a:pt x="28" y="192"/>
                    <a:pt x="32" y="192"/>
                  </a:cubicBezTo>
                  <a:cubicBezTo>
                    <a:pt x="36" y="192"/>
                    <a:pt x="40" y="188"/>
                    <a:pt x="40" y="184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60" y="176"/>
                    <a:pt x="64" y="172"/>
                    <a:pt x="64" y="168"/>
                  </a:cubicBezTo>
                  <a:cubicBezTo>
                    <a:pt x="64" y="164"/>
                    <a:pt x="60" y="160"/>
                    <a:pt x="56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64"/>
                    <a:pt x="0" y="168"/>
                  </a:cubicBezTo>
                  <a:cubicBezTo>
                    <a:pt x="0" y="172"/>
                    <a:pt x="4" y="176"/>
                    <a:pt x="8" y="1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Freeform 135">
              <a:extLst>
                <a:ext uri="{FF2B5EF4-FFF2-40B4-BE49-F238E27FC236}">
                  <a16:creationId xmlns:a16="http://schemas.microsoft.com/office/drawing/2014/main" id="{B7B35A53-BECA-4517-95B1-8FFF6625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313" y="5013300"/>
              <a:ext cx="96961" cy="289573"/>
            </a:xfrm>
            <a:custGeom>
              <a:avLst/>
              <a:gdLst>
                <a:gd name="T0" fmla="*/ 8 w 64"/>
                <a:gd name="T1" fmla="*/ 104 h 192"/>
                <a:gd name="T2" fmla="*/ 24 w 64"/>
                <a:gd name="T3" fmla="*/ 104 h 192"/>
                <a:gd name="T4" fmla="*/ 24 w 64"/>
                <a:gd name="T5" fmla="*/ 184 h 192"/>
                <a:gd name="T6" fmla="*/ 32 w 64"/>
                <a:gd name="T7" fmla="*/ 192 h 192"/>
                <a:gd name="T8" fmla="*/ 40 w 64"/>
                <a:gd name="T9" fmla="*/ 184 h 192"/>
                <a:gd name="T10" fmla="*/ 40 w 64"/>
                <a:gd name="T11" fmla="*/ 104 h 192"/>
                <a:gd name="T12" fmla="*/ 56 w 64"/>
                <a:gd name="T13" fmla="*/ 104 h 192"/>
                <a:gd name="T14" fmla="*/ 64 w 64"/>
                <a:gd name="T15" fmla="*/ 96 h 192"/>
                <a:gd name="T16" fmla="*/ 56 w 64"/>
                <a:gd name="T17" fmla="*/ 88 h 192"/>
                <a:gd name="T18" fmla="*/ 40 w 64"/>
                <a:gd name="T19" fmla="*/ 88 h 192"/>
                <a:gd name="T20" fmla="*/ 40 w 64"/>
                <a:gd name="T21" fmla="*/ 8 h 192"/>
                <a:gd name="T22" fmla="*/ 32 w 64"/>
                <a:gd name="T23" fmla="*/ 0 h 192"/>
                <a:gd name="T24" fmla="*/ 24 w 64"/>
                <a:gd name="T25" fmla="*/ 8 h 192"/>
                <a:gd name="T26" fmla="*/ 24 w 64"/>
                <a:gd name="T27" fmla="*/ 88 h 192"/>
                <a:gd name="T28" fmla="*/ 8 w 64"/>
                <a:gd name="T29" fmla="*/ 88 h 192"/>
                <a:gd name="T30" fmla="*/ 0 w 64"/>
                <a:gd name="T31" fmla="*/ 96 h 192"/>
                <a:gd name="T32" fmla="*/ 8 w 64"/>
                <a:gd name="T33" fmla="*/ 10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2">
                  <a:moveTo>
                    <a:pt x="8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8"/>
                    <a:pt x="28" y="192"/>
                    <a:pt x="32" y="192"/>
                  </a:cubicBezTo>
                  <a:cubicBezTo>
                    <a:pt x="36" y="192"/>
                    <a:pt x="40" y="188"/>
                    <a:pt x="40" y="18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92"/>
                    <a:pt x="60" y="88"/>
                    <a:pt x="56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92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81593FD-9E12-4936-A763-5B48D3ECDD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7132" y="2153851"/>
            <a:ext cx="3155950" cy="1181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err="1">
                <a:ln>
                  <a:noFill/>
                </a:ln>
                <a:solidFill>
                  <a:srgbClr val="0C0C0C">
                    <a:lumMod val="75000"/>
                    <a:lumOff val="25000"/>
                  </a:srgbClr>
                </a:solidFill>
                <a:effectLst/>
                <a:uLnTx/>
                <a:uFillTx/>
                <a:latin typeface="Bebas Neue"/>
                <a:ea typeface="Montserrat" charset="0"/>
                <a:cs typeface="Montserrat" charset="0"/>
              </a:rPr>
              <a:t>Titre</a:t>
            </a:r>
            <a:endParaRPr kumimoji="0" lang="en-US" sz="4000" b="0" i="0" u="none" strike="noStrike" kern="1200" cap="none" spc="-150" normalizeH="0" baseline="0" noProof="0">
              <a:ln>
                <a:noFill/>
              </a:ln>
              <a:solidFill>
                <a:srgbClr val="0C0C0C">
                  <a:lumMod val="75000"/>
                  <a:lumOff val="25000"/>
                </a:srgbClr>
              </a:solidFill>
              <a:effectLst/>
              <a:uLnTx/>
              <a:uFillTx/>
              <a:latin typeface="Bebas Neue"/>
              <a:ea typeface="Montserrat" charset="0"/>
              <a:cs typeface="Montserra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>
                <a:ln>
                  <a:noFill/>
                </a:ln>
                <a:solidFill>
                  <a:srgbClr val="0C0C0C">
                    <a:lumMod val="75000"/>
                    <a:lumOff val="25000"/>
                  </a:srgbClr>
                </a:solidFill>
                <a:effectLst/>
                <a:uLnTx/>
                <a:uFillTx/>
                <a:latin typeface="Bebas Neue"/>
                <a:ea typeface="Montserrat" charset="0"/>
                <a:cs typeface="Montserrat" charset="0"/>
              </a:rPr>
              <a:t>Sous-</a:t>
            </a:r>
            <a:r>
              <a:rPr kumimoji="0" lang="en-US" sz="4000" b="0" i="0" u="none" strike="noStrike" kern="1200" cap="none" spc="-150" normalizeH="0" baseline="0" noProof="0" err="1">
                <a:ln>
                  <a:noFill/>
                </a:ln>
                <a:solidFill>
                  <a:srgbClr val="0C0C0C">
                    <a:lumMod val="75000"/>
                    <a:lumOff val="25000"/>
                  </a:srgbClr>
                </a:solidFill>
                <a:effectLst/>
                <a:uLnTx/>
                <a:uFillTx/>
                <a:latin typeface="Bebas Neue"/>
                <a:ea typeface="Montserrat" charset="0"/>
                <a:cs typeface="Montserrat" charset="0"/>
              </a:rPr>
              <a:t>titre</a:t>
            </a:r>
            <a:endParaRPr kumimoji="0" lang="en-US" sz="4000" b="0" i="0" u="none" strike="noStrike" kern="1200" cap="none" spc="-150" normalizeH="0" baseline="0" noProof="0">
              <a:ln>
                <a:noFill/>
              </a:ln>
              <a:solidFill>
                <a:srgbClr val="0C0C0C">
                  <a:lumMod val="75000"/>
                  <a:lumOff val="25000"/>
                </a:srgbClr>
              </a:solidFill>
              <a:effectLst/>
              <a:uLnTx/>
              <a:uFillTx/>
              <a:latin typeface="Bebas Neue"/>
              <a:ea typeface="Montserrat" charset="0"/>
              <a:cs typeface="Montserrat" charset="0"/>
            </a:endParaRP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0BFF4E4D-1290-440F-9FBD-18416605E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7132" y="3687015"/>
            <a:ext cx="3155950" cy="209073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842D6FDC-E2AF-48F0-A24E-D697937CD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806" y="5583238"/>
            <a:ext cx="2982049" cy="581025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11B71584-1165-44E4-85BC-671D1B5F34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6322" y="5583238"/>
            <a:ext cx="3155950" cy="58026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ACEF12-90CC-607E-22A9-C5975DAAD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" y="6130510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42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125530" y="0"/>
            <a:ext cx="6066470" cy="6858000"/>
          </a:xfrm>
          <a:custGeom>
            <a:avLst/>
            <a:gdLst>
              <a:gd name="connsiteX0" fmla="*/ 0 w 6066470"/>
              <a:gd name="connsiteY0" fmla="*/ 0 h 6858000"/>
              <a:gd name="connsiteX1" fmla="*/ 6066470 w 6066470"/>
              <a:gd name="connsiteY1" fmla="*/ 0 h 6858000"/>
              <a:gd name="connsiteX2" fmla="*/ 6066470 w 6066470"/>
              <a:gd name="connsiteY2" fmla="*/ 6858000 h 6858000"/>
              <a:gd name="connsiteX3" fmla="*/ 150284 w 6066470"/>
              <a:gd name="connsiteY3" fmla="*/ 6858000 h 6858000"/>
              <a:gd name="connsiteX4" fmla="*/ 213491 w 6066470"/>
              <a:gd name="connsiteY4" fmla="*/ 6808329 h 6858000"/>
              <a:gd name="connsiteX5" fmla="*/ 1780220 w 6066470"/>
              <a:gd name="connsiteY5" fmla="*/ 3486150 h 6858000"/>
              <a:gd name="connsiteX6" fmla="*/ 50850 w 6066470"/>
              <a:gd name="connsiteY6" fmla="*/ 361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6470" h="6858000">
                <a:moveTo>
                  <a:pt x="0" y="0"/>
                </a:moveTo>
                <a:lnTo>
                  <a:pt x="6066470" y="0"/>
                </a:lnTo>
                <a:lnTo>
                  <a:pt x="6066470" y="6858000"/>
                </a:lnTo>
                <a:lnTo>
                  <a:pt x="150284" y="6858000"/>
                </a:lnTo>
                <a:lnTo>
                  <a:pt x="213491" y="6808329"/>
                </a:lnTo>
                <a:cubicBezTo>
                  <a:pt x="1170332" y="6018674"/>
                  <a:pt x="1780220" y="4823636"/>
                  <a:pt x="1780220" y="3486150"/>
                </a:cubicBezTo>
                <a:cubicBezTo>
                  <a:pt x="1780220" y="2074360"/>
                  <a:pt x="1100684" y="821284"/>
                  <a:pt x="50850" y="361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2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1648" y="0"/>
            <a:ext cx="4805082" cy="6858000"/>
          </a:xfrm>
          <a:custGeom>
            <a:avLst/>
            <a:gdLst>
              <a:gd name="connsiteX0" fmla="*/ 0 w 4805082"/>
              <a:gd name="connsiteY0" fmla="*/ 2752858 h 6858000"/>
              <a:gd name="connsiteX1" fmla="*/ 1432332 w 4805082"/>
              <a:gd name="connsiteY1" fmla="*/ 2752858 h 6858000"/>
              <a:gd name="connsiteX2" fmla="*/ 2726798 w 4805082"/>
              <a:gd name="connsiteY2" fmla="*/ 6858000 h 6858000"/>
              <a:gd name="connsiteX3" fmla="*/ 1294466 w 4805082"/>
              <a:gd name="connsiteY3" fmla="*/ 6858000 h 6858000"/>
              <a:gd name="connsiteX4" fmla="*/ 1039142 w 4805082"/>
              <a:gd name="connsiteY4" fmla="*/ 1376429 h 6858000"/>
              <a:gd name="connsiteX5" fmla="*/ 2471474 w 4805082"/>
              <a:gd name="connsiteY5" fmla="*/ 1376429 h 6858000"/>
              <a:gd name="connsiteX6" fmla="*/ 3765940 w 4805082"/>
              <a:gd name="connsiteY6" fmla="*/ 5481571 h 6858000"/>
              <a:gd name="connsiteX7" fmla="*/ 2333608 w 4805082"/>
              <a:gd name="connsiteY7" fmla="*/ 5481571 h 6858000"/>
              <a:gd name="connsiteX8" fmla="*/ 2078284 w 4805082"/>
              <a:gd name="connsiteY8" fmla="*/ 0 h 6858000"/>
              <a:gd name="connsiteX9" fmla="*/ 3510616 w 4805082"/>
              <a:gd name="connsiteY9" fmla="*/ 0 h 6858000"/>
              <a:gd name="connsiteX10" fmla="*/ 4805082 w 4805082"/>
              <a:gd name="connsiteY10" fmla="*/ 4105142 h 6858000"/>
              <a:gd name="connsiteX11" fmla="*/ 3372750 w 4805082"/>
              <a:gd name="connsiteY11" fmla="*/ 4105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05082" h="6858000">
                <a:moveTo>
                  <a:pt x="0" y="2752858"/>
                </a:moveTo>
                <a:lnTo>
                  <a:pt x="1432332" y="2752858"/>
                </a:lnTo>
                <a:lnTo>
                  <a:pt x="2726798" y="6858000"/>
                </a:lnTo>
                <a:lnTo>
                  <a:pt x="1294466" y="6858000"/>
                </a:lnTo>
                <a:close/>
                <a:moveTo>
                  <a:pt x="1039142" y="1376429"/>
                </a:moveTo>
                <a:lnTo>
                  <a:pt x="2471474" y="1376429"/>
                </a:lnTo>
                <a:lnTo>
                  <a:pt x="3765940" y="5481571"/>
                </a:lnTo>
                <a:lnTo>
                  <a:pt x="2333608" y="5481571"/>
                </a:lnTo>
                <a:close/>
                <a:moveTo>
                  <a:pt x="2078284" y="0"/>
                </a:moveTo>
                <a:lnTo>
                  <a:pt x="3510616" y="0"/>
                </a:lnTo>
                <a:lnTo>
                  <a:pt x="4805082" y="4105142"/>
                </a:lnTo>
                <a:lnTo>
                  <a:pt x="3372750" y="4105142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8186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93575" y="636253"/>
            <a:ext cx="7067653" cy="5585494"/>
          </a:xfrm>
          <a:custGeom>
            <a:avLst/>
            <a:gdLst>
              <a:gd name="connsiteX0" fmla="*/ 6344826 w 7067653"/>
              <a:gd name="connsiteY0" fmla="*/ 2197340 h 5585494"/>
              <a:gd name="connsiteX1" fmla="*/ 6523167 w 7067653"/>
              <a:gd name="connsiteY1" fmla="*/ 2281346 h 5585494"/>
              <a:gd name="connsiteX2" fmla="*/ 7025861 w 7067653"/>
              <a:gd name="connsiteY2" fmla="*/ 2953848 h 5585494"/>
              <a:gd name="connsiteX3" fmla="*/ 6983407 w 7067653"/>
              <a:gd name="connsiteY3" fmla="*/ 3247656 h 5585494"/>
              <a:gd name="connsiteX4" fmla="*/ 4025997 w 7067653"/>
              <a:gd name="connsiteY4" fmla="*/ 5458315 h 5585494"/>
              <a:gd name="connsiteX5" fmla="*/ 3732189 w 7067653"/>
              <a:gd name="connsiteY5" fmla="*/ 5415862 h 5585494"/>
              <a:gd name="connsiteX6" fmla="*/ 3229495 w 7067653"/>
              <a:gd name="connsiteY6" fmla="*/ 4743360 h 5585494"/>
              <a:gd name="connsiteX7" fmla="*/ 3271948 w 7067653"/>
              <a:gd name="connsiteY7" fmla="*/ 4449552 h 5585494"/>
              <a:gd name="connsiteX8" fmla="*/ 6229359 w 7067653"/>
              <a:gd name="connsiteY8" fmla="*/ 2238893 h 5585494"/>
              <a:gd name="connsiteX9" fmla="*/ 6344826 w 7067653"/>
              <a:gd name="connsiteY9" fmla="*/ 2197340 h 5585494"/>
              <a:gd name="connsiteX10" fmla="*/ 5480830 w 7067653"/>
              <a:gd name="connsiteY10" fmla="*/ 56933 h 5585494"/>
              <a:gd name="connsiteX11" fmla="*/ 5779358 w 7067653"/>
              <a:gd name="connsiteY11" fmla="*/ 197553 h 5585494"/>
              <a:gd name="connsiteX12" fmla="*/ 6620826 w 7067653"/>
              <a:gd name="connsiteY12" fmla="*/ 1323265 h 5585494"/>
              <a:gd name="connsiteX13" fmla="*/ 6549763 w 7067653"/>
              <a:gd name="connsiteY13" fmla="*/ 1815075 h 5585494"/>
              <a:gd name="connsiteX14" fmla="*/ 1599303 w 7067653"/>
              <a:gd name="connsiteY14" fmla="*/ 5515535 h 5585494"/>
              <a:gd name="connsiteX15" fmla="*/ 1107493 w 7067653"/>
              <a:gd name="connsiteY15" fmla="*/ 5444472 h 5585494"/>
              <a:gd name="connsiteX16" fmla="*/ 266025 w 7067653"/>
              <a:gd name="connsiteY16" fmla="*/ 4318760 h 5585494"/>
              <a:gd name="connsiteX17" fmla="*/ 337087 w 7067653"/>
              <a:gd name="connsiteY17" fmla="*/ 3826950 h 5585494"/>
              <a:gd name="connsiteX18" fmla="*/ 5287547 w 7067653"/>
              <a:gd name="connsiteY18" fmla="*/ 126490 h 5585494"/>
              <a:gd name="connsiteX19" fmla="*/ 5480830 w 7067653"/>
              <a:gd name="connsiteY19" fmla="*/ 56933 h 5585494"/>
              <a:gd name="connsiteX20" fmla="*/ 3157125 w 7067653"/>
              <a:gd name="connsiteY20" fmla="*/ 240 h 5585494"/>
              <a:gd name="connsiteX21" fmla="*/ 3335466 w 7067653"/>
              <a:gd name="connsiteY21" fmla="*/ 84246 h 5585494"/>
              <a:gd name="connsiteX22" fmla="*/ 3838159 w 7067653"/>
              <a:gd name="connsiteY22" fmla="*/ 756748 h 5585494"/>
              <a:gd name="connsiteX23" fmla="*/ 3795706 w 7067653"/>
              <a:gd name="connsiteY23" fmla="*/ 1050556 h 5585494"/>
              <a:gd name="connsiteX24" fmla="*/ 838295 w 7067653"/>
              <a:gd name="connsiteY24" fmla="*/ 3261215 h 5585494"/>
              <a:gd name="connsiteX25" fmla="*/ 544488 w 7067653"/>
              <a:gd name="connsiteY25" fmla="*/ 3218762 h 5585494"/>
              <a:gd name="connsiteX26" fmla="*/ 41794 w 7067653"/>
              <a:gd name="connsiteY26" fmla="*/ 2546260 h 5585494"/>
              <a:gd name="connsiteX27" fmla="*/ 84247 w 7067653"/>
              <a:gd name="connsiteY27" fmla="*/ 2252452 h 5585494"/>
              <a:gd name="connsiteX28" fmla="*/ 3041658 w 7067653"/>
              <a:gd name="connsiteY28" fmla="*/ 41793 h 5585494"/>
              <a:gd name="connsiteX29" fmla="*/ 3157125 w 7067653"/>
              <a:gd name="connsiteY29" fmla="*/ 240 h 558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67653" h="5585494">
                <a:moveTo>
                  <a:pt x="6344826" y="2197340"/>
                </a:moveTo>
                <a:cubicBezTo>
                  <a:pt x="6412134" y="2194124"/>
                  <a:pt x="6479785" y="2223311"/>
                  <a:pt x="6523167" y="2281346"/>
                </a:cubicBezTo>
                <a:lnTo>
                  <a:pt x="7025861" y="2953848"/>
                </a:lnTo>
                <a:cubicBezTo>
                  <a:pt x="7095270" y="3046704"/>
                  <a:pt x="7076263" y="3178246"/>
                  <a:pt x="6983407" y="3247656"/>
                </a:cubicBezTo>
                <a:lnTo>
                  <a:pt x="4025997" y="5458315"/>
                </a:lnTo>
                <a:cubicBezTo>
                  <a:pt x="3933140" y="5527725"/>
                  <a:pt x="3801599" y="5508718"/>
                  <a:pt x="3732189" y="5415862"/>
                </a:cubicBezTo>
                <a:lnTo>
                  <a:pt x="3229495" y="4743360"/>
                </a:lnTo>
                <a:cubicBezTo>
                  <a:pt x="3160085" y="4650504"/>
                  <a:pt x="3179092" y="4518962"/>
                  <a:pt x="3271948" y="4449552"/>
                </a:cubicBezTo>
                <a:lnTo>
                  <a:pt x="6229359" y="2238893"/>
                </a:lnTo>
                <a:cubicBezTo>
                  <a:pt x="6264180" y="2212864"/>
                  <a:pt x="6304441" y="2199269"/>
                  <a:pt x="6344826" y="2197340"/>
                </a:cubicBezTo>
                <a:close/>
                <a:moveTo>
                  <a:pt x="5480830" y="56933"/>
                </a:moveTo>
                <a:cubicBezTo>
                  <a:pt x="5593498" y="51549"/>
                  <a:pt x="5706741" y="100407"/>
                  <a:pt x="5779358" y="197553"/>
                </a:cubicBezTo>
                <a:lnTo>
                  <a:pt x="6620826" y="1323265"/>
                </a:lnTo>
                <a:cubicBezTo>
                  <a:pt x="6737012" y="1478699"/>
                  <a:pt x="6705196" y="1698890"/>
                  <a:pt x="6549763" y="1815075"/>
                </a:cubicBezTo>
                <a:lnTo>
                  <a:pt x="1599303" y="5515535"/>
                </a:lnTo>
                <a:cubicBezTo>
                  <a:pt x="1443869" y="5631722"/>
                  <a:pt x="1223679" y="5599906"/>
                  <a:pt x="1107493" y="5444472"/>
                </a:cubicBezTo>
                <a:lnTo>
                  <a:pt x="266025" y="4318760"/>
                </a:lnTo>
                <a:cubicBezTo>
                  <a:pt x="149839" y="4163327"/>
                  <a:pt x="181655" y="3943136"/>
                  <a:pt x="337087" y="3826950"/>
                </a:cubicBezTo>
                <a:lnTo>
                  <a:pt x="5287547" y="126490"/>
                </a:lnTo>
                <a:cubicBezTo>
                  <a:pt x="5345836" y="82920"/>
                  <a:pt x="5413230" y="60163"/>
                  <a:pt x="5480830" y="56933"/>
                </a:cubicBezTo>
                <a:close/>
                <a:moveTo>
                  <a:pt x="3157125" y="240"/>
                </a:moveTo>
                <a:cubicBezTo>
                  <a:pt x="3224433" y="-2976"/>
                  <a:pt x="3292084" y="26211"/>
                  <a:pt x="3335466" y="84246"/>
                </a:cubicBezTo>
                <a:lnTo>
                  <a:pt x="3838159" y="756748"/>
                </a:lnTo>
                <a:cubicBezTo>
                  <a:pt x="3907569" y="849604"/>
                  <a:pt x="3888562" y="981146"/>
                  <a:pt x="3795706" y="1050556"/>
                </a:cubicBezTo>
                <a:lnTo>
                  <a:pt x="838295" y="3261215"/>
                </a:lnTo>
                <a:cubicBezTo>
                  <a:pt x="745439" y="3330625"/>
                  <a:pt x="613898" y="3311618"/>
                  <a:pt x="544488" y="3218762"/>
                </a:cubicBezTo>
                <a:lnTo>
                  <a:pt x="41794" y="2546260"/>
                </a:lnTo>
                <a:cubicBezTo>
                  <a:pt x="-27616" y="2453404"/>
                  <a:pt x="-8609" y="2321862"/>
                  <a:pt x="84247" y="2252452"/>
                </a:cubicBezTo>
                <a:lnTo>
                  <a:pt x="3041658" y="41793"/>
                </a:lnTo>
                <a:cubicBezTo>
                  <a:pt x="3076479" y="15764"/>
                  <a:pt x="3116740" y="2170"/>
                  <a:pt x="3157125" y="24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-5" y="-19049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46EE0FE3-03DE-0A52-C1F6-BCD3E06C5A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7A9FDB-BA46-0F84-42C4-AA8E29DCBD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9502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7445668" y="1553935"/>
            <a:ext cx="4117682" cy="4985745"/>
          </a:xfrm>
          <a:custGeom>
            <a:avLst/>
            <a:gdLst>
              <a:gd name="connsiteX0" fmla="*/ 996950 w 1993900"/>
              <a:gd name="connsiteY0" fmla="*/ 0 h 2324100"/>
              <a:gd name="connsiteX1" fmla="*/ 1993900 w 1993900"/>
              <a:gd name="connsiteY1" fmla="*/ 498475 h 2324100"/>
              <a:gd name="connsiteX2" fmla="*/ 1993900 w 1993900"/>
              <a:gd name="connsiteY2" fmla="*/ 1825625 h 2324100"/>
              <a:gd name="connsiteX3" fmla="*/ 996950 w 1993900"/>
              <a:gd name="connsiteY3" fmla="*/ 2324100 h 2324100"/>
              <a:gd name="connsiteX4" fmla="*/ 0 w 1993900"/>
              <a:gd name="connsiteY4" fmla="*/ 1825625 h 2324100"/>
              <a:gd name="connsiteX5" fmla="*/ 0 w 1993900"/>
              <a:gd name="connsiteY5" fmla="*/ 498475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900" h="2324100">
                <a:moveTo>
                  <a:pt x="996950" y="0"/>
                </a:moveTo>
                <a:lnTo>
                  <a:pt x="1993900" y="498475"/>
                </a:lnTo>
                <a:lnTo>
                  <a:pt x="1993900" y="1825625"/>
                </a:lnTo>
                <a:lnTo>
                  <a:pt x="996950" y="2324100"/>
                </a:lnTo>
                <a:lnTo>
                  <a:pt x="0" y="1825625"/>
                </a:lnTo>
                <a:lnTo>
                  <a:pt x="0" y="498475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871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57637"/>
            <a:ext cx="12191999" cy="3417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3213" y="2559501"/>
            <a:ext cx="3408114" cy="2607056"/>
          </a:xfrm>
          <a:prstGeom prst="roundRect">
            <a:avLst>
              <a:gd name="adj" fmla="val 2838"/>
            </a:avLst>
          </a:prstGeom>
          <a:noFill/>
        </p:spPr>
        <p:txBody>
          <a:bodyPr/>
          <a:lstStyle/>
          <a:p>
            <a:endParaRPr lang="en-US" sz="10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49345" y="2551031"/>
            <a:ext cx="3408114" cy="2607056"/>
          </a:xfrm>
          <a:prstGeom prst="roundRect">
            <a:avLst>
              <a:gd name="adj" fmla="val 2838"/>
            </a:avLst>
          </a:prstGeom>
          <a:noFill/>
        </p:spPr>
        <p:txBody>
          <a:bodyPr/>
          <a:lstStyle/>
          <a:p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38824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0" y="1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56C2811D-99F5-B38C-1433-ADD2CD7EAC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D0786B-2B80-E07B-9EA7-C4718CCBB5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-5" y="1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2235AB39-233E-B8F3-2987-74F2F748F0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7134E5-20D9-D908-F638-8B4BD35D17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52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-5" y="-5194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C355D991-0C40-D705-E3B1-6EAFAEA72F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7E4A9A-AD62-3CA1-03CC-521A8483ED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678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6EF7-22DC-4CFF-93E0-FCED3BCD8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E06C528-5CB9-40E5-97FC-01E281D011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6237" y="2050330"/>
            <a:ext cx="6359525" cy="4032250"/>
          </a:xfrm>
          <a:prstGeom prst="rect">
            <a:avLst/>
          </a:prstGeom>
        </p:spPr>
        <p:txBody>
          <a:bodyPr/>
          <a:lstStyle>
            <a:lvl1pPr marL="342900" indent="-342900" algn="just">
              <a:buClr>
                <a:srgbClr val="29CCD9"/>
              </a:buClr>
              <a:buFont typeface="+mj-lt"/>
              <a:buAutoNum type="arabicPeriod"/>
              <a:defRPr sz="2800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lvl="0"/>
            <a:r>
              <a:rPr lang="fr-FR"/>
              <a:t>Texte</a:t>
            </a:r>
          </a:p>
          <a:p>
            <a:pPr lvl="0"/>
            <a:r>
              <a:rPr lang="fr-FR"/>
              <a:t>Texte</a:t>
            </a:r>
          </a:p>
          <a:p>
            <a:pPr lvl="0"/>
            <a:r>
              <a:rPr lang="fr-FR"/>
              <a:t>texte</a:t>
            </a: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EC5AF2F-FD61-43A0-AE30-8A86263D30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1164" y="3214255"/>
            <a:ext cx="3241964" cy="3461184"/>
          </a:xfrm>
          <a:custGeom>
            <a:avLst/>
            <a:gdLst>
              <a:gd name="connsiteX0" fmla="*/ 996950 w 1993900"/>
              <a:gd name="connsiteY0" fmla="*/ 0 h 2324100"/>
              <a:gd name="connsiteX1" fmla="*/ 1993900 w 1993900"/>
              <a:gd name="connsiteY1" fmla="*/ 498475 h 2324100"/>
              <a:gd name="connsiteX2" fmla="*/ 1993900 w 1993900"/>
              <a:gd name="connsiteY2" fmla="*/ 1825625 h 2324100"/>
              <a:gd name="connsiteX3" fmla="*/ 996950 w 1993900"/>
              <a:gd name="connsiteY3" fmla="*/ 2324100 h 2324100"/>
              <a:gd name="connsiteX4" fmla="*/ 0 w 1993900"/>
              <a:gd name="connsiteY4" fmla="*/ 1825625 h 2324100"/>
              <a:gd name="connsiteX5" fmla="*/ 0 w 1993900"/>
              <a:gd name="connsiteY5" fmla="*/ 498475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900" h="2324100">
                <a:moveTo>
                  <a:pt x="996950" y="0"/>
                </a:moveTo>
                <a:lnTo>
                  <a:pt x="1993900" y="498475"/>
                </a:lnTo>
                <a:lnTo>
                  <a:pt x="1993900" y="1825625"/>
                </a:lnTo>
                <a:lnTo>
                  <a:pt x="996950" y="2324100"/>
                </a:lnTo>
                <a:lnTo>
                  <a:pt x="0" y="1825625"/>
                </a:lnTo>
                <a:lnTo>
                  <a:pt x="0" y="498475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16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6EF7-22DC-4CFF-93E0-FCED3BC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E053378-A45A-4063-B5AD-7A5BE23E68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76" y="1661824"/>
            <a:ext cx="7772977" cy="444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3F979690-267F-0FF7-A7E7-DCBE962591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0076" y="2230438"/>
            <a:ext cx="9963150" cy="404069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6653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20E92-FEF6-42FA-A95A-6058612B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C1131-2EE5-4A67-BA01-29DF8FE00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CCD9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rgbClr val="29CCD9"/>
              </a:buClr>
              <a:buFont typeface="Arial" panose="020B0604020202020204" pitchFamily="34" charset="0"/>
              <a:buChar char="●"/>
              <a:defRPr sz="1400"/>
            </a:lvl2pPr>
            <a:lvl3pPr marL="1143000" indent="-228600">
              <a:buClr>
                <a:srgbClr val="29CCD9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buClr>
                <a:srgbClr val="29CCD9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rgbClr val="29CCD9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9FC041-D202-475D-947C-203FB6E1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CD8AD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rgbClr val="3CD8AD"/>
              </a:buClr>
              <a:buFont typeface="Arial" panose="020B0604020202020204" pitchFamily="34" charset="0"/>
              <a:buChar char="●"/>
              <a:defRPr sz="1400"/>
            </a:lvl2pPr>
            <a:lvl3pPr marL="1257300" indent="-342900">
              <a:buClr>
                <a:srgbClr val="3CD8AD"/>
              </a:buClr>
              <a:buFont typeface="Wingdings" panose="05000000000000000000" pitchFamily="2" charset="2"/>
              <a:buChar char="§"/>
              <a:defRPr sz="1400"/>
            </a:lvl3pPr>
            <a:lvl4pPr marL="1714500" indent="-342900">
              <a:buClr>
                <a:srgbClr val="3CD8AD"/>
              </a:buClr>
              <a:buFont typeface="Wingdings" panose="05000000000000000000" pitchFamily="2" charset="2"/>
              <a:buChar char="§"/>
              <a:defRPr sz="1400"/>
            </a:lvl4pPr>
            <a:lvl5pPr marL="2171700" indent="-342900">
              <a:buClr>
                <a:srgbClr val="3CD8AD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3C121F-E8ED-4FB9-8014-064A3144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9D765A7-E8AF-4059-A516-24CFDDCAA0E3}" type="datetimeFigureOut">
              <a:rPr lang="fr-FR" smtClean="0"/>
              <a:pPr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C2BC7E-B9A2-4E05-B23C-66054A8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8F6F1-FCD6-457F-B0FE-FB7A55EB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2DE19B-D651-4E8E-9121-1573A69C32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5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F49FE-4024-4457-9896-6981DDF0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1"/>
            <a:ext cx="12192000" cy="97963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C180E4-8488-435E-8E3F-78657270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6C0FD9-E03E-4003-9AAB-2286FB46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CCD9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rgbClr val="29CCD9"/>
              </a:buClr>
              <a:buFont typeface="Arial" panose="020B0604020202020204" pitchFamily="34" charset="0"/>
              <a:buChar char="●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E713A0-7D80-4F4C-B188-569041DB4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155A97-6555-4538-BC75-CC8666FAD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●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95DEC9-D092-42DB-9D63-A006DE9D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9D765A7-E8AF-4059-A516-24CFDDCAA0E3}" type="datetimeFigureOut">
              <a:rPr lang="fr-FR" smtClean="0"/>
              <a:pPr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6AF41C-C714-4083-940A-F7EC7B96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E297F4-DE02-4D43-AE05-B7F6D708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2DE19B-D651-4E8E-9121-1573A69C32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0C3AF2-9298-4A3B-BB9C-464C6FA31111}"/>
              </a:ext>
            </a:extLst>
          </p:cNvPr>
          <p:cNvSpPr/>
          <p:nvPr userDrawn="1"/>
        </p:nvSpPr>
        <p:spPr>
          <a:xfrm rot="10800000" flipV="1">
            <a:off x="0" y="-1"/>
            <a:ext cx="12192000" cy="928256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F65DBF-316B-4158-9359-1E210AF2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195"/>
            <a:ext cx="12192000" cy="563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B61629-E716-4569-B3C9-B5305FEC246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" y="6130510"/>
            <a:ext cx="681037" cy="6810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763FBEE-0C6E-5EAC-8C96-DD69E55819D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030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1611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702" r:id="rId3"/>
    <p:sldLayoutId id="2147483701" r:id="rId4"/>
    <p:sldLayoutId id="2147483700" r:id="rId5"/>
    <p:sldLayoutId id="2147483660" r:id="rId6"/>
    <p:sldLayoutId id="2147483703" r:id="rId7"/>
    <p:sldLayoutId id="2147483652" r:id="rId8"/>
    <p:sldLayoutId id="2147483653" r:id="rId9"/>
    <p:sldLayoutId id="2147483654" r:id="rId10"/>
    <p:sldLayoutId id="2147483656" r:id="rId11"/>
    <p:sldLayoutId id="2147483693" r:id="rId12"/>
    <p:sldLayoutId id="2147483694" r:id="rId13"/>
    <p:sldLayoutId id="2147483695" r:id="rId14"/>
    <p:sldLayoutId id="2147483706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07107-338B-47A0-AC26-BDE668B52408}"/>
              </a:ext>
            </a:extLst>
          </p:cNvPr>
          <p:cNvSpPr/>
          <p:nvPr userDrawn="1"/>
        </p:nvSpPr>
        <p:spPr>
          <a:xfrm rot="10800000" flipV="1">
            <a:off x="0" y="-1"/>
            <a:ext cx="12192000" cy="928256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itre 1">
            <a:extLst>
              <a:ext uri="{FF2B5EF4-FFF2-40B4-BE49-F238E27FC236}">
                <a16:creationId xmlns:a16="http://schemas.microsoft.com/office/drawing/2014/main" id="{8DDA4B13-D1BF-4832-9041-795178F6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1"/>
            <a:ext cx="12192000" cy="563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831A07-A416-9A19-B1E6-9A151321D9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" y="6130510"/>
            <a:ext cx="681037" cy="6810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84F040-0D6C-917F-D19E-A14A51907B3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030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1015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0" r:id="rId2"/>
    <p:sldLayoutId id="2147483671" r:id="rId3"/>
    <p:sldLayoutId id="2147483672" r:id="rId4"/>
    <p:sldLayoutId id="2147483675" r:id="rId5"/>
    <p:sldLayoutId id="2147483679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16419813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www.jerf.org/iri/post/2958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ews.ycombinator.com/item?id=28477350" TargetMode="External"/><Relationship Id="rId5" Type="http://schemas.openxmlformats.org/officeDocument/2006/relationships/hyperlink" Target="https://pypi.org/project/OSlash/" TargetMode="External"/><Relationship Id="rId4" Type="http://schemas.openxmlformats.org/officeDocument/2006/relationships/hyperlink" Target="https://news.ycombinator.com/item?id=176473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rlang.org/assets/img/erlang-logo.svg" TargetMode="External"/><Relationship Id="rId13" Type="http://schemas.openxmlformats.org/officeDocument/2006/relationships/hyperlink" Target="https://avatars.githubusercontent.com/u/109988?v=4" TargetMode="External"/><Relationship Id="rId3" Type="http://schemas.openxmlformats.org/officeDocument/2006/relationships/hyperlink" Target="https://commons.wikimedia.org/wiki/File:White_Dove_%28213388105%29.jpeg?uselang=fr" TargetMode="External"/><Relationship Id="rId7" Type="http://schemas.openxmlformats.org/officeDocument/2006/relationships/hyperlink" Target="https://news.ycombinator.com/y18.svg" TargetMode="External"/><Relationship Id="rId12" Type="http://schemas.openxmlformats.org/officeDocument/2006/relationships/hyperlink" Target="https://indico.math.cnrs.fr/event/8771/" TargetMode="External"/><Relationship Id="rId2" Type="http://schemas.openxmlformats.org/officeDocument/2006/relationships/hyperlink" Target="https://unsplash.com/photos/white-and-brown-food-on-white-ceramic-plate-Spp1G283dow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Christoph_Bernhard_Francke_-_Bildnis_des_Philosophen_Leibniz_(ca._1695).jpg" TargetMode="External"/><Relationship Id="rId11" Type="http://schemas.openxmlformats.org/officeDocument/2006/relationships/hyperlink" Target="http://s3.amazonaws.com/lyah/present.png" TargetMode="External"/><Relationship Id="rId5" Type="http://schemas.openxmlformats.org/officeDocument/2006/relationships/hyperlink" Target="https://commons.wikimedia.org/wiki/File:Pythagore_Villa_Borghese.jpg" TargetMode="External"/><Relationship Id="rId10" Type="http://schemas.openxmlformats.org/officeDocument/2006/relationships/hyperlink" Target="https://math.fandom.com/wiki/Math_Wiki?file=Bilin4F4png.PNG" TargetMode="External"/><Relationship Id="rId4" Type="http://schemas.openxmlformats.org/officeDocument/2006/relationships/hyperlink" Target="https://commons.wikimedia.org/wiki/File:Guido_van_Rossum_%286984267183%29_%28cropped%29.jpg?uselang=fr" TargetMode="External"/><Relationship Id="rId9" Type="http://schemas.openxmlformats.org/officeDocument/2006/relationships/hyperlink" Target="https://www.editgym.com/comics/00001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DqLBc1vFwI?feature=oembed" TargetMode="Externa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D97D1-9A32-9FEC-DB7C-9359D1FA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8800" dirty="0"/>
              <a:t>Les monades</a:t>
            </a:r>
            <a:br>
              <a:rPr lang="fr-FR" dirty="0"/>
            </a:br>
            <a:r>
              <a:rPr lang="fr-FR" sz="4400" dirty="0"/>
              <a:t>Ca me casse les gonades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1DC87-A256-BECA-023C-F5144E9F08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42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monades, historiquement</a:t>
            </a:r>
          </a:p>
        </p:txBody>
      </p:sp>
      <p:pic>
        <p:nvPicPr>
          <p:cNvPr id="5" name="Image 4" descr="Une image contenant plein air, arbre, mémorial, statue&#10;&#10;Description générée automatiquement">
            <a:extLst>
              <a:ext uri="{FF2B5EF4-FFF2-40B4-BE49-F238E27FC236}">
                <a16:creationId xmlns:a16="http://schemas.microsoft.com/office/drawing/2014/main" id="{C7FCC11C-9F1C-8B85-7F91-B4EEB18A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1" y="1247348"/>
            <a:ext cx="1939714" cy="2941490"/>
          </a:xfrm>
          <a:prstGeom prst="rect">
            <a:avLst/>
          </a:prstGeom>
        </p:spPr>
      </p:pic>
      <p:pic>
        <p:nvPicPr>
          <p:cNvPr id="7" name="Image 6" descr="Une image contenant Visage humain, portrait, peinture, personne&#10;&#10;Description générée automatiquement">
            <a:extLst>
              <a:ext uri="{FF2B5EF4-FFF2-40B4-BE49-F238E27FC236}">
                <a16:creationId xmlns:a16="http://schemas.microsoft.com/office/drawing/2014/main" id="{57716690-1138-E7C5-5200-CE1E93BEF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09" y="1288765"/>
            <a:ext cx="2315511" cy="2858655"/>
          </a:xfrm>
          <a:prstGeom prst="rect">
            <a:avLst/>
          </a:prstGeom>
        </p:spPr>
      </p:pic>
      <p:pic>
        <p:nvPicPr>
          <p:cNvPr id="9" name="Image 8" descr="Une image contenant texte, écriture manuscrite, Police, calligraphie&#10;&#10;Description générée automatiquement">
            <a:extLst>
              <a:ext uri="{FF2B5EF4-FFF2-40B4-BE49-F238E27FC236}">
                <a16:creationId xmlns:a16="http://schemas.microsoft.com/office/drawing/2014/main" id="{CFBA8EFF-E6DD-BA27-2C6D-FD7515EF7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05" y="944996"/>
            <a:ext cx="4471868" cy="3546192"/>
          </a:xfrm>
          <a:prstGeom prst="rect">
            <a:avLst/>
          </a:prstGeom>
        </p:spPr>
      </p:pic>
      <p:pic>
        <p:nvPicPr>
          <p:cNvPr id="11" name="Image 10" descr="Une image contenant texte, tableau, écriture manuscrite, Visage humain&#10;&#10;Description générée automatiquement">
            <a:extLst>
              <a:ext uri="{FF2B5EF4-FFF2-40B4-BE49-F238E27FC236}">
                <a16:creationId xmlns:a16="http://schemas.microsoft.com/office/drawing/2014/main" id="{70657A10-10B4-BBD0-55CE-555074357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18" y="4354399"/>
            <a:ext cx="3261717" cy="2172121"/>
          </a:xfrm>
          <a:prstGeom prst="rect">
            <a:avLst/>
          </a:prstGeom>
        </p:spPr>
      </p:pic>
      <p:pic>
        <p:nvPicPr>
          <p:cNvPr id="13" name="Image 12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82E33CD4-060F-8BA7-F827-94371B5FF2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08" y="4829427"/>
            <a:ext cx="4922947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Haskell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9927" y="1230674"/>
            <a:ext cx="4812146" cy="358385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Recherche / Production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Strictement typé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Inférence de type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Purement fonctionnel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(immutabilité et transparence référentielle)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Evaluation paresseuse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Monadique (IO)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Type 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Curry</a:t>
            </a:r>
          </a:p>
        </p:txBody>
      </p:sp>
    </p:spTree>
    <p:extLst>
      <p:ext uri="{BB962C8B-B14F-4D97-AF65-F5344CB8AC3E}">
        <p14:creationId xmlns:p14="http://schemas.microsoft.com/office/powerpoint/2010/main" val="27933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expliquer les monades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6237" y="1745242"/>
            <a:ext cx="6359525" cy="36577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i="1" dirty="0">
                <a:latin typeface="+mn-lt"/>
              </a:rPr>
              <a:t>The </a:t>
            </a:r>
            <a:r>
              <a:rPr lang="fr-FR" i="1" dirty="0" err="1">
                <a:latin typeface="+mn-lt"/>
              </a:rPr>
              <a:t>monad</a:t>
            </a:r>
            <a:r>
              <a:rPr lang="fr-FR" i="1" dirty="0">
                <a:latin typeface="+mn-lt"/>
              </a:rPr>
              <a:t> </a:t>
            </a:r>
            <a:r>
              <a:rPr lang="fr-FR" i="1" dirty="0" err="1">
                <a:latin typeface="+mn-lt"/>
              </a:rPr>
              <a:t>curse</a:t>
            </a:r>
            <a:endParaRPr lang="fr-FR" i="1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Variables :</a:t>
            </a:r>
          </a:p>
          <a:p>
            <a:pPr marL="800100" lvl="1" indent="-457200"/>
            <a:r>
              <a:rPr lang="fr-FR" dirty="0"/>
              <a:t>Background mathématique</a:t>
            </a:r>
          </a:p>
          <a:p>
            <a:pPr marL="800100" lvl="1" indent="-457200"/>
            <a:r>
              <a:rPr lang="fr-FR" dirty="0"/>
              <a:t>Connaissance de Haskell</a:t>
            </a:r>
          </a:p>
          <a:p>
            <a:pPr marL="800100" lvl="1" indent="-457200"/>
            <a:r>
              <a:rPr lang="fr-FR" dirty="0">
                <a:latin typeface="+mn-lt"/>
              </a:rPr>
              <a:t>Connaissance de la prog fonctionnelle</a:t>
            </a:r>
          </a:p>
          <a:p>
            <a:pPr marL="800100" lvl="1" indent="-457200"/>
            <a:r>
              <a:rPr lang="fr-FR" dirty="0"/>
              <a:t>Objectif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Festival des tutoriels et métaphores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Une histoire de types (« typage »)</a:t>
            </a:r>
          </a:p>
        </p:txBody>
      </p:sp>
    </p:spTree>
    <p:extLst>
      <p:ext uri="{BB962C8B-B14F-4D97-AF65-F5344CB8AC3E}">
        <p14:creationId xmlns:p14="http://schemas.microsoft.com/office/powerpoint/2010/main" val="21869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9018" y="1226056"/>
            <a:ext cx="7813963" cy="4405888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>
                <a:latin typeface="+mn-lt"/>
              </a:rPr>
              <a:t>Ça dépend pour qui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mathématiciens qui font de l’informatique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 langage Haskell (son compilateur)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chercheurs qui travaillent sur Haskell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devs qui débutent en Haskell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(ou autres langages fonctionnels)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devs qui maîtrisent en Haskell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(ou autres langages fonctionnels)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devs en d’autres langages</a:t>
            </a:r>
          </a:p>
        </p:txBody>
      </p:sp>
    </p:spTree>
    <p:extLst>
      <p:ext uri="{BB962C8B-B14F-4D97-AF65-F5344CB8AC3E}">
        <p14:creationId xmlns:p14="http://schemas.microsoft.com/office/powerpoint/2010/main" val="32753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quoi faire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24773" y="905021"/>
            <a:ext cx="2542453" cy="56250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+mn-lt"/>
              </a:rPr>
              <a:t>Exemples :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Option/</a:t>
            </a:r>
            <a:r>
              <a:rPr lang="fr-FR" sz="2400" dirty="0" err="1">
                <a:latin typeface="+mn-lt"/>
              </a:rPr>
              <a:t>Maybe</a:t>
            </a:r>
            <a:endParaRPr lang="fr-FR" sz="2400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fr-FR" sz="2400" dirty="0" err="1">
                <a:latin typeface="+mn-lt"/>
              </a:rPr>
              <a:t>Result</a:t>
            </a:r>
            <a:r>
              <a:rPr lang="fr-FR" sz="2400" dirty="0">
                <a:latin typeface="+mn-lt"/>
              </a:rPr>
              <a:t>/</a:t>
            </a:r>
            <a:r>
              <a:rPr lang="fr-FR" sz="2400" dirty="0" err="1">
                <a:latin typeface="+mn-lt"/>
              </a:rPr>
              <a:t>Either</a:t>
            </a:r>
            <a:endParaRPr lang="fr-FR" sz="2400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List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State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Reader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Writer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IO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Exceptions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Continuations</a:t>
            </a:r>
          </a:p>
          <a:p>
            <a:pPr marL="457200" indent="-457200">
              <a:buFontTx/>
              <a:buChar char="-"/>
            </a:pPr>
            <a:r>
              <a:rPr lang="fr-FR" sz="2400" dirty="0" err="1">
                <a:latin typeface="+mn-lt"/>
              </a:rPr>
              <a:t>Probability</a:t>
            </a:r>
            <a:endParaRPr lang="fr-FR" sz="2400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541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quoi, superficiellement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9891" y="1570037"/>
            <a:ext cx="3648364" cy="40322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Une interface</a:t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3 règles</a:t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Optionellement</a:t>
            </a:r>
            <a:r>
              <a:rPr lang="fr-FR" dirty="0">
                <a:latin typeface="+mn-lt"/>
              </a:rPr>
              <a:t> : Du sucre syntaxique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3E073A-A64E-2A04-9B29-9C1A0857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47" y="999284"/>
            <a:ext cx="6382453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typing.TypeVar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typing.TypeVar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"U"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Monadic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typing.Generic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[T],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metaclass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abc.ABCMeta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value: 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-&gt;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raise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NotImplementedError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@abc.abstractmethod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f: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typing.Callable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[[T], U]) -&gt;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Monad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[U]"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"""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Bind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operator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the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monadic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type.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Should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follow the 3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laws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: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left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identity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- right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identity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associativity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"""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raise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NotImplementedError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quoi, profondément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4856" y="1108075"/>
            <a:ext cx="5590453" cy="498143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 vocabulaire précis (sans consensus entre langages/</a:t>
            </a:r>
            <a:r>
              <a:rPr lang="fr-FR" dirty="0" err="1">
                <a:latin typeface="+mn-lt"/>
              </a:rPr>
              <a:t>libs</a:t>
            </a:r>
            <a:r>
              <a:rPr lang="fr-FR" dirty="0">
                <a:latin typeface="+mn-lt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Des définitions remplies de symboles mathématiques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 cheminement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Une forme :</a:t>
            </a:r>
          </a:p>
          <a:p>
            <a:pPr marL="800100" lvl="1" indent="-457200"/>
            <a:r>
              <a:rPr lang="fr-FR" dirty="0">
                <a:latin typeface="+mn-lt"/>
              </a:rPr>
              <a:t>gestion des </a:t>
            </a:r>
            <a:r>
              <a:rPr lang="fr-FR" i="1" dirty="0" err="1">
                <a:latin typeface="+mn-lt"/>
              </a:rPr>
              <a:t>effects</a:t>
            </a:r>
            <a:endParaRPr lang="fr-FR" i="1" dirty="0"/>
          </a:p>
          <a:p>
            <a:pPr marL="800100" lvl="1" indent="-457200"/>
            <a:r>
              <a:rPr lang="fr-FR" dirty="0">
                <a:latin typeface="+mn-lt"/>
              </a:rPr>
              <a:t>séquencement ou composition des instructions (</a:t>
            </a:r>
            <a:r>
              <a:rPr lang="fr-FR" i="1" dirty="0" err="1">
                <a:latin typeface="+mn-lt"/>
              </a:rPr>
              <a:t>semicolon</a:t>
            </a:r>
            <a:r>
              <a:rPr lang="fr-FR" dirty="0">
                <a:latin typeface="+mn-lt"/>
              </a:rPr>
              <a:t>)</a:t>
            </a:r>
          </a:p>
          <a:p>
            <a:pPr marL="800100" lvl="1" indent="-457200"/>
            <a:r>
              <a:rPr lang="fr-FR" i="1" dirty="0">
                <a:latin typeface="+mn-lt"/>
              </a:rPr>
              <a:t>control flow</a:t>
            </a:r>
          </a:p>
          <a:p>
            <a:pPr marL="800100" lvl="1" indent="-457200"/>
            <a:r>
              <a:rPr lang="fr-FR" dirty="0">
                <a:latin typeface="+mn-lt"/>
              </a:rPr>
              <a:t>dépendance des calculs, …</a:t>
            </a:r>
          </a:p>
        </p:txBody>
      </p:sp>
    </p:spTree>
    <p:extLst>
      <p:ext uri="{BB962C8B-B14F-4D97-AF65-F5344CB8AC3E}">
        <p14:creationId xmlns:p14="http://schemas.microsoft.com/office/powerpoint/2010/main" val="26468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 sert vraiment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199" y="1412875"/>
            <a:ext cx="7281333" cy="40322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En Haskell : oui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Ailleurs : ça dépend</a:t>
            </a:r>
          </a:p>
          <a:p>
            <a:pPr marL="800100" lvl="1" indent="-457200"/>
            <a:r>
              <a:rPr lang="fr-FR" dirty="0">
                <a:latin typeface="+mn-lt"/>
              </a:rPr>
              <a:t>Du langage : Java, Rust, </a:t>
            </a:r>
            <a:r>
              <a:rPr lang="fr-FR" dirty="0" err="1">
                <a:latin typeface="+mn-lt"/>
              </a:rPr>
              <a:t>TypeScript</a:t>
            </a:r>
            <a:r>
              <a:rPr lang="fr-FR" dirty="0">
                <a:latin typeface="+mn-lt"/>
              </a:rPr>
              <a:t>, Scala, …</a:t>
            </a:r>
          </a:p>
          <a:p>
            <a:pPr marL="800100" lvl="1" indent="-457200"/>
            <a:r>
              <a:rPr lang="fr-FR" dirty="0"/>
              <a:t>Du contexte </a:t>
            </a:r>
            <a:r>
              <a:rPr lang="fr-FR" dirty="0" err="1"/>
              <a:t>socio-technique</a:t>
            </a:r>
            <a:endParaRPr lang="fr-FR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Et sans même le savoir</a:t>
            </a:r>
          </a:p>
          <a:p>
            <a:pPr marL="800100" lvl="1" indent="-457200"/>
            <a:r>
              <a:rPr lang="fr-FR" dirty="0"/>
              <a:t>Java </a:t>
            </a:r>
            <a:r>
              <a:rPr lang="fr-FR" i="1" dirty="0" err="1"/>
              <a:t>Streams</a:t>
            </a:r>
            <a:endParaRPr lang="fr-FR" i="1" dirty="0"/>
          </a:p>
          <a:p>
            <a:pPr marL="800100" lvl="1" indent="-457200"/>
            <a:r>
              <a:rPr lang="fr-FR" dirty="0" err="1">
                <a:latin typeface="+mn-lt"/>
              </a:rPr>
              <a:t>TypeScript</a:t>
            </a:r>
            <a:endParaRPr lang="fr-FR" dirty="0">
              <a:latin typeface="+mn-lt"/>
            </a:endParaRPr>
          </a:p>
          <a:p>
            <a:pPr marL="800100" lvl="1" indent="-457200"/>
            <a:r>
              <a:rPr lang="fr-FR" dirty="0"/>
              <a:t>Rust </a:t>
            </a:r>
            <a:r>
              <a:rPr lang="fr-FR" i="1" dirty="0" err="1"/>
              <a:t>Optional</a:t>
            </a:r>
            <a:r>
              <a:rPr lang="fr-FR" dirty="0"/>
              <a:t> et </a:t>
            </a:r>
            <a:r>
              <a:rPr lang="fr-FR" i="1" dirty="0" err="1"/>
              <a:t>Either</a:t>
            </a:r>
            <a:endParaRPr lang="fr-FR" i="1" dirty="0"/>
          </a:p>
          <a:p>
            <a:pPr marL="800100" lvl="1" indent="-457200"/>
            <a:r>
              <a:rPr lang="fr-FR" dirty="0">
                <a:latin typeface="+mn-lt"/>
              </a:rPr>
              <a:t>C# LINQ</a:t>
            </a:r>
          </a:p>
        </p:txBody>
      </p:sp>
    </p:spTree>
    <p:extLst>
      <p:ext uri="{BB962C8B-B14F-4D97-AF65-F5344CB8AC3E}">
        <p14:creationId xmlns:p14="http://schemas.microsoft.com/office/powerpoint/2010/main" val="7752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0128" y="2179639"/>
            <a:ext cx="7354599" cy="30573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différents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différentes perspectives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différents contextes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1 forme + 3 lois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différente organisation du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difficile à maîtriser</a:t>
            </a:r>
          </a:p>
        </p:txBody>
      </p:sp>
    </p:spTree>
    <p:extLst>
      <p:ext uri="{BB962C8B-B14F-4D97-AF65-F5344CB8AC3E}">
        <p14:creationId xmlns:p14="http://schemas.microsoft.com/office/powerpoint/2010/main" val="29954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8145" y="1182111"/>
            <a:ext cx="10594110" cy="40322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hlinkClick r:id="rId2"/>
              </a:rPr>
              <a:t>Jerf : Functors and Monads for people who have read too many "tutorials"</a:t>
            </a:r>
            <a:endParaRPr lang="fr-FR" sz="2400" dirty="0">
              <a:latin typeface="+mn-lt"/>
              <a:hlinkClick r:id="rId3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n-lt"/>
                <a:hlinkClick r:id="rId3"/>
              </a:rPr>
              <a:t>Jerf</a:t>
            </a:r>
            <a:r>
              <a:rPr lang="fr-FR" sz="2400" dirty="0">
                <a:latin typeface="+mn-lt"/>
                <a:hlinkClick r:id="rId3"/>
              </a:rPr>
              <a:t>, à propos de confondre nom et adjectif </a:t>
            </a:r>
            <a:endParaRPr lang="fr-FR" sz="24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  <a:hlinkClick r:id="rId4"/>
              </a:rPr>
              <a:t>De l’impossibilité de transmettre une illumination</a:t>
            </a:r>
            <a:endParaRPr lang="fr-FR" sz="24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</a:rPr>
              <a:t>Haskell, Scala, F#, Elixir, </a:t>
            </a:r>
            <a:r>
              <a:rPr lang="fr-FR" sz="2400" dirty="0" err="1">
                <a:latin typeface="+mn-lt"/>
              </a:rPr>
              <a:t>OCaml</a:t>
            </a:r>
            <a:r>
              <a:rPr lang="fr-FR" sz="2400" dirty="0">
                <a:latin typeface="+mn-lt"/>
              </a:rPr>
              <a:t>, Idris, </a:t>
            </a:r>
            <a:r>
              <a:rPr lang="fr-FR" sz="2400" dirty="0" err="1">
                <a:latin typeface="+mn-lt"/>
              </a:rPr>
              <a:t>Clojure</a:t>
            </a:r>
            <a:r>
              <a:rPr lang="fr-FR" sz="2400" dirty="0">
                <a:latin typeface="+mn-lt"/>
              </a:rPr>
              <a:t>, </a:t>
            </a:r>
            <a:r>
              <a:rPr lang="fr-FR" sz="2400" dirty="0" err="1">
                <a:latin typeface="+mn-lt"/>
              </a:rPr>
              <a:t>Elm</a:t>
            </a:r>
            <a:r>
              <a:rPr lang="fr-FR" sz="2400" dirty="0">
                <a:latin typeface="+mn-lt"/>
              </a:rPr>
              <a:t>, </a:t>
            </a:r>
            <a:r>
              <a:rPr lang="fr-FR" sz="2400" dirty="0" err="1">
                <a:latin typeface="+mn-lt"/>
              </a:rPr>
              <a:t>PureScript</a:t>
            </a:r>
            <a:r>
              <a:rPr lang="fr-FR" sz="2400" dirty="0">
                <a:latin typeface="+mn-lt"/>
              </a:rPr>
              <a:t>, …</a:t>
            </a:r>
            <a:br>
              <a:rPr lang="fr-FR" sz="2400" dirty="0">
                <a:latin typeface="+mn-lt"/>
              </a:rPr>
            </a:br>
            <a:r>
              <a:rPr lang="fr-FR" sz="2400" dirty="0">
                <a:latin typeface="+mn-lt"/>
              </a:rPr>
              <a:t>Rust, Swift, </a:t>
            </a:r>
            <a:r>
              <a:rPr lang="fr-FR" sz="2400" dirty="0" err="1">
                <a:latin typeface="+mn-lt"/>
              </a:rPr>
              <a:t>TypeScript</a:t>
            </a:r>
            <a:r>
              <a:rPr lang="fr-FR" sz="2400" dirty="0">
                <a:latin typeface="+mn-lt"/>
              </a:rPr>
              <a:t>, 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</a:rPr>
              <a:t>Concepts fonctionnels : </a:t>
            </a:r>
            <a:r>
              <a:rPr lang="fr-FR" sz="2400" dirty="0" err="1">
                <a:latin typeface="+mn-lt"/>
              </a:rPr>
              <a:t>pureness</a:t>
            </a:r>
            <a:r>
              <a:rPr lang="fr-FR" sz="2400" dirty="0">
                <a:latin typeface="+mn-lt"/>
              </a:rPr>
              <a:t>, </a:t>
            </a:r>
            <a:r>
              <a:rPr lang="fr-FR" sz="2400" dirty="0" err="1">
                <a:latin typeface="+mn-lt"/>
              </a:rPr>
              <a:t>lazyness</a:t>
            </a:r>
            <a:r>
              <a:rPr lang="fr-FR" sz="2400" dirty="0">
                <a:latin typeface="+mn-lt"/>
              </a:rPr>
              <a:t>, </a:t>
            </a:r>
            <a:r>
              <a:rPr lang="fr-FR" sz="2400" dirty="0" err="1">
                <a:latin typeface="+mn-lt"/>
              </a:rPr>
              <a:t>HKTs</a:t>
            </a:r>
            <a:r>
              <a:rPr lang="fr-FR" sz="2400" dirty="0">
                <a:latin typeface="+mn-lt"/>
              </a:rPr>
              <a:t>, union and </a:t>
            </a:r>
            <a:r>
              <a:rPr lang="fr-FR" sz="2400" dirty="0" err="1">
                <a:latin typeface="+mn-lt"/>
              </a:rPr>
              <a:t>product</a:t>
            </a:r>
            <a:r>
              <a:rPr lang="fr-FR" sz="2400" dirty="0">
                <a:latin typeface="+mn-lt"/>
              </a:rPr>
              <a:t> types, </a:t>
            </a:r>
            <a:r>
              <a:rPr lang="fr-FR" sz="2400" dirty="0" err="1">
                <a:latin typeface="+mn-lt"/>
              </a:rPr>
              <a:t>linear</a:t>
            </a:r>
            <a:r>
              <a:rPr lang="fr-FR" sz="2400" dirty="0">
                <a:latin typeface="+mn-lt"/>
              </a:rPr>
              <a:t> types, existential types, type classes et type </a:t>
            </a:r>
            <a:r>
              <a:rPr lang="fr-FR" sz="2400" dirty="0" err="1">
                <a:latin typeface="+mn-lt"/>
              </a:rPr>
              <a:t>constructors</a:t>
            </a:r>
            <a:r>
              <a:rPr lang="fr-FR" sz="2400" dirty="0">
                <a:latin typeface="+mn-lt"/>
              </a:rPr>
              <a:t>, 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n-lt"/>
                <a:hlinkClick r:id="rId5"/>
              </a:rPr>
              <a:t>Oslash</a:t>
            </a:r>
            <a:r>
              <a:rPr lang="fr-FR" sz="2400" dirty="0">
                <a:latin typeface="+mn-lt"/>
                <a:hlinkClick r:id="rId5"/>
              </a:rPr>
              <a:t> : une des nombreuses librairies pour avoir des monades en Python</a:t>
            </a:r>
            <a:endParaRPr lang="fr-FR" sz="24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  <a:hlinkClick r:id="rId6"/>
              </a:rPr>
              <a:t>Pourquoi « fantasy-land »</a:t>
            </a:r>
            <a:endParaRPr lang="fr-FR" dirty="0">
              <a:latin typeface="+mn-lt"/>
            </a:endParaRPr>
          </a:p>
        </p:txBody>
      </p:sp>
      <p:pic>
        <p:nvPicPr>
          <p:cNvPr id="5" name="Image 4" descr="Une image contenant Visage humain, personne, lunettes, portrait&#10;&#10;Description générée automatiquement">
            <a:extLst>
              <a:ext uri="{FF2B5EF4-FFF2-40B4-BE49-F238E27FC236}">
                <a16:creationId xmlns:a16="http://schemas.microsoft.com/office/drawing/2014/main" id="{355FCFF4-26C9-F036-9089-2E0C81937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92" y="1643639"/>
            <a:ext cx="1697882" cy="16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6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gonades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7E453C-5DD3-4C69-4C00-7E6ACD866BE3}"/>
              </a:ext>
            </a:extLst>
          </p:cNvPr>
          <p:cNvSpPr txBox="1"/>
          <p:nvPr/>
        </p:nvSpPr>
        <p:spPr>
          <a:xfrm>
            <a:off x="4548140" y="34290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(les illustrations sont NSFW)</a:t>
            </a:r>
          </a:p>
        </p:txBody>
      </p:sp>
    </p:spTree>
    <p:extLst>
      <p:ext uri="{BB962C8B-B14F-4D97-AF65-F5344CB8AC3E}">
        <p14:creationId xmlns:p14="http://schemas.microsoft.com/office/powerpoint/2010/main" val="329027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Crédits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51203"/>
            <a:ext cx="9627577" cy="40322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>
                <a:latin typeface="+mn-lt"/>
                <a:hlinkClick r:id="rId2"/>
              </a:rPr>
              <a:t>Photo de burritos par Max </a:t>
            </a:r>
            <a:r>
              <a:rPr lang="fr-FR" sz="1600" dirty="0" err="1">
                <a:latin typeface="+mn-lt"/>
                <a:hlinkClick r:id="rId2"/>
              </a:rPr>
              <a:t>Griss</a:t>
            </a:r>
            <a:r>
              <a:rPr lang="fr-FR" sz="1600" dirty="0">
                <a:latin typeface="+mn-lt"/>
                <a:hlinkClick r:id="rId2"/>
              </a:rPr>
              <a:t> sur </a:t>
            </a:r>
            <a:r>
              <a:rPr lang="fr-FR" sz="1600" dirty="0" err="1">
                <a:latin typeface="+mn-lt"/>
                <a:hlinkClick r:id="rId2"/>
              </a:rPr>
              <a:t>Unsplash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3"/>
              </a:rPr>
              <a:t>Photo de </a:t>
            </a:r>
            <a:r>
              <a:rPr lang="en-US" sz="1600" dirty="0" err="1">
                <a:latin typeface="+mn-lt"/>
                <a:hlinkClick r:id="rId3"/>
              </a:rPr>
              <a:t>collombe</a:t>
            </a:r>
            <a:r>
              <a:rPr lang="en-US" sz="1600" dirty="0">
                <a:latin typeface="+mn-lt"/>
                <a:hlinkClick r:id="rId3"/>
              </a:rPr>
              <a:t> sur Wikimedia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4"/>
              </a:rPr>
              <a:t>Photo de Guido Van Rossum sur Wikimedia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  <a:hlinkClick r:id="rId5"/>
              </a:rPr>
              <a:t>Buste</a:t>
            </a:r>
            <a:r>
              <a:rPr lang="en-US" sz="1600" dirty="0">
                <a:latin typeface="+mn-lt"/>
                <a:hlinkClick r:id="rId5"/>
              </a:rPr>
              <a:t> de </a:t>
            </a:r>
            <a:r>
              <a:rPr lang="en-US" sz="1600" dirty="0" err="1">
                <a:latin typeface="+mn-lt"/>
                <a:hlinkClick r:id="rId5"/>
              </a:rPr>
              <a:t>Pythagore</a:t>
            </a:r>
            <a:r>
              <a:rPr lang="en-US" sz="1600" dirty="0">
                <a:latin typeface="+mn-lt"/>
                <a:hlinkClick r:id="rId5"/>
              </a:rPr>
              <a:t> sur Wikimedia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6"/>
              </a:rPr>
              <a:t>Tableau de Leibniz sur Wikimedia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7"/>
              </a:rPr>
              <a:t>Logo de Hacker news sur ycombinator.com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8"/>
              </a:rPr>
              <a:t>Logo de erlang sur erlang.org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9"/>
              </a:rPr>
              <a:t>Meme de la </a:t>
            </a:r>
            <a:r>
              <a:rPr lang="en-US" sz="1600" dirty="0" err="1">
                <a:latin typeface="+mn-lt"/>
                <a:hlinkClick r:id="rId9"/>
              </a:rPr>
              <a:t>productivité</a:t>
            </a:r>
            <a:r>
              <a:rPr lang="en-US" sz="1600" dirty="0">
                <a:latin typeface="+mn-lt"/>
                <a:hlinkClick r:id="rId9"/>
              </a:rPr>
              <a:t> </a:t>
            </a:r>
            <a:r>
              <a:rPr lang="en-US" sz="1600" dirty="0" err="1">
                <a:latin typeface="+mn-lt"/>
                <a:hlinkClick r:id="rId9"/>
              </a:rPr>
              <a:t>en</a:t>
            </a:r>
            <a:r>
              <a:rPr lang="en-US" sz="1600" dirty="0">
                <a:latin typeface="+mn-lt"/>
                <a:hlinkClick r:id="rId9"/>
              </a:rPr>
              <a:t> Haskell par Tobias Hermann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  <a:hlinkClick r:id="rId10"/>
              </a:rPr>
              <a:t>Algèbre</a:t>
            </a:r>
            <a:r>
              <a:rPr lang="en-US" sz="1600" dirty="0">
                <a:latin typeface="+mn-lt"/>
                <a:hlinkClick r:id="rId10"/>
              </a:rPr>
              <a:t> par Juan Marquez sur Math Fandom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11"/>
              </a:rPr>
              <a:t>Image de Cadeau sur </a:t>
            </a:r>
            <a:r>
              <a:rPr lang="en-US" sz="1600" dirty="0" err="1">
                <a:latin typeface="+mn-lt"/>
                <a:hlinkClick r:id="rId11"/>
              </a:rPr>
              <a:t>LearnYouAHaskell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12"/>
              </a:rPr>
              <a:t>Photo de Jean </a:t>
            </a:r>
            <a:r>
              <a:rPr lang="en-US" sz="1600" dirty="0" err="1">
                <a:latin typeface="+mn-lt"/>
                <a:hlinkClick r:id="rId12"/>
              </a:rPr>
              <a:t>Bénabou</a:t>
            </a:r>
            <a:r>
              <a:rPr lang="en-US" sz="1600" dirty="0">
                <a:latin typeface="+mn-lt"/>
                <a:hlinkClick r:id="rId12"/>
              </a:rPr>
              <a:t> par le CNRS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13"/>
              </a:rPr>
              <a:t>Photo de Jeremy “Jerf” Bowers sur </a:t>
            </a:r>
            <a:r>
              <a:rPr lang="en-US" sz="1600" dirty="0" err="1">
                <a:latin typeface="+mn-lt"/>
                <a:hlinkClick r:id="rId13"/>
              </a:rPr>
              <a:t>Github</a:t>
            </a: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8C4EF7-93CC-F1E3-E10E-E9F438531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Julien Lenormand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2F868-C12B-3C54-F0F3-88802487FC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Ingénieur informatique</a:t>
            </a:r>
          </a:p>
        </p:txBody>
      </p:sp>
    </p:spTree>
    <p:extLst>
      <p:ext uri="{BB962C8B-B14F-4D97-AF65-F5344CB8AC3E}">
        <p14:creationId xmlns:p14="http://schemas.microsoft.com/office/powerpoint/2010/main" val="323430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</a:t>
            </a:r>
          </a:p>
        </p:txBody>
      </p:sp>
      <p:pic>
        <p:nvPicPr>
          <p:cNvPr id="5" name="Image 4" descr="Une image contenant texte, ligne, diagramme, Police&#10;&#10;Description générée automatiquement">
            <a:extLst>
              <a:ext uri="{FF2B5EF4-FFF2-40B4-BE49-F238E27FC236}">
                <a16:creationId xmlns:a16="http://schemas.microsoft.com/office/drawing/2014/main" id="{6601EB0B-FE92-3153-F3C0-B75151F54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" y="1254177"/>
            <a:ext cx="6024733" cy="4518550"/>
          </a:xfrm>
          <a:prstGeom prst="rect">
            <a:avLst/>
          </a:prstGeom>
        </p:spPr>
      </p:pic>
      <p:pic>
        <p:nvPicPr>
          <p:cNvPr id="6" name="Média en ligne 5" title="Hitler reacts to functional programming">
            <a:hlinkClick r:id="" action="ppaction://media"/>
            <a:extLst>
              <a:ext uri="{FF2B5EF4-FFF2-40B4-BE49-F238E27FC236}">
                <a16:creationId xmlns:a16="http://schemas.microsoft.com/office/drawing/2014/main" id="{CC248C70-FC49-82C7-C5B1-EBD2713ED77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6000" y="2306341"/>
            <a:ext cx="3977120" cy="224531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130599-0EC7-49A9-0116-6E8DAFD3BF59}"/>
              </a:ext>
            </a:extLst>
          </p:cNvPr>
          <p:cNvSpPr txBox="1"/>
          <p:nvPr/>
        </p:nvSpPr>
        <p:spPr>
          <a:xfrm>
            <a:off x="6010915" y="4551657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Hitler reacts to functional programming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5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Hommage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+mn-lt"/>
              </a:rPr>
              <a:t>Il y a deux réponses à cette question, comme à toutes les questions : celle du poète et celle du savant. Laquelle veux-tu en premier ?</a:t>
            </a:r>
          </a:p>
          <a:p>
            <a:pPr marL="0" indent="0" algn="r">
              <a:buNone/>
            </a:pPr>
            <a:r>
              <a:rPr lang="fr-FR" dirty="0">
                <a:latin typeface="+mn-lt"/>
              </a:rPr>
              <a:t>-- Pierre </a:t>
            </a:r>
            <a:r>
              <a:rPr lang="fr-FR" dirty="0" err="1">
                <a:latin typeface="+mn-lt"/>
              </a:rPr>
              <a:t>Bottero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81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Antisèche :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theory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958" y="967075"/>
            <a:ext cx="6359525" cy="403225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: </a:t>
            </a:r>
            <a:r>
              <a:rPr lang="fr-FR" sz="2400" dirty="0" err="1">
                <a:latin typeface="+mn-lt"/>
              </a:rPr>
              <a:t>fmap</a:t>
            </a:r>
            <a:r>
              <a:rPr lang="fr-FR" sz="2400" dirty="0">
                <a:latin typeface="+mn-lt"/>
              </a:rPr>
              <a:t> respectant identité et composition</a:t>
            </a: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Ap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: </a:t>
            </a:r>
            <a:r>
              <a:rPr lang="fr-FR" sz="2400" dirty="0" err="1">
                <a:latin typeface="+mn-lt"/>
              </a:rPr>
              <a:t>ap</a:t>
            </a:r>
            <a:r>
              <a:rPr lang="fr-FR" sz="2400" dirty="0">
                <a:latin typeface="+mn-lt"/>
              </a:rPr>
              <a:t> respectant </a:t>
            </a: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+ homomorphisme et interchange</a:t>
            </a: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Monoid</a:t>
            </a:r>
            <a:r>
              <a:rPr lang="fr-FR" sz="2400" dirty="0">
                <a:latin typeface="+mn-lt"/>
              </a:rPr>
              <a:t> : </a:t>
            </a:r>
            <a:r>
              <a:rPr lang="fr-FR" sz="2400" dirty="0" err="1">
                <a:latin typeface="+mn-lt"/>
              </a:rPr>
              <a:t>mappend</a:t>
            </a:r>
            <a:r>
              <a:rPr lang="fr-FR" sz="2400" dirty="0">
                <a:latin typeface="+mn-lt"/>
              </a:rPr>
              <a:t> respectant </a:t>
            </a:r>
            <a:r>
              <a:rPr lang="fr-FR" sz="2400" dirty="0" err="1">
                <a:latin typeface="+mn-lt"/>
              </a:rPr>
              <a:t>ap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+ identité gauche/droite et associativité</a:t>
            </a: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Monads</a:t>
            </a:r>
            <a:r>
              <a:rPr lang="fr-FR" sz="2400" dirty="0">
                <a:latin typeface="+mn-lt"/>
              </a:rPr>
              <a:t> : </a:t>
            </a:r>
            <a:r>
              <a:rPr lang="fr-FR" sz="2400" dirty="0" err="1">
                <a:latin typeface="+mn-lt"/>
              </a:rPr>
              <a:t>monoid</a:t>
            </a:r>
            <a:r>
              <a:rPr lang="fr-FR" sz="2400" dirty="0">
                <a:latin typeface="+mn-lt"/>
              </a:rPr>
              <a:t> + </a:t>
            </a:r>
            <a:r>
              <a:rPr lang="fr-FR" sz="2400" dirty="0" err="1">
                <a:latin typeface="+mn-lt"/>
              </a:rPr>
              <a:t>endofunctor</a:t>
            </a:r>
            <a:endParaRPr lang="fr-FR" sz="2400" dirty="0">
              <a:latin typeface="+mn-lt"/>
            </a:endParaRPr>
          </a:p>
          <a:p>
            <a:pPr marL="0" indent="0">
              <a:buNone/>
            </a:pPr>
            <a:endParaRPr lang="fr-FR" sz="2400" dirty="0">
              <a:latin typeface="+mn-lt"/>
            </a:endParaRP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= </a:t>
            </a:r>
            <a:r>
              <a:rPr lang="fr-FR" sz="2400" dirty="0" err="1">
                <a:latin typeface="+mn-lt"/>
              </a:rPr>
              <a:t>mappable</a:t>
            </a:r>
            <a:endParaRPr lang="fr-FR" sz="2400" dirty="0">
              <a:latin typeface="+mn-lt"/>
            </a:endParaRP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Monad</a:t>
            </a:r>
            <a:r>
              <a:rPr lang="fr-FR" sz="2400" dirty="0">
                <a:latin typeface="+mn-lt"/>
              </a:rPr>
              <a:t> = flat-</a:t>
            </a:r>
            <a:r>
              <a:rPr lang="fr-FR" sz="2400" dirty="0" err="1">
                <a:latin typeface="+mn-lt"/>
              </a:rPr>
              <a:t>mappable</a:t>
            </a:r>
            <a:endParaRPr lang="fr-FR" sz="2400" dirty="0">
              <a:latin typeface="+mn-lt"/>
            </a:endParaRPr>
          </a:p>
          <a:p>
            <a:pPr marL="0" indent="0">
              <a:buNone/>
            </a:pPr>
            <a:endParaRPr lang="fr-FR" sz="2400" dirty="0">
              <a:latin typeface="+mn-lt"/>
            </a:endParaRPr>
          </a:p>
          <a:p>
            <a:pPr marL="0" indent="0">
              <a:buNone/>
            </a:pPr>
            <a:endParaRPr lang="fr-FR" sz="2400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F2B8DE-6D6D-03DA-295B-36E3A7E4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967075"/>
            <a:ext cx="3254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fmap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CAF4BE-913E-42EC-112C-CFAAC4ABC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1844238"/>
            <a:ext cx="33938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&lt;*&gt;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::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3B5E03-11D9-CED9-8120-E1ED63807556}"/>
              </a:ext>
            </a:extLst>
          </p:cNvPr>
          <p:cNvSpPr txBox="1"/>
          <p:nvPr/>
        </p:nvSpPr>
        <p:spPr>
          <a:xfrm>
            <a:off x="7213600" y="2587214"/>
            <a:ext cx="3254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mappend</a:t>
            </a:r>
            <a:r>
              <a:rPr lang="fr-FR" sz="2000" dirty="0"/>
              <a:t> :: a -&gt; a -&gt; 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F4120A-7E90-FBAB-1DF6-8B1874B9C0D0}"/>
              </a:ext>
            </a:extLst>
          </p:cNvPr>
          <p:cNvSpPr txBox="1"/>
          <p:nvPr/>
        </p:nvSpPr>
        <p:spPr>
          <a:xfrm>
            <a:off x="7213600" y="3429000"/>
            <a:ext cx="3866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(&gt;&gt;=) :: m a -&gt; (a -&gt; m b) -&gt; m b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FE05EB-B5D4-4A7F-89F6-8848DB46E133}"/>
              </a:ext>
            </a:extLst>
          </p:cNvPr>
          <p:cNvSpPr txBox="1"/>
          <p:nvPr/>
        </p:nvSpPr>
        <p:spPr>
          <a:xfrm>
            <a:off x="5615710" y="4581236"/>
            <a:ext cx="5709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suppose tous les </a:t>
            </a:r>
            <a:r>
              <a:rPr lang="fr-FR" dirty="0" err="1"/>
              <a:t>functors</a:t>
            </a:r>
            <a:r>
              <a:rPr lang="fr-FR" dirty="0"/>
              <a:t>/applicative/</a:t>
            </a:r>
            <a:r>
              <a:rPr lang="fr-FR" dirty="0" err="1"/>
              <a:t>monads</a:t>
            </a:r>
            <a:r>
              <a:rPr lang="fr-FR" dirty="0"/>
              <a:t> comme étant de la catégorie des types (avec certaines limitations informatiques ignorées par rapport au formalisme mathématique)</a:t>
            </a:r>
          </a:p>
        </p:txBody>
      </p:sp>
    </p:spTree>
    <p:extLst>
      <p:ext uri="{BB962C8B-B14F-4D97-AF65-F5344CB8AC3E}">
        <p14:creationId xmlns:p14="http://schemas.microsoft.com/office/powerpoint/2010/main" val="358574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monades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5064" y="2657692"/>
            <a:ext cx="6661872" cy="1542615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latin typeface="+mn-lt"/>
              </a:rPr>
              <a:t>« une monade est juste un monoïde dans la catégorie</a:t>
            </a:r>
            <a:br>
              <a:rPr lang="fr-FR" sz="3600" dirty="0">
                <a:latin typeface="+mn-lt"/>
              </a:rPr>
            </a:br>
            <a:r>
              <a:rPr lang="fr-FR" sz="3600" dirty="0">
                <a:latin typeface="+mn-lt"/>
              </a:rPr>
              <a:t>des </a:t>
            </a:r>
            <a:r>
              <a:rPr lang="fr-FR" sz="3600" dirty="0" err="1">
                <a:latin typeface="+mn-lt"/>
              </a:rPr>
              <a:t>endofoncteurs</a:t>
            </a:r>
            <a:r>
              <a:rPr lang="fr-FR" sz="3600" dirty="0">
                <a:latin typeface="+mn-lt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3435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8C4EF7-93CC-F1E3-E10E-E9F438531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Julien Lenormand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2F868-C12B-3C54-F0F3-88802487FC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Ingénieur informatique</a:t>
            </a:r>
          </a:p>
        </p:txBody>
      </p:sp>
    </p:spTree>
    <p:extLst>
      <p:ext uri="{BB962C8B-B14F-4D97-AF65-F5344CB8AC3E}">
        <p14:creationId xmlns:p14="http://schemas.microsoft.com/office/powerpoint/2010/main" val="145124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 ≠  explication ≠  intuition</a:t>
            </a:r>
          </a:p>
        </p:txBody>
      </p:sp>
      <p:pic>
        <p:nvPicPr>
          <p:cNvPr id="5" name="Image 4" descr="Une image contenant nourriture, Cuisine, ingrédient, intérieur&#10;&#10;Description générée automatiquement">
            <a:extLst>
              <a:ext uri="{FF2B5EF4-FFF2-40B4-BE49-F238E27FC236}">
                <a16:creationId xmlns:a16="http://schemas.microsoft.com/office/drawing/2014/main" id="{99FA32C1-4EEB-2FCB-05AA-015D1CF28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274910"/>
            <a:ext cx="3465250" cy="4331563"/>
          </a:xfrm>
          <a:prstGeom prst="rect">
            <a:avLst/>
          </a:prstGeom>
        </p:spPr>
      </p:pic>
      <p:pic>
        <p:nvPicPr>
          <p:cNvPr id="7" name="Image 6" descr="Une image contenant oiseau, pigeon, plein air, bec&#10;&#10;Description générée automatiquement">
            <a:extLst>
              <a:ext uri="{FF2B5EF4-FFF2-40B4-BE49-F238E27FC236}">
                <a16:creationId xmlns:a16="http://schemas.microsoft.com/office/drawing/2014/main" id="{B2EFBD72-D92F-3BD9-BEBF-DC4D60CF5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858981"/>
            <a:ext cx="5462705" cy="3639527"/>
          </a:xfrm>
          <a:prstGeom prst="rect">
            <a:avLst/>
          </a:prstGeom>
        </p:spPr>
      </p:pic>
      <p:pic>
        <p:nvPicPr>
          <p:cNvPr id="9" name="Image 8" descr="Une image contenant Dessin d’enfant, Arts créatifs, Saint-Valentin, dessin&#10;&#10;Description générée automatiquement">
            <a:extLst>
              <a:ext uri="{FF2B5EF4-FFF2-40B4-BE49-F238E27FC236}">
                <a16:creationId xmlns:a16="http://schemas.microsoft.com/office/drawing/2014/main" id="{18AC1934-3943-8319-39E1-99EF1A817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85" y="3678744"/>
            <a:ext cx="2876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400" y="1172875"/>
            <a:ext cx="6359525" cy="13855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EDF en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2 façons de faire la gestion d’erreur en Python :</a:t>
            </a:r>
          </a:p>
          <a:p>
            <a:pPr marL="0" indent="0">
              <a:buNone/>
            </a:pPr>
            <a:endParaRPr lang="fr-FR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E1BE15-7321-0D5F-EC87-CCB117B0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52" y="2826705"/>
            <a:ext cx="561325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something_that_may_fail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None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...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traitement d'erreur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...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poursuit les opérations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B095B5-91CB-C937-45DB-7C4D8DD0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893" y="2826705"/>
            <a:ext cx="588494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something_that_may_raise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FileNotFoundError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...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traitement d'erreur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...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poursuit les opérations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découverte</a:t>
            </a:r>
          </a:p>
        </p:txBody>
      </p:sp>
      <p:pic>
        <p:nvPicPr>
          <p:cNvPr id="5" name="Image 4" descr="Une image contenant orange, symbole, Graphique, conception&#10;&#10;Description générée automatiquement">
            <a:extLst>
              <a:ext uri="{FF2B5EF4-FFF2-40B4-BE49-F238E27FC236}">
                <a16:creationId xmlns:a16="http://schemas.microsoft.com/office/drawing/2014/main" id="{44083F65-0E02-9E8D-AD64-985A0607A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5" y="2922111"/>
            <a:ext cx="1754541" cy="1787034"/>
          </a:xfrm>
          <a:prstGeom prst="rect">
            <a:avLst/>
          </a:prstGeom>
        </p:spPr>
      </p:pic>
      <p:pic>
        <p:nvPicPr>
          <p:cNvPr id="7" name="Image 6" descr="Une image contenant Police, texte, Graphique, logo&#10;&#10;Description générée automatiquement">
            <a:extLst>
              <a:ext uri="{FF2B5EF4-FFF2-40B4-BE49-F238E27FC236}">
                <a16:creationId xmlns:a16="http://schemas.microsoft.com/office/drawing/2014/main" id="{8891BE37-4DB3-818E-9635-173A68F66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25" y="2680148"/>
            <a:ext cx="2598645" cy="2270957"/>
          </a:xfrm>
          <a:prstGeom prst="rect">
            <a:avLst/>
          </a:prstGeom>
        </p:spPr>
      </p:pic>
      <p:pic>
        <p:nvPicPr>
          <p:cNvPr id="9" name="Image 8" descr="Une image contenant Visage humain, personne, habits, cravate&#10;&#10;Description générée automatiquement">
            <a:extLst>
              <a:ext uri="{FF2B5EF4-FFF2-40B4-BE49-F238E27FC236}">
                <a16:creationId xmlns:a16="http://schemas.microsoft.com/office/drawing/2014/main" id="{524E8F5F-35A2-7062-C176-C7D785A0B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00" y="2389258"/>
            <a:ext cx="2176463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Junior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5953A9-6BDF-4883-3A48-CAEF9964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8709"/>
            <a:ext cx="740420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read_file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may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raise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FileNotFoundError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(and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others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...)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rt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file.read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(-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safe_read_file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_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read_file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FileNotFoundError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Optional.empty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Optional.some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00C783-400D-3C5A-A8C6-52F1A49A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61" y="2291977"/>
            <a:ext cx="567443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...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safe_read_file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file_content.is_empty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traitement d'erreur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...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poursuit les opérations avec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file_content.value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6634782B-EC80-5145-D557-A328EB15C8F6}"/>
                  </a:ext>
                </a:extLst>
              </p14:cNvPr>
              <p14:cNvContentPartPr/>
              <p14:nvPr/>
            </p14:nvContentPartPr>
            <p14:xfrm>
              <a:off x="1603020" y="4780290"/>
              <a:ext cx="1570320" cy="14878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6634782B-EC80-5145-D557-A328EB15C8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380" y="4717650"/>
                <a:ext cx="1695960" cy="16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4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2510" y="1828658"/>
            <a:ext cx="6603999" cy="338988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La nouvelle méthode ressemble beaucoup à juste avoir des </a:t>
            </a:r>
            <a:r>
              <a:rPr lang="fr-FR" i="1" dirty="0">
                <a:latin typeface="+mn-lt"/>
              </a:rPr>
              <a:t>None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Maintenant il y a 3 façons de faire la gestion des erreurs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On a des erreurs avec les </a:t>
            </a:r>
            <a:r>
              <a:rPr lang="fr-FR" i="1" dirty="0" err="1">
                <a:latin typeface="+mn-lt"/>
              </a:rPr>
              <a:t>Optional</a:t>
            </a:r>
            <a:endParaRPr lang="fr-FR" i="1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Mes collègues ne comprennent pas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Et moi non plus</a:t>
            </a:r>
          </a:p>
        </p:txBody>
      </p:sp>
    </p:spTree>
    <p:extLst>
      <p:ext uri="{BB962C8B-B14F-4D97-AF65-F5344CB8AC3E}">
        <p14:creationId xmlns:p14="http://schemas.microsoft.com/office/powerpoint/2010/main" val="15387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29CCD9"/>
      </a:accent1>
      <a:accent2>
        <a:srgbClr val="52D4B3"/>
      </a:accent2>
      <a:accent3>
        <a:srgbClr val="7AD98C"/>
      </a:accent3>
      <a:accent4>
        <a:srgbClr val="A3DE66"/>
      </a:accent4>
      <a:accent5>
        <a:srgbClr val="00CC99"/>
      </a:accent5>
      <a:accent6>
        <a:srgbClr val="FF0066"/>
      </a:accent6>
      <a:hlink>
        <a:srgbClr val="29CCD9"/>
      </a:hlink>
      <a:folHlink>
        <a:srgbClr val="29CCD9"/>
      </a:folHlink>
    </a:clrScheme>
    <a:fontScheme name="Titre 1">
      <a:majorFont>
        <a:latin typeface="Bebas Neu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KAIZEN.potx" id="{2A398622-8D1F-4A51-8256-F265AFBBD433}" vid="{4AA3259A-A2B4-47DB-8EFB-E90D50520E2A}"/>
    </a:ext>
  </a:extLst>
</a:theme>
</file>

<file path=ppt/theme/theme2.xml><?xml version="1.0" encoding="utf-8"?>
<a:theme xmlns:a="http://schemas.openxmlformats.org/drawingml/2006/main" name="Office Theme">
  <a:themeElements>
    <a:clrScheme name="Personnalisé 2">
      <a:dk1>
        <a:srgbClr val="0C0C0C"/>
      </a:dk1>
      <a:lt1>
        <a:srgbClr val="FFFFFF"/>
      </a:lt1>
      <a:dk2>
        <a:srgbClr val="000000"/>
      </a:dk2>
      <a:lt2>
        <a:srgbClr val="FFFFFF"/>
      </a:lt2>
      <a:accent1>
        <a:srgbClr val="29CCD9"/>
      </a:accent1>
      <a:accent2>
        <a:srgbClr val="52D4B3"/>
      </a:accent2>
      <a:accent3>
        <a:srgbClr val="29CCD9"/>
      </a:accent3>
      <a:accent4>
        <a:srgbClr val="10CF9B"/>
      </a:accent4>
      <a:accent5>
        <a:srgbClr val="00C7FF"/>
      </a:accent5>
      <a:accent6>
        <a:srgbClr val="A3DE66"/>
      </a:accent6>
      <a:hlink>
        <a:srgbClr val="52D4B3"/>
      </a:hlink>
      <a:folHlink>
        <a:srgbClr val="85DFD0"/>
      </a:folHlink>
    </a:clrScheme>
    <a:fontScheme name="Titre 1">
      <a:majorFont>
        <a:latin typeface="Bebas Neu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KAIZEN.potx" id="{2A398622-8D1F-4A51-8256-F265AFBBD433}" vid="{2BD62394-2EBB-4D0E-8F28-50BF3B5C6AB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CE0D7B4889046A57C3C013528AFAD" ma:contentTypeVersion="5" ma:contentTypeDescription="Crée un document." ma:contentTypeScope="" ma:versionID="d24b6e17aeacc4ac3ea7ae90b0b54834">
  <xsd:schema xmlns:xsd="http://www.w3.org/2001/XMLSchema" xmlns:xs="http://www.w3.org/2001/XMLSchema" xmlns:p="http://schemas.microsoft.com/office/2006/metadata/properties" xmlns:ns2="bc80c6b7-0c52-4688-bbde-4cfd46a4f8a1" xmlns:ns3="19389953-4af5-4850-bf8a-9565147af8dd" targetNamespace="http://schemas.microsoft.com/office/2006/metadata/properties" ma:root="true" ma:fieldsID="3e38bef0c3eed0c67b803d160b49adf3" ns2:_="" ns3:_="">
    <xsd:import namespace="bc80c6b7-0c52-4688-bbde-4cfd46a4f8a1"/>
    <xsd:import namespace="19389953-4af5-4850-bf8a-9565147af8d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0c6b7-0c52-4688-bbde-4cfd46a4f8a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dexed="true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89953-4af5-4850-bf8a-9565147af8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80c6b7-0c52-4688-bbde-4cfd46a4f8a1">YTWNDPWUCK4P-322393998-40</_dlc_DocId>
    <_dlc_DocIdUrl xmlns="bc80c6b7-0c52-4688-bbde-4cfd46a4f8a1">
      <Url>https://kaizen38240.sharepoint.com/sites/Modeles/_layouts/15/DocIdRedir.aspx?ID=YTWNDPWUCK4P-322393998-40</Url>
      <Description>YTWNDPWUCK4P-322393998-40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3D38F88-98A2-4BED-A6EA-16FC48F97F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0c6b7-0c52-4688-bbde-4cfd46a4f8a1"/>
    <ds:schemaRef ds:uri="19389953-4af5-4850-bf8a-9565147af8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151958-2A79-46DE-BFB5-64DB6D122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0B19D8-778F-43C4-8351-2A1969B86D75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bc80c6b7-0c52-4688-bbde-4cfd46a4f8a1"/>
    <ds:schemaRef ds:uri="http://schemas.microsoft.com/office/infopath/2007/PartnerControls"/>
    <ds:schemaRef ds:uri="http://schemas.openxmlformats.org/package/2006/metadata/core-properties"/>
    <ds:schemaRef ds:uri="19389953-4af5-4850-bf8a-9565147af8dd"/>
  </ds:schemaRefs>
</ds:datastoreItem>
</file>

<file path=customXml/itemProps4.xml><?xml version="1.0" encoding="utf-8"?>
<ds:datastoreItem xmlns:ds="http://schemas.openxmlformats.org/officeDocument/2006/customXml" ds:itemID="{7884A929-704C-47D1-9F9A-183248D4BA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KZS-Modèle-ppt </Template>
  <TotalTime>520</TotalTime>
  <Words>1261</Words>
  <Application>Microsoft Office PowerPoint</Application>
  <PresentationFormat>Grand écran</PresentationFormat>
  <Paragraphs>164</Paragraphs>
  <Slides>24</Slides>
  <Notes>9</Notes>
  <HiddenSlides>0</HiddenSlides>
  <MMClips>1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5" baseType="lpstr">
      <vt:lpstr>Abadi</vt:lpstr>
      <vt:lpstr>Arial</vt:lpstr>
      <vt:lpstr>Arial Unicode MS</vt:lpstr>
      <vt:lpstr>Bebas Neue</vt:lpstr>
      <vt:lpstr>Calibri</vt:lpstr>
      <vt:lpstr>JetBrains Mono</vt:lpstr>
      <vt:lpstr>Lato</vt:lpstr>
      <vt:lpstr>Roboto</vt:lpstr>
      <vt:lpstr>Wingdings</vt:lpstr>
      <vt:lpstr>Thème Office</vt:lpstr>
      <vt:lpstr>Office Theme</vt:lpstr>
      <vt:lpstr>Les monades Ca me casse les gonades</vt:lpstr>
      <vt:lpstr>Les gonades</vt:lpstr>
      <vt:lpstr>Les monades</vt:lpstr>
      <vt:lpstr>Présentation PowerPoint</vt:lpstr>
      <vt:lpstr>Définition  ≠  explication ≠  intuition</vt:lpstr>
      <vt:lpstr>Le contexte</vt:lpstr>
      <vt:lpstr>La découverte</vt:lpstr>
      <vt:lpstr>Junior</vt:lpstr>
      <vt:lpstr>Résultat</vt:lpstr>
      <vt:lpstr>Les monades, historiquement</vt:lpstr>
      <vt:lpstr>Haskell</vt:lpstr>
      <vt:lpstr>Comment expliquer les monades ?</vt:lpstr>
      <vt:lpstr>C’est quoi ?</vt:lpstr>
      <vt:lpstr>Pour quoi faire ?</vt:lpstr>
      <vt:lpstr>C’est quoi, superficiellement ?</vt:lpstr>
      <vt:lpstr>C’est quoi, profondément ?</vt:lpstr>
      <vt:lpstr>Ca sert vraiment ?</vt:lpstr>
      <vt:lpstr>En conclusion</vt:lpstr>
      <vt:lpstr>Pour aller plus loin</vt:lpstr>
      <vt:lpstr>Crédits Images</vt:lpstr>
      <vt:lpstr>Présentation PowerPoint</vt:lpstr>
      <vt:lpstr>MEME</vt:lpstr>
      <vt:lpstr>Hommage</vt:lpstr>
      <vt:lpstr>Antisèche : category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LENORMAND</dc:creator>
  <cp:lastModifiedBy>Julien Lenormand</cp:lastModifiedBy>
  <cp:revision>21</cp:revision>
  <dcterms:created xsi:type="dcterms:W3CDTF">2024-05-14T02:45:17Z</dcterms:created>
  <dcterms:modified xsi:type="dcterms:W3CDTF">2024-10-08T21:44:50Z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0x010100B2FCE0D7B4889046A57C3C013528AFAD</vt:lpwstr>
  </property>
  <property fmtid="{D5CDD505-2E9C-101B-9397-08002B2CF9AE}" pid="3" name="MediaServiceImageTags">
    <vt:lpwstr/>
  </property>
  <property fmtid="{D5CDD505-2E9C-101B-9397-08002B2CF9AE}" pid="4" name="_dlc_DocIdItemGuid">
    <vt:lpwstr>7558cb9e-2672-41d0-b8ac-2ea7ca7bd49d</vt:lpwstr>
  </property>
  <property fmtid="{D5CDD505-2E9C-101B-9397-08002B2CF9AE}" pid="5" name="MSIP_Label_0d49e743-7dbd-471a-96d5-36b560d3ff03_Enabled">
    <vt:lpwstr>true</vt:lpwstr>
  </property>
  <property fmtid="{D5CDD505-2E9C-101B-9397-08002B2CF9AE}" pid="6" name="MSIP_Label_0d49e743-7dbd-471a-96d5-36b560d3ff03_SetDate">
    <vt:lpwstr>2023-03-14T12:07:51Z</vt:lpwstr>
  </property>
  <property fmtid="{D5CDD505-2E9C-101B-9397-08002B2CF9AE}" pid="7" name="MSIP_Label_0d49e743-7dbd-471a-96d5-36b560d3ff03_Method">
    <vt:lpwstr>Privileged</vt:lpwstr>
  </property>
  <property fmtid="{D5CDD505-2E9C-101B-9397-08002B2CF9AE}" pid="8" name="MSIP_Label_0d49e743-7dbd-471a-96d5-36b560d3ff03_Name">
    <vt:lpwstr>Interne</vt:lpwstr>
  </property>
  <property fmtid="{D5CDD505-2E9C-101B-9397-08002B2CF9AE}" pid="9" name="MSIP_Label_0d49e743-7dbd-471a-96d5-36b560d3ff03_SiteId">
    <vt:lpwstr>6018c230-8efc-4a07-afc2-3bc23baf628c</vt:lpwstr>
  </property>
  <property fmtid="{D5CDD505-2E9C-101B-9397-08002B2CF9AE}" pid="10" name="MSIP_Label_0d49e743-7dbd-471a-96d5-36b560d3ff03_ActionId">
    <vt:lpwstr>4f1513d8-80f0-4414-9433-bd5a0ef87d91</vt:lpwstr>
  </property>
  <property fmtid="{D5CDD505-2E9C-101B-9397-08002B2CF9AE}" pid="11" name="MSIP_Label_0d49e743-7dbd-471a-96d5-36b560d3ff03_ContentBits">
    <vt:lpwstr>2</vt:lpwstr>
  </property>
  <property fmtid="{D5CDD505-2E9C-101B-9397-08002B2CF9AE}" pid="12" name="MSIP_Label_23507802-f8e4-4e38-829c-ac8ea9b241e4_Enabled">
    <vt:lpwstr>true</vt:lpwstr>
  </property>
  <property fmtid="{D5CDD505-2E9C-101B-9397-08002B2CF9AE}" pid="13" name="MSIP_Label_23507802-f8e4-4e38-829c-ac8ea9b241e4_SetDate">
    <vt:lpwstr>2024-10-08T21:44:02Z</vt:lpwstr>
  </property>
  <property fmtid="{D5CDD505-2E9C-101B-9397-08002B2CF9AE}" pid="14" name="MSIP_Label_23507802-f8e4-4e38-829c-ac8ea9b241e4_Method">
    <vt:lpwstr>Privileged</vt:lpwstr>
  </property>
  <property fmtid="{D5CDD505-2E9C-101B-9397-08002B2CF9AE}" pid="15" name="MSIP_Label_23507802-f8e4-4e38-829c-ac8ea9b241e4_Name">
    <vt:lpwstr>Public v2</vt:lpwstr>
  </property>
  <property fmtid="{D5CDD505-2E9C-101B-9397-08002B2CF9AE}" pid="16" name="MSIP_Label_23507802-f8e4-4e38-829c-ac8ea9b241e4_SiteId">
    <vt:lpwstr>6e51e1ad-c54b-4b39-b598-0ffe9ae68fef</vt:lpwstr>
  </property>
  <property fmtid="{D5CDD505-2E9C-101B-9397-08002B2CF9AE}" pid="17" name="MSIP_Label_23507802-f8e4-4e38-829c-ac8ea9b241e4_ActionId">
    <vt:lpwstr>bbccef10-f712-43c0-a60f-69d99551351d</vt:lpwstr>
  </property>
  <property fmtid="{D5CDD505-2E9C-101B-9397-08002B2CF9AE}" pid="18" name="MSIP_Label_23507802-f8e4-4e38-829c-ac8ea9b241e4_ContentBits">
    <vt:lpwstr>2</vt:lpwstr>
  </property>
  <property fmtid="{D5CDD505-2E9C-101B-9397-08002B2CF9AE}" pid="19" name="ClassificationContentMarkingFooterLocations">
    <vt:lpwstr>Thème Office:6\Office Theme:6</vt:lpwstr>
  </property>
  <property fmtid="{D5CDD505-2E9C-101B-9397-08002B2CF9AE}" pid="20" name="ClassificationContentMarkingFooterText">
    <vt:lpwstr>Public</vt:lpwstr>
  </property>
</Properties>
</file>