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4"/>
  </p:notesMasterIdLst>
  <p:sldIdLst>
    <p:sldId id="256" r:id="rId2"/>
    <p:sldId id="257" r:id="rId3"/>
    <p:sldId id="281" r:id="rId4"/>
    <p:sldId id="282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00" r:id="rId14"/>
    <p:sldId id="293" r:id="rId15"/>
    <p:sldId id="301" r:id="rId16"/>
    <p:sldId id="294" r:id="rId17"/>
    <p:sldId id="295" r:id="rId18"/>
    <p:sldId id="296" r:id="rId19"/>
    <p:sldId id="297" r:id="rId20"/>
    <p:sldId id="298" r:id="rId21"/>
    <p:sldId id="299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094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24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85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97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eb205fd2b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eb205fd2b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89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832500" y="0"/>
            <a:ext cx="5612100" cy="452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1178000"/>
            <a:ext cx="495600" cy="190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1776350" y="4312325"/>
            <a:ext cx="415500" cy="190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1152600" y="249900"/>
            <a:ext cx="0" cy="63033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rot="10800000">
            <a:off x="244825" y="88472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/>
          <p:nvPr/>
        </p:nvCxnSpPr>
        <p:spPr>
          <a:xfrm rot="10800000">
            <a:off x="244825" y="152112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075659" y="1639375"/>
            <a:ext cx="87798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75650" y="4425425"/>
            <a:ext cx="87798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11430925" y="-301752"/>
            <a:ext cx="1060200" cy="1060200"/>
          </a:xfrm>
          <a:prstGeom prst="pie">
            <a:avLst>
              <a:gd name="adj1" fmla="val 0"/>
              <a:gd name="adj2" fmla="val 54001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2"/>
          </p:nvPr>
        </p:nvSpPr>
        <p:spPr>
          <a:xfrm rot="-5400000" flipH="1">
            <a:off x="-1302750" y="4111651"/>
            <a:ext cx="4117500" cy="79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1100075" y="249900"/>
            <a:ext cx="0" cy="63033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 rot="10800000">
            <a:off x="7849975" y="534397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7849975" y="598037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 rot="5400000">
            <a:off x="10898897" y="2287950"/>
            <a:ext cx="1697535" cy="854785"/>
          </a:xfrm>
          <a:custGeom>
            <a:avLst/>
            <a:gdLst/>
            <a:ahLst/>
            <a:cxnLst/>
            <a:rect l="l" t="t" r="r" b="b"/>
            <a:pathLst>
              <a:path w="1997100" h="1005630" extrusionOk="0">
                <a:moveTo>
                  <a:pt x="1997100" y="7081"/>
                </a:moveTo>
                <a:cubicBezTo>
                  <a:pt x="1997100" y="364672"/>
                  <a:pt x="1805884" y="694965"/>
                  <a:pt x="1495780" y="873028"/>
                </a:cubicBezTo>
                <a:cubicBezTo>
                  <a:pt x="1185675" y="1051091"/>
                  <a:pt x="804027" y="1049738"/>
                  <a:pt x="495193" y="869480"/>
                </a:cubicBezTo>
                <a:cubicBezTo>
                  <a:pt x="186359" y="689223"/>
                  <a:pt x="-2510" y="357581"/>
                  <a:pt x="2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0" y="1178000"/>
            <a:ext cx="495600" cy="190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1776350" y="4312325"/>
            <a:ext cx="415500" cy="190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47" name="Google Shape;47;p4"/>
          <p:cNvCxnSpPr/>
          <p:nvPr/>
        </p:nvCxnSpPr>
        <p:spPr>
          <a:xfrm>
            <a:off x="1152600" y="249900"/>
            <a:ext cx="0" cy="63033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4"/>
          <p:cNvCxnSpPr/>
          <p:nvPr/>
        </p:nvCxnSpPr>
        <p:spPr>
          <a:xfrm rot="10800000">
            <a:off x="244725" y="884725"/>
            <a:ext cx="29706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4"/>
          <p:cNvCxnSpPr/>
          <p:nvPr/>
        </p:nvCxnSpPr>
        <p:spPr>
          <a:xfrm rot="10800000">
            <a:off x="244725" y="1521125"/>
            <a:ext cx="29706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4"/>
          <p:cNvSpPr/>
          <p:nvPr/>
        </p:nvSpPr>
        <p:spPr>
          <a:xfrm rot="5400000">
            <a:off x="11430925" y="-301752"/>
            <a:ext cx="1060200" cy="1060200"/>
          </a:xfrm>
          <a:prstGeom prst="pie">
            <a:avLst>
              <a:gd name="adj1" fmla="val 0"/>
              <a:gd name="adj2" fmla="val 54001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11832121" y="2366893"/>
            <a:ext cx="696900" cy="696900"/>
          </a:xfrm>
          <a:prstGeom prst="pie">
            <a:avLst>
              <a:gd name="adj1" fmla="val 0"/>
              <a:gd name="adj2" fmla="val 108243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52" name="Google Shape;52;p4"/>
          <p:cNvCxnSpPr/>
          <p:nvPr/>
        </p:nvCxnSpPr>
        <p:spPr>
          <a:xfrm>
            <a:off x="11100075" y="249900"/>
            <a:ext cx="0" cy="63033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4"/>
          <p:cNvCxnSpPr/>
          <p:nvPr/>
        </p:nvCxnSpPr>
        <p:spPr>
          <a:xfrm rot="10800000">
            <a:off x="7849975" y="598037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373700" y="868163"/>
            <a:ext cx="9444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1373700" y="1963836"/>
            <a:ext cx="9444600" cy="387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5"/>
          <p:cNvCxnSpPr/>
          <p:nvPr/>
        </p:nvCxnSpPr>
        <p:spPr>
          <a:xfrm>
            <a:off x="1000200" y="97500"/>
            <a:ext cx="0" cy="65664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5"/>
          <p:cNvCxnSpPr/>
          <p:nvPr/>
        </p:nvCxnSpPr>
        <p:spPr>
          <a:xfrm rot="10800000">
            <a:off x="92300" y="732325"/>
            <a:ext cx="30078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5"/>
          <p:cNvCxnSpPr/>
          <p:nvPr/>
        </p:nvCxnSpPr>
        <p:spPr>
          <a:xfrm rot="10800000">
            <a:off x="92300" y="1368725"/>
            <a:ext cx="30078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5"/>
          <p:cNvSpPr/>
          <p:nvPr/>
        </p:nvSpPr>
        <p:spPr>
          <a:xfrm>
            <a:off x="11776350" y="4312325"/>
            <a:ext cx="415500" cy="190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62" name="Google Shape;62;p5"/>
          <p:cNvSpPr/>
          <p:nvPr/>
        </p:nvSpPr>
        <p:spPr>
          <a:xfrm rot="5400000">
            <a:off x="11430925" y="-301752"/>
            <a:ext cx="1060200" cy="1060200"/>
          </a:xfrm>
          <a:prstGeom prst="pie">
            <a:avLst>
              <a:gd name="adj1" fmla="val 0"/>
              <a:gd name="adj2" fmla="val 54001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1976311" y="2043525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5783538" y="2043532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9590765" y="2043532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1976275" y="4076050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5"/>
          </p:nvPr>
        </p:nvSpPr>
        <p:spPr>
          <a:xfrm>
            <a:off x="5783502" y="4076055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6"/>
          </p:nvPr>
        </p:nvSpPr>
        <p:spPr>
          <a:xfrm>
            <a:off x="9590729" y="4076055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 rot="5400000">
            <a:off x="10898897" y="2287950"/>
            <a:ext cx="1697535" cy="854785"/>
          </a:xfrm>
          <a:custGeom>
            <a:avLst/>
            <a:gdLst/>
            <a:ahLst/>
            <a:cxnLst/>
            <a:rect l="l" t="t" r="r" b="b"/>
            <a:pathLst>
              <a:path w="1997100" h="1005630" extrusionOk="0">
                <a:moveTo>
                  <a:pt x="1997100" y="7081"/>
                </a:moveTo>
                <a:cubicBezTo>
                  <a:pt x="1997100" y="364672"/>
                  <a:pt x="1805884" y="694965"/>
                  <a:pt x="1495780" y="873028"/>
                </a:cubicBezTo>
                <a:cubicBezTo>
                  <a:pt x="1185675" y="1051091"/>
                  <a:pt x="804027" y="1049738"/>
                  <a:pt x="495193" y="869480"/>
                </a:cubicBezTo>
                <a:cubicBezTo>
                  <a:pt x="186359" y="689223"/>
                  <a:pt x="-2510" y="357581"/>
                  <a:pt x="2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0" y="1178000"/>
            <a:ext cx="495600" cy="190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73" name="Google Shape;73;p6"/>
          <p:cNvCxnSpPr/>
          <p:nvPr/>
        </p:nvCxnSpPr>
        <p:spPr>
          <a:xfrm>
            <a:off x="1152600" y="249900"/>
            <a:ext cx="0" cy="63033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6"/>
          <p:cNvCxnSpPr/>
          <p:nvPr/>
        </p:nvCxnSpPr>
        <p:spPr>
          <a:xfrm rot="10800000">
            <a:off x="244725" y="884725"/>
            <a:ext cx="29706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6"/>
          <p:cNvCxnSpPr/>
          <p:nvPr/>
        </p:nvCxnSpPr>
        <p:spPr>
          <a:xfrm rot="10800000">
            <a:off x="244725" y="1521125"/>
            <a:ext cx="29706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6"/>
          <p:cNvSpPr/>
          <p:nvPr/>
        </p:nvSpPr>
        <p:spPr>
          <a:xfrm rot="5400000">
            <a:off x="11430925" y="-301752"/>
            <a:ext cx="1060200" cy="1060200"/>
          </a:xfrm>
          <a:prstGeom prst="pie">
            <a:avLst>
              <a:gd name="adj1" fmla="val 0"/>
              <a:gd name="adj2" fmla="val 54001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77" name="Google Shape;77;p6"/>
          <p:cNvCxnSpPr/>
          <p:nvPr/>
        </p:nvCxnSpPr>
        <p:spPr>
          <a:xfrm>
            <a:off x="11100075" y="249900"/>
            <a:ext cx="0" cy="63033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6"/>
          <p:cNvCxnSpPr/>
          <p:nvPr/>
        </p:nvCxnSpPr>
        <p:spPr>
          <a:xfrm rot="10800000">
            <a:off x="7849975" y="598037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2576852" y="1199250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1"/>
          </p:nvPr>
        </p:nvSpPr>
        <p:spPr>
          <a:xfrm>
            <a:off x="2576825" y="2952748"/>
            <a:ext cx="70383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2"/>
          </p:nvPr>
        </p:nvSpPr>
        <p:spPr>
          <a:xfrm>
            <a:off x="2576863" y="3483452"/>
            <a:ext cx="70383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 rot="5400000">
            <a:off x="11832121" y="2366893"/>
            <a:ext cx="696900" cy="696900"/>
          </a:xfrm>
          <a:prstGeom prst="pie">
            <a:avLst>
              <a:gd name="adj1" fmla="val 0"/>
              <a:gd name="adj2" fmla="val 108243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1832500" y="0"/>
            <a:ext cx="4021800" cy="569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10898897" y="2287950"/>
            <a:ext cx="1697535" cy="854785"/>
          </a:xfrm>
          <a:custGeom>
            <a:avLst/>
            <a:gdLst/>
            <a:ahLst/>
            <a:cxnLst/>
            <a:rect l="l" t="t" r="r" b="b"/>
            <a:pathLst>
              <a:path w="1997100" h="1005630" extrusionOk="0">
                <a:moveTo>
                  <a:pt x="1997100" y="7081"/>
                </a:moveTo>
                <a:cubicBezTo>
                  <a:pt x="1997100" y="364672"/>
                  <a:pt x="1805884" y="694965"/>
                  <a:pt x="1495780" y="873028"/>
                </a:cubicBezTo>
                <a:cubicBezTo>
                  <a:pt x="1185675" y="1051091"/>
                  <a:pt x="804027" y="1049738"/>
                  <a:pt x="495193" y="869480"/>
                </a:cubicBezTo>
                <a:cubicBezTo>
                  <a:pt x="186359" y="689223"/>
                  <a:pt x="-2510" y="357581"/>
                  <a:pt x="2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0" y="1178000"/>
            <a:ext cx="495600" cy="190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11776350" y="4312325"/>
            <a:ext cx="415500" cy="190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177" name="Google Shape;177;p13"/>
          <p:cNvCxnSpPr/>
          <p:nvPr/>
        </p:nvCxnSpPr>
        <p:spPr>
          <a:xfrm>
            <a:off x="1152600" y="249900"/>
            <a:ext cx="0" cy="63033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3"/>
          <p:cNvCxnSpPr/>
          <p:nvPr/>
        </p:nvCxnSpPr>
        <p:spPr>
          <a:xfrm rot="10800000">
            <a:off x="244825" y="88472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3"/>
          <p:cNvCxnSpPr/>
          <p:nvPr/>
        </p:nvCxnSpPr>
        <p:spPr>
          <a:xfrm rot="10800000">
            <a:off x="244825" y="152112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13"/>
          <p:cNvSpPr/>
          <p:nvPr/>
        </p:nvSpPr>
        <p:spPr>
          <a:xfrm rot="5400000">
            <a:off x="11430925" y="-301752"/>
            <a:ext cx="1060200" cy="1060200"/>
          </a:xfrm>
          <a:prstGeom prst="pie">
            <a:avLst>
              <a:gd name="adj1" fmla="val 0"/>
              <a:gd name="adj2" fmla="val 54001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81" name="Google Shape;181;p13"/>
          <p:cNvSpPr/>
          <p:nvPr/>
        </p:nvSpPr>
        <p:spPr>
          <a:xfrm rot="5400000">
            <a:off x="11832121" y="2366893"/>
            <a:ext cx="696900" cy="696900"/>
          </a:xfrm>
          <a:prstGeom prst="pie">
            <a:avLst>
              <a:gd name="adj1" fmla="val 0"/>
              <a:gd name="adj2" fmla="val 108243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>
            <a:off x="11100075" y="249900"/>
            <a:ext cx="0" cy="63033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3"/>
          <p:cNvCxnSpPr/>
          <p:nvPr/>
        </p:nvCxnSpPr>
        <p:spPr>
          <a:xfrm rot="10800000">
            <a:off x="7849975" y="5980375"/>
            <a:ext cx="4238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3"/>
          <p:cNvSpPr/>
          <p:nvPr/>
        </p:nvSpPr>
        <p:spPr>
          <a:xfrm>
            <a:off x="825475" y="1198025"/>
            <a:ext cx="3888000" cy="4724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42875" dist="85725" dir="27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050025" y="1446575"/>
            <a:ext cx="3438900" cy="42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5072113" y="1300675"/>
            <a:ext cx="5828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6096000" y="2586825"/>
            <a:ext cx="4804200" cy="314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marL="1371600" lvl="2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marL="1828800" lvl="3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marL="2286000" lvl="4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marL="2743200" lvl="5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marL="3200400" lvl="6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marL="3657600" lvl="7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marL="4114800" lvl="8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3"/>
          <p:cNvSpPr>
            <a:spLocks noGrp="1"/>
          </p:cNvSpPr>
          <p:nvPr>
            <p:ph type="pic" idx="2"/>
          </p:nvPr>
        </p:nvSpPr>
        <p:spPr>
          <a:xfrm>
            <a:off x="1064850" y="1448075"/>
            <a:ext cx="3438000" cy="422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idaloka"/>
              <a:buNone/>
              <a:defRPr sz="45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ic Slab"/>
              <a:buChar char="●"/>
              <a:defRPr sz="25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●"/>
              <a:defRPr sz="24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●"/>
              <a:defRPr sz="24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931800" y="13425"/>
            <a:ext cx="226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slidesmania.com</a:t>
            </a:r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e.com/chat/2b29fj4g83g3c50siia" TargetMode="External"/><Relationship Id="rId2" Type="http://schemas.openxmlformats.org/officeDocument/2006/relationships/hyperlink" Target="https://www.google.com.et/#q=LN_maternal_care_final+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ctrTitle"/>
          </p:nvPr>
        </p:nvSpPr>
        <p:spPr>
          <a:xfrm>
            <a:off x="2075659" y="152400"/>
            <a:ext cx="8779800" cy="422387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lvl="0"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Oromia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 University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Science And Technology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Informtion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endParaRPr lang="en-US" sz="4000" dirty="0"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1"/>
          </p:nvPr>
        </p:nvSpPr>
        <p:spPr>
          <a:xfrm>
            <a:off x="2075650" y="4425425"/>
            <a:ext cx="87798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assisted maternal health Advisory system for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Center</a:t>
            </a:r>
            <a:endParaRPr sz="3200" dirty="0"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 rot="-5400000" flipH="1">
            <a:off x="-1302750" y="4111651"/>
            <a:ext cx="4117500" cy="79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Oromia State University.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5541818"/>
            <a:ext cx="207818" cy="131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49" y="0"/>
            <a:ext cx="2364866" cy="2231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1704109"/>
            <a:ext cx="9821823" cy="5153891"/>
          </a:xfrm>
        </p:spPr>
        <p:txBody>
          <a:bodyPr>
            <a:normAutofit fontScale="77500" lnSpcReduction="20000"/>
          </a:bodyPr>
          <a:lstStyle/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necessary information from the application installed on their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advice and recommendation from physicians using chat, SMS, and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medicine and how to use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with health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to the application to access the information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700" y="1257253"/>
            <a:ext cx="9444600" cy="53790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lvl="0">
              <a:lnSpc>
                <a:spcPct val="16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not work unless network connection is available at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lvl="0">
              <a:lnSpc>
                <a:spcPct val="16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not work unless the user device has enough balance to access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  <a:p>
            <a:pPr lvl="0">
              <a:lnSpc>
                <a:spcPct val="16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physician will not prescribe a medicine to mothers but they will make them aware about their problem and make them to visit close health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 of the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workers 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Mothers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Health Center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Significance of the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 algn="just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the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time, cost and redundancy of information or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efficiency, control and security of existing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accurate output and fast answer of queries.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700" y="1631663"/>
            <a:ext cx="9444600" cy="3873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Tools/Techniques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55" y="2763546"/>
            <a:ext cx="5073511" cy="378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7602" y="6002221"/>
            <a:ext cx="1814945" cy="249382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00" y="2775826"/>
            <a:ext cx="9327688" cy="22496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 and Tools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217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072" y="1672889"/>
            <a:ext cx="9280445" cy="4852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allows project managers to investigate the possible negative and positive outcomes of a project before investing too much time and money.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feasibility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5361709"/>
            <a:ext cx="346364" cy="14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Project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Schedule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2535382"/>
            <a:ext cx="9850583" cy="4128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377415"/>
            <a:ext cx="346365" cy="14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700" y="1249913"/>
            <a:ext cx="9444600" cy="38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  <a:p>
            <a:pPr marL="6985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Hardware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1555"/>
            <a:ext cx="274344" cy="1396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68" y="2889792"/>
            <a:ext cx="9318464" cy="32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699" y="1588295"/>
            <a:ext cx="9444600" cy="38736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Cost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99" y="2562495"/>
            <a:ext cx="9737805" cy="33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>
            <a:spLocks noGrp="1"/>
          </p:cNvSpPr>
          <p:nvPr>
            <p:ph type="title"/>
          </p:nvPr>
        </p:nvSpPr>
        <p:spPr>
          <a:xfrm>
            <a:off x="5931095" y="1397657"/>
            <a:ext cx="5828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Name</a:t>
            </a:r>
            <a:endParaRPr dirty="0"/>
          </a:p>
        </p:txBody>
      </p:sp>
      <p:sp>
        <p:nvSpPr>
          <p:cNvPr id="283" name="Google Shape;283;p23"/>
          <p:cNvSpPr txBox="1">
            <a:spLocks noGrp="1"/>
          </p:cNvSpPr>
          <p:nvPr>
            <p:ph type="body" idx="1"/>
          </p:nvPr>
        </p:nvSpPr>
        <p:spPr>
          <a:xfrm>
            <a:off x="5735782" y="2586825"/>
            <a:ext cx="5164418" cy="22899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9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ID</a:t>
            </a:r>
          </a:p>
          <a:p>
            <a:pPr marL="6985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Adugna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PIT/R/13/01009</a:t>
            </a:r>
          </a:p>
          <a:p>
            <a:pPr marL="69850" lv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Aseggedech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Deressa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PIT/R/13/01001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" lv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Gebi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PIT/R/13/01004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514109"/>
            <a:ext cx="235527" cy="134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532;p41"/>
          <p:cNvGrpSpPr/>
          <p:nvPr/>
        </p:nvGrpSpPr>
        <p:grpSpPr>
          <a:xfrm rot="5400000">
            <a:off x="657264" y="2444502"/>
            <a:ext cx="4351980" cy="2258291"/>
            <a:chOff x="2345366" y="140711"/>
            <a:chExt cx="6483441" cy="4437974"/>
          </a:xfrm>
        </p:grpSpPr>
        <p:sp>
          <p:nvSpPr>
            <p:cNvPr id="7" name="Google Shape;533;p41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534;p41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11" name="Google Shape;535;p41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" name="Google Shape;536;p41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31" name="Google Shape;537;p41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538;p41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539;p41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" name="Google Shape;540;p41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14" name="Google Shape;541;p41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542;p41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543;p41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544;p41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545;p41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546;p41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547;p41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548;p41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549;p41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550;p41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551;p41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552;p41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553;p41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554;p41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555;p41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556;p41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557;p41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" name="Google Shape;558;p41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59;p41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proposal the development of a mobile-assisted maternal health advisory system for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Health Center. The system aims to improve access to healthcare services and communication between mothers and healthcare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https://www.google.com.et/#q=LN_maternal_care_final+pdf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https://poe.com/chat/2b29fj4g83g3c50siia</a:t>
            </a:r>
            <a:endParaRPr lang="en-US" dirty="0"/>
          </a:p>
          <a:p>
            <a:pPr lvl="0"/>
            <a:r>
              <a:rPr lang="en-US" dirty="0"/>
              <a:t>MOH: National Reproductive Health Strategy 2006 - 2015. Federal Democratic Republic of Ethiopia, Ministry of Health.: Addis Ababa, Ethiopia; 2006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title"/>
          </p:nvPr>
        </p:nvSpPr>
        <p:spPr>
          <a:xfrm>
            <a:off x="1274617" y="1199250"/>
            <a:ext cx="9559637" cy="1156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</a:t>
            </a:r>
            <a:r>
              <a:rPr lang="en" sz="3600" dirty="0" smtClean="0"/>
              <a:t>you for your Attention!!!!</a:t>
            </a:r>
            <a:endParaRPr sz="3600" dirty="0"/>
          </a:p>
        </p:txBody>
      </p:sp>
      <p:sp>
        <p:nvSpPr>
          <p:cNvPr id="570" name="Google Shape;570;p42"/>
          <p:cNvSpPr txBox="1">
            <a:spLocks noGrp="1"/>
          </p:cNvSpPr>
          <p:nvPr>
            <p:ph type="subTitle" idx="1"/>
          </p:nvPr>
        </p:nvSpPr>
        <p:spPr>
          <a:xfrm>
            <a:off x="2161189" y="2355273"/>
            <a:ext cx="70383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571" name="Google Shape;571;p42"/>
          <p:cNvSpPr txBox="1">
            <a:spLocks noGrp="1"/>
          </p:cNvSpPr>
          <p:nvPr>
            <p:ph type="body" idx="2"/>
          </p:nvPr>
        </p:nvSpPr>
        <p:spPr>
          <a:xfrm>
            <a:off x="2369127" y="2885973"/>
            <a:ext cx="7065913" cy="201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69850" indent="0" algn="l">
              <a:lnSpc>
                <a:spcPct val="160000"/>
              </a:lnSpc>
              <a:buNone/>
            </a:pPr>
            <a:r>
              <a:rPr lang="en-US" dirty="0" smtClean="0"/>
              <a:t>                             lenseadugna@gmail.com</a:t>
            </a:r>
            <a:endParaRPr lang="en-US" dirty="0"/>
          </a:p>
          <a:p>
            <a:pPr marL="69850" indent="0" algn="l">
              <a:lnSpc>
                <a:spcPct val="160000"/>
              </a:lnSpc>
              <a:buNone/>
            </a:pPr>
            <a:r>
              <a:rPr lang="en-US" dirty="0" smtClean="0"/>
              <a:t>                             aseggedechderessa@gmail.com</a:t>
            </a:r>
            <a:endParaRPr lang="en-US" dirty="0"/>
          </a:p>
          <a:p>
            <a:pPr marL="69850" indent="0" algn="l">
              <a:lnSpc>
                <a:spcPct val="160000"/>
              </a:lnSpc>
              <a:buNone/>
            </a:pPr>
            <a:r>
              <a:rPr lang="en-US" dirty="0" smtClean="0"/>
              <a:t>                            gebikedir71@gmail.com</a:t>
            </a:r>
            <a:endParaRPr lang="en-US" dirty="0"/>
          </a:p>
        </p:txBody>
      </p:sp>
      <p:sp>
        <p:nvSpPr>
          <p:cNvPr id="21" name="Google Shape;624;p45"/>
          <p:cNvSpPr/>
          <p:nvPr/>
        </p:nvSpPr>
        <p:spPr>
          <a:xfrm>
            <a:off x="2590799" y="3184655"/>
            <a:ext cx="1334712" cy="1262653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4"/>
          <p:cNvGrpSpPr/>
          <p:nvPr/>
        </p:nvGrpSpPr>
        <p:grpSpPr>
          <a:xfrm>
            <a:off x="536164" y="1111713"/>
            <a:ext cx="1371600" cy="1371600"/>
            <a:chOff x="1521350" y="1348675"/>
            <a:chExt cx="1371600" cy="1371600"/>
          </a:xfrm>
        </p:grpSpPr>
        <p:sp>
          <p:nvSpPr>
            <p:cNvPr id="290" name="Google Shape;290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292" name="Google Shape;292;p24"/>
          <p:cNvSpPr txBox="1">
            <a:spLocks noGrp="1"/>
          </p:cNvSpPr>
          <p:nvPr>
            <p:ph type="title"/>
          </p:nvPr>
        </p:nvSpPr>
        <p:spPr>
          <a:xfrm>
            <a:off x="372511" y="22491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buSzPts val="990"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293" name="Google Shape;293;p24"/>
          <p:cNvSpPr txBox="1">
            <a:spLocks noGrp="1"/>
          </p:cNvSpPr>
          <p:nvPr>
            <p:ph type="body" idx="1"/>
          </p:nvPr>
        </p:nvSpPr>
        <p:spPr>
          <a:xfrm>
            <a:off x="1990967" y="1185932"/>
            <a:ext cx="2103000" cy="13312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9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94" name="Google Shape;294;p24"/>
          <p:cNvSpPr txBox="1">
            <a:spLocks noGrp="1"/>
          </p:cNvSpPr>
          <p:nvPr>
            <p:ph type="body" idx="2"/>
          </p:nvPr>
        </p:nvSpPr>
        <p:spPr>
          <a:xfrm>
            <a:off x="5773097" y="1248124"/>
            <a:ext cx="2103000" cy="15670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Organization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95" name="Google Shape;295;p24"/>
          <p:cNvSpPr txBox="1">
            <a:spLocks noGrp="1"/>
          </p:cNvSpPr>
          <p:nvPr>
            <p:ph type="body" idx="3"/>
          </p:nvPr>
        </p:nvSpPr>
        <p:spPr>
          <a:xfrm>
            <a:off x="9591936" y="1246771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9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Problems</a:t>
            </a:r>
          </a:p>
        </p:txBody>
      </p:sp>
      <p:sp>
        <p:nvSpPr>
          <p:cNvPr id="296" name="Google Shape;296;p24"/>
          <p:cNvSpPr txBox="1">
            <a:spLocks noGrp="1"/>
          </p:cNvSpPr>
          <p:nvPr>
            <p:ph type="body" idx="4"/>
          </p:nvPr>
        </p:nvSpPr>
        <p:spPr>
          <a:xfrm>
            <a:off x="2043866" y="2728483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7" name="Google Shape;297;p24"/>
          <p:cNvSpPr txBox="1">
            <a:spLocks noGrp="1"/>
          </p:cNvSpPr>
          <p:nvPr>
            <p:ph type="body" idx="5"/>
          </p:nvPr>
        </p:nvSpPr>
        <p:spPr>
          <a:xfrm>
            <a:off x="5810539" y="2865575"/>
            <a:ext cx="2103000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9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body" idx="6"/>
          </p:nvPr>
        </p:nvSpPr>
        <p:spPr>
          <a:xfrm>
            <a:off x="9661029" y="3002599"/>
            <a:ext cx="2385763" cy="181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9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 of the Application</a:t>
            </a:r>
          </a:p>
        </p:txBody>
      </p:sp>
      <p:grpSp>
        <p:nvGrpSpPr>
          <p:cNvPr id="299" name="Google Shape;299;p24"/>
          <p:cNvGrpSpPr/>
          <p:nvPr/>
        </p:nvGrpSpPr>
        <p:grpSpPr>
          <a:xfrm>
            <a:off x="4281773" y="1186623"/>
            <a:ext cx="1371600" cy="1371600"/>
            <a:chOff x="1521350" y="1348675"/>
            <a:chExt cx="1371600" cy="1371600"/>
          </a:xfrm>
        </p:grpSpPr>
        <p:sp>
          <p:nvSpPr>
            <p:cNvPr id="300" name="Google Shape;300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302" name="Google Shape;302;p24"/>
          <p:cNvGrpSpPr/>
          <p:nvPr/>
        </p:nvGrpSpPr>
        <p:grpSpPr>
          <a:xfrm>
            <a:off x="7990441" y="1185932"/>
            <a:ext cx="1371600" cy="1371600"/>
            <a:chOff x="1521350" y="1348675"/>
            <a:chExt cx="1371600" cy="1371600"/>
          </a:xfrm>
        </p:grpSpPr>
        <p:sp>
          <p:nvSpPr>
            <p:cNvPr id="303" name="Google Shape;303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305" name="Google Shape;305;p24"/>
          <p:cNvGrpSpPr/>
          <p:nvPr/>
        </p:nvGrpSpPr>
        <p:grpSpPr>
          <a:xfrm>
            <a:off x="8026138" y="2865575"/>
            <a:ext cx="1371600" cy="1371600"/>
            <a:chOff x="1521350" y="1348675"/>
            <a:chExt cx="1371600" cy="1371600"/>
          </a:xfrm>
        </p:grpSpPr>
        <p:sp>
          <p:nvSpPr>
            <p:cNvPr id="306" name="Google Shape;306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>
                  <a:latin typeface="Vidaloka"/>
                  <a:ea typeface="Vidaloka"/>
                  <a:cs typeface="Vidaloka"/>
                  <a:sym typeface="Vidaloka"/>
                </a:rPr>
                <a:t>06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308" name="Google Shape;308;p24"/>
          <p:cNvGrpSpPr/>
          <p:nvPr/>
        </p:nvGrpSpPr>
        <p:grpSpPr>
          <a:xfrm>
            <a:off x="599137" y="2728483"/>
            <a:ext cx="1371600" cy="1371600"/>
            <a:chOff x="1521350" y="1348675"/>
            <a:chExt cx="1371600" cy="1371600"/>
          </a:xfrm>
        </p:grpSpPr>
        <p:sp>
          <p:nvSpPr>
            <p:cNvPr id="309" name="Google Shape;309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311" name="Google Shape;311;p24"/>
          <p:cNvGrpSpPr/>
          <p:nvPr/>
        </p:nvGrpSpPr>
        <p:grpSpPr>
          <a:xfrm>
            <a:off x="4268590" y="2865575"/>
            <a:ext cx="1371600" cy="1371600"/>
            <a:chOff x="1521350" y="1348675"/>
            <a:chExt cx="1371600" cy="1371600"/>
          </a:xfrm>
        </p:grpSpPr>
        <p:sp>
          <p:nvSpPr>
            <p:cNvPr id="312" name="Google Shape;312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>
                  <a:latin typeface="Vidaloka"/>
                  <a:ea typeface="Vidaloka"/>
                  <a:cs typeface="Vidaloka"/>
                  <a:sym typeface="Vidaloka"/>
                </a:rPr>
                <a:t>05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7" name="Google Shape;308;p24"/>
          <p:cNvGrpSpPr/>
          <p:nvPr/>
        </p:nvGrpSpPr>
        <p:grpSpPr>
          <a:xfrm>
            <a:off x="603719" y="4417619"/>
            <a:ext cx="1371600" cy="1371600"/>
            <a:chOff x="1521350" y="1348675"/>
            <a:chExt cx="1371600" cy="1371600"/>
          </a:xfrm>
        </p:grpSpPr>
        <p:sp>
          <p:nvSpPr>
            <p:cNvPr id="28" name="Google Shape;309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29" name="Google Shape;310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 smtClean="0">
                  <a:latin typeface="Vidaloka"/>
                  <a:ea typeface="Vidaloka"/>
                  <a:cs typeface="Vidaloka"/>
                  <a:sym typeface="Vidaloka"/>
                </a:rPr>
                <a:t>0</a:t>
              </a:r>
              <a:r>
                <a:rPr lang="am-ET" sz="4600" b="1" dirty="0" smtClean="0">
                  <a:latin typeface="Vidaloka"/>
                  <a:ea typeface="Vidaloka"/>
                  <a:cs typeface="Vidaloka"/>
                  <a:sym typeface="Vidaloka"/>
                </a:rPr>
                <a:t>7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30" name="Google Shape;308;p24"/>
          <p:cNvGrpSpPr/>
          <p:nvPr/>
        </p:nvGrpSpPr>
        <p:grpSpPr>
          <a:xfrm>
            <a:off x="4256793" y="4543483"/>
            <a:ext cx="1371600" cy="1371600"/>
            <a:chOff x="1521350" y="1348675"/>
            <a:chExt cx="1371600" cy="1371600"/>
          </a:xfrm>
        </p:grpSpPr>
        <p:sp>
          <p:nvSpPr>
            <p:cNvPr id="31" name="Google Shape;309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32" name="Google Shape;310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 smtClean="0">
                  <a:latin typeface="Vidaloka"/>
                  <a:ea typeface="Vidaloka"/>
                  <a:cs typeface="Vidaloka"/>
                  <a:sym typeface="Vidaloka"/>
                </a:rPr>
                <a:t>0</a:t>
              </a:r>
              <a:r>
                <a:rPr lang="am-ET" sz="4600" b="1" dirty="0" smtClean="0">
                  <a:latin typeface="Vidaloka"/>
                  <a:ea typeface="Vidaloka"/>
                  <a:cs typeface="Vidaloka"/>
                  <a:sym typeface="Vidaloka"/>
                </a:rPr>
                <a:t>8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33" name="Google Shape;308;p24"/>
          <p:cNvGrpSpPr/>
          <p:nvPr/>
        </p:nvGrpSpPr>
        <p:grpSpPr>
          <a:xfrm>
            <a:off x="8039521" y="4520265"/>
            <a:ext cx="1371600" cy="1371600"/>
            <a:chOff x="1521350" y="1348675"/>
            <a:chExt cx="1371600" cy="1371600"/>
          </a:xfrm>
        </p:grpSpPr>
        <p:sp>
          <p:nvSpPr>
            <p:cNvPr id="34" name="Google Shape;309;p24"/>
            <p:cNvSpPr/>
            <p:nvPr/>
          </p:nvSpPr>
          <p:spPr>
            <a:xfrm>
              <a:off x="1521350" y="1348675"/>
              <a:ext cx="1371600" cy="137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14300" dist="66675" dir="27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35" name="Google Shape;310;p24"/>
            <p:cNvSpPr/>
            <p:nvPr/>
          </p:nvSpPr>
          <p:spPr>
            <a:xfrm>
              <a:off x="1658445" y="1485783"/>
              <a:ext cx="1097400" cy="109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 dirty="0" smtClean="0">
                  <a:latin typeface="Vidaloka"/>
                  <a:ea typeface="Vidaloka"/>
                  <a:cs typeface="Vidaloka"/>
                  <a:sym typeface="Vidaloka"/>
                </a:rPr>
                <a:t>0</a:t>
              </a:r>
              <a:r>
                <a:rPr lang="am-ET" sz="4600" b="1" smtClean="0">
                  <a:latin typeface="Vidaloka"/>
                  <a:ea typeface="Vidaloka"/>
                  <a:cs typeface="Vidaloka"/>
                  <a:sym typeface="Vidaloka"/>
                </a:rPr>
                <a:t>9</a:t>
              </a:r>
              <a:endParaRPr sz="4600" b="1" dirty="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36" name="Google Shape;296;p24"/>
          <p:cNvSpPr txBox="1">
            <a:spLocks/>
          </p:cNvSpPr>
          <p:nvPr/>
        </p:nvSpPr>
        <p:spPr>
          <a:xfrm>
            <a:off x="2056136" y="4544648"/>
            <a:ext cx="2103000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ic Slab"/>
              <a:buChar char="●"/>
              <a:defRPr sz="25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●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●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69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0">
              <a:spcAft>
                <a:spcPts val="1600"/>
              </a:spcAft>
              <a:buFont typeface="Antic Slab"/>
              <a:buNone/>
            </a:pPr>
            <a:endParaRPr lang="en-US" dirty="0"/>
          </a:p>
        </p:txBody>
      </p:sp>
      <p:sp>
        <p:nvSpPr>
          <p:cNvPr id="37" name="Google Shape;296;p24"/>
          <p:cNvSpPr txBox="1">
            <a:spLocks/>
          </p:cNvSpPr>
          <p:nvPr/>
        </p:nvSpPr>
        <p:spPr>
          <a:xfrm>
            <a:off x="5906626" y="4520265"/>
            <a:ext cx="2103000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ic Slab"/>
              <a:buChar char="●"/>
              <a:defRPr sz="25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●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●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69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marL="0" indent="0">
              <a:spcAft>
                <a:spcPts val="1600"/>
              </a:spcAft>
              <a:buFont typeface="Antic Slab"/>
              <a:buNone/>
            </a:pPr>
            <a:endParaRPr lang="en-US" dirty="0"/>
          </a:p>
        </p:txBody>
      </p:sp>
      <p:sp>
        <p:nvSpPr>
          <p:cNvPr id="38" name="Google Shape;296;p24"/>
          <p:cNvSpPr txBox="1">
            <a:spLocks/>
          </p:cNvSpPr>
          <p:nvPr/>
        </p:nvSpPr>
        <p:spPr>
          <a:xfrm>
            <a:off x="9700827" y="4554727"/>
            <a:ext cx="2103000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ic Slab"/>
              <a:buChar char="●"/>
              <a:defRPr sz="25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●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●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○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ic Slab"/>
              <a:buChar char="■"/>
              <a:defRPr sz="24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69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pPr marL="0" indent="0">
              <a:spcAft>
                <a:spcPts val="1600"/>
              </a:spcAft>
              <a:buFont typeface="Antic Slab"/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5486400"/>
            <a:ext cx="249382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9850" indent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073" y="1963836"/>
            <a:ext cx="9682227" cy="4520091"/>
          </a:xfrm>
        </p:spPr>
        <p:txBody>
          <a:bodyPr>
            <a:normAutofit fontScale="92500" lnSpcReduction="10000"/>
          </a:bodyPr>
          <a:lstStyle/>
          <a:p>
            <a:pPr marL="6985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maternal health advisory system is simply a mobile application that helps mothers or physician to get necessary information about maternal health and perform communication between mothers and physician or family planning workers. </a:t>
            </a:r>
          </a:p>
          <a:p>
            <a:pPr marL="69850" indent="0">
              <a:lnSpc>
                <a:spcPct val="15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Typically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application is exceedingly useful for a mothers or physician when they are far from each other and busy.</a:t>
            </a:r>
          </a:p>
          <a:p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0" y="5486401"/>
            <a:ext cx="332509" cy="135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9850" indent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Organization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700" y="1963836"/>
            <a:ext cx="9444600" cy="4423110"/>
          </a:xfrm>
        </p:spPr>
        <p:txBody>
          <a:bodyPr>
            <a:normAutofit/>
          </a:bodyPr>
          <a:lstStyle/>
          <a:p>
            <a:pPr marL="6985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was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1953 by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Oromia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Bureau and consists of seven Board members. The board is headed by the office of the mayor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Although nothing is known about how many employees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when it was established, it currently has sixty eight (68) employees.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583382"/>
            <a:ext cx="374073" cy="127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00" y="1963836"/>
            <a:ext cx="9162963" cy="4062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41818"/>
            <a:ext cx="235527" cy="131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491" y="1520489"/>
            <a:ext cx="9626809" cy="512969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pregnant women do not receive antenatal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care.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and unnecessary pregnancy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increased.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cost wastage to get health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lack access to relevant information, trained providers and supplies, and other essential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unwanted pregnancies carry high risks of morbidity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700" y="1865386"/>
            <a:ext cx="9444600" cy="3873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</a:t>
            </a:r>
          </a:p>
          <a:p>
            <a:pPr marL="69850" indent="0" algn="just">
              <a:lnSpc>
                <a:spcPct val="150000"/>
              </a:lnSpc>
              <a:buNone/>
            </a:pPr>
            <a:r>
              <a:rPr lang="en-US" dirty="0" smtClean="0"/>
              <a:t>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 of this project is to develop a Mobile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maternal health Advisory system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Center</a:t>
            </a:r>
          </a:p>
          <a:p>
            <a:pPr marL="6985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701" y="1510145"/>
            <a:ext cx="9723790" cy="5347855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interactive GUI using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XML.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proposed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 maternal health counseling system supported by mobile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 system where mothers can easily find solutions to their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pPr lvl="0">
              <a:lnSpc>
                <a:spcPct val="170000"/>
              </a:lnSpc>
              <a:buFontTx/>
              <a:buChar char="-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system that allows mothers to easily communicate with the health care professionals of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Batu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Center.</a:t>
            </a:r>
          </a:p>
          <a:p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895"/>
            <a:ext cx="274344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000000"/>
      </a:dk1>
      <a:lt1>
        <a:srgbClr val="F7E7E7"/>
      </a:lt1>
      <a:dk2>
        <a:srgbClr val="000000"/>
      </a:dk2>
      <a:lt2>
        <a:srgbClr val="FFFFFF"/>
      </a:lt2>
      <a:accent1>
        <a:srgbClr val="FBB4AC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8E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652</Words>
  <Application>Microsoft Office PowerPoint</Application>
  <PresentationFormat>Widescreen</PresentationFormat>
  <Paragraphs>101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Antic Slab</vt:lpstr>
      <vt:lpstr>Arial</vt:lpstr>
      <vt:lpstr>Calibri</vt:lpstr>
      <vt:lpstr>Times New Roman</vt:lpstr>
      <vt:lpstr>Vidaloka</vt:lpstr>
      <vt:lpstr>SlidesMania Template</vt:lpstr>
      <vt:lpstr>Oromia State University College Of Science And Technology Department Of Informtion Technology</vt:lpstr>
      <vt:lpstr>Group Name</vt:lpstr>
      <vt:lpstr>Outline</vt:lpstr>
      <vt:lpstr>Introduction</vt:lpstr>
      <vt:lpstr>Background of Organization</vt:lpstr>
      <vt:lpstr>Organization Structure</vt:lpstr>
      <vt:lpstr>Statement of Problems </vt:lpstr>
      <vt:lpstr>Objective</vt:lpstr>
      <vt:lpstr>Cont….</vt:lpstr>
      <vt:lpstr>Scope and Limitation</vt:lpstr>
      <vt:lpstr>Cont…</vt:lpstr>
      <vt:lpstr>Beneficiaries of the Application</vt:lpstr>
      <vt:lpstr>Significance of the Application</vt:lpstr>
      <vt:lpstr>Methodology</vt:lpstr>
      <vt:lpstr>Cont…</vt:lpstr>
      <vt:lpstr>Feasibility study</vt:lpstr>
      <vt:lpstr>Project Plan</vt:lpstr>
      <vt:lpstr>Cont….</vt:lpstr>
      <vt:lpstr>Cont…</vt:lpstr>
      <vt:lpstr>Conclusion</vt:lpstr>
      <vt:lpstr>Reference</vt:lpstr>
      <vt:lpstr>Thank you for your Attention!!!!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 title goes here.</dc:title>
  <dc:creator>osu</dc:creator>
  <cp:lastModifiedBy>osu</cp:lastModifiedBy>
  <cp:revision>49</cp:revision>
  <dcterms:modified xsi:type="dcterms:W3CDTF">2024-05-20T06:08:50Z</dcterms:modified>
</cp:coreProperties>
</file>