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4" r:id="rId3"/>
    <p:sldId id="266" r:id="rId4"/>
    <p:sldId id="305" r:id="rId5"/>
    <p:sldId id="306" r:id="rId6"/>
    <p:sldId id="307" r:id="rId7"/>
    <p:sldId id="308" r:id="rId8"/>
    <p:sldId id="278" r:id="rId9"/>
    <p:sldId id="310" r:id="rId10"/>
    <p:sldId id="311" r:id="rId11"/>
    <p:sldId id="312" r:id="rId12"/>
    <p:sldId id="313" r:id="rId13"/>
    <p:sldId id="314" r:id="rId14"/>
    <p:sldId id="31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B"/>
    <a:srgbClr val="5E57E7"/>
    <a:srgbClr val="517CF5"/>
    <a:srgbClr val="ACEAF6"/>
    <a:srgbClr val="B4E0F2"/>
    <a:srgbClr val="87CEEB"/>
    <a:srgbClr val="F06482"/>
    <a:srgbClr val="76ECBF"/>
    <a:srgbClr val="78EA87"/>
    <a:srgbClr val="788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80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2021-08-16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7536" y="-170688"/>
            <a:ext cx="12533376" cy="7156704"/>
          </a:xfrm>
          <a:prstGeom prst="rect">
            <a:avLst/>
          </a:prstGeom>
          <a:solidFill>
            <a:srgbClr val="2E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4220" y="3655478"/>
            <a:ext cx="72298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b="1" spc="-300" dirty="0" smtClean="0">
                <a:solidFill>
                  <a:schemeClr val="bg1">
                    <a:alpha val="90000"/>
                  </a:schemeClr>
                </a:solidFill>
              </a:rPr>
              <a:t>Card </a:t>
            </a:r>
            <a:r>
              <a:rPr lang="en-US" altLang="ko-KR" sz="8000" b="1" spc="-300" dirty="0" smtClean="0">
                <a:solidFill>
                  <a:schemeClr val="bg1"/>
                </a:solidFill>
              </a:rPr>
              <a:t>Flip </a:t>
            </a:r>
            <a:r>
              <a:rPr lang="en-US" altLang="ko-KR" sz="8000" b="1" spc="-300" dirty="0" smtClean="0">
                <a:solidFill>
                  <a:schemeClr val="bg1">
                    <a:alpha val="90000"/>
                  </a:schemeClr>
                </a:solidFill>
              </a:rPr>
              <a:t>Game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1" y="-2448026"/>
            <a:ext cx="3402762" cy="1896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24225" y="5287429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조 </a:t>
            </a:r>
            <a:r>
              <a:rPr lang="ko-KR" altLang="en-US" dirty="0" err="1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김선필</a:t>
            </a:r>
            <a:r>
              <a:rPr lang="en-US" altLang="ko-KR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류재영</a:t>
            </a:r>
            <a:r>
              <a:rPr lang="en-US" altLang="ko-KR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 이은선</a:t>
            </a:r>
            <a:endParaRPr lang="ko-KR" altLang="en-US" dirty="0">
              <a:solidFill>
                <a:schemeClr val="bg1"/>
              </a:solidFill>
              <a:latin typeface="210 M고딕OTF 050" panose="02020503020101020101" pitchFamily="18" charset="-127"/>
              <a:ea typeface="210 M고딕OTF 050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701604">
            <a:off x="7042860" y="797617"/>
            <a:ext cx="1403030" cy="1905718"/>
          </a:xfrm>
          <a:prstGeom prst="rect">
            <a:avLst/>
          </a:prstGeom>
          <a:solidFill>
            <a:srgbClr val="5E57E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9218346">
            <a:off x="4354622" y="1834469"/>
            <a:ext cx="1152706" cy="1565707"/>
          </a:xfrm>
          <a:prstGeom prst="rect">
            <a:avLst/>
          </a:prstGeom>
          <a:solidFill>
            <a:srgbClr val="517CF5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70500" y="527779"/>
            <a:ext cx="1800352" cy="2445395"/>
          </a:xfrm>
          <a:prstGeom prst="rect">
            <a:avLst/>
          </a:prstGeom>
          <a:solidFill>
            <a:srgbClr val="AC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500" dirty="0" smtClean="0"/>
              <a:t>?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2E3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1145215" y="351819"/>
              <a:ext cx="2200860" cy="657110"/>
              <a:chOff x="1145215" y="351819"/>
              <a:chExt cx="2200860" cy="65711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절차</a:t>
                </a:r>
                <a:endParaRPr lang="ko-KR" altLang="en-US" sz="1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9021" y="572125"/>
                <a:ext cx="2197054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컨텐츠 구조 계획</a:t>
                </a:r>
                <a:endParaRPr lang="ko-KR" altLang="en-US" sz="2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rgbClr val="2E3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CA482EE-B631-4804-9006-08EF9A6D0CEA}"/>
              </a:ext>
            </a:extLst>
          </p:cNvPr>
          <p:cNvSpPr txBox="1"/>
          <p:nvPr/>
        </p:nvSpPr>
        <p:spPr>
          <a:xfrm>
            <a:off x="19444733" y="5810125"/>
            <a:ext cx="295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CSS/HTML</a:t>
            </a:r>
          </a:p>
          <a:p>
            <a:pPr algn="ctr"/>
            <a:r>
              <a:rPr lang="en-US" altLang="ko-KR" sz="3600" b="1" spc="-15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JavaScript</a:t>
            </a:r>
            <a:endParaRPr lang="ko-KR" altLang="en-US" sz="3600" b="1" spc="-15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949005" y="2134817"/>
            <a:ext cx="11111804" cy="4208596"/>
            <a:chOff x="949005" y="2134817"/>
            <a:chExt cx="11111804" cy="4208596"/>
          </a:xfrm>
        </p:grpSpPr>
        <p:grpSp>
          <p:nvGrpSpPr>
            <p:cNvPr id="16" name="그룹 15"/>
            <p:cNvGrpSpPr/>
            <p:nvPr/>
          </p:nvGrpSpPr>
          <p:grpSpPr>
            <a:xfrm>
              <a:off x="949005" y="2134817"/>
              <a:ext cx="11111804" cy="4208596"/>
              <a:chOff x="1057440" y="2391538"/>
              <a:chExt cx="11111804" cy="4208596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923356" y="3063232"/>
                <a:ext cx="1580198" cy="67169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카드 고정 및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클릭 해제</a:t>
                </a:r>
                <a:endParaRPr lang="ko-KR" altLang="en-US" sz="1600" dirty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57440" y="3908617"/>
                <a:ext cx="23312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난이도에 따른</a:t>
                </a:r>
                <a:endParaRPr lang="en-US" altLang="ko-KR" sz="14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  <a:p>
                <a:r>
                  <a:rPr lang="ko-KR" altLang="en-US" sz="14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카드 장수 배치와</a:t>
                </a:r>
                <a:endParaRPr lang="en-US" altLang="ko-KR" sz="14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  <a:p>
                <a:r>
                  <a:rPr lang="en-US" altLang="ko-KR" sz="14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3</a:t>
                </a:r>
                <a:r>
                  <a:rPr lang="ko-KR" altLang="en-US" sz="14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초 공개 후 뒤집기</a:t>
                </a:r>
                <a:endParaRPr lang="en-US" altLang="ko-KR" sz="14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4008732" y="3063232"/>
                <a:ext cx="1580198" cy="67169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카드 두 장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클릭</a:t>
                </a:r>
                <a:endParaRPr lang="ko-KR" altLang="en-US" sz="1600" dirty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4008732" y="4485127"/>
                <a:ext cx="1580198" cy="67169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카드 원상복귀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9837980" y="3063232"/>
                <a:ext cx="1580198" cy="67169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게임 종료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094108" y="3063233"/>
                <a:ext cx="1580198" cy="67169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난이도 설정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25" idx="3"/>
                <a:endCxn id="21" idx="1"/>
              </p:cNvCxnSpPr>
              <p:nvPr/>
            </p:nvCxnSpPr>
            <p:spPr>
              <a:xfrm flipV="1">
                <a:off x="2674306" y="3399079"/>
                <a:ext cx="1334426" cy="1"/>
              </a:xfrm>
              <a:prstGeom prst="straightConnector1">
                <a:avLst/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5588930" y="3399079"/>
                <a:ext cx="1334426" cy="1"/>
              </a:xfrm>
              <a:prstGeom prst="straightConnector1">
                <a:avLst/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8503554" y="3399079"/>
                <a:ext cx="1334426" cy="1"/>
              </a:xfrm>
              <a:prstGeom prst="straightConnector1">
                <a:avLst/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꺾인 연결선 6"/>
              <p:cNvCxnSpPr/>
              <p:nvPr/>
            </p:nvCxnSpPr>
            <p:spPr>
              <a:xfrm rot="10800000">
                <a:off x="4005557" y="3527176"/>
                <a:ext cx="12700" cy="1293799"/>
              </a:xfrm>
              <a:prstGeom prst="bentConnector4">
                <a:avLst>
                  <a:gd name="adj1" fmla="val 2875000"/>
                  <a:gd name="adj2" fmla="val 99544"/>
                </a:avLst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21" idx="2"/>
                <a:endCxn id="23" idx="0"/>
              </p:cNvCxnSpPr>
              <p:nvPr/>
            </p:nvCxnSpPr>
            <p:spPr>
              <a:xfrm>
                <a:off x="4798831" y="3734925"/>
                <a:ext cx="0" cy="750202"/>
              </a:xfrm>
              <a:prstGeom prst="straightConnector1">
                <a:avLst/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916612" y="3970172"/>
                <a:ext cx="865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오답</a:t>
                </a:r>
                <a:endParaRPr lang="en-US" altLang="ko-KR" sz="14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999580" y="3527176"/>
                <a:ext cx="865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정</a:t>
                </a:r>
                <a:r>
                  <a:rPr lang="ko-KR" altLang="en-US" sz="14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답</a:t>
                </a:r>
                <a:endParaRPr lang="en-US" altLang="ko-KR" sz="14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837980" y="2391538"/>
                <a:ext cx="2331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축하메시지와 리셋</a:t>
                </a:r>
                <a:endParaRPr lang="en-US" altLang="ko-KR" sz="14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926532" y="5928440"/>
                <a:ext cx="1580198" cy="671693"/>
              </a:xfrm>
              <a:prstGeom prst="roundRect">
                <a:avLst/>
              </a:prstGeom>
              <a:noFill/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힌트 보기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클릭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4018257" y="5928441"/>
                <a:ext cx="1580198" cy="671693"/>
              </a:xfrm>
              <a:prstGeom prst="roundRect">
                <a:avLst/>
              </a:prstGeom>
              <a:noFill/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다시 하기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클릭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9837980" y="5928441"/>
                <a:ext cx="1580198" cy="671693"/>
              </a:xfrm>
              <a:prstGeom prst="roundRect">
                <a:avLst/>
              </a:prstGeom>
              <a:noFill/>
              <a:ln w="15875">
                <a:solidFill>
                  <a:srgbClr val="2E3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정답 보기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  <a:p>
                <a:pPr algn="ctr"/>
                <a:r>
                  <a:rPr lang="ko-KR" altLang="en-US" sz="1600" dirty="0" smtClean="0">
                    <a:solidFill>
                      <a:srgbClr val="2E334B"/>
                    </a:solidFill>
                    <a:latin typeface="210 M고딕OTF 050" panose="02020503020101020101" pitchFamily="18" charset="-127"/>
                    <a:ea typeface="210 M고딕OTF 050" panose="02020503020101020101" pitchFamily="18" charset="-127"/>
                  </a:rPr>
                  <a:t>클릭</a:t>
                </a:r>
                <a:endParaRPr lang="en-US" altLang="ko-KR" sz="1600" dirty="0" smtClean="0">
                  <a:solidFill>
                    <a:srgbClr val="2E334B"/>
                  </a:solidFill>
                  <a:latin typeface="210 M고딕OTF 050" panose="02020503020101020101" pitchFamily="18" charset="-127"/>
                  <a:ea typeface="210 M고딕OTF 050" panose="02020503020101020101" pitchFamily="18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75772" y="2806510"/>
              <a:ext cx="8743872" cy="3201058"/>
              <a:chOff x="1775772" y="2806510"/>
              <a:chExt cx="8743872" cy="3201058"/>
            </a:xfrm>
          </p:grpSpPr>
          <p:cxnSp>
            <p:nvCxnSpPr>
              <p:cNvPr id="32" name="꺾인 연결선 31"/>
              <p:cNvCxnSpPr>
                <a:stCxn id="24" idx="0"/>
                <a:endCxn id="25" idx="0"/>
              </p:cNvCxnSpPr>
              <p:nvPr/>
            </p:nvCxnSpPr>
            <p:spPr>
              <a:xfrm rot="16200000" flipH="1" flipV="1">
                <a:off x="6147707" y="-1565425"/>
                <a:ext cx="1" cy="8743872"/>
              </a:xfrm>
              <a:prstGeom prst="bentConnector3">
                <a:avLst>
                  <a:gd name="adj1" fmla="val -22860000000"/>
                </a:avLst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59" idx="0"/>
                <a:endCxn id="24" idx="2"/>
              </p:cNvCxnSpPr>
              <p:nvPr/>
            </p:nvCxnSpPr>
            <p:spPr>
              <a:xfrm flipV="1">
                <a:off x="10519644" y="3478204"/>
                <a:ext cx="0" cy="2193516"/>
              </a:xfrm>
              <a:prstGeom prst="straightConnector1">
                <a:avLst/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꺾인 연결선 64"/>
              <p:cNvCxnSpPr>
                <a:stCxn id="58" idx="1"/>
              </p:cNvCxnSpPr>
              <p:nvPr/>
            </p:nvCxnSpPr>
            <p:spPr>
              <a:xfrm rot="10800000">
                <a:off x="3110198" y="3142359"/>
                <a:ext cx="799624" cy="2865209"/>
              </a:xfrm>
              <a:prstGeom prst="bentConnector2">
                <a:avLst/>
              </a:prstGeom>
              <a:ln>
                <a:solidFill>
                  <a:srgbClr val="2E334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52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E57E7"/>
                </a:solidFill>
              </a:rPr>
              <a:t>03</a:t>
            </a:r>
            <a:endParaRPr lang="ko-KR" altLang="en-US" sz="7200" b="1" dirty="0">
              <a:solidFill>
                <a:srgbClr val="5E57E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프로젝트 설명</a:t>
            </a:r>
            <a:endParaRPr lang="ko-KR" altLang="en-US" sz="3200" spc="-150" dirty="0">
              <a:solidFill>
                <a:schemeClr val="tx2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 rot="20508164">
            <a:off x="7354591" y="189913"/>
            <a:ext cx="2697678" cy="3692989"/>
          </a:xfrm>
          <a:prstGeom prst="rect">
            <a:avLst/>
          </a:prstGeom>
          <a:solidFill>
            <a:srgbClr val="76ECBF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96461">
            <a:off x="8931669" y="1667194"/>
            <a:ext cx="3624469" cy="4993921"/>
          </a:xfrm>
          <a:prstGeom prst="rect">
            <a:avLst/>
          </a:prstGeom>
          <a:solidFill>
            <a:srgbClr val="5E57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4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2E3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1145215" y="351819"/>
              <a:ext cx="1327306" cy="657110"/>
              <a:chOff x="1145215" y="351819"/>
              <a:chExt cx="1327306" cy="6571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설명</a:t>
                </a:r>
                <a:endParaRPr lang="ko-KR" altLang="en-US" sz="1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9021" y="572125"/>
                <a:ext cx="1323500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주요 기능</a:t>
                </a:r>
                <a:endParaRPr lang="ko-KR" altLang="en-US" sz="2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rgbClr val="2E3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947953" y="4459911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난이도에 따른</a:t>
            </a:r>
            <a:endParaRPr lang="en-US" altLang="ko-KR" b="1" dirty="0" smtClean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랜덤 카드 배치</a:t>
            </a:r>
            <a:endParaRPr lang="en-US" altLang="ko-KR" b="1" dirty="0" smtClean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37764" y="1700476"/>
            <a:ext cx="4840178" cy="4324351"/>
            <a:chOff x="3222624" y="1597024"/>
            <a:chExt cx="4840178" cy="4324351"/>
          </a:xfrm>
        </p:grpSpPr>
        <p:sp>
          <p:nvSpPr>
            <p:cNvPr id="44" name="타원 43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solidFill>
              <a:srgbClr val="F06482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rgbClr val="5E57E7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25222" y="1700476"/>
            <a:ext cx="17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동일한 카드인지</a:t>
            </a:r>
            <a:endParaRPr lang="en-US" altLang="ko-KR" b="1" dirty="0" smtClean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참</a:t>
            </a:r>
            <a:r>
              <a:rPr lang="en-US" altLang="ko-KR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, </a:t>
            </a:r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거짓 구분</a:t>
            </a:r>
            <a:endParaRPr lang="ko-KR" altLang="en-US" b="1" dirty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9670" y="423336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다양한</a:t>
            </a:r>
            <a:endParaRPr lang="en-US" altLang="ko-KR" b="1" dirty="0" smtClean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이벤트 버튼</a:t>
            </a:r>
            <a:endParaRPr lang="ko-KR" altLang="en-US" b="1" dirty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89497" y="5394736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짝이 맞는 랜덤 카드 생성</a:t>
            </a:r>
            <a:endParaRPr lang="en-US" altLang="ko-KR" sz="1400" b="1" dirty="0" smtClean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pPr algn="ctr"/>
            <a:r>
              <a:rPr lang="en-US" altLang="ko-KR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난이도 조건에 따른 카드 조정</a:t>
            </a:r>
            <a:endParaRPr lang="en-US" altLang="ko-KR" sz="1400" b="1" dirty="0" smtClean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04384" y="2635301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카드의 색상 값 비교</a:t>
            </a:r>
            <a:endParaRPr lang="en-US" altLang="ko-KR" sz="1400" b="1" dirty="0" smtClean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pPr algn="ctr"/>
            <a:r>
              <a:rPr lang="en-US" altLang="ko-KR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정답 </a:t>
            </a:r>
            <a:r>
              <a:rPr lang="ko-KR" altLang="en-US" sz="1400" b="1" dirty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카드 클릭 </a:t>
            </a:r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해제</a:t>
            </a:r>
            <a:endParaRPr lang="en-US" altLang="ko-KR" sz="1400" b="1" dirty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276" y="5058171"/>
            <a:ext cx="17556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정답 카드를 제외한</a:t>
            </a:r>
            <a:endParaRPr lang="en-US" altLang="ko-KR" sz="1400" b="1" dirty="0" smtClean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랜덤 카드 뒤집기</a:t>
            </a:r>
            <a:endParaRPr lang="en-US" altLang="ko-KR" sz="1400" b="1" dirty="0" smtClean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pPr algn="ctr"/>
            <a:r>
              <a:rPr lang="en-US" altLang="ko-KR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카운트 기능을 통한</a:t>
            </a:r>
            <a:endParaRPr lang="en-US" altLang="ko-KR" sz="1400" b="1" dirty="0" smtClean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힌트 횟수 제한</a:t>
            </a:r>
            <a:endParaRPr lang="en-US" altLang="ko-KR" sz="1400" b="1" dirty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549112" y="4907340"/>
            <a:ext cx="1561723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026172" y="2374453"/>
            <a:ext cx="1561723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983958" y="5192928"/>
            <a:ext cx="1561723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084673" y="3846136"/>
            <a:ext cx="965763" cy="516690"/>
          </a:xfrm>
          <a:prstGeom prst="straightConnector1">
            <a:avLst/>
          </a:prstGeom>
          <a:ln w="9525" cap="rnd">
            <a:solidFill>
              <a:srgbClr val="2E334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7865270" y="2023641"/>
            <a:ext cx="970352" cy="501643"/>
          </a:xfrm>
          <a:prstGeom prst="straightConnector1">
            <a:avLst/>
          </a:prstGeom>
          <a:ln w="9525" cap="rnd">
            <a:solidFill>
              <a:srgbClr val="2E334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989594" y="4833516"/>
            <a:ext cx="1720773" cy="30278"/>
          </a:xfrm>
          <a:prstGeom prst="straightConnector1">
            <a:avLst/>
          </a:prstGeom>
          <a:ln w="9525" cap="rnd">
            <a:solidFill>
              <a:srgbClr val="2E334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2E3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1145215" y="351819"/>
              <a:ext cx="1857219" cy="657110"/>
              <a:chOff x="1145215" y="351819"/>
              <a:chExt cx="1857219" cy="6571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설명</a:t>
                </a:r>
                <a:endParaRPr lang="ko-KR" altLang="en-US" sz="1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9021" y="572125"/>
                <a:ext cx="1853413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어려웠던 부분</a:t>
                </a:r>
                <a:endParaRPr lang="ko-KR" altLang="en-US" sz="2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rgbClr val="2E3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43770" y="5015654"/>
            <a:ext cx="33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카드 랜덤 배열 함수</a:t>
            </a:r>
            <a:endParaRPr lang="ko-KR" altLang="en-US" b="1" dirty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3516374" y="4099718"/>
            <a:ext cx="1561723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이(가) 표시된 사진&#10;&#10;자동 생성된 설명"/>
          <p:cNvPicPr/>
          <p:nvPr/>
        </p:nvPicPr>
        <p:blipFill rotWithShape="1">
          <a:blip r:embed="rId2"/>
          <a:srcRect t="68085" r="31006" b="-3576"/>
          <a:stretch/>
        </p:blipFill>
        <p:spPr>
          <a:xfrm>
            <a:off x="1143770" y="1317698"/>
            <a:ext cx="8241470" cy="217797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/>
          <p:cNvPicPr/>
          <p:nvPr/>
        </p:nvPicPr>
        <p:blipFill rotWithShape="1">
          <a:blip r:embed="rId3"/>
          <a:srcRect t="16819" r="74700" b="7388"/>
          <a:stretch/>
        </p:blipFill>
        <p:spPr>
          <a:xfrm>
            <a:off x="8617066" y="1317698"/>
            <a:ext cx="2002471" cy="340464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43768" y="5530870"/>
            <a:ext cx="6704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For</a:t>
            </a:r>
            <a:r>
              <a:rPr lang="ko-KR" altLang="en-US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문을 통해 랜덤 배열 </a:t>
            </a:r>
            <a:r>
              <a:rPr lang="en-US" altLang="ko-KR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color</a:t>
            </a:r>
            <a:r>
              <a:rPr lang="ko-KR" altLang="en-US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를 만들었습니다</a:t>
            </a:r>
            <a:r>
              <a:rPr lang="en-US" altLang="ko-KR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</a:t>
            </a:r>
          </a:p>
          <a:p>
            <a:r>
              <a:rPr lang="ko-KR" altLang="en-US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이후</a:t>
            </a:r>
            <a:r>
              <a:rPr lang="en-US" altLang="ko-KR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</a:t>
            </a:r>
            <a:r>
              <a:rPr lang="ko-KR" altLang="en-US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카드의 색상이 보이는 뒤쪽에 접근하여 랜덤으로 컬러를 넣었습니다</a:t>
            </a:r>
            <a:r>
              <a:rPr lang="en-US" altLang="ko-KR" sz="1500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</a:t>
            </a:r>
            <a:endParaRPr lang="en-US" altLang="ko-KR" sz="1500" b="1" dirty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70" y="3302922"/>
            <a:ext cx="439163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2E3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1145215" y="351819"/>
              <a:ext cx="1857219" cy="657110"/>
              <a:chOff x="1145215" y="351819"/>
              <a:chExt cx="1857219" cy="6571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설명</a:t>
                </a:r>
                <a:endParaRPr lang="ko-KR" altLang="en-US" sz="1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9021" y="572125"/>
                <a:ext cx="1853413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어려웠던 부분</a:t>
                </a:r>
                <a:endParaRPr lang="ko-KR" altLang="en-US" sz="2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rgbClr val="2E3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296341" y="1762176"/>
            <a:ext cx="337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forEach</a:t>
            </a:r>
            <a:r>
              <a:rPr lang="en-US" altLang="ko-KR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()</a:t>
            </a:r>
            <a:r>
              <a:rPr lang="ko-KR" altLang="en-US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와 </a:t>
            </a:r>
            <a:r>
              <a:rPr lang="en-US" altLang="ko-KR" b="1" dirty="0" err="1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setTimeout</a:t>
            </a:r>
            <a:r>
              <a:rPr lang="en-US" altLang="ko-KR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()</a:t>
            </a:r>
            <a:endParaRPr lang="ko-KR" altLang="en-US" b="1" dirty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3516374" y="4099718"/>
            <a:ext cx="1561723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04" y="1762176"/>
            <a:ext cx="4976082" cy="42009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96341" y="2203470"/>
            <a:ext cx="5538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forEach</a:t>
            </a:r>
            <a:r>
              <a:rPr lang="ko-KR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는 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객체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(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배열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)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의 요소들을 차례대로 호출합니다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</a:t>
            </a:r>
            <a:endParaRPr lang="ko-KR" altLang="ko-KR" dirty="0"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r>
              <a:rPr lang="en-US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for</a:t>
            </a:r>
            <a:r>
              <a:rPr lang="ko-KR" altLang="en-US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문처럼 반복적인 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기능을 수행하지만</a:t>
            </a:r>
            <a:r>
              <a:rPr lang="ko-KR" altLang="en-US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 조건과 </a:t>
            </a:r>
            <a:r>
              <a:rPr lang="ko-KR" altLang="en-US" dirty="0" err="1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증가값을</a:t>
            </a:r>
            <a:endParaRPr lang="en-US" altLang="ko-KR" dirty="0"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설정하지</a:t>
            </a:r>
            <a:r>
              <a:rPr lang="ko-KR" altLang="en-US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 않아 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직관적인 특징이 있습니다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</a:t>
            </a:r>
            <a:endParaRPr lang="ko-KR" altLang="en-US" dirty="0"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endParaRPr lang="en-US" altLang="ko-KR" sz="1000" dirty="0" smtClean="0"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r>
              <a:rPr lang="en-US" altLang="ko-KR" dirty="0" err="1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setTimeout</a:t>
            </a:r>
            <a:r>
              <a:rPr lang="ko-KR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은 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함수가 </a:t>
            </a:r>
            <a:r>
              <a:rPr lang="ko-KR" altLang="en-US" dirty="0" err="1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실행되는데에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있어 </a:t>
            </a:r>
            <a:r>
              <a:rPr lang="ko-KR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지연시간을 </a:t>
            </a:r>
            <a:r>
              <a:rPr lang="ko-KR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주는 함수 입니다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</a:t>
            </a:r>
          </a:p>
          <a:p>
            <a:r>
              <a:rPr lang="en-US" altLang="ko-KR" dirty="0" err="1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setTimeout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함수의 뒤에 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1000 </a:t>
            </a:r>
            <a:r>
              <a:rPr lang="en-US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+ 100 * index</a:t>
            </a:r>
            <a:r>
              <a:rPr lang="ko-KR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는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지연시간을 나타냅니다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 1000 = 1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초로 표현되며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,</a:t>
            </a:r>
            <a:endParaRPr lang="ko-KR" altLang="ko-KR" dirty="0"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r>
              <a:rPr lang="ko-KR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추가되는 시간 </a:t>
            </a:r>
            <a:r>
              <a:rPr lang="en-US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1</a:t>
            </a:r>
            <a:r>
              <a:rPr lang="ko-KR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초 </a:t>
            </a:r>
            <a:r>
              <a:rPr lang="en-US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+ 0.1 * 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n, 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즉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1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초 후 실행이 되며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Index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배열에 순차적으로 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n</a:t>
            </a:r>
            <a:r>
              <a:rPr lang="ko-KR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초에 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카드가 하나씩</a:t>
            </a:r>
            <a:r>
              <a:rPr lang="ko-KR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뒤집어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는 식으로 실행이 됩니다</a:t>
            </a:r>
            <a:r>
              <a:rPr lang="en-US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</a:t>
            </a:r>
          </a:p>
          <a:p>
            <a:r>
              <a:rPr lang="ko-KR" altLang="ko-KR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</a:t>
            </a:r>
            <a:r>
              <a:rPr lang="en-US" altLang="ko-KR" dirty="0" err="1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setTimeout</a:t>
            </a:r>
            <a:r>
              <a:rPr lang="ko-KR" altLang="ko-KR" dirty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은 </a:t>
            </a:r>
            <a:r>
              <a:rPr lang="ko-KR" altLang="en-US" dirty="0" smtClean="0"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코드가 실행되는 순간부터 시작하여</a:t>
            </a:r>
            <a:endParaRPr lang="en-US" altLang="ko-KR" dirty="0" smtClean="0"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  <a:p>
            <a:r>
              <a:rPr lang="ko-KR" altLang="en-US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카드 열기가 </a:t>
            </a:r>
            <a:r>
              <a:rPr lang="en-US" altLang="ko-KR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2</a:t>
            </a:r>
            <a:r>
              <a:rPr lang="ko-KR" altLang="en-US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초에 끝났다면 카드 닫기는 </a:t>
            </a:r>
            <a:r>
              <a:rPr lang="ko-KR" altLang="en-US" b="1" dirty="0" err="1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카드열기가</a:t>
            </a:r>
            <a:r>
              <a:rPr lang="ko-KR" altLang="en-US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 끝나고 </a:t>
            </a:r>
            <a:r>
              <a:rPr lang="en-US" altLang="ko-KR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2</a:t>
            </a:r>
            <a:r>
              <a:rPr lang="ko-KR" altLang="en-US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초  후 실행이 됩니다</a:t>
            </a:r>
            <a:r>
              <a:rPr lang="en-US" altLang="ko-KR" b="1" dirty="0" smtClean="0">
                <a:solidFill>
                  <a:srgbClr val="2E334B"/>
                </a:solidFill>
                <a:latin typeface="210 M고딕OTF 040" panose="02020503020101020101" pitchFamily="18" charset="-127"/>
                <a:ea typeface="210 M고딕OTF 040" panose="02020503020101020101" pitchFamily="18" charset="-127"/>
              </a:rPr>
              <a:t>.</a:t>
            </a:r>
            <a:endParaRPr lang="en-US" altLang="ko-KR" b="1" dirty="0">
              <a:solidFill>
                <a:srgbClr val="2E334B"/>
              </a:solidFill>
              <a:latin typeface="210 M고딕OTF 040" panose="02020503020101020101" pitchFamily="18" charset="-127"/>
              <a:ea typeface="210 M고딕OTF 0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7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E3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07232" y="3127952"/>
            <a:ext cx="7060770" cy="553998"/>
            <a:chOff x="271411" y="3090175"/>
            <a:chExt cx="6238830" cy="553998"/>
          </a:xfrm>
        </p:grpSpPr>
        <p:grpSp>
          <p:nvGrpSpPr>
            <p:cNvPr id="11" name="그룹 10"/>
            <p:cNvGrpSpPr/>
            <p:nvPr/>
          </p:nvGrpSpPr>
          <p:grpSpPr>
            <a:xfrm>
              <a:off x="271411" y="3090175"/>
              <a:ext cx="2076373" cy="553998"/>
              <a:chOff x="271411" y="3139505"/>
              <a:chExt cx="2076373" cy="55399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1411" y="3139505"/>
                <a:ext cx="65114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bg1"/>
                    </a:solidFill>
                    <a:latin typeface="210 M고딕OTF 100" panose="02020503020101020101" pitchFamily="18" charset="-127"/>
                    <a:ea typeface="210 M고딕OTF 100" panose="02020503020101020101" pitchFamily="18" charset="-127"/>
                  </a:rPr>
                  <a:t>01</a:t>
                </a:r>
                <a:endParaRPr lang="ko-KR" altLang="en-US" sz="3000" dirty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2932" y="3255887"/>
                <a:ext cx="1564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smtClean="0">
                    <a:solidFill>
                      <a:schemeClr val="bg1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개요</a:t>
                </a:r>
                <a:endParaRPr lang="ko-KR" altLang="en-US" sz="2000" spc="-150" dirty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415637" y="3090175"/>
              <a:ext cx="2076373" cy="553998"/>
              <a:chOff x="2415637" y="3090175"/>
              <a:chExt cx="2076373" cy="55399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15637" y="309017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bg1"/>
                    </a:solidFill>
                    <a:latin typeface="210 M고딕OTF 100" panose="02020503020101020101" pitchFamily="18" charset="-127"/>
                    <a:ea typeface="210 M고딕OTF 100" panose="02020503020101020101" pitchFamily="18" charset="-127"/>
                  </a:rPr>
                  <a:t>02</a:t>
                </a:r>
                <a:endParaRPr lang="ko-KR" altLang="en-US" sz="3000" dirty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27158" y="3206557"/>
                <a:ext cx="1564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smtClean="0">
                    <a:solidFill>
                      <a:schemeClr val="bg1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과정</a:t>
                </a:r>
                <a:endParaRPr lang="ko-KR" altLang="en-US" sz="2000" spc="-150" dirty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69291" y="3090175"/>
              <a:ext cx="1940950" cy="553998"/>
              <a:chOff x="5011187" y="3091440"/>
              <a:chExt cx="1940950" cy="55399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11187" y="3091440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 smtClean="0">
                    <a:solidFill>
                      <a:schemeClr val="bg1"/>
                    </a:solidFill>
                    <a:latin typeface="210 M고딕OTF 100" panose="02020503020101020101" pitchFamily="18" charset="-127"/>
                    <a:ea typeface="210 M고딕OTF 100" panose="02020503020101020101" pitchFamily="18" charset="-127"/>
                  </a:rPr>
                  <a:t>03</a:t>
                </a:r>
                <a:endParaRPr lang="ko-KR" altLang="en-US" sz="3000" dirty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22708" y="3207822"/>
                <a:ext cx="1429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smtClean="0">
                    <a:solidFill>
                      <a:schemeClr val="bg1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 설명</a:t>
                </a:r>
                <a:endParaRPr lang="ko-KR" altLang="en-US" sz="2000" spc="-150" dirty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787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87CEEB"/>
                </a:solidFill>
              </a:rPr>
              <a:t>01</a:t>
            </a:r>
            <a:endParaRPr lang="ko-KR" altLang="en-US" sz="7200" b="1" dirty="0">
              <a:solidFill>
                <a:srgbClr val="87CEE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프로젝트 개요</a:t>
            </a:r>
            <a:endParaRPr lang="ko-KR" altLang="en-US" sz="3200" spc="-150" dirty="0">
              <a:solidFill>
                <a:schemeClr val="tx2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 rot="20508164">
            <a:off x="7354591" y="189913"/>
            <a:ext cx="2697678" cy="3692989"/>
          </a:xfrm>
          <a:prstGeom prst="rect">
            <a:avLst/>
          </a:prstGeom>
          <a:solidFill>
            <a:srgbClr val="87CEE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96461">
            <a:off x="8931669" y="1667194"/>
            <a:ext cx="3624469" cy="4993921"/>
          </a:xfrm>
          <a:prstGeom prst="rect">
            <a:avLst/>
          </a:prstGeom>
          <a:solidFill>
            <a:srgbClr val="627DF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 rot="2700000">
            <a:off x="1824549" y="2486964"/>
            <a:ext cx="1352428" cy="1352428"/>
          </a:xfrm>
          <a:prstGeom prst="roundRect">
            <a:avLst/>
          </a:prstGeom>
          <a:solidFill>
            <a:srgbClr val="517CF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18616" y="4537435"/>
            <a:ext cx="1703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주요 코드 작성</a:t>
            </a:r>
            <a:endParaRPr lang="en-US" altLang="ko-KR" sz="1400" dirty="0" smtClean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수정 및 오류 확인</a:t>
            </a:r>
            <a:endParaRPr lang="en-US" altLang="ko-KR" sz="1400" dirty="0" smtClean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- PPT</a:t>
            </a: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제작</a:t>
            </a:r>
            <a:endParaRPr lang="en-US" altLang="ko-KR" sz="1400" dirty="0" smtClean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42560" y="4537436"/>
            <a:ext cx="1731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주요 코드 작성</a:t>
            </a:r>
            <a:endParaRPr lang="en-US" altLang="ko-KR" sz="1400" dirty="0" smtClean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및 오류 확인</a:t>
            </a:r>
            <a:endParaRPr lang="en-US" altLang="ko-KR" sz="1400" dirty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just"/>
            <a:endParaRPr lang="ko-KR" altLang="en-US" sz="1400" dirty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1191" y="2947735"/>
            <a:ext cx="1419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김선필</a:t>
            </a:r>
            <a:endParaRPr lang="ko-KR" altLang="en-US" sz="2200" b="1" dirty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15214" y="273124"/>
            <a:ext cx="11520000" cy="720000"/>
            <a:chOff x="315214" y="273124"/>
            <a:chExt cx="11540088" cy="72988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145215" y="351819"/>
              <a:ext cx="1325002" cy="651193"/>
              <a:chOff x="1145215" y="351819"/>
              <a:chExt cx="1325002" cy="65119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45215" y="351819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개요</a:t>
                </a:r>
                <a:endParaRPr lang="ko-KR" altLang="en-US" sz="1200" dirty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49021" y="572125"/>
                <a:ext cx="13211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chemeClr val="bg1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팀원 소개</a:t>
                </a:r>
                <a:endParaRPr lang="ko-KR" altLang="en-US" sz="2200" dirty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2" name="모서리가 둥근 직사각형 1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2E334B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1</a:t>
              </a:r>
              <a:endParaRPr lang="ko-KR" altLang="en-US" sz="2400" dirty="0">
                <a:solidFill>
                  <a:srgbClr val="2E334B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863340" y="3163179"/>
            <a:ext cx="891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42835" y="3171678"/>
            <a:ext cx="891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 rot="5400000">
            <a:off x="5336650" y="2418616"/>
            <a:ext cx="1543138" cy="1506129"/>
          </a:xfrm>
          <a:prstGeom prst="roundRect">
            <a:avLst/>
          </a:prstGeom>
          <a:solidFill>
            <a:srgbClr val="87CE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 rot="2700000">
            <a:off x="9039461" y="2486963"/>
            <a:ext cx="1352428" cy="1352428"/>
          </a:xfrm>
          <a:prstGeom prst="roundRect">
            <a:avLst/>
          </a:prstGeom>
          <a:solidFill>
            <a:srgbClr val="7872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429919" y="2947735"/>
            <a:ext cx="1419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류재영</a:t>
            </a:r>
            <a:endParaRPr lang="ko-KR" altLang="en-US" sz="2200" b="1" dirty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06103" y="2947733"/>
            <a:ext cx="1419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이은선</a:t>
            </a:r>
            <a:endParaRPr lang="ko-KR" altLang="en-US" sz="2200" b="1" dirty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6103" y="4537434"/>
            <a:ext cx="166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주요 코드 작성</a:t>
            </a:r>
            <a:endParaRPr lang="en-US" altLang="ko-KR" sz="1400" dirty="0" smtClean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수정 및 오류 확인</a:t>
            </a:r>
            <a:endParaRPr lang="en-US" altLang="ko-KR" sz="1400" dirty="0" smtClean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PPT</a:t>
            </a:r>
            <a:r>
              <a:rPr lang="ko-KR" altLang="en-US" sz="1400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제작</a:t>
            </a:r>
            <a:endParaRPr lang="en-US" altLang="ko-KR" sz="1400" dirty="0" smtClean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  <a:p>
            <a:pPr algn="just"/>
            <a:endParaRPr lang="ko-KR" altLang="en-US" sz="1400" dirty="0">
              <a:solidFill>
                <a:schemeClr val="bg1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6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187360" y="3588439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Card Flip Game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360" y="4387239"/>
            <a:ext cx="4527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같은 색상의 카드를 맞추어 뒤집는 미니게임 컨텐츠</a:t>
            </a:r>
            <a:r>
              <a:rPr lang="en-US" altLang="ko-KR" sz="1400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짧은 시간 동안 최대한 많은 카드를 기억해 카드를 뒤집는 활동으로 자연스레 기억력과 사고력이 향상되어 게임을 </a:t>
            </a:r>
            <a:endParaRPr lang="en-US" altLang="ko-KR" sz="1400" dirty="0" smtClean="0">
              <a:solidFill>
                <a:schemeClr val="bg1"/>
              </a:solidFill>
              <a:latin typeface="210 M고딕OTF 050" panose="02020503020101020101" pitchFamily="18" charset="-127"/>
              <a:ea typeface="210 M고딕OTF 05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즐기는 동시에 두뇌에 자극을 줄 수 있도록 구상하였다</a:t>
            </a:r>
            <a:r>
              <a:rPr lang="en-US" altLang="ko-KR" sz="1400" dirty="0" smtClean="0">
                <a:solidFill>
                  <a:schemeClr val="bg1"/>
                </a:solidFill>
                <a:latin typeface="210 M고딕OTF 050" panose="02020503020101020101" pitchFamily="18" charset="-127"/>
                <a:ea typeface="210 M고딕OTF 050" panose="02020503020101020101" pitchFamily="18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1145215" y="351819"/>
              <a:ext cx="1857219" cy="657110"/>
              <a:chOff x="1145215" y="351819"/>
              <a:chExt cx="1857219" cy="6571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개요</a:t>
                </a:r>
                <a:endParaRPr lang="ko-KR" altLang="en-US" sz="1200" dirty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9021" y="572125"/>
                <a:ext cx="1853413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chemeClr val="bg1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개요</a:t>
                </a:r>
                <a:endParaRPr lang="ko-KR" altLang="en-US" sz="2200" dirty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2E334B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1</a:t>
              </a:r>
              <a:endParaRPr lang="ko-KR" altLang="en-US" sz="2400" dirty="0">
                <a:solidFill>
                  <a:srgbClr val="2E334B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88" y="1996101"/>
            <a:ext cx="5080802" cy="37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2E3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1145215" y="351819"/>
              <a:ext cx="2200860" cy="657110"/>
              <a:chOff x="1145215" y="351819"/>
              <a:chExt cx="2200860" cy="6571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개요</a:t>
                </a:r>
                <a:endParaRPr lang="ko-KR" altLang="en-US" sz="1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9021" y="572125"/>
                <a:ext cx="2197054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목표 및 기대효과</a:t>
                </a:r>
                <a:endParaRPr lang="ko-KR" altLang="en-US" sz="2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rgbClr val="2E3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44184" y="1915343"/>
            <a:ext cx="7753350" cy="3860774"/>
            <a:chOff x="2219325" y="1961525"/>
            <a:chExt cx="7753350" cy="3860774"/>
          </a:xfrm>
        </p:grpSpPr>
        <p:sp>
          <p:nvSpPr>
            <p:cNvPr id="11" name="다이아몬드 10"/>
            <p:cNvSpPr/>
            <p:nvPr/>
          </p:nvSpPr>
          <p:spPr>
            <a:xfrm>
              <a:off x="2219325" y="1961525"/>
              <a:ext cx="2547791" cy="2547791"/>
            </a:xfrm>
            <a:prstGeom prst="diamond">
              <a:avLst/>
            </a:prstGeom>
            <a:solidFill>
              <a:srgbClr val="517CF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다이아몬드 11"/>
            <p:cNvSpPr/>
            <p:nvPr/>
          </p:nvSpPr>
          <p:spPr>
            <a:xfrm>
              <a:off x="6123494" y="3274508"/>
              <a:ext cx="2547791" cy="2547791"/>
            </a:xfrm>
            <a:prstGeom prst="diamond">
              <a:avLst/>
            </a:prstGeom>
            <a:solidFill>
              <a:srgbClr val="517CF5">
                <a:alpha val="12000"/>
              </a:srgbClr>
            </a:solidFill>
            <a:ln>
              <a:solidFill>
                <a:srgbClr val="5E5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다이아몬드 12"/>
            <p:cNvSpPr/>
            <p:nvPr/>
          </p:nvSpPr>
          <p:spPr>
            <a:xfrm>
              <a:off x="4822104" y="1973118"/>
              <a:ext cx="2547791" cy="2547791"/>
            </a:xfrm>
            <a:prstGeom prst="diamond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3520715" y="3265343"/>
              <a:ext cx="2547791" cy="2547791"/>
            </a:xfrm>
            <a:prstGeom prst="diamond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rgbClr val="5E5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다이아몬드 14"/>
            <p:cNvSpPr/>
            <p:nvPr/>
          </p:nvSpPr>
          <p:spPr>
            <a:xfrm>
              <a:off x="7424884" y="1973118"/>
              <a:ext cx="2547791" cy="2547791"/>
            </a:xfrm>
            <a:prstGeom prst="diamond">
              <a:avLst/>
            </a:prstGeom>
            <a:solidFill>
              <a:srgbClr val="5E57E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4508" y="3129555"/>
              <a:ext cx="12426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두뇌발달</a:t>
              </a:r>
              <a:endParaRPr lang="en-US" altLang="ko-KR" sz="2200" b="1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8263" y="4163682"/>
              <a:ext cx="12426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err="1" smtClean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킬링타임</a:t>
              </a:r>
              <a:endParaRPr lang="en-US" altLang="ko-KR" sz="2200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  <a:p>
              <a:pPr algn="ctr"/>
              <a:r>
                <a:rPr lang="ko-KR" altLang="en-US" sz="2200" b="1" dirty="0" smtClean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미니게임</a:t>
              </a:r>
              <a:endParaRPr lang="ko-KR" altLang="en-US" sz="2200" b="1" dirty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01180" y="3013351"/>
              <a:ext cx="185018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모두가 즐기는</a:t>
              </a:r>
              <a:endParaRPr lang="en-US" altLang="ko-KR" sz="2200" b="1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컨텐츠</a:t>
              </a:r>
              <a:endParaRPr lang="en-US" altLang="ko-KR" sz="2200" b="1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68128" y="3044530"/>
              <a:ext cx="18501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게임과 학습의</a:t>
              </a:r>
              <a:endParaRPr lang="en-US" altLang="ko-KR" sz="2200" b="1" dirty="0" smtClean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융합</a:t>
              </a:r>
              <a:endParaRPr lang="ko-KR" altLang="en-US" sz="2200" b="1" dirty="0">
                <a:solidFill>
                  <a:schemeClr val="bg1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3454" y="4323794"/>
              <a:ext cx="12426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rPr>
                <a:t>치매예방</a:t>
              </a:r>
              <a:endParaRPr lang="ko-KR" altLang="en-US" sz="2200" b="1" dirty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4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17CF5"/>
                </a:solidFill>
              </a:rPr>
              <a:t>02</a:t>
            </a:r>
            <a:endParaRPr lang="ko-KR" altLang="en-US" sz="7200" b="1" dirty="0">
              <a:solidFill>
                <a:srgbClr val="517CF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프로젝트 계획</a:t>
            </a:r>
            <a:endParaRPr lang="ko-KR" altLang="en-US" sz="3200" spc="-150" dirty="0">
              <a:solidFill>
                <a:schemeClr val="tx2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rgbClr val="2E3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 rot="20508164">
            <a:off x="7354591" y="189913"/>
            <a:ext cx="2697678" cy="3692989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96461">
            <a:off x="8931669" y="1667194"/>
            <a:ext cx="3624469" cy="4993921"/>
          </a:xfrm>
          <a:prstGeom prst="rect">
            <a:avLst/>
          </a:prstGeom>
          <a:solidFill>
            <a:srgbClr val="517C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7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2E3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1145215" y="351819"/>
              <a:ext cx="1857219" cy="657110"/>
              <a:chOff x="1145215" y="351819"/>
              <a:chExt cx="1857219" cy="65711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절차</a:t>
                </a:r>
                <a:endParaRPr lang="ko-KR" altLang="en-US" sz="1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9021" y="572125"/>
                <a:ext cx="1853413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일정</a:t>
                </a:r>
                <a:endParaRPr lang="ko-KR" altLang="en-US" sz="2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rgbClr val="2E3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A8281C2F-BCFE-4B27-B72C-A8A08BB8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22348"/>
              </p:ext>
            </p:extLst>
          </p:nvPr>
        </p:nvGraphicFramePr>
        <p:xfrm>
          <a:off x="1308562" y="1489470"/>
          <a:ext cx="9473916" cy="9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660">
                  <a:extLst>
                    <a:ext uri="{9D8B030D-6E8A-4147-A177-3AD203B41FA5}">
                      <a16:colId xmlns:a16="http://schemas.microsoft.com/office/drawing/2014/main" val="994785320"/>
                    </a:ext>
                  </a:extLst>
                </a:gridCol>
                <a:gridCol w="1260532">
                  <a:extLst>
                    <a:ext uri="{9D8B030D-6E8A-4147-A177-3AD203B41FA5}">
                      <a16:colId xmlns:a16="http://schemas.microsoft.com/office/drawing/2014/main" val="1526123799"/>
                    </a:ext>
                  </a:extLst>
                </a:gridCol>
                <a:gridCol w="1207120">
                  <a:extLst>
                    <a:ext uri="{9D8B030D-6E8A-4147-A177-3AD203B41FA5}">
                      <a16:colId xmlns:a16="http://schemas.microsoft.com/office/drawing/2014/main" val="561170930"/>
                    </a:ext>
                  </a:extLst>
                </a:gridCol>
                <a:gridCol w="1217803">
                  <a:extLst>
                    <a:ext uri="{9D8B030D-6E8A-4147-A177-3AD203B41FA5}">
                      <a16:colId xmlns:a16="http://schemas.microsoft.com/office/drawing/2014/main" val="4240390966"/>
                    </a:ext>
                  </a:extLst>
                </a:gridCol>
                <a:gridCol w="1185755">
                  <a:extLst>
                    <a:ext uri="{9D8B030D-6E8A-4147-A177-3AD203B41FA5}">
                      <a16:colId xmlns:a16="http://schemas.microsoft.com/office/drawing/2014/main" val="1916492052"/>
                    </a:ext>
                  </a:extLst>
                </a:gridCol>
                <a:gridCol w="1089613">
                  <a:extLst>
                    <a:ext uri="{9D8B030D-6E8A-4147-A177-3AD203B41FA5}">
                      <a16:colId xmlns:a16="http://schemas.microsoft.com/office/drawing/2014/main" val="296796604"/>
                    </a:ext>
                  </a:extLst>
                </a:gridCol>
                <a:gridCol w="1185755">
                  <a:extLst>
                    <a:ext uri="{9D8B030D-6E8A-4147-A177-3AD203B41FA5}">
                      <a16:colId xmlns:a16="http://schemas.microsoft.com/office/drawing/2014/main" val="2708271319"/>
                    </a:ext>
                  </a:extLst>
                </a:gridCol>
              </a:tblGrid>
              <a:tr h="492909">
                <a:tc gridSpan="8">
                  <a:txBody>
                    <a:bodyPr/>
                    <a:lstStyle/>
                    <a:p>
                      <a:pPr marL="0" marR="0" indent="0" algn="ctr" defTabSz="825500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b="1" i="1" u="none" strike="noStrike" cap="all" spc="36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210 M고딕OTF 100" panose="02020503020101020101" pitchFamily="18" charset="-127"/>
                          <a:ea typeface="210 M고딕OTF 100" panose="02020503020101020101" pitchFamily="18" charset="-127"/>
                          <a:cs typeface="+mn-cs"/>
                          <a:sym typeface="Montserrat-Regular"/>
                        </a:rPr>
                        <a:t>2021.07</a:t>
                      </a:r>
                      <a:endParaRPr lang="ko-KR" altLang="en-US" sz="1800" b="1" i="1" u="none" strike="noStrike" cap="all" spc="36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210 M고딕OTF 100" panose="02020503020101020101" pitchFamily="18" charset="-127"/>
                        <a:ea typeface="210 M고딕OTF 10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55705" marR="55705" marT="27853" marB="2785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210 M고딕OTF 060" panose="02020503020101020101" pitchFamily="18" charset="-127"/>
                          <a:ea typeface="210 M고딕OTF 060" panose="02020503020101020101" pitchFamily="18" charset="-127"/>
                          <a:cs typeface="+mn-cs"/>
                          <a:sym typeface="Montserrat-Regular"/>
                        </a:rPr>
                        <a:t>23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210 M고딕OTF 060" panose="02020503020101020101" pitchFamily="18" charset="-127"/>
                        <a:ea typeface="210 M고딕OTF 06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06482"/>
                          </a:solidFill>
                          <a:effectLst/>
                          <a:uLnTx/>
                          <a:uFillTx/>
                          <a:latin typeface="210 M고딕OTF 050" panose="02020503020101020101" pitchFamily="18" charset="-127"/>
                          <a:ea typeface="210 M고딕OTF 050" panose="02020503020101020101" pitchFamily="18" charset="-127"/>
                          <a:cs typeface="+mn-cs"/>
                          <a:sym typeface="Montserrat-Regular"/>
                        </a:rPr>
                        <a:t>24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06482"/>
                        </a:solidFill>
                        <a:effectLst/>
                        <a:uLnTx/>
                        <a:uFillTx/>
                        <a:latin typeface="210 M고딕OTF 050" panose="02020503020101020101" pitchFamily="18" charset="-127"/>
                        <a:ea typeface="210 M고딕OTF 05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06482"/>
                          </a:solidFill>
                          <a:effectLst/>
                          <a:uLnTx/>
                          <a:uFillTx/>
                          <a:latin typeface="210 M고딕OTF 050" panose="02020503020101020101" pitchFamily="18" charset="-127"/>
                          <a:ea typeface="210 M고딕OTF 050" panose="02020503020101020101" pitchFamily="18" charset="-127"/>
                          <a:cs typeface="+mn-cs"/>
                          <a:sym typeface="Montserrat-Regular"/>
                        </a:rPr>
                        <a:t>25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06482"/>
                        </a:solidFill>
                        <a:effectLst/>
                        <a:uLnTx/>
                        <a:uFillTx/>
                        <a:latin typeface="210 M고딕OTF 050" panose="02020503020101020101" pitchFamily="18" charset="-127"/>
                        <a:ea typeface="210 M고딕OTF 05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210 M고딕OTF 050" panose="02020503020101020101" pitchFamily="18" charset="-127"/>
                          <a:ea typeface="210 M고딕OTF 050" panose="02020503020101020101" pitchFamily="18" charset="-127"/>
                          <a:cs typeface="+mn-cs"/>
                          <a:sym typeface="Montserrat-Regular"/>
                        </a:rPr>
                        <a:t>26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210 M고딕OTF 050" panose="02020503020101020101" pitchFamily="18" charset="-127"/>
                        <a:ea typeface="210 M고딕OTF 05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210 M고딕OTF 050" panose="02020503020101020101" pitchFamily="18" charset="-127"/>
                          <a:ea typeface="210 M고딕OTF 050" panose="02020503020101020101" pitchFamily="18" charset="-127"/>
                          <a:cs typeface="+mn-cs"/>
                          <a:sym typeface="Montserrat-Regular"/>
                        </a:rPr>
                        <a:t>27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210 M고딕OTF 050" panose="02020503020101020101" pitchFamily="18" charset="-127"/>
                        <a:ea typeface="210 M고딕OTF 05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210 M고딕OTF 050" panose="02020503020101020101" pitchFamily="18" charset="-127"/>
                          <a:ea typeface="210 M고딕OTF 050" panose="02020503020101020101" pitchFamily="18" charset="-127"/>
                          <a:cs typeface="+mn-cs"/>
                          <a:sym typeface="Montserrat-Regular"/>
                        </a:rPr>
                        <a:t>28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210 M고딕OTF 050" panose="02020503020101020101" pitchFamily="18" charset="-127"/>
                        <a:ea typeface="210 M고딕OTF 05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210 M고딕OTF 050" panose="02020503020101020101" pitchFamily="18" charset="-127"/>
                          <a:ea typeface="210 M고딕OTF 050" panose="02020503020101020101" pitchFamily="18" charset="-127"/>
                          <a:cs typeface="+mn-cs"/>
                          <a:sym typeface="Montserrat-Regular"/>
                        </a:rPr>
                        <a:t>29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210 M고딕OTF 050" panose="02020503020101020101" pitchFamily="18" charset="-127"/>
                        <a:ea typeface="210 M고딕OTF 05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210 M고딕OTF 050" panose="02020503020101020101" pitchFamily="18" charset="-127"/>
                          <a:ea typeface="210 M고딕OTF 050" panose="02020503020101020101" pitchFamily="18" charset="-127"/>
                          <a:cs typeface="+mn-cs"/>
                          <a:sym typeface="Montserrat-Regular"/>
                        </a:rPr>
                        <a:t>30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210 M고딕OTF 050" panose="02020503020101020101" pitchFamily="18" charset="-127"/>
                        <a:ea typeface="210 M고딕OTF 050" panose="02020503020101020101" pitchFamily="18" charset="-127"/>
                        <a:cs typeface="+mn-cs"/>
                        <a:sym typeface="Montserrat-Regular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34102" y="2574925"/>
            <a:ext cx="9348375" cy="95249"/>
          </a:xfrm>
          <a:prstGeom prst="rect">
            <a:avLst/>
          </a:prstGeom>
          <a:solidFill>
            <a:srgbClr val="2E334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86925" y="5442484"/>
            <a:ext cx="1247776" cy="447675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/>
              <a:t>PPT </a:t>
            </a:r>
            <a:r>
              <a:rPr lang="ko-KR" altLang="en-US" sz="1600" dirty="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제작</a:t>
            </a:r>
            <a:endParaRPr lang="ko-KR" altLang="en-US" sz="1600" dirty="0"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34701" y="5442483"/>
            <a:ext cx="1247776" cy="447675"/>
          </a:xfrm>
          <a:prstGeom prst="rect">
            <a:avLst/>
          </a:prstGeom>
          <a:solidFill>
            <a:srgbClr val="5E57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발표</a:t>
            </a:r>
            <a:endParaRPr lang="ko-KR" altLang="en-US" sz="1600" dirty="0"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34101" y="3804862"/>
            <a:ext cx="4737191" cy="4476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기본 코드 작성</a:t>
            </a:r>
            <a:endParaRPr lang="ko-KR" altLang="en-US" sz="1600" dirty="0"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34100" y="3260124"/>
            <a:ext cx="3632293" cy="447675"/>
          </a:xfrm>
          <a:prstGeom prst="rect">
            <a:avLst/>
          </a:prstGeom>
          <a:solidFill>
            <a:srgbClr val="517C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샘플 코드 분석</a:t>
            </a:r>
            <a:endParaRPr lang="ko-KR" altLang="en-US" sz="1600" dirty="0"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4101" y="2732697"/>
            <a:ext cx="1146267" cy="447675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주제 선정</a:t>
            </a:r>
            <a:endParaRPr lang="ko-KR" altLang="en-US" sz="1600" dirty="0"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97510" y="4349600"/>
            <a:ext cx="4737191" cy="447675"/>
          </a:xfrm>
          <a:prstGeom prst="rect">
            <a:avLst/>
          </a:prstGeom>
          <a:solidFill>
            <a:srgbClr val="87CEE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부가적인 이벤트 기능 추가</a:t>
            </a:r>
            <a:endParaRPr lang="ko-KR" altLang="en-US" sz="1600" dirty="0"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80368" y="4903661"/>
            <a:ext cx="6954333" cy="447675"/>
          </a:xfrm>
          <a:prstGeom prst="rect">
            <a:avLst/>
          </a:prstGeom>
          <a:solidFill>
            <a:srgbClr val="5E57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테스트 및</a:t>
            </a:r>
            <a:r>
              <a:rPr lang="en-US" altLang="ko-KR" sz="1600" dirty="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 </a:t>
            </a:r>
            <a:r>
              <a:rPr lang="ko-KR" altLang="en-US" sz="1600" dirty="0" smtClean="0">
                <a:latin typeface="210 M고딕OTF 060" panose="02020503020101020101" pitchFamily="18" charset="-127"/>
                <a:ea typeface="210 M고딕OTF 060" panose="02020503020101020101" pitchFamily="18" charset="-127"/>
              </a:rPr>
              <a:t>오류 수정</a:t>
            </a:r>
            <a:endParaRPr lang="ko-KR" altLang="en-US" sz="1600" dirty="0"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15214" y="273124"/>
            <a:ext cx="11520000" cy="725837"/>
            <a:chOff x="315214" y="273124"/>
            <a:chExt cx="11540088" cy="73580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188881" y="273124"/>
              <a:ext cx="10666421" cy="0"/>
            </a:xfrm>
            <a:prstGeom prst="line">
              <a:avLst/>
            </a:prstGeom>
            <a:ln w="19050">
              <a:solidFill>
                <a:srgbClr val="2E3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1145215" y="351819"/>
              <a:ext cx="1327306" cy="657110"/>
              <a:chOff x="1145215" y="351819"/>
              <a:chExt cx="1327306" cy="65711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145215" y="351819"/>
                <a:ext cx="1095476" cy="28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프로젝트 절차</a:t>
                </a:r>
                <a:endParaRPr lang="ko-KR" altLang="en-US" sz="1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9021" y="572125"/>
                <a:ext cx="1323500" cy="43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200" dirty="0" smtClean="0">
                    <a:solidFill>
                      <a:srgbClr val="2E334B"/>
                    </a:solidFill>
                    <a:latin typeface="210 M고딕OTF 060" panose="02020503020101020101" pitchFamily="18" charset="-127"/>
                    <a:ea typeface="210 M고딕OTF 060" panose="02020503020101020101" pitchFamily="18" charset="-127"/>
                  </a:rPr>
                  <a:t>개발 환경</a:t>
                </a:r>
                <a:endParaRPr lang="ko-KR" altLang="en-US" sz="2200" dirty="0">
                  <a:solidFill>
                    <a:srgbClr val="2E334B"/>
                  </a:solidFill>
                  <a:latin typeface="210 M고딕OTF 060" panose="02020503020101020101" pitchFamily="18" charset="-127"/>
                  <a:ea typeface="210 M고딕OTF 060" panose="02020503020101020101" pitchFamily="18" charset="-127"/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315214" y="273124"/>
              <a:ext cx="634895" cy="634895"/>
            </a:xfrm>
            <a:prstGeom prst="roundRect">
              <a:avLst/>
            </a:prstGeom>
            <a:solidFill>
              <a:srgbClr val="2E3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210 M고딕OTF 100" panose="02020503020101020101" pitchFamily="18" charset="-127"/>
                  <a:ea typeface="210 M고딕OTF 100" panose="02020503020101020101" pitchFamily="18" charset="-127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210 M고딕OTF 100" panose="02020503020101020101" pitchFamily="18" charset="-127"/>
                <a:ea typeface="210 M고딕OTF 100" panose="02020503020101020101" pitchFamily="18" charset="-127"/>
              </a:endParaRPr>
            </a:p>
          </p:txBody>
        </p:sp>
      </p:grpSp>
      <p:pic>
        <p:nvPicPr>
          <p:cNvPr id="17" name="Picture 8" descr="자바스크립트(JavaScript) 공부하자">
            <a:extLst>
              <a:ext uri="{FF2B5EF4-FFF2-40B4-BE49-F238E27FC236}">
                <a16:creationId xmlns:a16="http://schemas.microsoft.com/office/drawing/2014/main" id="{C13C2300-32E4-4E55-AE39-309E4298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53" y="2259329"/>
            <a:ext cx="2396948" cy="21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ML IMG의 srcset과 sizes 속성(updated) | HEROPY">
            <a:extLst>
              <a:ext uri="{FF2B5EF4-FFF2-40B4-BE49-F238E27FC236}">
                <a16:creationId xmlns:a16="http://schemas.microsoft.com/office/drawing/2014/main" id="{87305E78-B3F3-46BB-A127-ED37CDB61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3" r="25210"/>
          <a:stretch/>
        </p:blipFill>
        <p:spPr bwMode="auto">
          <a:xfrm>
            <a:off x="4752716" y="2156857"/>
            <a:ext cx="2688420" cy="24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SS Flex(Flexible Box) 완벽 가이드 | HEROPY">
            <a:extLst>
              <a:ext uri="{FF2B5EF4-FFF2-40B4-BE49-F238E27FC236}">
                <a16:creationId xmlns:a16="http://schemas.microsoft.com/office/drawing/2014/main" id="{78348EE3-0E35-4C4B-859E-37B0FDA8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r="26145"/>
          <a:stretch/>
        </p:blipFill>
        <p:spPr bwMode="auto">
          <a:xfrm>
            <a:off x="1443996" y="2072207"/>
            <a:ext cx="3066296" cy="24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A482EE-B631-4804-9006-08EF9A6D0CEA}"/>
              </a:ext>
            </a:extLst>
          </p:cNvPr>
          <p:cNvSpPr txBox="1"/>
          <p:nvPr/>
        </p:nvSpPr>
        <p:spPr>
          <a:xfrm>
            <a:off x="19444733" y="5810125"/>
            <a:ext cx="295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CSS/HTML</a:t>
            </a:r>
          </a:p>
          <a:p>
            <a:pPr algn="ctr"/>
            <a:r>
              <a:rPr lang="en-US" altLang="ko-KR" sz="3600" b="1" spc="-15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JavaScript</a:t>
            </a:r>
            <a:endParaRPr lang="ko-KR" altLang="en-US" sz="3600" b="1" spc="-15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8065" y="4740181"/>
            <a:ext cx="92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HTML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3566" y="4786347"/>
            <a:ext cx="1495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JavaScript</a:t>
            </a:r>
          </a:p>
          <a:p>
            <a:pPr algn="ctr"/>
            <a:endParaRPr lang="en-US" altLang="ko-KR" sz="2200" b="1" dirty="0" smtClean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7002" y="4740181"/>
            <a:ext cx="675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2E334B"/>
                </a:solidFill>
                <a:latin typeface="210 M고딕OTF 060" panose="02020503020101020101" pitchFamily="18" charset="-127"/>
                <a:ea typeface="210 M고딕OTF 060" panose="02020503020101020101" pitchFamily="18" charset="-127"/>
              </a:rPr>
              <a:t>CSS</a:t>
            </a:r>
            <a:endParaRPr lang="ko-KR" altLang="en-US" sz="2200" b="1" dirty="0">
              <a:solidFill>
                <a:srgbClr val="2E334B"/>
              </a:solidFill>
              <a:latin typeface="210 M고딕OTF 060" panose="02020503020101020101" pitchFamily="18" charset="-127"/>
              <a:ea typeface="210 M고딕OTF 06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319</Words>
  <Application>Microsoft Office PowerPoint</Application>
  <PresentationFormat>와이드스크린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210 M고딕OTF 040</vt:lpstr>
      <vt:lpstr>210 M고딕OTF 050</vt:lpstr>
      <vt:lpstr>210 M고딕OTF 060</vt:lpstr>
      <vt:lpstr>210 M고딕OTF 100</vt:lpstr>
      <vt:lpstr>Montserrat-Regular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이은선</cp:lastModifiedBy>
  <cp:revision>187</cp:revision>
  <dcterms:created xsi:type="dcterms:W3CDTF">2015-01-21T11:35:38Z</dcterms:created>
  <dcterms:modified xsi:type="dcterms:W3CDTF">2021-08-16T13:32:36Z</dcterms:modified>
</cp:coreProperties>
</file>