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8" r:id="rId2"/>
    <p:sldId id="257" r:id="rId3"/>
    <p:sldId id="264" r:id="rId4"/>
    <p:sldId id="258" r:id="rId5"/>
    <p:sldId id="262" r:id="rId6"/>
    <p:sldId id="263" r:id="rId7"/>
    <p:sldId id="269" r:id="rId8"/>
    <p:sldId id="261" r:id="rId9"/>
    <p:sldId id="282" r:id="rId10"/>
    <p:sldId id="271" r:id="rId11"/>
    <p:sldId id="270" r:id="rId12"/>
    <p:sldId id="275" r:id="rId13"/>
    <p:sldId id="273" r:id="rId14"/>
    <p:sldId id="278" r:id="rId15"/>
    <p:sldId id="279" r:id="rId16"/>
    <p:sldId id="265" r:id="rId17"/>
    <p:sldId id="266" r:id="rId18"/>
    <p:sldId id="280" r:id="rId19"/>
    <p:sldId id="281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493"/>
  </p:normalViewPr>
  <p:slideViewPr>
    <p:cSldViewPr snapToGrid="0">
      <p:cViewPr>
        <p:scale>
          <a:sx n="69" d="100"/>
          <a:sy n="69" d="100"/>
        </p:scale>
        <p:origin x="10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F681B-EDE4-AB43-B421-6EE6A6F85A2F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C76A-DBE4-084C-84A5-8B0871C406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14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EC76A-DBE4-084C-84A5-8B0871C406C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4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B7D4-C23E-9C20-7184-418CD4AA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343F23-1E64-2921-8166-664DDEE94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739E607-8201-B5C0-BEE5-0617239C6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u="none" strike="noStrike" dirty="0">
                <a:solidFill>
                  <a:srgbClr val="FFFFFF"/>
                </a:solidFill>
                <a:effectLst/>
                <a:latin typeface="futura-pt"/>
              </a:rPr>
              <a:t>Beispiele:</a:t>
            </a:r>
          </a:p>
          <a:p>
            <a:pPr algn="l"/>
            <a:r>
              <a:rPr lang="de-DE" b="0" i="0" u="none" strike="noStrike" dirty="0">
                <a:solidFill>
                  <a:srgbClr val="FFFFFF"/>
                </a:solidFill>
                <a:effectLst/>
                <a:latin typeface="futura-pt"/>
              </a:rPr>
              <a:t>Sprachsteuerung: Bei Systemen wie Alexa oder Siri</a:t>
            </a:r>
          </a:p>
          <a:p>
            <a:pPr algn="l"/>
            <a:r>
              <a:rPr lang="de-DE" b="0" i="0" u="none" strike="noStrike" dirty="0">
                <a:solidFill>
                  <a:srgbClr val="FFFFFF"/>
                </a:solidFill>
                <a:effectLst/>
                <a:latin typeface="futura-pt"/>
              </a:rPr>
              <a:t>virtuelle Umgebungen, die mithilfe von Bewegungen gesteuert werden: Hier sind Sensoren und Kameras die Schnittstelle zwischen Benutzer und Maschine.</a:t>
            </a:r>
          </a:p>
          <a:p>
            <a:pPr algn="l"/>
            <a:endParaRPr lang="de-DE" b="0" i="0" u="none" strike="noStrike" dirty="0">
              <a:solidFill>
                <a:srgbClr val="FFFFFF"/>
              </a:solidFill>
              <a:effectLst/>
              <a:latin typeface="futura-pt"/>
            </a:endParaRPr>
          </a:p>
          <a:p>
            <a:pPr algn="l"/>
            <a:r>
              <a:rPr lang="de-DE" sz="12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„</a:t>
            </a:r>
            <a:r>
              <a:rPr lang="de-DE" sz="12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Graphical</a:t>
            </a:r>
            <a:r>
              <a:rPr lang="de-DE" sz="12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User Interface“ = </a:t>
            </a:r>
          </a:p>
          <a:p>
            <a:pPr algn="l"/>
            <a:r>
              <a:rPr lang="de-DE" sz="12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Grafische Schnittstelle (meist für Computeranwendungen)</a:t>
            </a:r>
          </a:p>
          <a:p>
            <a:pPr algn="l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031ED1-BD52-7B3E-CFCC-4F6D7616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EC76A-DBE4-084C-84A5-8B0871C406C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5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EC76A-DBE4-084C-84A5-8B0871C406C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79066-1DA2-E20E-6E08-B6D283FC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C88DF1-E6C9-C3A5-8138-7364D0D4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83724-D380-7161-9BED-3731544C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5D9B7-2E6C-CE22-2F63-672ABF8A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ED3B-BFE5-B5C6-EF1B-B061AD29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5DA5B-D7CF-1388-AC3B-E56D62C1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D0B1F1-88E6-0E00-CAC2-BA83AB0C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31520-E99D-6B48-4E4D-BD40488D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87E9-0864-2CD1-ABC8-56604D6A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2D4E2-0A82-851A-92E3-EA8DA16F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07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13D2AD-9E4B-C490-EF8E-9074B9B4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7608CB-619C-D53E-FB4B-4DCB555F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34311-F94E-4B20-FE6D-1296B052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2D9ED-9262-E48B-9DE1-49473306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B2E33-B7B7-CC63-DD58-6A97FE88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49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E89D5-1483-DE48-3C5A-7E780812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F57D6-906C-4138-613F-2B98EC9C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1D774-8E61-C265-514F-6D510CFC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9651D-42EE-BCA1-10C3-B15BDDC4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BCA51-FD17-4DA5-707F-9BE75A9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3D7B8-FD8E-3B71-17C1-B2BDEBD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DE721-70BC-F075-853C-6C3B685E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426D2-EFC6-1081-045C-D702E7FE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282E5-1757-02F8-14A0-C548FC2E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8D883-723A-CEB1-D79E-A963EF2B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DF49-4667-BC98-6E82-2933C7D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493D69-AE69-2DA4-0B90-487AEB56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2AE97-FC07-F5EE-E00E-FE2D3ABF7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FA130C-5734-B9FD-4DB9-B2CD5D08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CBCC6-5B93-2BEF-8C9C-AC4E4B95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CBA523-6682-E50A-FBD7-65E0204C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7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263BD-4DDC-FCC6-59DD-810BD47D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108A6-AAE8-81DA-E002-E2C6B0D0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A9CDE2-6EA9-C3DC-125A-C1088F28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4DB065-B9A9-3B54-39EB-2378B7C7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559CB-0CB5-0DD0-D12B-312B8511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CF41D7-04B5-5F0E-B9A5-EDC03774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AED7A2-E503-DA0B-BCC2-E127C25E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79C461-C6DA-6CFA-C046-C9C8E71F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D20E6-9E84-6ACB-201F-BC5EEE77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AAE901-267C-CA01-4239-C0147687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9A47-FD2B-7097-E159-773B3D2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5A4679-44FD-D330-D2F1-EFC234B3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83B362-8337-12FD-9246-76DC2E9B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36B9BA-CE40-9D44-931F-9985F702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5864-532B-81EE-3EB9-A0B83958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4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125C-5450-FFB8-089F-A62373AC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A52AA-A1FB-96F9-D976-D36253D2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506DB-C438-A0BB-8CDB-EC2971D3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675A9B-C528-1C93-38FC-66A6D031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5266AF-4F4C-DE56-B928-DAEA8AB1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E3B56E-416C-F0C1-8E8B-5CC1111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7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82D40-1D8D-D050-3A4C-FA5ED41B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696979-291B-C936-F7B9-ECE3715C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5E8FEB-0CED-206C-B3D6-80B38A88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CD69C-0FC6-90F8-BC50-B2CA87B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879237-CAC1-33AB-1161-9AF3C804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62C4A6-081F-2900-1054-7ABE74C1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84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931E27-F138-5C0E-2011-877D2A3C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C702E-5D96-768D-7DF2-0D60E88D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85B9B-30F7-0299-84EB-ADD16F4F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DA626-0DC8-B244-B235-D2ACF2CA7F07}" type="datetimeFigureOut">
              <a:rPr lang="de-DE" smtClean="0"/>
              <a:t>11.12.24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09FCF-2E4C-1BBA-1DCB-A5566DF6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220B0-4A4F-1A43-51F0-643250FDF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0112A-B083-5C41-9921-27D78B617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9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l-digital.de/de/digitalisierung-blog/was-bedeutet-ux-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bisten.de/magazine/ux-und-ui-design-der-unterschied/" TargetMode="External"/><Relationship Id="rId2" Type="http://schemas.openxmlformats.org/officeDocument/2006/relationships/hyperlink" Target="https://de.minecraft.wiki/w/Men&#252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freepik.com/fotos-vektoren-kostenlos/u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BA918-8078-4DB1-68DA-BF4FD905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12F82063-CD89-17F8-9EC5-4AD43F0789B6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E6BFEDE-80C2-7467-E43C-939CF490C1A3}"/>
              </a:ext>
            </a:extLst>
          </p:cNvPr>
          <p:cNvSpPr/>
          <p:nvPr/>
        </p:nvSpPr>
        <p:spPr>
          <a:xfrm>
            <a:off x="2506203" y="595992"/>
            <a:ext cx="7179593" cy="245164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89D763B-5605-8C7A-6695-5B732AF5FCAA}"/>
              </a:ext>
            </a:extLst>
          </p:cNvPr>
          <p:cNvSpPr/>
          <p:nvPr/>
        </p:nvSpPr>
        <p:spPr>
          <a:xfrm>
            <a:off x="1584106" y="3580362"/>
            <a:ext cx="9015544" cy="792683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495AFC9-35BB-FE5D-8DAA-9F66C80A0ABD}"/>
              </a:ext>
            </a:extLst>
          </p:cNvPr>
          <p:cNvSpPr/>
          <p:nvPr/>
        </p:nvSpPr>
        <p:spPr>
          <a:xfrm>
            <a:off x="111211" y="111211"/>
            <a:ext cx="11961340" cy="6623221"/>
          </a:xfrm>
          <a:prstGeom prst="roundRect">
            <a:avLst>
              <a:gd name="adj" fmla="val 3264"/>
            </a:avLst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BD8788-64F0-EB8B-0CC9-3318E5B5281E}"/>
              </a:ext>
            </a:extLst>
          </p:cNvPr>
          <p:cNvGrpSpPr/>
          <p:nvPr/>
        </p:nvGrpSpPr>
        <p:grpSpPr>
          <a:xfrm>
            <a:off x="4433310" y="5392177"/>
            <a:ext cx="3305636" cy="842515"/>
            <a:chOff x="4433310" y="5392177"/>
            <a:chExt cx="3305636" cy="842515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7813B8F1-EC97-2837-7FAB-4AFCE75F2054}"/>
                </a:ext>
              </a:extLst>
            </p:cNvPr>
            <p:cNvSpPr/>
            <p:nvPr/>
          </p:nvSpPr>
          <p:spPr>
            <a:xfrm>
              <a:off x="4433310" y="5392177"/>
              <a:ext cx="3305636" cy="83099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A95C835-4307-00F5-A1F5-67FA819FDDA3}"/>
                </a:ext>
              </a:extLst>
            </p:cNvPr>
            <p:cNvSpPr txBox="1"/>
            <p:nvPr/>
          </p:nvSpPr>
          <p:spPr>
            <a:xfrm>
              <a:off x="5089580" y="5403695"/>
              <a:ext cx="2004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800" dirty="0">
                  <a:solidFill>
                    <a:schemeClr val="bg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START</a:t>
              </a: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C215300-4FBF-7734-5268-F3EF529E131C}"/>
              </a:ext>
            </a:extLst>
          </p:cNvPr>
          <p:cNvSpPr txBox="1"/>
          <p:nvPr/>
        </p:nvSpPr>
        <p:spPr>
          <a:xfrm>
            <a:off x="3947186" y="595992"/>
            <a:ext cx="42893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U- was?</a:t>
            </a:r>
            <a:endParaRPr lang="de-DE" sz="8800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DD5E17-07E1-9F2B-DBB8-9FAE5FDCB1F1}"/>
              </a:ext>
            </a:extLst>
          </p:cNvPr>
          <p:cNvSpPr txBox="1"/>
          <p:nvPr/>
        </p:nvSpPr>
        <p:spPr>
          <a:xfrm>
            <a:off x="3052132" y="2017725"/>
            <a:ext cx="6079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Arbeiten mit UI &amp; UX</a:t>
            </a:r>
            <a:endParaRPr lang="de-DE" sz="48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F47C92D2-C34A-9FDC-4F82-13D769FC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2897" y="3773786"/>
            <a:ext cx="7297954" cy="59925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ein Workshop von Anton, Lennart &amp; Pia</a:t>
            </a:r>
          </a:p>
        </p:txBody>
      </p:sp>
      <p:pic>
        <p:nvPicPr>
          <p:cNvPr id="19" name="Grafik 18" descr="Start Silhouette">
            <a:extLst>
              <a:ext uri="{FF2B5EF4-FFF2-40B4-BE49-F238E27FC236}">
                <a16:creationId xmlns:a16="http://schemas.microsoft.com/office/drawing/2014/main" id="{378A1928-D62B-A626-B5D3-59F49BC3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37" y="293688"/>
            <a:ext cx="505806" cy="505806"/>
          </a:xfrm>
          <a:prstGeom prst="rect">
            <a:avLst/>
          </a:prstGeom>
        </p:spPr>
      </p:pic>
      <p:pic>
        <p:nvPicPr>
          <p:cNvPr id="23" name="Grafik 22" descr="Symbol für Hamburger-Menü Silhouette">
            <a:extLst>
              <a:ext uri="{FF2B5EF4-FFF2-40B4-BE49-F238E27FC236}">
                <a16:creationId xmlns:a16="http://schemas.microsoft.com/office/drawing/2014/main" id="{B791D99A-C0F7-D404-7372-D80A1F894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339" y="312060"/>
            <a:ext cx="505806" cy="505806"/>
          </a:xfrm>
          <a:prstGeom prst="rect">
            <a:avLst/>
          </a:prstGeom>
        </p:spPr>
      </p:pic>
      <p:pic>
        <p:nvPicPr>
          <p:cNvPr id="27" name="Grafik 26" descr="Linienpfeil: 180-Grad, horizontal Silhouette">
            <a:extLst>
              <a:ext uri="{FF2B5EF4-FFF2-40B4-BE49-F238E27FC236}">
                <a16:creationId xmlns:a16="http://schemas.microsoft.com/office/drawing/2014/main" id="{2EF7E01C-11DD-4DA6-74A2-0FC88CE40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7535" y="314512"/>
            <a:ext cx="505806" cy="5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89DFF-3BBD-5B1F-4451-4E1D41E9E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22E4390-8627-8EE2-E0A8-47A063D7273A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F942C-FAC0-85C6-FE96-247F0CE797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BEDEUTET UX?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361D8-B33E-EB32-B412-F0E646F8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83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„User Experience“ = 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Nutzererfahrung</a:t>
            </a: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entwickelt um UI Design zu verbessern</a:t>
            </a: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es geht primär um Erfahrungen und Eindrücke, die Benutzer bei der Interaktion mit Systemen sammeln 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 Zielgruppe kennen</a:t>
            </a:r>
            <a:endParaRPr lang="de-DE" b="0" i="0" u="none" strike="noStrike" dirty="0">
              <a:solidFill>
                <a:schemeClr val="bg1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Unterkategorien:</a:t>
            </a:r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visuelles Design = möglichs</a:t>
            </a:r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 </a:t>
            </a:r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intuitiv, 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Benutzeroberfläche, die leicht verständlich und einfach zu bedienen ist</a:t>
            </a: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Usability</a:t>
            </a:r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= 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Funktionalität und Nutzen im Alltag, Benutzerfreundlichkeit testen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Hauptaufgabe: </a:t>
            </a:r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feststellen, wie schnell Benutzer Sinn, Konzept, Bedienung und Zweck einer Anwendung erfasst, sowie Effektivität im Alltag testen</a:t>
            </a:r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A2CB64-E649-1046-BB07-4B16CFAEE36D}"/>
              </a:ext>
            </a:extLst>
          </p:cNvPr>
          <p:cNvSpPr txBox="1"/>
          <p:nvPr/>
        </p:nvSpPr>
        <p:spPr>
          <a:xfrm>
            <a:off x="3211551" y="2252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61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B7C94-F96C-ECFA-3728-D98E98274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B16B03-D427-A3D3-6533-F5259E7D7E9C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1DDE3E-A929-2BAC-4942-4858B8C0A3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UI &amp; 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27358-4F85-2660-2FD1-549836EA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727"/>
            <a:ext cx="10515600" cy="4351338"/>
          </a:xfrm>
        </p:spPr>
        <p:txBody>
          <a:bodyPr/>
          <a:lstStyle/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UX und UI wollen ein Interface schaffen, dass intuitiv ist und Zugang zu allen Funktionen bietet</a:t>
            </a:r>
          </a:p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futura-pt"/>
              </a:rPr>
              <a:t>eine gute UI ist nichts wert, wenn die User Experience nicht gut ist</a:t>
            </a:r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3074" name="Picture 2" descr="UX- und UI Design: Der Unterschied - Cubisten">
            <a:extLst>
              <a:ext uri="{FF2B5EF4-FFF2-40B4-BE49-F238E27FC236}">
                <a16:creationId xmlns:a16="http://schemas.microsoft.com/office/drawing/2014/main" id="{7A83F37A-17F2-2A76-2413-94F962FB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46" y="3612375"/>
            <a:ext cx="4868437" cy="32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1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48D95-85B8-151A-99B1-232FF5AC7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B4E4EA-A12F-F6A7-839D-F4D9489536F9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1168BF-626D-78C4-6261-7DFC0036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Überblick: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58AD4-2F0D-7104-5194-DC053EE9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Menüs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366735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7FDD-F1C4-4E71-0152-BA3B992EB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68366F-DDDF-E7CB-925C-38ED926DD543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BC914B-0F2F-8207-B189-715D16ADB1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HAUPTMENÜ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CA6AEA-0638-DA10-C533-042C01F4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i="0" u="none" strike="noStrike" dirty="0">
              <a:solidFill>
                <a:schemeClr val="bg1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22" name="Picture 2" descr="Menü – Minecraft Wiki">
            <a:extLst>
              <a:ext uri="{FF2B5EF4-FFF2-40B4-BE49-F238E27FC236}">
                <a16:creationId xmlns:a16="http://schemas.microsoft.com/office/drawing/2014/main" id="{E04B6652-DD01-0CF6-2932-420CEA5E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1294"/>
            <a:ext cx="5015572" cy="282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06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0F3-AFD4-C498-FB89-6D2A9CB94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72DB2BD-549C-6A5A-E686-36785966BB36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3C065B-9F06-7309-28E5-719F0CF63A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PAUSENMENÜ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5823A-E96B-045E-AEA3-BEE3C22B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i="0" u="none" strike="noStrike" dirty="0">
              <a:solidFill>
                <a:schemeClr val="bg1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08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A287-1C26-9445-6BAA-30BE27A3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C2A132-F92F-D43E-8AB0-4F1A422A1046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CC92D-5827-E973-2BDF-EC7633537E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UI-KOMPONENTEN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1522C5-DFBD-B58A-5E9B-C3EE7D0B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kern="100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Buttons</a:t>
            </a:r>
          </a:p>
          <a:p>
            <a:r>
              <a:rPr lang="de-DE" sz="2800" kern="100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Images</a:t>
            </a:r>
          </a:p>
          <a:p>
            <a:r>
              <a:rPr lang="de-DE" sz="2800" kern="100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Labels</a:t>
            </a:r>
          </a:p>
          <a:p>
            <a:r>
              <a:rPr lang="de-DE" sz="2800" kern="100" dirty="0" err="1">
                <a:solidFill>
                  <a:schemeClr val="bg1"/>
                </a:solidFill>
                <a:effectLst/>
                <a:latin typeface="Futura Medium" panose="020B0602020204020303" pitchFamily="34" charset="-79"/>
                <a:ea typeface="Aptos" panose="020B0004020202020204" pitchFamily="34" charset="0"/>
                <a:cs typeface="Futura Medium" panose="020B0602020204020303" pitchFamily="34" charset="-79"/>
              </a:rPr>
              <a:t>TextFields</a:t>
            </a:r>
            <a:endParaRPr lang="de-DE" sz="2800" kern="100" dirty="0">
              <a:solidFill>
                <a:schemeClr val="bg1"/>
              </a:solidFill>
              <a:effectLst/>
              <a:latin typeface="Futura Medium" panose="020B0602020204020303" pitchFamily="34" charset="-79"/>
              <a:ea typeface="Aptos" panose="020B0004020202020204" pitchFamily="34" charset="0"/>
              <a:cs typeface="Futura Medium" panose="020B0602020204020303" pitchFamily="34" charset="-79"/>
            </a:endParaRPr>
          </a:p>
          <a:p>
            <a:endParaRPr lang="de-DE" b="0" i="0" u="none" strike="noStrike" dirty="0">
              <a:solidFill>
                <a:schemeClr val="bg1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175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2BB1-9D02-F07A-A2EF-96229100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C4C484-ECC8-7166-764F-CCEC947ABBED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AD971-7381-02B0-EE6D-6C28F5AE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Praxis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37D3D-8D0F-3F6A-0AAE-E860C2A36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b="1" dirty="0" err="1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Unity Editor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Aufgaben</a:t>
            </a:r>
          </a:p>
        </p:txBody>
      </p:sp>
    </p:spTree>
    <p:extLst>
      <p:ext uri="{BB962C8B-B14F-4D97-AF65-F5344CB8AC3E}">
        <p14:creationId xmlns:p14="http://schemas.microsoft.com/office/powerpoint/2010/main" val="284553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53DA-917A-CA98-64AA-C2A437CD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4682FA-5E9E-16EC-D576-CFA961A6D4E4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67E64-C529-9230-27BC-4E47B78E78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TO UNITY EDITOR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086CA-52EB-8261-1BA1-6EDC7BF8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138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Die Fenster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Die wichtigsten Begriffe 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Navigation in </a:t>
            </a:r>
            <a:r>
              <a:rPr lang="de-DE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SceneView</a:t>
            </a:r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/Manipulation von </a:t>
            </a:r>
            <a:r>
              <a:rPr lang="de-DE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GameObjects</a:t>
            </a:r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87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A1E93-8C30-DEE5-8035-CB2C10DC3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A5713B7-3E4C-4DE8-555E-DBD768DBE9FF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2D5211-C49D-7F66-8F21-A1992DE8AD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B4316-F57D-6908-9427-8DA5F7E2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138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Szene öffnen und wechseln</a:t>
            </a:r>
          </a:p>
          <a:p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60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1842-A7E1-9408-0850-59EB4BE07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7EE16E6-BD5A-EEA4-160E-01E5120E2B98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EDBF4-78EC-FAC1-A89A-AAEB702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TEXTQUELLEN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63376-8A74-E655-5247-68D2739D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138"/>
            <a:ext cx="10515600" cy="4351338"/>
          </a:xfrm>
        </p:spPr>
        <p:txBody>
          <a:bodyPr/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https://www.gal-digital.de/de/digitalisierung-blog/was-bedeutet-ux-ui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endParaRPr lang="de-DE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82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5D8D8FF-82E0-45DF-7AE6-9153EC7BF488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BFFA2E-8FE6-1AA5-9502-8D509D294F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92238-2EA3-4209-A307-64D21293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Vorstellungsrunde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Theoretische Grundlagen: UI &amp; UX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Überblick: UI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Praxisübungen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718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5211-FB31-D3E3-92E9-66A28E1A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D5FC34A-7BB3-9D5F-27F3-3668E5CDA5AF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A4FDE-D128-9498-28CC-8442CEB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1DF4E-289F-548D-5EF6-A25297F6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77" y="2025727"/>
            <a:ext cx="10515600" cy="4351338"/>
          </a:xfrm>
        </p:spPr>
        <p:txBody>
          <a:bodyPr/>
          <a:lstStyle/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https://de.wallpapers.com/wallpapers/blauer-4k-weltraumnebel-hd-x8cxcv8kv8nifawc.html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https://de.minecraft.wiki/w/Menü</a:t>
            </a:r>
            <a:endParaRPr lang="de-DE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  <a:hlinkClick r:id="rId3"/>
              </a:rPr>
              <a:t>https://cubisten.de/magazine/ux-und-ui-design-der-unterschied/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  <a:hlinkClick r:id="rId4"/>
              </a:rPr>
              <a:t>https://de.freepik.com/fotos-vektoren-kostenlos/ui</a:t>
            </a:r>
            <a:r>
              <a:rPr lang="de-DE" dirty="0"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268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6D96B07-5347-A245-CD12-DEB95A73E030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4106DA-83CF-407E-3648-646B0959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Vorstellung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A30AF5-9B77-39A1-986B-24EC212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 sind wir?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Unsere Spiele</a:t>
            </a:r>
          </a:p>
        </p:txBody>
      </p:sp>
    </p:spTree>
    <p:extLst>
      <p:ext uri="{BB962C8B-B14F-4D97-AF65-F5344CB8AC3E}">
        <p14:creationId xmlns:p14="http://schemas.microsoft.com/office/powerpoint/2010/main" val="1994567819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395C-54E0-E0A1-14C2-F83556780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1C015DF-AAEC-3D9E-7F7F-9865A8BA1EE7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10F8FA-6D21-C747-9AF3-3C7FC211C0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BCD80-A8E2-774A-2226-3E67DAD4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727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Pia 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Anton</a:t>
            </a:r>
          </a:p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Lennart</a:t>
            </a:r>
          </a:p>
        </p:txBody>
      </p:sp>
    </p:spTree>
    <p:extLst>
      <p:ext uri="{BB962C8B-B14F-4D97-AF65-F5344CB8AC3E}">
        <p14:creationId xmlns:p14="http://schemas.microsoft.com/office/powerpoint/2010/main" val="33939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191DD-B706-3E66-7906-A966BBCDC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6F41CF-FDAE-E8BC-AE59-7C301BB98583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7E5BA-8B4B-D4E1-BDEA-B38BBDB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CALLAFUL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1AAB7-739E-5910-4916-B2F8B3A4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727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Pias Spiel</a:t>
            </a:r>
          </a:p>
        </p:txBody>
      </p:sp>
    </p:spTree>
    <p:extLst>
      <p:ext uri="{BB962C8B-B14F-4D97-AF65-F5344CB8AC3E}">
        <p14:creationId xmlns:p14="http://schemas.microsoft.com/office/powerpoint/2010/main" val="155791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7033-83E5-45FD-F174-BDDD5DAB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F723A68-AD27-B675-2080-C9E3DE4AA1EB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570770-B4DF-2C2E-EC32-8F6440E059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86002E-C37B-42BA-C0CD-52619BF9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727"/>
            <a:ext cx="10515600" cy="4351338"/>
          </a:xfrm>
          <a:ln>
            <a:noFill/>
          </a:ln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Lennarts und Antons Spiel</a:t>
            </a:r>
          </a:p>
        </p:txBody>
      </p:sp>
    </p:spTree>
    <p:extLst>
      <p:ext uri="{BB962C8B-B14F-4D97-AF65-F5344CB8AC3E}">
        <p14:creationId xmlns:p14="http://schemas.microsoft.com/office/powerpoint/2010/main" val="13731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B83F-BFF8-8D6C-348E-BC2FE389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C7247A1-855C-5D44-2392-1109F5773FBC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0A79A7-7097-FE8D-F277-AD5C110C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Theoretische Grundlagen: UI &amp; UX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27A5D-833C-4331-02E3-DC26EF4F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ist UI?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bedeutet UX?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UI &amp; UX</a:t>
            </a:r>
          </a:p>
        </p:txBody>
      </p:sp>
    </p:spTree>
    <p:extLst>
      <p:ext uri="{BB962C8B-B14F-4D97-AF65-F5344CB8AC3E}">
        <p14:creationId xmlns:p14="http://schemas.microsoft.com/office/powerpoint/2010/main" val="27097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42BD-2A99-7915-EBB8-3E7A8A94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E63FA8-EFA1-A930-37E3-15C6B7A50B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DA6533-2510-3AD8-9F92-7C0FE51D1B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IST UI?</a:t>
            </a:r>
          </a:p>
        </p:txBody>
      </p:sp>
      <p:pic>
        <p:nvPicPr>
          <p:cNvPr id="1026" name="Picture 2" descr="Ui Bilder - Kostenloser Download auf Freepik">
            <a:extLst>
              <a:ext uri="{FF2B5EF4-FFF2-40B4-BE49-F238E27FC236}">
                <a16:creationId xmlns:a16="http://schemas.microsoft.com/office/drawing/2014/main" id="{94E2C9C8-3737-73BE-F88E-D7809637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02" y="1961145"/>
            <a:ext cx="7022489" cy="46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98D5A6-E728-4E3E-923D-850223A21850}"/>
              </a:ext>
            </a:extLst>
          </p:cNvPr>
          <p:cNvSpPr txBox="1"/>
          <p:nvPr/>
        </p:nvSpPr>
        <p:spPr>
          <a:xfrm>
            <a:off x="939141" y="2826151"/>
            <a:ext cx="2971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„User Interface“ =</a:t>
            </a: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 </a:t>
            </a:r>
            <a:r>
              <a:rPr lang="de-DE" sz="240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Benutzerschnittstelle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737F34-9F5D-5827-43DC-5C6FA026C3FE}"/>
              </a:ext>
            </a:extLst>
          </p:cNvPr>
          <p:cNvSpPr txBox="1"/>
          <p:nvPr/>
        </p:nvSpPr>
        <p:spPr>
          <a:xfrm>
            <a:off x="334885" y="3737707"/>
            <a:ext cx="41803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kann Hardware/Software/Kombination aus beidem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4178F6D-D50A-42F8-7C71-DA86066DF72F}"/>
              </a:ext>
            </a:extLst>
          </p:cNvPr>
          <p:cNvSpPr txBox="1"/>
          <p:nvPr/>
        </p:nvSpPr>
        <p:spPr>
          <a:xfrm>
            <a:off x="1898935" y="4955022"/>
            <a:ext cx="2492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 </a:t>
            </a:r>
            <a:r>
              <a:rPr lang="de-DE" sz="20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Startbildschirms eines Smartphones</a:t>
            </a:r>
            <a:endParaRPr lang="de-DE" sz="20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  <a:sym typeface="Wingdings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6FCD-3689-5945-1188-4B44596D3F82}"/>
              </a:ext>
            </a:extLst>
          </p:cNvPr>
          <p:cNvSpPr txBox="1"/>
          <p:nvPr/>
        </p:nvSpPr>
        <p:spPr>
          <a:xfrm>
            <a:off x="1910494" y="5657347"/>
            <a:ext cx="185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 </a:t>
            </a:r>
            <a:r>
              <a:rPr lang="de-DE" sz="20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Knöpfe am Smartphone </a:t>
            </a:r>
          </a:p>
        </p:txBody>
      </p:sp>
      <p:pic>
        <p:nvPicPr>
          <p:cNvPr id="15" name="Grafik 14" descr="Webdesign mit einfarbiger Füllung">
            <a:extLst>
              <a:ext uri="{FF2B5EF4-FFF2-40B4-BE49-F238E27FC236}">
                <a16:creationId xmlns:a16="http://schemas.microsoft.com/office/drawing/2014/main" id="{73BE7304-6718-C470-604C-7E3E107C5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7841" y="1961145"/>
            <a:ext cx="914400" cy="914400"/>
          </a:xfrm>
          <a:prstGeom prst="rect">
            <a:avLst/>
          </a:prstGeom>
        </p:spPr>
      </p:pic>
      <p:pic>
        <p:nvPicPr>
          <p:cNvPr id="17" name="Grafik 16" descr="Smartphone mit einfarbiger Füllung">
            <a:extLst>
              <a:ext uri="{FF2B5EF4-FFF2-40B4-BE49-F238E27FC236}">
                <a16:creationId xmlns:a16="http://schemas.microsoft.com/office/drawing/2014/main" id="{4EFD824A-833E-A65B-A1A8-517D5228E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492" y="4874463"/>
            <a:ext cx="1424274" cy="14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2BA2D-F2CC-8EC5-59A5-0596B5B4F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9596C1-0032-7F6E-12F1-99FAB7BF6EB6}"/>
              </a:ext>
            </a:extLst>
          </p:cNvPr>
          <p:cNvSpPr/>
          <p:nvPr/>
        </p:nvSpPr>
        <p:spPr>
          <a:xfrm>
            <a:off x="-154463" y="-129747"/>
            <a:ext cx="12492681" cy="7105136"/>
          </a:xfrm>
          <a:prstGeom prst="rect">
            <a:avLst/>
          </a:prstGeom>
          <a:solidFill>
            <a:srgbClr val="000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CD140D-4485-36B2-E893-9AABA84C21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WAS IST UI?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FE2E0E-6A72-2EA5-0E35-2CEDBC5C3194}"/>
              </a:ext>
            </a:extLst>
          </p:cNvPr>
          <p:cNvSpPr txBox="1"/>
          <p:nvPr/>
        </p:nvSpPr>
        <p:spPr>
          <a:xfrm>
            <a:off x="407006" y="3013501"/>
            <a:ext cx="4370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„</a:t>
            </a:r>
            <a:r>
              <a:rPr lang="de-DE" sz="2400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Graphical</a:t>
            </a:r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User Interface“ = </a:t>
            </a:r>
          </a:p>
          <a:p>
            <a:pPr algn="ctr"/>
            <a:r>
              <a:rPr lang="de-DE" sz="24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Grafische Schnittstelle</a:t>
            </a:r>
          </a:p>
        </p:txBody>
      </p:sp>
      <p:sp>
        <p:nvSpPr>
          <p:cNvPr id="6" name="Rechteck 5" descr="Programmierer">
            <a:extLst>
              <a:ext uri="{FF2B5EF4-FFF2-40B4-BE49-F238E27FC236}">
                <a16:creationId xmlns:a16="http://schemas.microsoft.com/office/drawing/2014/main" id="{B9F33BF3-3270-2C94-A0AF-68AAE8F6FE45}"/>
              </a:ext>
            </a:extLst>
          </p:cNvPr>
          <p:cNvSpPr/>
          <p:nvPr/>
        </p:nvSpPr>
        <p:spPr>
          <a:xfrm>
            <a:off x="2069989" y="2040426"/>
            <a:ext cx="1044304" cy="9730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74B742B-91DF-F701-007F-8D44E9BF2378}"/>
              </a:ext>
            </a:extLst>
          </p:cNvPr>
          <p:cNvSpPr txBox="1"/>
          <p:nvPr/>
        </p:nvSpPr>
        <p:spPr>
          <a:xfrm>
            <a:off x="911616" y="5224224"/>
            <a:ext cx="10360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4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HAUPTAUFGABEN: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Funktionen bereitstellen und Informationen aufnehmen/wiedergeben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i="0" u="none" strike="noStrike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Benutzern Zugang zur technischen Seite eines Systems geben</a:t>
            </a:r>
            <a:endParaRPr lang="de-DE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215639-2D77-4623-BA42-C096C11038DA}"/>
              </a:ext>
            </a:extLst>
          </p:cNvPr>
          <p:cNvSpPr txBox="1"/>
          <p:nvPr/>
        </p:nvSpPr>
        <p:spPr>
          <a:xfrm>
            <a:off x="5810096" y="2010921"/>
            <a:ext cx="6251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  <a:sym typeface="Wingdings" pitchFamily="2" charset="2"/>
              </a:rPr>
              <a:t>andere Beispiele: Was denkt ihr ist UI?</a:t>
            </a:r>
          </a:p>
        </p:txBody>
      </p:sp>
    </p:spTree>
    <p:extLst>
      <p:ext uri="{BB962C8B-B14F-4D97-AF65-F5344CB8AC3E}">
        <p14:creationId xmlns:p14="http://schemas.microsoft.com/office/powerpoint/2010/main" val="3454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Breitbild</PresentationFormat>
  <Paragraphs>83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FUTURA MEDIUM</vt:lpstr>
      <vt:lpstr>FUTURA MEDIUM</vt:lpstr>
      <vt:lpstr>futura-pt</vt:lpstr>
      <vt:lpstr>Office</vt:lpstr>
      <vt:lpstr>PowerPoint-Präsentation</vt:lpstr>
      <vt:lpstr>GLIEDERUNG</vt:lpstr>
      <vt:lpstr>Vorstellung</vt:lpstr>
      <vt:lpstr>WIR</vt:lpstr>
      <vt:lpstr>CALLAFUL</vt:lpstr>
      <vt:lpstr>AUTOSPIEL</vt:lpstr>
      <vt:lpstr>Theoretische Grundlagen: UI &amp; UX</vt:lpstr>
      <vt:lpstr>WAS IST UI?</vt:lpstr>
      <vt:lpstr>WAS IST UI?</vt:lpstr>
      <vt:lpstr>WAS BEDEUTET UX?</vt:lpstr>
      <vt:lpstr>UI &amp; UX</vt:lpstr>
      <vt:lpstr>Überblick: UI</vt:lpstr>
      <vt:lpstr>HAUPTMENÜ</vt:lpstr>
      <vt:lpstr>PAUSENMENÜ</vt:lpstr>
      <vt:lpstr>UI-KOMPONENTEN</vt:lpstr>
      <vt:lpstr>Praxis</vt:lpstr>
      <vt:lpstr>HOW TO UNITY EDITOR</vt:lpstr>
      <vt:lpstr>AUFGABE 1</vt:lpstr>
      <vt:lpstr>TEXTQUELLEN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G.</dc:creator>
  <cp:lastModifiedBy>Daniel G.</cp:lastModifiedBy>
  <cp:revision>70</cp:revision>
  <dcterms:created xsi:type="dcterms:W3CDTF">2024-12-08T16:34:02Z</dcterms:created>
  <dcterms:modified xsi:type="dcterms:W3CDTF">2024-12-11T20:19:41Z</dcterms:modified>
</cp:coreProperties>
</file>