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575" r:id="rId29"/>
    <p:sldId id="573" r:id="rId30"/>
    <p:sldId id="574" r:id="rId31"/>
    <p:sldId id="576" r:id="rId32"/>
    <p:sldId id="577" r:id="rId33"/>
    <p:sldId id="578" r:id="rId34"/>
    <p:sldId id="579" r:id="rId35"/>
    <p:sldId id="586" r:id="rId36"/>
    <p:sldId id="587" r:id="rId37"/>
    <p:sldId id="581" r:id="rId38"/>
    <p:sldId id="582" r:id="rId39"/>
    <p:sldId id="588" r:id="rId40"/>
    <p:sldId id="583" r:id="rId41"/>
    <p:sldId id="584" r:id="rId42"/>
    <p:sldId id="585" r:id="rId43"/>
    <p:sldId id="589" r:id="rId44"/>
    <p:sldId id="277" r:id="rId45"/>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9F"/>
    <a:srgbClr val="0C54A0"/>
    <a:srgbClr val="CB1F40"/>
    <a:srgbClr val="EAEAEA"/>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71226" autoAdjust="0"/>
  </p:normalViewPr>
  <p:slideViewPr>
    <p:cSldViewPr snapToGrid="0">
      <p:cViewPr varScale="1">
        <p:scale>
          <a:sx n="56" d="100"/>
          <a:sy n="56" d="100"/>
        </p:scale>
        <p:origin x="2237" y="43"/>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09.10.2024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09.10.2024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dirty="0"/>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dirty="0"/>
              <a:t>Adversary activities are described using Tactics, Techniques &amp; Procedures (TTPs), using a Unified Kill Chain . TTPs are not as concrete as for example indicators of compromise (IOCs), but they describe how an adversary operates at a higher level.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Besides the differences between incident management, incident handling and incident response, it is important to understand the nuances between alerts, events and incidents.</a:t>
            </a:r>
          </a:p>
          <a:p>
            <a:r>
              <a:rPr lang="en-US" dirty="0"/>
              <a:t>An event is any observable happening. For example each log entry is an event. </a:t>
            </a:r>
          </a:p>
          <a:p>
            <a:r>
              <a:rPr lang="en-US" dirty="0"/>
              <a:t>Alerts are events that match a specific condition. Incidents are violations or an imminent threat of violation of security policies.</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29</a:t>
            </a:fld>
            <a:endParaRPr lang="cs-CZ"/>
          </a:p>
        </p:txBody>
      </p:sp>
    </p:spTree>
    <p:extLst>
      <p:ext uri="{BB962C8B-B14F-4D97-AF65-F5344CB8AC3E}">
        <p14:creationId xmlns:p14="http://schemas.microsoft.com/office/powerpoint/2010/main" val="16101346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2C7FD-E2D9-CB14-1828-C257C74F3E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EA320-741F-133C-F9C8-6D91A862E5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D891D-C9D6-EBB0-120A-9926144DD9E9}"/>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EDD8069C-5094-3414-C746-1A24E5E9F018}"/>
              </a:ext>
            </a:extLst>
          </p:cNvPr>
          <p:cNvSpPr>
            <a:spLocks noGrp="1"/>
          </p:cNvSpPr>
          <p:nvPr>
            <p:ph type="sldNum" sz="quarter" idx="5"/>
          </p:nvPr>
        </p:nvSpPr>
        <p:spPr/>
        <p:txBody>
          <a:bodyPr/>
          <a:lstStyle/>
          <a:p>
            <a:fld id="{AB40B6F2-39BF-4782-9A62-09DEC8CE7498}" type="slidenum">
              <a:rPr lang="cs-CZ" smtClean="0"/>
              <a:t>30</a:t>
            </a:fld>
            <a:endParaRPr lang="cs-CZ"/>
          </a:p>
        </p:txBody>
      </p:sp>
    </p:spTree>
    <p:extLst>
      <p:ext uri="{BB962C8B-B14F-4D97-AF65-F5344CB8AC3E}">
        <p14:creationId xmlns:p14="http://schemas.microsoft.com/office/powerpoint/2010/main" val="1568958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26A03-D9F8-906C-F1AB-2263495E3D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AD135-3191-9E06-78FD-21569FEF6F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D58372-282F-5529-6C9A-A899533EAB3C}"/>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C60AE596-D3EA-CA66-8D73-5DA5E4B2E72B}"/>
              </a:ext>
            </a:extLst>
          </p:cNvPr>
          <p:cNvSpPr>
            <a:spLocks noGrp="1"/>
          </p:cNvSpPr>
          <p:nvPr>
            <p:ph type="sldNum" sz="quarter" idx="5"/>
          </p:nvPr>
        </p:nvSpPr>
        <p:spPr/>
        <p:txBody>
          <a:bodyPr/>
          <a:lstStyle/>
          <a:p>
            <a:fld id="{AB40B6F2-39BF-4782-9A62-09DEC8CE7498}" type="slidenum">
              <a:rPr lang="cs-CZ" smtClean="0"/>
              <a:t>31</a:t>
            </a:fld>
            <a:endParaRPr lang="cs-CZ"/>
          </a:p>
        </p:txBody>
      </p:sp>
    </p:spTree>
    <p:extLst>
      <p:ext uri="{BB962C8B-B14F-4D97-AF65-F5344CB8AC3E}">
        <p14:creationId xmlns:p14="http://schemas.microsoft.com/office/powerpoint/2010/main" val="26650163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3D7DB-54A9-01A4-D805-0B4AA538A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C3250-F987-2BB4-47B7-F43B15438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EB19A-8981-F4D7-E901-431DCFD01784}"/>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DCA743A-7431-7462-E05C-A6F9810BD5E3}"/>
              </a:ext>
            </a:extLst>
          </p:cNvPr>
          <p:cNvSpPr>
            <a:spLocks noGrp="1"/>
          </p:cNvSpPr>
          <p:nvPr>
            <p:ph type="sldNum" sz="quarter" idx="5"/>
          </p:nvPr>
        </p:nvSpPr>
        <p:spPr/>
        <p:txBody>
          <a:bodyPr/>
          <a:lstStyle/>
          <a:p>
            <a:fld id="{AB40B6F2-39BF-4782-9A62-09DEC8CE7498}" type="slidenum">
              <a:rPr lang="cs-CZ" smtClean="0"/>
              <a:t>34</a:t>
            </a:fld>
            <a:endParaRPr lang="cs-CZ"/>
          </a:p>
        </p:txBody>
      </p:sp>
    </p:spTree>
    <p:extLst>
      <p:ext uri="{BB962C8B-B14F-4D97-AF65-F5344CB8AC3E}">
        <p14:creationId xmlns:p14="http://schemas.microsoft.com/office/powerpoint/2010/main" val="21472156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6BF4B-85CF-1D38-90CF-2367A3D94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20B994-E436-B2A3-1E22-E49929EE5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5D24DD-81E9-C123-1B5A-B62A691E056F}"/>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1CEA9948-FDDA-6D32-302B-E1D3E09D1DA9}"/>
              </a:ext>
            </a:extLst>
          </p:cNvPr>
          <p:cNvSpPr>
            <a:spLocks noGrp="1"/>
          </p:cNvSpPr>
          <p:nvPr>
            <p:ph type="sldNum" sz="quarter" idx="5"/>
          </p:nvPr>
        </p:nvSpPr>
        <p:spPr/>
        <p:txBody>
          <a:bodyPr/>
          <a:lstStyle/>
          <a:p>
            <a:fld id="{AB40B6F2-39BF-4782-9A62-09DEC8CE7498}" type="slidenum">
              <a:rPr lang="cs-CZ" smtClean="0"/>
              <a:t>35</a:t>
            </a:fld>
            <a:endParaRPr lang="cs-CZ"/>
          </a:p>
        </p:txBody>
      </p:sp>
    </p:spTree>
    <p:extLst>
      <p:ext uri="{BB962C8B-B14F-4D97-AF65-F5344CB8AC3E}">
        <p14:creationId xmlns:p14="http://schemas.microsoft.com/office/powerpoint/2010/main" val="35024648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80EF7-BC3C-FF63-8E87-EE0E0B722F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CEFB5-48B0-C0F6-18FA-EC0558B71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BC95A5-A24B-4AB8-998B-DF43577EB80D}"/>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F61D1C3C-9C42-53FE-0815-AB38EEE56C62}"/>
              </a:ext>
            </a:extLst>
          </p:cNvPr>
          <p:cNvSpPr>
            <a:spLocks noGrp="1"/>
          </p:cNvSpPr>
          <p:nvPr>
            <p:ph type="sldNum" sz="quarter" idx="5"/>
          </p:nvPr>
        </p:nvSpPr>
        <p:spPr/>
        <p:txBody>
          <a:bodyPr/>
          <a:lstStyle/>
          <a:p>
            <a:fld id="{AB40B6F2-39BF-4782-9A62-09DEC8CE7498}" type="slidenum">
              <a:rPr lang="cs-CZ" smtClean="0"/>
              <a:t>37</a:t>
            </a:fld>
            <a:endParaRPr lang="cs-CZ"/>
          </a:p>
        </p:txBody>
      </p:sp>
    </p:spTree>
    <p:extLst>
      <p:ext uri="{BB962C8B-B14F-4D97-AF65-F5344CB8AC3E}">
        <p14:creationId xmlns:p14="http://schemas.microsoft.com/office/powerpoint/2010/main" val="6320135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A3B30-6EB4-B724-7202-AE0F0FED3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AC33CE-E081-D446-40A1-9221685873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4B791-A006-5D3F-E4BD-BD596A3C93FA}"/>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6E5AF11B-6A4B-FBDF-DA51-87CA59872564}"/>
              </a:ext>
            </a:extLst>
          </p:cNvPr>
          <p:cNvSpPr>
            <a:spLocks noGrp="1"/>
          </p:cNvSpPr>
          <p:nvPr>
            <p:ph type="sldNum" sz="quarter" idx="5"/>
          </p:nvPr>
        </p:nvSpPr>
        <p:spPr/>
        <p:txBody>
          <a:bodyPr/>
          <a:lstStyle/>
          <a:p>
            <a:fld id="{AB40B6F2-39BF-4782-9A62-09DEC8CE7498}" type="slidenum">
              <a:rPr lang="cs-CZ" smtClean="0"/>
              <a:t>38</a:t>
            </a:fld>
            <a:endParaRPr lang="cs-CZ"/>
          </a:p>
        </p:txBody>
      </p:sp>
    </p:spTree>
    <p:extLst>
      <p:ext uri="{BB962C8B-B14F-4D97-AF65-F5344CB8AC3E}">
        <p14:creationId xmlns:p14="http://schemas.microsoft.com/office/powerpoint/2010/main" val="15473056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02161-DC5C-8E69-9C5B-B5454E5AC6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CBCB4-A053-9DD8-C41E-5EE5C515B4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07464-36C2-E048-2411-D49A064EF2B6}"/>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01EEFD5C-5947-2303-49F6-251320CE788D}"/>
              </a:ext>
            </a:extLst>
          </p:cNvPr>
          <p:cNvSpPr>
            <a:spLocks noGrp="1"/>
          </p:cNvSpPr>
          <p:nvPr>
            <p:ph type="sldNum" sz="quarter" idx="5"/>
          </p:nvPr>
        </p:nvSpPr>
        <p:spPr/>
        <p:txBody>
          <a:bodyPr/>
          <a:lstStyle/>
          <a:p>
            <a:fld id="{AB40B6F2-39BF-4782-9A62-09DEC8CE7498}" type="slidenum">
              <a:rPr lang="cs-CZ" smtClean="0"/>
              <a:t>39</a:t>
            </a:fld>
            <a:endParaRPr lang="cs-CZ"/>
          </a:p>
        </p:txBody>
      </p:sp>
    </p:spTree>
    <p:extLst>
      <p:ext uri="{BB962C8B-B14F-4D97-AF65-F5344CB8AC3E}">
        <p14:creationId xmlns:p14="http://schemas.microsoft.com/office/powerpoint/2010/main" val="17438782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072D4-343D-276A-56C6-5E671D8008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6C9480-F7C7-0C6A-854B-33267E6B2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CA5314-2662-4490-8E87-AECF4D6489EA}"/>
              </a:ext>
            </a:extLst>
          </p:cNvPr>
          <p:cNvSpPr>
            <a:spLocks noGrp="1"/>
          </p:cNvSpPr>
          <p:nvPr>
            <p:ph type="body" idx="1"/>
          </p:nvPr>
        </p:nvSpPr>
        <p:spPr/>
        <p:txBody>
          <a:bodyPr/>
          <a:lstStyle/>
          <a:p>
            <a:endParaRPr lang="en-US" dirty="0">
              <a:ea typeface="Calibri"/>
              <a:cs typeface="Calibri"/>
            </a:endParaRPr>
          </a:p>
        </p:txBody>
      </p:sp>
      <p:sp>
        <p:nvSpPr>
          <p:cNvPr id="4" name="Slide Number Placeholder 3">
            <a:extLst>
              <a:ext uri="{FF2B5EF4-FFF2-40B4-BE49-F238E27FC236}">
                <a16:creationId xmlns:a16="http://schemas.microsoft.com/office/drawing/2014/main" id="{68D1ABD9-0576-2CC5-2CD3-4C9B704CDEAC}"/>
              </a:ext>
            </a:extLst>
          </p:cNvPr>
          <p:cNvSpPr>
            <a:spLocks noGrp="1"/>
          </p:cNvSpPr>
          <p:nvPr>
            <p:ph type="sldNum" sz="quarter" idx="5"/>
          </p:nvPr>
        </p:nvSpPr>
        <p:spPr/>
        <p:txBody>
          <a:bodyPr/>
          <a:lstStyle/>
          <a:p>
            <a:fld id="{AB40B6F2-39BF-4782-9A62-09DEC8CE7498}" type="slidenum">
              <a:rPr lang="cs-CZ" smtClean="0"/>
              <a:t>40</a:t>
            </a:fld>
            <a:endParaRPr lang="cs-CZ"/>
          </a:p>
        </p:txBody>
      </p:sp>
    </p:spTree>
    <p:extLst>
      <p:ext uri="{BB962C8B-B14F-4D97-AF65-F5344CB8AC3E}">
        <p14:creationId xmlns:p14="http://schemas.microsoft.com/office/powerpoint/2010/main" val="1819790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with the students the type of victim information that needs to be included in the bundle. </a:t>
            </a:r>
          </a:p>
          <a:p>
            <a:r>
              <a:rPr lang="en-US" dirty="0"/>
              <a:t>•	In which sector and region is the victim operating?</a:t>
            </a:r>
          </a:p>
          <a:p>
            <a:r>
              <a:rPr lang="en-US" dirty="0"/>
              <a:t>o	Is it an Operator of Essential Services (OES)?</a:t>
            </a:r>
          </a:p>
          <a:p>
            <a:r>
              <a:rPr lang="en-US" dirty="0"/>
              <a:t>o	Is the report from the main / central office or from a regional branch?</a:t>
            </a:r>
          </a:p>
          <a:p>
            <a:r>
              <a:rPr lang="en-US" dirty="0"/>
              <a:t>•	Under which legislation will you have to operate?</a:t>
            </a:r>
          </a:p>
          <a:p>
            <a:r>
              <a:rPr lang="en-US" dirty="0"/>
              <a:t>o	Do you have the mandate to operate? </a:t>
            </a:r>
          </a:p>
          <a:p>
            <a:r>
              <a:rPr lang="en-US" dirty="0"/>
              <a:t>o	Is another national / government team responsible?</a:t>
            </a:r>
          </a:p>
          <a:p>
            <a:r>
              <a:rPr lang="en-US" dirty="0"/>
              <a:t>•	Who will be your primary contact? </a:t>
            </a:r>
          </a:p>
          <a:p>
            <a:r>
              <a:rPr lang="en-US" dirty="0"/>
              <a:t>o	What is the role, mandate, authority and responsibility?</a:t>
            </a:r>
          </a:p>
          <a:p>
            <a:r>
              <a:rPr lang="en-US" dirty="0"/>
              <a:t>o	Does your contact have executive powers towards IT?</a:t>
            </a:r>
          </a:p>
          <a:p>
            <a:r>
              <a:rPr lang="en-US" dirty="0"/>
              <a:t>o	But also influence on the victim’s board?</a:t>
            </a:r>
          </a:p>
          <a:p>
            <a:r>
              <a:rPr lang="en-US" dirty="0"/>
              <a:t>Complement the victim information with relevant threat information. Start a new group discussion and keep a reference to the ATT&amp;CK framework for describing the threat actors</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Lensver65/ESDC-BP"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hyperlink" Target="https://github.com/Lensver65/ESDC-BP/blob/main/Binaries/SideTwist.exe" TargetMode="External"/><Relationship Id="rId5" Type="http://schemas.openxmlformats.org/officeDocument/2006/relationships/hyperlink" Target="https://github.com/Lensver65/ESDC-BP/blob/main/Binaries/GGMS%20Overview.doc" TargetMode="External"/><Relationship Id="rId4" Type="http://schemas.openxmlformats.org/officeDocument/2006/relationships/image" Target="../media/image32.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Lensver65/ESDC-BP/blob/main/Binaries/b.exe" TargetMode="External"/><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hyperlink" Target="https://github.com/Lensver65/ESDC-BP/blob/main/Binaries/contact.aspx" TargetMode="External"/><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center-for-threat-informed-defense/adversary_emulation_library/" TargetMode="External"/><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hyperlink" Target="https://github.com/center-for-threat-informed-defense/adversary_emulation_library/blob/master/oilrig/Emulation_Plan/README.md"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GB" dirty="0"/>
              <a:t>Cyber exercise (analysing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Inform the victim first</a:t>
            </a:r>
          </a:p>
          <a:p>
            <a:pPr lvl="2"/>
            <a:r>
              <a:rPr lang="en-US" dirty="0"/>
              <a:t>No reboot. Do not run security software</a:t>
            </a:r>
          </a:p>
          <a:p>
            <a:pPr lvl="2"/>
            <a:r>
              <a:rPr lang="en-US" dirty="0"/>
              <a:t>Do not start or stop services or applications</a:t>
            </a:r>
          </a:p>
          <a:p>
            <a:pPr lvl="2"/>
            <a:r>
              <a:rPr lang="en-US" dirty="0"/>
              <a:t>Do not change user configuration</a:t>
            </a:r>
          </a:p>
          <a:p>
            <a:pPr lvl="2"/>
            <a:r>
              <a:rPr lang="en-US" dirty="0"/>
              <a:t>Do not tip off the attacker</a:t>
            </a:r>
          </a:p>
          <a:p>
            <a:pPr lvl="2"/>
            <a:r>
              <a:rPr lang="en-US" dirty="0"/>
              <a:t>Assume communication is breached</a:t>
            </a:r>
          </a:p>
          <a:p>
            <a:pPr marL="0" lvl="2" indent="0">
              <a:buNone/>
            </a:pPr>
            <a:endParaRPr lang="en-US" dirty="0"/>
          </a:p>
          <a:p>
            <a:pPr marL="0" lvl="2" indent="0">
              <a:buNone/>
            </a:pPr>
            <a:r>
              <a:rPr lang="en-US" sz="2200" b="1" dirty="0">
                <a:solidFill>
                  <a:srgbClr val="004F9F"/>
                </a:solidFill>
              </a:rPr>
              <a:t>Collection</a:t>
            </a:r>
            <a:endParaRPr lang="en-US" dirty="0"/>
          </a:p>
          <a:p>
            <a:pPr lvl="2"/>
            <a:r>
              <a:rPr lang="en-US" dirty="0"/>
              <a:t>Outweigh balance between evidence collection and risk of tampering material</a:t>
            </a:r>
          </a:p>
          <a:p>
            <a:pPr lvl="2"/>
            <a:r>
              <a:rPr lang="en-US" dirty="0"/>
              <a:t>Have a standard method for collecting evidence</a:t>
            </a:r>
          </a:p>
          <a:p>
            <a:pPr lvl="2"/>
            <a:endParaRPr lang="en-US" dirty="0"/>
          </a:p>
          <a:p>
            <a:pPr marL="0" lvl="2" indent="0">
              <a:buNone/>
            </a:pPr>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3589B-37CB-8AD2-65E5-7F219D7E12C5}"/>
              </a:ext>
            </a:extLst>
          </p:cNvPr>
          <p:cNvSpPr>
            <a:spLocks noGrp="1"/>
          </p:cNvSpPr>
          <p:nvPr>
            <p:ph type="body" sz="quarter" idx="13"/>
          </p:nvPr>
        </p:nvSpPr>
        <p:spPr/>
        <p:txBody>
          <a:bodyPr/>
          <a:lstStyle/>
          <a:p>
            <a:endParaRPr lang="hu-HU"/>
          </a:p>
        </p:txBody>
      </p:sp>
      <p:sp>
        <p:nvSpPr>
          <p:cNvPr id="6" name="Title 5">
            <a:extLst>
              <a:ext uri="{FF2B5EF4-FFF2-40B4-BE49-F238E27FC236}">
                <a16:creationId xmlns:a16="http://schemas.microsoft.com/office/drawing/2014/main" id="{5304C7AB-898A-5D83-CFB1-B5DBB470C080}"/>
              </a:ext>
            </a:extLst>
          </p:cNvPr>
          <p:cNvSpPr>
            <a:spLocks noGrp="1"/>
          </p:cNvSpPr>
          <p:nvPr>
            <p:ph type="title"/>
          </p:nvPr>
        </p:nvSpPr>
        <p:spPr/>
        <p:txBody>
          <a:bodyPr/>
          <a:lstStyle/>
          <a:p>
            <a:r>
              <a:rPr lang="hu-HU" dirty="0" err="1"/>
              <a:t>Operation</a:t>
            </a:r>
            <a:r>
              <a:rPr lang="hu-HU" dirty="0"/>
              <a:t> FLOW</a:t>
            </a:r>
          </a:p>
        </p:txBody>
      </p:sp>
      <p:sp>
        <p:nvSpPr>
          <p:cNvPr id="7" name="Footer Placeholder 6">
            <a:extLst>
              <a:ext uri="{FF2B5EF4-FFF2-40B4-BE49-F238E27FC236}">
                <a16:creationId xmlns:a16="http://schemas.microsoft.com/office/drawing/2014/main" id="{7A012F73-9510-C0AA-0132-E724D6941E1B}"/>
              </a:ext>
            </a:extLst>
          </p:cNvPr>
          <p:cNvSpPr>
            <a:spLocks noGrp="1"/>
          </p:cNvSpPr>
          <p:nvPr>
            <p:ph type="ftr" sz="quarter" idx="11"/>
          </p:nvPr>
        </p:nvSpPr>
        <p:spPr/>
        <p:txBody>
          <a:bodyPr/>
          <a:lstStyle/>
          <a:p>
            <a:r>
              <a:rPr lang="en-GB"/>
              <a:t>Cyber exercise</a:t>
            </a:r>
            <a:endParaRPr lang="en-GB" dirty="0"/>
          </a:p>
        </p:txBody>
      </p:sp>
      <p:pic>
        <p:nvPicPr>
          <p:cNvPr id="1026" name="Picture 2" descr="Operations Flow Diagram">
            <a:extLst>
              <a:ext uri="{FF2B5EF4-FFF2-40B4-BE49-F238E27FC236}">
                <a16:creationId xmlns:a16="http://schemas.microsoft.com/office/drawing/2014/main" id="{39D9080D-DD05-77B4-DA3F-C666E41C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487"/>
            <a:ext cx="9144000" cy="498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a:latin typeface="Arial" panose="020B0604020202020204" pitchFamily="34" charset="0"/>
                <a:cs typeface="Arial" panose="020B0604020202020204" pitchFamily="34" charset="0"/>
              </a:rPr>
              <a:t>The Story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60113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1E8C9AD-2A82-4D9B-72AA-9A542FF94BD1}"/>
              </a:ext>
            </a:extLst>
          </p:cNvPr>
          <p:cNvSpPr>
            <a:spLocks noGrp="1"/>
          </p:cNvSpPr>
          <p:nvPr>
            <p:ph type="title"/>
          </p:nvPr>
        </p:nvSpPr>
        <p:spPr/>
        <p:txBody>
          <a:bodyPr/>
          <a:lstStyle/>
          <a:p>
            <a:r>
              <a:rPr lang="en-US" dirty="0"/>
              <a:t>Step 1</a:t>
            </a:r>
          </a:p>
        </p:txBody>
      </p:sp>
      <p:pic>
        <p:nvPicPr>
          <p:cNvPr id="3" name="Graphic 2" descr="User outline">
            <a:extLst>
              <a:ext uri="{FF2B5EF4-FFF2-40B4-BE49-F238E27FC236}">
                <a16:creationId xmlns:a16="http://schemas.microsoft.com/office/drawing/2014/main" id="{30840B30-420C-C8CE-CE1D-BD61EFCB796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286" y="2362200"/>
            <a:ext cx="914400" cy="914400"/>
          </a:xfrm>
          <a:prstGeom prst="rect">
            <a:avLst/>
          </a:prstGeom>
        </p:spPr>
      </p:pic>
      <p:pic>
        <p:nvPicPr>
          <p:cNvPr id="5" name="Graphic 4" descr="Document outline">
            <a:extLst>
              <a:ext uri="{FF2B5EF4-FFF2-40B4-BE49-F238E27FC236}">
                <a16:creationId xmlns:a16="http://schemas.microsoft.com/office/drawing/2014/main" id="{8F93C6DD-522B-21C3-1A1B-11F8C58497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14800" y="2362200"/>
            <a:ext cx="914400" cy="914400"/>
          </a:xfrm>
          <a:prstGeom prst="rect">
            <a:avLst/>
          </a:prstGeom>
        </p:spPr>
      </p:pic>
      <p:sp>
        <p:nvSpPr>
          <p:cNvPr id="9" name="Arrow: Curved Up 8">
            <a:extLst>
              <a:ext uri="{FF2B5EF4-FFF2-40B4-BE49-F238E27FC236}">
                <a16:creationId xmlns:a16="http://schemas.microsoft.com/office/drawing/2014/main" id="{D0437CCF-6C41-0FC1-AA82-CF65504B1650}"/>
              </a:ext>
            </a:extLst>
          </p:cNvPr>
          <p:cNvSpPr/>
          <p:nvPr/>
        </p:nvSpPr>
        <p:spPr>
          <a:xfrm>
            <a:off x="1230086" y="3445286"/>
            <a:ext cx="6564085" cy="1055914"/>
          </a:xfrm>
          <a:prstGeom prst="curved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Arrow: Left 10">
            <a:extLst>
              <a:ext uri="{FF2B5EF4-FFF2-40B4-BE49-F238E27FC236}">
                <a16:creationId xmlns:a16="http://schemas.microsoft.com/office/drawing/2014/main" id="{998106C0-6A86-4B13-67F1-BEF465F89B85}"/>
              </a:ext>
            </a:extLst>
          </p:cNvPr>
          <p:cNvSpPr/>
          <p:nvPr/>
        </p:nvSpPr>
        <p:spPr>
          <a:xfrm>
            <a:off x="5475514" y="261257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Left 11">
            <a:extLst>
              <a:ext uri="{FF2B5EF4-FFF2-40B4-BE49-F238E27FC236}">
                <a16:creationId xmlns:a16="http://schemas.microsoft.com/office/drawing/2014/main" id="{54EF2333-8879-668A-2519-B31E032ECEC6}"/>
              </a:ext>
            </a:extLst>
          </p:cNvPr>
          <p:cNvSpPr/>
          <p:nvPr/>
        </p:nvSpPr>
        <p:spPr>
          <a:xfrm>
            <a:off x="2155372" y="2742901"/>
            <a:ext cx="1513114" cy="4356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descr="Email outline">
            <a:extLst>
              <a:ext uri="{FF2B5EF4-FFF2-40B4-BE49-F238E27FC236}">
                <a16:creationId xmlns:a16="http://schemas.microsoft.com/office/drawing/2014/main" id="{47B26A1F-D008-D678-291E-FB4D0066021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94171" y="2362200"/>
            <a:ext cx="914400" cy="914400"/>
          </a:xfrm>
          <a:prstGeom prst="rect">
            <a:avLst/>
          </a:prstGeom>
        </p:spPr>
      </p:pic>
      <p:pic>
        <p:nvPicPr>
          <p:cNvPr id="16" name="Graphic 15" descr="Server outline">
            <a:extLst>
              <a:ext uri="{FF2B5EF4-FFF2-40B4-BE49-F238E27FC236}">
                <a16:creationId xmlns:a16="http://schemas.microsoft.com/office/drawing/2014/main" id="{66F5E9AD-F718-D279-8146-7A1FDBC9C0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440097" y="5698800"/>
            <a:ext cx="914400" cy="914400"/>
          </a:xfrm>
          <a:prstGeom prst="rect">
            <a:avLst/>
          </a:prstGeom>
        </p:spPr>
      </p:pic>
      <p:sp>
        <p:nvSpPr>
          <p:cNvPr id="17" name="Arrow: Down 16">
            <a:extLst>
              <a:ext uri="{FF2B5EF4-FFF2-40B4-BE49-F238E27FC236}">
                <a16:creationId xmlns:a16="http://schemas.microsoft.com/office/drawing/2014/main" id="{E8303D05-3272-8CD5-5F63-80C055920AFC}"/>
              </a:ext>
            </a:extLst>
          </p:cNvPr>
          <p:cNvSpPr/>
          <p:nvPr/>
        </p:nvSpPr>
        <p:spPr>
          <a:xfrm rot="19748994">
            <a:off x="1496103" y="3898200"/>
            <a:ext cx="457200" cy="20247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FFF0A599-D625-6372-1447-059E6E5677A1}"/>
              </a:ext>
            </a:extLst>
          </p:cNvPr>
          <p:cNvSpPr txBox="1"/>
          <p:nvPr/>
        </p:nvSpPr>
        <p:spPr>
          <a:xfrm>
            <a:off x="3080657" y="1106815"/>
            <a:ext cx="3374572" cy="923330"/>
          </a:xfrm>
          <a:prstGeom prst="rect">
            <a:avLst/>
          </a:prstGeom>
          <a:noFill/>
        </p:spPr>
        <p:txBody>
          <a:bodyPr wrap="square" rtlCol="0">
            <a:spAutoFit/>
          </a:bodyPr>
          <a:lstStyle/>
          <a:p>
            <a:r>
              <a:rPr lang="en-US" dirty="0"/>
              <a:t>User receives a </a:t>
            </a:r>
            <a:r>
              <a:rPr lang="en-US" dirty="0" err="1"/>
              <a:t>SpearPhising</a:t>
            </a:r>
            <a:r>
              <a:rPr lang="en-US" dirty="0"/>
              <a:t> email with a malicious attachment…</a:t>
            </a:r>
          </a:p>
        </p:txBody>
      </p:sp>
      <p:sp>
        <p:nvSpPr>
          <p:cNvPr id="19" name="TextBox 18">
            <a:extLst>
              <a:ext uri="{FF2B5EF4-FFF2-40B4-BE49-F238E27FC236}">
                <a16:creationId xmlns:a16="http://schemas.microsoft.com/office/drawing/2014/main" id="{DE7B7FE0-1ADC-3F41-C10A-D53F3827AB6F}"/>
              </a:ext>
            </a:extLst>
          </p:cNvPr>
          <p:cNvSpPr txBox="1"/>
          <p:nvPr/>
        </p:nvSpPr>
        <p:spPr>
          <a:xfrm>
            <a:off x="3668486" y="5596278"/>
            <a:ext cx="3374572" cy="923330"/>
          </a:xfrm>
          <a:prstGeom prst="rect">
            <a:avLst/>
          </a:prstGeom>
          <a:noFill/>
        </p:spPr>
        <p:txBody>
          <a:bodyPr wrap="square" rtlCol="0">
            <a:spAutoFit/>
          </a:bodyPr>
          <a:lstStyle/>
          <a:p>
            <a:r>
              <a:rPr lang="en-US" dirty="0"/>
              <a:t>Once the attachment is opened, the malware runs and reports back to C&amp;C</a:t>
            </a:r>
          </a:p>
        </p:txBody>
      </p:sp>
    </p:spTree>
    <p:extLst>
      <p:ext uri="{BB962C8B-B14F-4D97-AF65-F5344CB8AC3E}">
        <p14:creationId xmlns:p14="http://schemas.microsoft.com/office/powerpoint/2010/main" val="39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a:t>
            </a:r>
            <a:r>
              <a:rPr lang="en-US" b="1" i="0" dirty="0">
                <a:solidFill>
                  <a:srgbClr val="1F2328"/>
                </a:solidFill>
                <a:effectLst/>
                <a:latin typeface="-apple-system"/>
              </a:rPr>
              <a:t>threat</a:t>
            </a:r>
            <a:r>
              <a:rPr lang="en-US" b="0" i="0" dirty="0">
                <a:solidFill>
                  <a:srgbClr val="1F2328"/>
                </a:solidFill>
                <a:effectLst/>
                <a:latin typeface="-apple-system"/>
              </a:rPr>
              <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148FE-09F9-D0EE-72BC-291584CE177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77879E08-758C-6A1F-BBE4-B7642156C0BB}"/>
              </a:ext>
            </a:extLst>
          </p:cNvPr>
          <p:cNvSpPr>
            <a:spLocks noGrp="1"/>
          </p:cNvSpPr>
          <p:nvPr>
            <p:ph type="title"/>
          </p:nvPr>
        </p:nvSpPr>
        <p:spPr/>
        <p:txBody>
          <a:bodyPr/>
          <a:lstStyle/>
          <a:p>
            <a:r>
              <a:rPr lang="en-US" dirty="0"/>
              <a:t>Step 1</a:t>
            </a:r>
          </a:p>
        </p:txBody>
      </p:sp>
      <p:pic>
        <p:nvPicPr>
          <p:cNvPr id="2" name="Graphic 1" descr="Document outline">
            <a:extLst>
              <a:ext uri="{FF2B5EF4-FFF2-40B4-BE49-F238E27FC236}">
                <a16:creationId xmlns:a16="http://schemas.microsoft.com/office/drawing/2014/main" id="{44E4FAAB-181B-D79D-2E88-3731DEC802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857" y="1328057"/>
            <a:ext cx="914400" cy="914400"/>
          </a:xfrm>
          <a:prstGeom prst="rect">
            <a:avLst/>
          </a:prstGeom>
        </p:spPr>
      </p:pic>
      <p:sp>
        <p:nvSpPr>
          <p:cNvPr id="7" name="TextBox 6">
            <a:extLst>
              <a:ext uri="{FF2B5EF4-FFF2-40B4-BE49-F238E27FC236}">
                <a16:creationId xmlns:a16="http://schemas.microsoft.com/office/drawing/2014/main" id="{BF84E0A5-F05D-E093-EA6F-B44286AB55F5}"/>
              </a:ext>
            </a:extLst>
          </p:cNvPr>
          <p:cNvSpPr txBox="1"/>
          <p:nvPr/>
        </p:nvSpPr>
        <p:spPr>
          <a:xfrm>
            <a:off x="1567543" y="1328057"/>
            <a:ext cx="715885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Base64 encoded text </a:t>
            </a:r>
            <a:r>
              <a:rPr lang="en-US" dirty="0">
                <a:sym typeface="Wingdings" panose="05000000000000000000" pitchFamily="2" charset="2"/>
              </a:rPr>
              <a:t> </a:t>
            </a:r>
            <a:r>
              <a:rPr lang="en-US" dirty="0" err="1">
                <a:sym typeface="Wingdings" panose="05000000000000000000" pitchFamily="2" charset="2"/>
              </a:rPr>
              <a:t>SideTwist</a:t>
            </a:r>
            <a:r>
              <a:rPr lang="en-US" dirty="0">
                <a:sym typeface="Wingdings" panose="05000000000000000000" pitchFamily="2" charset="2"/>
              </a:rPr>
              <a:t> Malware</a:t>
            </a:r>
          </a:p>
          <a:p>
            <a:pPr marL="285750" indent="-285750">
              <a:buFont typeface="Arial" panose="020B0604020202020204" pitchFamily="34" charset="0"/>
              <a:buChar char="•"/>
            </a:pPr>
            <a:r>
              <a:rPr lang="en-US" dirty="0">
                <a:sym typeface="Wingdings" panose="05000000000000000000" pitchFamily="2" charset="2"/>
              </a:rPr>
              <a:t>VBS in doc creates scheduled task, writes the base64 text to file in the </a:t>
            </a:r>
            <a:r>
              <a:rPr lang="en-US" dirty="0" err="1">
                <a:sym typeface="Wingdings" panose="05000000000000000000" pitchFamily="2" charset="2"/>
              </a:rPr>
              <a:t>localappdata</a:t>
            </a:r>
            <a:r>
              <a:rPr lang="en-US" dirty="0">
                <a:sym typeface="Wingdings" panose="05000000000000000000" pitchFamily="2" charset="2"/>
              </a:rPr>
              <a:t>\</a:t>
            </a:r>
            <a:r>
              <a:rPr lang="en-US" dirty="0" err="1">
                <a:sym typeface="Wingdings" panose="05000000000000000000" pitchFamily="2" charset="2"/>
              </a:rPr>
              <a:t>SystemFailureReporter</a:t>
            </a:r>
            <a:r>
              <a:rPr lang="en-US" dirty="0">
                <a:sym typeface="Wingdings" panose="05000000000000000000" pitchFamily="2" charset="2"/>
              </a:rPr>
              <a:t>\ directory as b.doc (file actually is executable)</a:t>
            </a:r>
          </a:p>
          <a:p>
            <a:pPr marL="285750" indent="-285750">
              <a:buFont typeface="Arial" panose="020B0604020202020204" pitchFamily="34" charset="0"/>
              <a:buChar char="•"/>
            </a:pPr>
            <a:r>
              <a:rPr lang="en-US" dirty="0">
                <a:sym typeface="Wingdings" panose="05000000000000000000" pitchFamily="2" charset="2"/>
              </a:rPr>
              <a:t>Has basic Sandbox evasion technique</a:t>
            </a:r>
          </a:p>
          <a:p>
            <a:pPr marL="285750" indent="-285750">
              <a:buFont typeface="Arial" panose="020B0604020202020204" pitchFamily="34" charset="0"/>
              <a:buChar char="•"/>
            </a:pPr>
            <a:r>
              <a:rPr lang="en-US" dirty="0">
                <a:sym typeface="Wingdings" panose="05000000000000000000" pitchFamily="2" charset="2"/>
              </a:rPr>
              <a:t>b.doc is renamed as „SystemFailureReporter.exe” and is scheduled to run every 5 minutes</a:t>
            </a:r>
          </a:p>
          <a:p>
            <a:pPr marL="285750" indent="-285750">
              <a:buFont typeface="Arial" panose="020B0604020202020204" pitchFamily="34" charset="0"/>
              <a:buChar char="•"/>
            </a:pPr>
            <a:r>
              <a:rPr lang="en-US" dirty="0">
                <a:sym typeface="Wingdings" panose="05000000000000000000" pitchFamily="2" charset="2"/>
              </a:rPr>
              <a:t>Executable connects to </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r>
              <a:rPr lang="en-US" b="1" dirty="0">
                <a:sym typeface="Wingdings" panose="05000000000000000000" pitchFamily="2" charset="2"/>
              </a:rPr>
              <a:t>.</a:t>
            </a:r>
            <a:r>
              <a:rPr lang="hu-HU" b="1" dirty="0">
                <a:sym typeface="Wingdings" panose="05000000000000000000" pitchFamily="2" charset="2"/>
              </a:rPr>
              <a:t>X</a:t>
            </a:r>
            <a:endParaRPr lang="en-US" b="1" dirty="0"/>
          </a:p>
        </p:txBody>
      </p:sp>
      <p:sp>
        <p:nvSpPr>
          <p:cNvPr id="21" name="Rectangle: Rounded Corners 20">
            <a:extLst>
              <a:ext uri="{FF2B5EF4-FFF2-40B4-BE49-F238E27FC236}">
                <a16:creationId xmlns:a16="http://schemas.microsoft.com/office/drawing/2014/main" id="{DC163844-FE6C-3E37-3E3C-EB594DC0C287}"/>
              </a:ext>
            </a:extLst>
          </p:cNvPr>
          <p:cNvSpPr/>
          <p:nvPr/>
        </p:nvSpPr>
        <p:spPr>
          <a:xfrm>
            <a:off x="370114" y="3826838"/>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TASK 1:</a:t>
            </a:r>
          </a:p>
        </p:txBody>
      </p:sp>
      <p:sp>
        <p:nvSpPr>
          <p:cNvPr id="22" name="TextBox 21">
            <a:extLst>
              <a:ext uri="{FF2B5EF4-FFF2-40B4-BE49-F238E27FC236}">
                <a16:creationId xmlns:a16="http://schemas.microsoft.com/office/drawing/2014/main" id="{172412DB-833A-DB3D-B1D1-5ACA14F5E347}"/>
              </a:ext>
            </a:extLst>
          </p:cNvPr>
          <p:cNvSpPr txBox="1"/>
          <p:nvPr/>
        </p:nvSpPr>
        <p:spPr>
          <a:xfrm>
            <a:off x="647114" y="4819260"/>
            <a:ext cx="8079286" cy="646331"/>
          </a:xfrm>
          <a:prstGeom prst="rect">
            <a:avLst/>
          </a:prstGeom>
          <a:noFill/>
        </p:spPr>
        <p:txBody>
          <a:bodyPr wrap="square" rtlCol="0">
            <a:spAutoFit/>
          </a:bodyPr>
          <a:lstStyle/>
          <a:p>
            <a:r>
              <a:rPr lang="en-US" dirty="0"/>
              <a:t>Use the LINK of „</a:t>
            </a:r>
            <a:r>
              <a:rPr lang="en-US" b="0" i="0" u="none" strike="noStrike" dirty="0">
                <a:effectLst/>
                <a:latin typeface="-apple-system"/>
                <a:hlinkClick r:id="rId5" tooltip="GGMS Overview.doc"/>
              </a:rPr>
              <a:t>GGMS Overview.doc</a:t>
            </a:r>
            <a:r>
              <a:rPr lang="en-US" dirty="0"/>
              <a:t>” (from GitHub) and have it </a:t>
            </a:r>
            <a:r>
              <a:rPr lang="en-US" dirty="0" err="1"/>
              <a:t>analy</a:t>
            </a:r>
            <a:r>
              <a:rPr lang="hu-HU" dirty="0"/>
              <a:t>s</a:t>
            </a:r>
            <a:r>
              <a:rPr lang="en-US" dirty="0"/>
              <a:t>ed with </a:t>
            </a:r>
            <a:r>
              <a:rPr lang="en-US" dirty="0" err="1"/>
              <a:t>VirusTotal</a:t>
            </a:r>
            <a:r>
              <a:rPr lang="en-US" dirty="0"/>
              <a:t> and HA. Do the same with the „</a:t>
            </a:r>
            <a:r>
              <a:rPr lang="en-US" b="0" i="0" u="none" strike="noStrike" dirty="0">
                <a:effectLst/>
                <a:latin typeface="-apple-system"/>
                <a:hlinkClick r:id="rId6" tooltip="SideTwist.exe"/>
              </a:rPr>
              <a:t>SideTwist.exe</a:t>
            </a:r>
            <a:r>
              <a:rPr lang="en-US" dirty="0"/>
              <a:t>” file</a:t>
            </a:r>
          </a:p>
        </p:txBody>
      </p:sp>
      <p:sp>
        <p:nvSpPr>
          <p:cNvPr id="23" name="Rectangle: Rounded Corners 22">
            <a:extLst>
              <a:ext uri="{FF2B5EF4-FFF2-40B4-BE49-F238E27FC236}">
                <a16:creationId xmlns:a16="http://schemas.microsoft.com/office/drawing/2014/main" id="{A6F33C2B-9711-4FA2-DB65-482A46BE3FD9}"/>
              </a:ext>
            </a:extLst>
          </p:cNvPr>
          <p:cNvSpPr/>
          <p:nvPr/>
        </p:nvSpPr>
        <p:spPr>
          <a:xfrm>
            <a:off x="370114" y="5509592"/>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a:t>
            </a:r>
          </a:p>
        </p:txBody>
      </p:sp>
      <p:sp>
        <p:nvSpPr>
          <p:cNvPr id="24" name="TextBox 23">
            <a:extLst>
              <a:ext uri="{FF2B5EF4-FFF2-40B4-BE49-F238E27FC236}">
                <a16:creationId xmlns:a16="http://schemas.microsoft.com/office/drawing/2014/main" id="{DEB8D37D-D8AD-00E2-B28D-84E6C6985223}"/>
              </a:ext>
            </a:extLst>
          </p:cNvPr>
          <p:cNvSpPr txBox="1"/>
          <p:nvPr/>
        </p:nvSpPr>
        <p:spPr>
          <a:xfrm>
            <a:off x="2606543" y="5572869"/>
            <a:ext cx="4904600" cy="369332"/>
          </a:xfrm>
          <a:prstGeom prst="rect">
            <a:avLst/>
          </a:prstGeom>
          <a:noFill/>
        </p:spPr>
        <p:txBody>
          <a:bodyPr wrap="square" rtlCol="0">
            <a:spAutoFit/>
          </a:bodyPr>
          <a:lstStyle/>
          <a:p>
            <a:r>
              <a:rPr lang="en-US" dirty="0"/>
              <a:t>What is the verdict?</a:t>
            </a:r>
          </a:p>
        </p:txBody>
      </p:sp>
    </p:spTree>
    <p:extLst>
      <p:ext uri="{BB962C8B-B14F-4D97-AF65-F5344CB8AC3E}">
        <p14:creationId xmlns:p14="http://schemas.microsoft.com/office/powerpoint/2010/main" val="3796319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C6B60-FCA2-4328-0058-2CDC6A355CC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51729AB0-3236-EAB8-9FBB-ACAF87BA0804}"/>
              </a:ext>
            </a:extLst>
          </p:cNvPr>
          <p:cNvSpPr>
            <a:spLocks noGrp="1"/>
          </p:cNvSpPr>
          <p:nvPr>
            <p:ph type="title"/>
          </p:nvPr>
        </p:nvSpPr>
        <p:spPr/>
        <p:txBody>
          <a:bodyPr/>
          <a:lstStyle/>
          <a:p>
            <a:r>
              <a:rPr lang="hu-HU" dirty="0" err="1"/>
              <a:t>Demo</a:t>
            </a:r>
            <a:endParaRPr lang="hu-HU" dirty="0"/>
          </a:p>
        </p:txBody>
      </p:sp>
      <p:sp>
        <p:nvSpPr>
          <p:cNvPr id="2" name="Rectangle: Rounded Corners 1">
            <a:extLst>
              <a:ext uri="{FF2B5EF4-FFF2-40B4-BE49-F238E27FC236}">
                <a16:creationId xmlns:a16="http://schemas.microsoft.com/office/drawing/2014/main" id="{BA9AB6C4-E90B-EF6D-65A9-E50FA68814A4}"/>
              </a:ext>
            </a:extLst>
          </p:cNvPr>
          <p:cNvSpPr/>
          <p:nvPr/>
        </p:nvSpPr>
        <p:spPr>
          <a:xfrm>
            <a:off x="631371" y="4325094"/>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VMs</a:t>
            </a:r>
            <a:endParaRPr lang="hu-HU" dirty="0"/>
          </a:p>
        </p:txBody>
      </p:sp>
      <p:sp>
        <p:nvSpPr>
          <p:cNvPr id="4" name="Rectangle: Rounded Corners 3">
            <a:extLst>
              <a:ext uri="{FF2B5EF4-FFF2-40B4-BE49-F238E27FC236}">
                <a16:creationId xmlns:a16="http://schemas.microsoft.com/office/drawing/2014/main" id="{288FC554-BF19-68AA-C5D3-9BD30732A6BE}"/>
              </a:ext>
            </a:extLst>
          </p:cNvPr>
          <p:cNvSpPr/>
          <p:nvPr/>
        </p:nvSpPr>
        <p:spPr>
          <a:xfrm>
            <a:off x="3416143" y="4398930"/>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Start </a:t>
            </a:r>
            <a:r>
              <a:rPr lang="hu-HU" dirty="0" err="1"/>
              <a:t>control</a:t>
            </a:r>
            <a:r>
              <a:rPr lang="hu-HU" dirty="0"/>
              <a:t> server</a:t>
            </a:r>
          </a:p>
        </p:txBody>
      </p:sp>
      <p:sp>
        <p:nvSpPr>
          <p:cNvPr id="6" name="Rectangle: Rounded Corners 5">
            <a:extLst>
              <a:ext uri="{FF2B5EF4-FFF2-40B4-BE49-F238E27FC236}">
                <a16:creationId xmlns:a16="http://schemas.microsoft.com/office/drawing/2014/main" id="{B300D2F6-3CEE-1E38-98C2-FE838DA35967}"/>
              </a:ext>
            </a:extLst>
          </p:cNvPr>
          <p:cNvSpPr/>
          <p:nvPr/>
        </p:nvSpPr>
        <p:spPr>
          <a:xfrm>
            <a:off x="6200915" y="4398930"/>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Execute</a:t>
            </a:r>
            <a:r>
              <a:rPr lang="hu-HU" dirty="0"/>
              <a:t> </a:t>
            </a:r>
            <a:r>
              <a:rPr lang="hu-HU" dirty="0" err="1"/>
              <a:t>SideTwist</a:t>
            </a:r>
            <a:r>
              <a:rPr lang="hu-HU" dirty="0"/>
              <a:t> </a:t>
            </a:r>
            <a:r>
              <a:rPr lang="hu-HU" dirty="0" err="1"/>
              <a:t>malware</a:t>
            </a:r>
            <a:endParaRPr lang="hu-HU" dirty="0"/>
          </a:p>
        </p:txBody>
      </p:sp>
      <p:sp>
        <p:nvSpPr>
          <p:cNvPr id="7" name="TextBox 6">
            <a:extLst>
              <a:ext uri="{FF2B5EF4-FFF2-40B4-BE49-F238E27FC236}">
                <a16:creationId xmlns:a16="http://schemas.microsoft.com/office/drawing/2014/main" id="{3710308E-7D8D-A148-A3F3-6AE9B8EF5390}"/>
              </a:ext>
            </a:extLst>
          </p:cNvPr>
          <p:cNvSpPr txBox="1"/>
          <p:nvPr/>
        </p:nvSpPr>
        <p:spPr>
          <a:xfrm>
            <a:off x="306934" y="5873820"/>
            <a:ext cx="8225329" cy="369332"/>
          </a:xfrm>
          <a:prstGeom prst="rect">
            <a:avLst/>
          </a:prstGeom>
          <a:noFill/>
        </p:spPr>
        <p:txBody>
          <a:bodyPr wrap="none" rtlCol="0">
            <a:spAutoFit/>
          </a:bodyPr>
          <a:lstStyle/>
          <a:p>
            <a:r>
              <a:rPr lang="hu-HU" dirty="0" err="1"/>
              <a:t>Binaries</a:t>
            </a:r>
            <a:r>
              <a:rPr lang="hu-HU" dirty="0"/>
              <a:t> </a:t>
            </a:r>
            <a:r>
              <a:rPr lang="hu-HU" dirty="0" err="1"/>
              <a:t>are</a:t>
            </a:r>
            <a:r>
              <a:rPr lang="hu-HU" dirty="0"/>
              <a:t> </a:t>
            </a:r>
            <a:r>
              <a:rPr lang="hu-HU" dirty="0" err="1"/>
              <a:t>available</a:t>
            </a:r>
            <a:r>
              <a:rPr lang="hu-HU" dirty="0"/>
              <a:t> </a:t>
            </a:r>
            <a:r>
              <a:rPr lang="hu-HU" dirty="0" err="1"/>
              <a:t>on</a:t>
            </a:r>
            <a:r>
              <a:rPr lang="hu-HU" dirty="0"/>
              <a:t> </a:t>
            </a:r>
            <a:r>
              <a:rPr lang="hu-HU" dirty="0" err="1"/>
              <a:t>the</a:t>
            </a:r>
            <a:r>
              <a:rPr lang="hu-HU" dirty="0"/>
              <a:t> server: http://192.168.0.5/marketing_materials.zip</a:t>
            </a:r>
          </a:p>
        </p:txBody>
      </p:sp>
      <p:sp>
        <p:nvSpPr>
          <p:cNvPr id="3" name="Rectangle: Rounded Corners 2">
            <a:extLst>
              <a:ext uri="{FF2B5EF4-FFF2-40B4-BE49-F238E27FC236}">
                <a16:creationId xmlns:a16="http://schemas.microsoft.com/office/drawing/2014/main" id="{911D2C86-F09E-0FBF-CF94-D335AE6820E8}"/>
              </a:ext>
            </a:extLst>
          </p:cNvPr>
          <p:cNvSpPr/>
          <p:nvPr/>
        </p:nvSpPr>
        <p:spPr>
          <a:xfrm>
            <a:off x="6200915" y="1810810"/>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Domo</a:t>
            </a:r>
            <a:r>
              <a:rPr lang="hu-HU" dirty="0"/>
              <a:t> </a:t>
            </a:r>
            <a:r>
              <a:rPr lang="hu-HU" dirty="0" err="1"/>
              <a:t>the</a:t>
            </a:r>
            <a:r>
              <a:rPr lang="hu-HU" dirty="0"/>
              <a:t> </a:t>
            </a:r>
            <a:r>
              <a:rPr lang="hu-HU" dirty="0" err="1"/>
              <a:t>weaponisation</a:t>
            </a:r>
            <a:endParaRPr lang="hu-HU" dirty="0"/>
          </a:p>
        </p:txBody>
      </p:sp>
      <p:sp>
        <p:nvSpPr>
          <p:cNvPr id="5" name="Rectangle: Rounded Corners 4">
            <a:extLst>
              <a:ext uri="{FF2B5EF4-FFF2-40B4-BE49-F238E27FC236}">
                <a16:creationId xmlns:a16="http://schemas.microsoft.com/office/drawing/2014/main" id="{976DB2F9-A661-A20C-6EC3-6B7122B52BF4}"/>
              </a:ext>
            </a:extLst>
          </p:cNvPr>
          <p:cNvSpPr/>
          <p:nvPr/>
        </p:nvSpPr>
        <p:spPr>
          <a:xfrm>
            <a:off x="631371" y="1810810"/>
            <a:ext cx="1894114" cy="772886"/>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solidFill>
                  <a:srgbClr val="FF0000"/>
                </a:solidFill>
              </a:rPr>
              <a:t>See</a:t>
            </a:r>
            <a:r>
              <a:rPr lang="hu-HU" dirty="0">
                <a:solidFill>
                  <a:srgbClr val="FF0000"/>
                </a:solidFill>
              </a:rPr>
              <a:t> </a:t>
            </a:r>
            <a:r>
              <a:rPr lang="hu-HU" dirty="0" err="1">
                <a:solidFill>
                  <a:srgbClr val="FF0000"/>
                </a:solidFill>
              </a:rPr>
              <a:t>the</a:t>
            </a:r>
            <a:r>
              <a:rPr lang="hu-HU" dirty="0">
                <a:solidFill>
                  <a:srgbClr val="FF0000"/>
                </a:solidFill>
              </a:rPr>
              <a:t> </a:t>
            </a:r>
            <a:r>
              <a:rPr lang="hu-HU" dirty="0" err="1">
                <a:solidFill>
                  <a:srgbClr val="FF0000"/>
                </a:solidFill>
              </a:rPr>
              <a:t>macro</a:t>
            </a:r>
            <a:endParaRPr lang="hu-HU" dirty="0">
              <a:solidFill>
                <a:srgbClr val="FF0000"/>
              </a:solidFill>
            </a:endParaRPr>
          </a:p>
        </p:txBody>
      </p:sp>
      <p:sp>
        <p:nvSpPr>
          <p:cNvPr id="9" name="Rectangle: Rounded Corners 8">
            <a:extLst>
              <a:ext uri="{FF2B5EF4-FFF2-40B4-BE49-F238E27FC236}">
                <a16:creationId xmlns:a16="http://schemas.microsoft.com/office/drawing/2014/main" id="{6A44773E-2EC6-7943-F164-AC730C11B6D8}"/>
              </a:ext>
            </a:extLst>
          </p:cNvPr>
          <p:cNvSpPr/>
          <p:nvPr/>
        </p:nvSpPr>
        <p:spPr>
          <a:xfrm>
            <a:off x="3416143" y="2924040"/>
            <a:ext cx="1894114" cy="772886"/>
          </a:xfrm>
          <a:prstGeom prst="roundRect">
            <a:avLst/>
          </a:prstGeom>
          <a:solidFill>
            <a:srgbClr val="004F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I’m</a:t>
            </a:r>
            <a:r>
              <a:rPr lang="hu-HU" dirty="0"/>
              <a:t> </a:t>
            </a:r>
            <a:r>
              <a:rPr lang="hu-HU" dirty="0" err="1"/>
              <a:t>only</a:t>
            </a:r>
            <a:r>
              <a:rPr lang="hu-HU" dirty="0"/>
              <a:t> a script </a:t>
            </a:r>
            <a:r>
              <a:rPr lang="hu-HU" dirty="0" err="1"/>
              <a:t>kiddie</a:t>
            </a:r>
            <a:r>
              <a:rPr lang="hu-HU" dirty="0"/>
              <a:t>’</a:t>
            </a:r>
          </a:p>
        </p:txBody>
      </p:sp>
    </p:spTree>
    <p:extLst>
      <p:ext uri="{BB962C8B-B14F-4D97-AF65-F5344CB8AC3E}">
        <p14:creationId xmlns:p14="http://schemas.microsoft.com/office/powerpoint/2010/main" val="17089208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0FC10C6-3D57-3BA2-5B7D-80F751225B74}"/>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DE0C7E97-832E-1A21-8D3A-BCEBD366BBFE}"/>
              </a:ext>
            </a:extLst>
          </p:cNvPr>
          <p:cNvSpPr>
            <a:spLocks noGrp="1"/>
          </p:cNvSpPr>
          <p:nvPr>
            <p:ph type="title"/>
          </p:nvPr>
        </p:nvSpPr>
        <p:spPr/>
        <p:txBody>
          <a:bodyPr/>
          <a:lstStyle/>
          <a:p>
            <a:r>
              <a:rPr lang="hu-HU" dirty="0"/>
              <a:t>Q: </a:t>
            </a:r>
            <a:r>
              <a:rPr lang="hu-HU" dirty="0" err="1"/>
              <a:t>Task</a:t>
            </a:r>
            <a:r>
              <a:rPr lang="hu-HU" dirty="0"/>
              <a:t> 1</a:t>
            </a:r>
            <a:endParaRPr lang="en-GB" dirty="0"/>
          </a:p>
        </p:txBody>
      </p:sp>
      <p:sp>
        <p:nvSpPr>
          <p:cNvPr id="7" name="Footer Placeholder 6">
            <a:extLst>
              <a:ext uri="{FF2B5EF4-FFF2-40B4-BE49-F238E27FC236}">
                <a16:creationId xmlns:a16="http://schemas.microsoft.com/office/drawing/2014/main" id="{8C3A1537-AF1C-1FD3-42A1-396059BE7A62}"/>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0E9B2A7A-ED46-4FCA-1354-B2A6AE93B6B9}"/>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a:t>
            </a:r>
            <a:r>
              <a:rPr lang="hu-HU" dirty="0" err="1"/>
              <a:t>are</a:t>
            </a:r>
            <a:r>
              <a:rPr lang="hu-HU" dirty="0"/>
              <a:t> </a:t>
            </a:r>
            <a:r>
              <a:rPr lang="hu-HU" dirty="0" err="1"/>
              <a:t>the</a:t>
            </a:r>
            <a:r>
              <a:rPr lang="hu-HU" dirty="0"/>
              <a:t> </a:t>
            </a:r>
            <a:r>
              <a:rPr lang="hu-HU" dirty="0" err="1"/>
              <a:t>hashes</a:t>
            </a:r>
            <a:r>
              <a:rPr lang="hu-HU" dirty="0"/>
              <a:t> of </a:t>
            </a:r>
            <a:r>
              <a:rPr lang="hu-HU" dirty="0" err="1"/>
              <a:t>the</a:t>
            </a:r>
            <a:r>
              <a:rPr lang="hu-HU" dirty="0"/>
              <a:t> „b.doc” file?</a:t>
            </a:r>
          </a:p>
        </p:txBody>
      </p:sp>
      <p:sp>
        <p:nvSpPr>
          <p:cNvPr id="11" name="Rectangle: Rounded Corners 10">
            <a:extLst>
              <a:ext uri="{FF2B5EF4-FFF2-40B4-BE49-F238E27FC236}">
                <a16:creationId xmlns:a16="http://schemas.microsoft.com/office/drawing/2014/main" id="{49D1D5C8-A2EF-2B98-F59D-807983612805}"/>
              </a:ext>
            </a:extLst>
          </p:cNvPr>
          <p:cNvSpPr/>
          <p:nvPr/>
        </p:nvSpPr>
        <p:spPr>
          <a:xfrm>
            <a:off x="2677885" y="1360025"/>
            <a:ext cx="6193972" cy="2068976"/>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hu-HU" dirty="0"/>
              <a:t>MD5: 4300f47829062049bf4893667c62da74</a:t>
            </a:r>
          </a:p>
          <a:p>
            <a:pPr marL="285750" indent="-285750">
              <a:buFont typeface="Arial" panose="020B0604020202020204" pitchFamily="34" charset="0"/>
              <a:buChar char="•"/>
            </a:pPr>
            <a:r>
              <a:rPr lang="hu-HU" dirty="0"/>
              <a:t>SHA1: 52c0dab8432491b7a684dfd47ce0a5e29988e9e1</a:t>
            </a:r>
          </a:p>
          <a:p>
            <a:pPr marL="285750" indent="-285750">
              <a:buFont typeface="Arial" panose="020B0604020202020204" pitchFamily="34" charset="0"/>
              <a:buChar char="•"/>
            </a:pPr>
            <a:r>
              <a:rPr lang="hu-HU" dirty="0"/>
              <a:t>SHA256: f623fbdb4343252926d3bc6c1e6f26f44f5889107c32985c8e9e199e5eafb5e5</a:t>
            </a:r>
          </a:p>
        </p:txBody>
      </p:sp>
      <p:sp>
        <p:nvSpPr>
          <p:cNvPr id="16" name="Rectangle: Rounded Corners 15">
            <a:extLst>
              <a:ext uri="{FF2B5EF4-FFF2-40B4-BE49-F238E27FC236}">
                <a16:creationId xmlns:a16="http://schemas.microsoft.com/office/drawing/2014/main" id="{FB10FB46-10BF-3A07-0282-58C950F1AF74}"/>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comment „</a:t>
            </a:r>
            <a:r>
              <a:rPr lang="hu-HU" dirty="0" err="1"/>
              <a:t>jinfantes</a:t>
            </a:r>
            <a:r>
              <a:rPr lang="hu-HU" dirty="0"/>
              <a:t>” </a:t>
            </a:r>
            <a:r>
              <a:rPr lang="hu-HU" dirty="0" err="1"/>
              <a:t>made</a:t>
            </a:r>
            <a:r>
              <a:rPr lang="hu-HU" dirty="0"/>
              <a:t> </a:t>
            </a:r>
            <a:r>
              <a:rPr lang="hu-HU" dirty="0" err="1"/>
              <a:t>on</a:t>
            </a:r>
            <a:r>
              <a:rPr lang="hu-HU" dirty="0"/>
              <a:t> VT </a:t>
            </a:r>
            <a:r>
              <a:rPr lang="hu-HU" dirty="0" err="1"/>
              <a:t>about</a:t>
            </a:r>
            <a:r>
              <a:rPr lang="hu-HU" dirty="0"/>
              <a:t> </a:t>
            </a:r>
            <a:r>
              <a:rPr lang="hu-HU" dirty="0" err="1"/>
              <a:t>the</a:t>
            </a:r>
            <a:r>
              <a:rPr lang="hu-HU" dirty="0"/>
              <a:t> file „update.xml”?</a:t>
            </a:r>
          </a:p>
        </p:txBody>
      </p:sp>
      <p:sp>
        <p:nvSpPr>
          <p:cNvPr id="17" name="Rectangle: Rounded Corners 16">
            <a:extLst>
              <a:ext uri="{FF2B5EF4-FFF2-40B4-BE49-F238E27FC236}">
                <a16:creationId xmlns:a16="http://schemas.microsoft.com/office/drawing/2014/main" id="{1EF60CA2-89B4-AB8E-9547-5609D98BD44C}"/>
              </a:ext>
            </a:extLst>
          </p:cNvPr>
          <p:cNvSpPr/>
          <p:nvPr/>
        </p:nvSpPr>
        <p:spPr>
          <a:xfrm>
            <a:off x="2677885" y="4706983"/>
            <a:ext cx="3230211" cy="1121918"/>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a:solidFill>
                  <a:srgbClr val="FFFFFF"/>
                </a:solidFill>
                <a:effectLst/>
                <a:latin typeface="Source Sans Pro" panose="020B0503030403020204" pitchFamily="34" charset="0"/>
              </a:rPr>
              <a:t>„</a:t>
            </a:r>
            <a:r>
              <a:rPr lang="hu-HU" b="0" i="0" dirty="0" err="1">
                <a:solidFill>
                  <a:srgbClr val="FFFFFF"/>
                </a:solidFill>
                <a:effectLst/>
                <a:latin typeface="Source Sans Pro" panose="020B0503030403020204" pitchFamily="34" charset="0"/>
              </a:rPr>
              <a:t>Iran’s</a:t>
            </a:r>
            <a:r>
              <a:rPr lang="hu-HU" b="0" i="0" dirty="0">
                <a:solidFill>
                  <a:srgbClr val="FFFFFF"/>
                </a:solidFill>
                <a:effectLst/>
                <a:latin typeface="Source Sans Pro" panose="020B0503030403020204" pitchFamily="34" charset="0"/>
              </a:rPr>
              <a:t> APT34 </a:t>
            </a:r>
            <a:r>
              <a:rPr lang="hu-HU" b="0" i="0" dirty="0" err="1">
                <a:solidFill>
                  <a:srgbClr val="FFFFFF"/>
                </a:solidFill>
                <a:effectLst/>
                <a:latin typeface="Source Sans Pro" panose="020B0503030403020204" pitchFamily="34" charset="0"/>
              </a:rPr>
              <a:t>Returns</a:t>
            </a:r>
            <a:r>
              <a:rPr lang="hu-HU" b="0" i="0" dirty="0">
                <a:solidFill>
                  <a:srgbClr val="FFFFFF"/>
                </a:solidFill>
                <a:effectLst/>
                <a:latin typeface="Source Sans Pro" panose="020B0503030403020204" pitchFamily="34" charset="0"/>
              </a:rPr>
              <a:t>”</a:t>
            </a:r>
          </a:p>
        </p:txBody>
      </p:sp>
    </p:spTree>
    <p:extLst>
      <p:ext uri="{BB962C8B-B14F-4D97-AF65-F5344CB8AC3E}">
        <p14:creationId xmlns:p14="http://schemas.microsoft.com/office/powerpoint/2010/main" val="330185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F8405-573B-2664-EEE2-EC22A473192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CDFDF7E9-BC30-A18D-C454-38BC264EAAA7}"/>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4464E152-1893-2B2E-0ADE-6323F501BF28}"/>
              </a:ext>
            </a:extLst>
          </p:cNvPr>
          <p:cNvSpPr>
            <a:spLocks noGrp="1"/>
          </p:cNvSpPr>
          <p:nvPr>
            <p:ph type="title"/>
          </p:nvPr>
        </p:nvSpPr>
        <p:spPr/>
        <p:txBody>
          <a:bodyPr/>
          <a:lstStyle/>
          <a:p>
            <a:r>
              <a:rPr lang="hu-HU" dirty="0"/>
              <a:t>Q: </a:t>
            </a:r>
            <a:r>
              <a:rPr lang="hu-HU" dirty="0" err="1"/>
              <a:t>Task</a:t>
            </a:r>
            <a:r>
              <a:rPr lang="hu-HU" dirty="0"/>
              <a:t> 1</a:t>
            </a:r>
            <a:endParaRPr lang="en-GB" dirty="0"/>
          </a:p>
        </p:txBody>
      </p:sp>
      <p:sp>
        <p:nvSpPr>
          <p:cNvPr id="7" name="Footer Placeholder 6">
            <a:extLst>
              <a:ext uri="{FF2B5EF4-FFF2-40B4-BE49-F238E27FC236}">
                <a16:creationId xmlns:a16="http://schemas.microsoft.com/office/drawing/2014/main" id="{F4B0C029-3F6E-A761-5C0C-7BB2A7D1BBB6}"/>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195824D5-B43A-FDC5-C835-EB0D66C61EB4}"/>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a:t>
            </a:r>
            <a:r>
              <a:rPr lang="hu-HU" dirty="0" err="1"/>
              <a:t>APIs</a:t>
            </a:r>
            <a:r>
              <a:rPr lang="hu-HU" dirty="0"/>
              <a:t> </a:t>
            </a:r>
            <a:r>
              <a:rPr lang="hu-HU" dirty="0" err="1"/>
              <a:t>are</a:t>
            </a:r>
            <a:r>
              <a:rPr lang="hu-HU" dirty="0"/>
              <a:t> </a:t>
            </a:r>
            <a:r>
              <a:rPr lang="hu-HU" dirty="0" err="1"/>
              <a:t>called</a:t>
            </a:r>
            <a:r>
              <a:rPr lang="hu-HU" dirty="0"/>
              <a:t> </a:t>
            </a:r>
            <a:r>
              <a:rPr lang="hu-HU" dirty="0" err="1"/>
              <a:t>by</a:t>
            </a:r>
            <a:r>
              <a:rPr lang="hu-HU" dirty="0"/>
              <a:t> </a:t>
            </a:r>
            <a:r>
              <a:rPr lang="hu-HU" dirty="0" err="1"/>
              <a:t>SideTwist</a:t>
            </a:r>
            <a:r>
              <a:rPr lang="hu-HU" dirty="0"/>
              <a:t>?</a:t>
            </a:r>
          </a:p>
        </p:txBody>
      </p:sp>
      <p:sp>
        <p:nvSpPr>
          <p:cNvPr id="11" name="Rectangle: Rounded Corners 10">
            <a:extLst>
              <a:ext uri="{FF2B5EF4-FFF2-40B4-BE49-F238E27FC236}">
                <a16:creationId xmlns:a16="http://schemas.microsoft.com/office/drawing/2014/main" id="{3CBF8CE7-A218-0454-6C91-30CA77203D01}"/>
              </a:ext>
            </a:extLst>
          </p:cNvPr>
          <p:cNvSpPr/>
          <p:nvPr/>
        </p:nvSpPr>
        <p:spPr>
          <a:xfrm>
            <a:off x="2677885" y="1029099"/>
            <a:ext cx="6193972" cy="2682984"/>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hu-HU" dirty="0" err="1"/>
              <a:t>GetUserNameW</a:t>
            </a:r>
            <a:endParaRPr lang="hu-HU" dirty="0"/>
          </a:p>
          <a:p>
            <a:pPr marL="285750" indent="-285750">
              <a:buFont typeface="Arial" panose="020B0604020202020204" pitchFamily="34" charset="0"/>
              <a:buChar char="•"/>
            </a:pPr>
            <a:r>
              <a:rPr lang="hu-HU" dirty="0" err="1"/>
              <a:t>GetComputerNameW</a:t>
            </a:r>
            <a:endParaRPr lang="hu-HU" dirty="0"/>
          </a:p>
          <a:p>
            <a:pPr marL="285750" indent="-285750">
              <a:buFont typeface="Arial" panose="020B0604020202020204" pitchFamily="34" charset="0"/>
              <a:buChar char="•"/>
            </a:pPr>
            <a:r>
              <a:rPr lang="hu-HU" dirty="0" err="1"/>
              <a:t>TerminateProcess</a:t>
            </a:r>
            <a:endParaRPr lang="hu-HU" dirty="0"/>
          </a:p>
          <a:p>
            <a:pPr marL="285750" indent="-285750">
              <a:buFont typeface="Arial" panose="020B0604020202020204" pitchFamily="34" charset="0"/>
              <a:buChar char="•"/>
            </a:pPr>
            <a:r>
              <a:rPr lang="hu-HU" dirty="0" err="1"/>
              <a:t>OutputDebugStringW</a:t>
            </a:r>
            <a:endParaRPr lang="hu-HU" dirty="0"/>
          </a:p>
          <a:p>
            <a:pPr marL="285750" indent="-285750">
              <a:buFont typeface="Arial" panose="020B0604020202020204" pitchFamily="34" charset="0"/>
              <a:buChar char="•"/>
            </a:pPr>
            <a:r>
              <a:rPr lang="hu-HU" dirty="0" err="1"/>
              <a:t>UnhandledExceptionFilter</a:t>
            </a:r>
            <a:endParaRPr lang="hu-HU" dirty="0"/>
          </a:p>
          <a:p>
            <a:pPr marL="285750" indent="-285750">
              <a:buFont typeface="Arial" panose="020B0604020202020204" pitchFamily="34" charset="0"/>
              <a:buChar char="•"/>
            </a:pPr>
            <a:r>
              <a:rPr lang="hu-HU" dirty="0" err="1"/>
              <a:t>IsDebuggerPresent</a:t>
            </a:r>
            <a:endParaRPr lang="hu-HU" dirty="0"/>
          </a:p>
          <a:p>
            <a:pPr marL="285750" indent="-285750">
              <a:buFont typeface="Arial" panose="020B0604020202020204" pitchFamily="34" charset="0"/>
              <a:buChar char="•"/>
            </a:pPr>
            <a:r>
              <a:rPr lang="hu-HU" dirty="0" err="1"/>
              <a:t>GetComputerNameExW</a:t>
            </a:r>
            <a:endParaRPr lang="hu-HU" dirty="0"/>
          </a:p>
          <a:p>
            <a:pPr marL="285750" indent="-285750">
              <a:buFont typeface="Arial" panose="020B0604020202020204" pitchFamily="34" charset="0"/>
              <a:buChar char="•"/>
            </a:pPr>
            <a:r>
              <a:rPr lang="hu-HU" dirty="0" err="1"/>
              <a:t>GetModuleHandleW</a:t>
            </a:r>
            <a:endParaRPr lang="hu-HU" dirty="0"/>
          </a:p>
        </p:txBody>
      </p:sp>
      <p:sp>
        <p:nvSpPr>
          <p:cNvPr id="16" name="Rectangle: Rounded Corners 15">
            <a:extLst>
              <a:ext uri="{FF2B5EF4-FFF2-40B4-BE49-F238E27FC236}">
                <a16:creationId xmlns:a16="http://schemas.microsoft.com/office/drawing/2014/main" id="{865E0961-841B-8951-4F0E-D5BF1FB106D8}"/>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IP of </a:t>
            </a:r>
            <a:r>
              <a:rPr lang="hu-HU" dirty="0" err="1"/>
              <a:t>the</a:t>
            </a:r>
            <a:r>
              <a:rPr lang="hu-HU" dirty="0"/>
              <a:t> C&amp;C server?</a:t>
            </a:r>
          </a:p>
        </p:txBody>
      </p:sp>
      <p:sp>
        <p:nvSpPr>
          <p:cNvPr id="17" name="Rectangle: Rounded Corners 16">
            <a:extLst>
              <a:ext uri="{FF2B5EF4-FFF2-40B4-BE49-F238E27FC236}">
                <a16:creationId xmlns:a16="http://schemas.microsoft.com/office/drawing/2014/main" id="{767ACA00-AD6C-2C80-51C2-1D47B2A0FD36}"/>
              </a:ext>
            </a:extLst>
          </p:cNvPr>
          <p:cNvSpPr/>
          <p:nvPr/>
        </p:nvSpPr>
        <p:spPr>
          <a:xfrm>
            <a:off x="2677885" y="4706983"/>
            <a:ext cx="3230211" cy="1121918"/>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a:solidFill>
                  <a:srgbClr val="FFFFFF"/>
                </a:solidFill>
                <a:effectLst/>
                <a:latin typeface="Source Sans Pro" panose="020B0503030403020204" pitchFamily="34" charset="0"/>
              </a:rPr>
              <a:t>192.168.0.4</a:t>
            </a:r>
          </a:p>
        </p:txBody>
      </p:sp>
      <p:pic>
        <p:nvPicPr>
          <p:cNvPr id="4" name="Picture 3">
            <a:extLst>
              <a:ext uri="{FF2B5EF4-FFF2-40B4-BE49-F238E27FC236}">
                <a16:creationId xmlns:a16="http://schemas.microsoft.com/office/drawing/2014/main" id="{AD94A7C5-32B0-6E45-9F10-FD590BE7BA53}"/>
              </a:ext>
            </a:extLst>
          </p:cNvPr>
          <p:cNvPicPr>
            <a:picLocks noChangeAspect="1"/>
          </p:cNvPicPr>
          <p:nvPr/>
        </p:nvPicPr>
        <p:blipFill>
          <a:blip r:embed="rId2"/>
          <a:stretch>
            <a:fillRect/>
          </a:stretch>
        </p:blipFill>
        <p:spPr>
          <a:xfrm>
            <a:off x="6048375" y="3829395"/>
            <a:ext cx="3095625" cy="2457450"/>
          </a:xfrm>
          <a:prstGeom prst="rect">
            <a:avLst/>
          </a:prstGeom>
        </p:spPr>
      </p:pic>
    </p:spTree>
    <p:extLst>
      <p:ext uri="{BB962C8B-B14F-4D97-AF65-F5344CB8AC3E}">
        <p14:creationId xmlns:p14="http://schemas.microsoft.com/office/powerpoint/2010/main" val="91265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42C09-FC4F-4277-D06F-4E3F6030D27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1333AC6-34F6-6276-7C99-E9870E91BD7F}"/>
              </a:ext>
            </a:extLst>
          </p:cNvPr>
          <p:cNvSpPr>
            <a:spLocks noGrp="1"/>
          </p:cNvSpPr>
          <p:nvPr>
            <p:ph type="title"/>
          </p:nvPr>
        </p:nvSpPr>
        <p:spPr/>
        <p:txBody>
          <a:bodyPr/>
          <a:lstStyle/>
          <a:p>
            <a:r>
              <a:rPr lang="en-US" dirty="0"/>
              <a:t>Step 2</a:t>
            </a:r>
          </a:p>
        </p:txBody>
      </p:sp>
      <p:sp>
        <p:nvSpPr>
          <p:cNvPr id="6" name="TextBox 5">
            <a:extLst>
              <a:ext uri="{FF2B5EF4-FFF2-40B4-BE49-F238E27FC236}">
                <a16:creationId xmlns:a16="http://schemas.microsoft.com/office/drawing/2014/main" id="{C4DA73F0-7A69-4F1F-EA32-9A77A35960FF}"/>
              </a:ext>
            </a:extLst>
          </p:cNvPr>
          <p:cNvSpPr txBox="1"/>
          <p:nvPr/>
        </p:nvSpPr>
        <p:spPr>
          <a:xfrm>
            <a:off x="566057" y="1382485"/>
            <a:ext cx="5638800" cy="923330"/>
          </a:xfrm>
          <a:prstGeom prst="rect">
            <a:avLst/>
          </a:prstGeom>
          <a:noFill/>
        </p:spPr>
        <p:txBody>
          <a:bodyPr wrap="square" rtlCol="0">
            <a:spAutoFit/>
          </a:bodyPr>
          <a:lstStyle/>
          <a:p>
            <a:r>
              <a:rPr lang="en-US" b="1" dirty="0"/>
              <a:t>Enumeration</a:t>
            </a:r>
            <a:r>
              <a:rPr lang="en-US" dirty="0"/>
              <a:t> of the current user, accounts, groups, system information, network connections, processes, services, and if remote desktop is enabled.</a:t>
            </a:r>
          </a:p>
        </p:txBody>
      </p:sp>
      <p:sp>
        <p:nvSpPr>
          <p:cNvPr id="10" name="TextBox 9">
            <a:extLst>
              <a:ext uri="{FF2B5EF4-FFF2-40B4-BE49-F238E27FC236}">
                <a16:creationId xmlns:a16="http://schemas.microsoft.com/office/drawing/2014/main" id="{48860D5C-1FDB-16DB-45D9-1F33184955B5}"/>
              </a:ext>
            </a:extLst>
          </p:cNvPr>
          <p:cNvSpPr txBox="1"/>
          <p:nvPr/>
        </p:nvSpPr>
        <p:spPr>
          <a:xfrm>
            <a:off x="566057" y="3628856"/>
            <a:ext cx="5638800" cy="369332"/>
          </a:xfrm>
          <a:prstGeom prst="rect">
            <a:avLst/>
          </a:prstGeom>
          <a:noFill/>
        </p:spPr>
        <p:txBody>
          <a:bodyPr wrap="square" rtlCol="0">
            <a:spAutoFit/>
          </a:bodyPr>
          <a:lstStyle/>
          <a:p>
            <a:r>
              <a:rPr lang="en-US" b="1" dirty="0"/>
              <a:t>Low privilege credential dumping</a:t>
            </a:r>
          </a:p>
        </p:txBody>
      </p:sp>
      <p:sp>
        <p:nvSpPr>
          <p:cNvPr id="13" name="Rectangle: Rounded Corners 12">
            <a:extLst>
              <a:ext uri="{FF2B5EF4-FFF2-40B4-BE49-F238E27FC236}">
                <a16:creationId xmlns:a16="http://schemas.microsoft.com/office/drawing/2014/main" id="{E3564F10-A0D8-12EA-FE77-61E8EF273ED9}"/>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SystemFailureReporter.exe to download VALUEVAULT (the executable for which is b.exe) which is then leveraged to perform a low privilege credential dumping. SystemFailureReporter.exe then uploads the VALUEVAULT dump (named </a:t>
            </a:r>
            <a:r>
              <a:rPr lang="en-US" b="1" dirty="0">
                <a:solidFill>
                  <a:srgbClr val="002060"/>
                </a:solidFill>
              </a:rPr>
              <a:t>*.</a:t>
            </a:r>
            <a:r>
              <a:rPr lang="en-US" b="1" dirty="0" err="1">
                <a:solidFill>
                  <a:srgbClr val="002060"/>
                </a:solidFill>
              </a:rPr>
              <a:t>dat</a:t>
            </a:r>
            <a:r>
              <a:rPr lang="en-US" dirty="0"/>
              <a:t>) back to C2 via HTTP POST request.</a:t>
            </a:r>
          </a:p>
        </p:txBody>
      </p:sp>
    </p:spTree>
    <p:extLst>
      <p:ext uri="{BB962C8B-B14F-4D97-AF65-F5344CB8AC3E}">
        <p14:creationId xmlns:p14="http://schemas.microsoft.com/office/powerpoint/2010/main" val="344555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FC68A-9010-6056-B8FC-FABF085CE65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1DE67F46-8118-DC4B-4D62-4B476323D2B4}"/>
              </a:ext>
            </a:extLst>
          </p:cNvPr>
          <p:cNvSpPr>
            <a:spLocks noGrp="1"/>
          </p:cNvSpPr>
          <p:nvPr>
            <p:ph type="title"/>
          </p:nvPr>
        </p:nvSpPr>
        <p:spPr/>
        <p:txBody>
          <a:bodyPr/>
          <a:lstStyle/>
          <a:p>
            <a:r>
              <a:rPr lang="hu-HU" dirty="0" err="1"/>
              <a:t>Step</a:t>
            </a:r>
            <a:r>
              <a:rPr lang="hu-HU" dirty="0"/>
              <a:t> 2</a:t>
            </a:r>
          </a:p>
        </p:txBody>
      </p:sp>
      <p:sp>
        <p:nvSpPr>
          <p:cNvPr id="21" name="Rectangle: Rounded Corners 20">
            <a:extLst>
              <a:ext uri="{FF2B5EF4-FFF2-40B4-BE49-F238E27FC236}">
                <a16:creationId xmlns:a16="http://schemas.microsoft.com/office/drawing/2014/main" id="{87359949-8BDD-76C8-D729-1CE21BBAB39E}"/>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TASK 1:</a:t>
            </a:r>
          </a:p>
        </p:txBody>
      </p:sp>
      <p:sp>
        <p:nvSpPr>
          <p:cNvPr id="22" name="TextBox 21">
            <a:extLst>
              <a:ext uri="{FF2B5EF4-FFF2-40B4-BE49-F238E27FC236}">
                <a16:creationId xmlns:a16="http://schemas.microsoft.com/office/drawing/2014/main" id="{3A23A9D9-A5AB-01DC-B8EF-D3F779472086}"/>
              </a:ext>
            </a:extLst>
          </p:cNvPr>
          <p:cNvSpPr txBox="1"/>
          <p:nvPr/>
        </p:nvSpPr>
        <p:spPr>
          <a:xfrm>
            <a:off x="532357" y="2583156"/>
            <a:ext cx="8079286" cy="646331"/>
          </a:xfrm>
          <a:prstGeom prst="rect">
            <a:avLst/>
          </a:prstGeom>
          <a:noFill/>
        </p:spPr>
        <p:txBody>
          <a:bodyPr wrap="square" rtlCol="0">
            <a:spAutoFit/>
          </a:bodyPr>
          <a:lstStyle/>
          <a:p>
            <a:r>
              <a:rPr lang="hu-HU" dirty="0" err="1"/>
              <a:t>Use</a:t>
            </a:r>
            <a:r>
              <a:rPr lang="hu-HU" dirty="0"/>
              <a:t> </a:t>
            </a:r>
            <a:r>
              <a:rPr lang="hu-HU" dirty="0" err="1"/>
              <a:t>the</a:t>
            </a:r>
            <a:r>
              <a:rPr lang="hu-HU" dirty="0"/>
              <a:t> LINK of „</a:t>
            </a:r>
            <a:r>
              <a:rPr lang="hu-HU" b="0" i="0" u="none" strike="noStrike" dirty="0">
                <a:effectLst/>
                <a:latin typeface="-apple-system"/>
                <a:hlinkClick r:id="rId3" tooltip="b.exe"/>
              </a:rPr>
              <a:t>b.exe</a:t>
            </a:r>
            <a:r>
              <a:rPr lang="hu-HU" dirty="0"/>
              <a:t>” (</a:t>
            </a:r>
            <a:r>
              <a:rPr lang="hu-HU" dirty="0" err="1"/>
              <a:t>from</a:t>
            </a:r>
            <a:r>
              <a:rPr lang="hu-HU" dirty="0"/>
              <a:t> GitHub) and </a:t>
            </a:r>
            <a:r>
              <a:rPr lang="hu-HU" dirty="0" err="1"/>
              <a:t>have</a:t>
            </a:r>
            <a:r>
              <a:rPr lang="hu-HU" dirty="0"/>
              <a:t> </a:t>
            </a:r>
            <a:r>
              <a:rPr lang="hu-HU" dirty="0" err="1"/>
              <a:t>it</a:t>
            </a:r>
            <a:r>
              <a:rPr lang="hu-HU" dirty="0"/>
              <a:t> </a:t>
            </a:r>
            <a:r>
              <a:rPr lang="hu-HU" dirty="0" err="1"/>
              <a:t>analysed</a:t>
            </a:r>
            <a:r>
              <a:rPr lang="hu-HU" dirty="0"/>
              <a:t> </a:t>
            </a:r>
            <a:r>
              <a:rPr lang="hu-HU" dirty="0" err="1"/>
              <a:t>with</a:t>
            </a:r>
            <a:r>
              <a:rPr lang="hu-HU" dirty="0"/>
              <a:t> </a:t>
            </a:r>
            <a:r>
              <a:rPr lang="hu-HU" dirty="0" err="1"/>
              <a:t>VirusTotal</a:t>
            </a:r>
            <a:r>
              <a:rPr lang="hu-HU" dirty="0"/>
              <a:t> and HA</a:t>
            </a:r>
          </a:p>
        </p:txBody>
      </p:sp>
      <p:sp>
        <p:nvSpPr>
          <p:cNvPr id="23" name="Rectangle: Rounded Corners 22">
            <a:extLst>
              <a:ext uri="{FF2B5EF4-FFF2-40B4-BE49-F238E27FC236}">
                <a16:creationId xmlns:a16="http://schemas.microsoft.com/office/drawing/2014/main" id="{707FD881-EACB-4A67-6950-623AF8715402}"/>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a:t>Q:</a:t>
            </a:r>
          </a:p>
        </p:txBody>
      </p:sp>
      <p:sp>
        <p:nvSpPr>
          <p:cNvPr id="24" name="TextBox 23">
            <a:extLst>
              <a:ext uri="{FF2B5EF4-FFF2-40B4-BE49-F238E27FC236}">
                <a16:creationId xmlns:a16="http://schemas.microsoft.com/office/drawing/2014/main" id="{0652799F-F5A1-58F8-F021-B9598A052D0E}"/>
              </a:ext>
            </a:extLst>
          </p:cNvPr>
          <p:cNvSpPr txBox="1"/>
          <p:nvPr/>
        </p:nvSpPr>
        <p:spPr>
          <a:xfrm>
            <a:off x="2264228" y="4569520"/>
            <a:ext cx="4904600" cy="369332"/>
          </a:xfrm>
          <a:prstGeom prst="rect">
            <a:avLst/>
          </a:prstGeom>
          <a:noFill/>
        </p:spPr>
        <p:txBody>
          <a:bodyPr wrap="square" rtlCol="0">
            <a:spAutoFit/>
          </a:bodyPr>
          <a:lstStyle/>
          <a:p>
            <a:r>
              <a:rPr lang="hu-HU" dirty="0" err="1"/>
              <a:t>What</a:t>
            </a:r>
            <a:r>
              <a:rPr lang="hu-HU" dirty="0"/>
              <a:t> is </a:t>
            </a:r>
            <a:r>
              <a:rPr lang="hu-HU" dirty="0" err="1"/>
              <a:t>the</a:t>
            </a:r>
            <a:r>
              <a:rPr lang="hu-HU" dirty="0"/>
              <a:t> </a:t>
            </a:r>
            <a:r>
              <a:rPr lang="hu-HU" dirty="0" err="1"/>
              <a:t>verdict</a:t>
            </a:r>
            <a:r>
              <a:rPr lang="hu-HU" dirty="0"/>
              <a:t>?</a:t>
            </a:r>
          </a:p>
        </p:txBody>
      </p:sp>
    </p:spTree>
    <p:extLst>
      <p:ext uri="{BB962C8B-B14F-4D97-AF65-F5344CB8AC3E}">
        <p14:creationId xmlns:p14="http://schemas.microsoft.com/office/powerpoint/2010/main" val="17477965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4775B-7167-06CE-7769-4E6117D9BA7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37AE9D0-58CA-A233-5797-137BE4B7E54E}"/>
              </a:ext>
            </a:extLst>
          </p:cNvPr>
          <p:cNvPicPr>
            <a:picLocks noChangeAspect="1"/>
          </p:cNvPicPr>
          <p:nvPr/>
        </p:nvPicPr>
        <p:blipFill>
          <a:blip r:embed="rId2"/>
          <a:stretch>
            <a:fillRect/>
          </a:stretch>
        </p:blipFill>
        <p:spPr>
          <a:xfrm>
            <a:off x="4056683" y="695469"/>
            <a:ext cx="4954361" cy="3639939"/>
          </a:xfrm>
          <a:prstGeom prst="rect">
            <a:avLst/>
          </a:prstGeom>
        </p:spPr>
      </p:pic>
      <p:sp>
        <p:nvSpPr>
          <p:cNvPr id="3" name="Text Placeholder 2">
            <a:extLst>
              <a:ext uri="{FF2B5EF4-FFF2-40B4-BE49-F238E27FC236}">
                <a16:creationId xmlns:a16="http://schemas.microsoft.com/office/drawing/2014/main" id="{D0BD19FA-F774-52A5-A856-146E05BA6A22}"/>
              </a:ext>
            </a:extLst>
          </p:cNvPr>
          <p:cNvSpPr>
            <a:spLocks noGrp="1"/>
          </p:cNvSpPr>
          <p:nvPr>
            <p:ph type="body" sz="quarter" idx="13"/>
          </p:nvPr>
        </p:nvSpPr>
        <p:spPr/>
        <p:txBody>
          <a:bodyPr/>
          <a:lstStyle/>
          <a:p>
            <a:endParaRPr lang="en-GB"/>
          </a:p>
        </p:txBody>
      </p:sp>
      <p:sp>
        <p:nvSpPr>
          <p:cNvPr id="6" name="Title 5">
            <a:extLst>
              <a:ext uri="{FF2B5EF4-FFF2-40B4-BE49-F238E27FC236}">
                <a16:creationId xmlns:a16="http://schemas.microsoft.com/office/drawing/2014/main" id="{AD211504-F08E-1DF8-ADA6-D43B45F3280E}"/>
              </a:ext>
            </a:extLst>
          </p:cNvPr>
          <p:cNvSpPr>
            <a:spLocks noGrp="1"/>
          </p:cNvSpPr>
          <p:nvPr>
            <p:ph type="title"/>
          </p:nvPr>
        </p:nvSpPr>
        <p:spPr/>
        <p:txBody>
          <a:bodyPr/>
          <a:lstStyle/>
          <a:p>
            <a:r>
              <a:rPr lang="hu-HU" dirty="0"/>
              <a:t>Q: </a:t>
            </a:r>
            <a:r>
              <a:rPr lang="hu-HU" dirty="0" err="1"/>
              <a:t>Task</a:t>
            </a:r>
            <a:r>
              <a:rPr lang="hu-HU" dirty="0"/>
              <a:t> 2</a:t>
            </a:r>
            <a:endParaRPr lang="en-GB" dirty="0"/>
          </a:p>
        </p:txBody>
      </p:sp>
      <p:sp>
        <p:nvSpPr>
          <p:cNvPr id="7" name="Footer Placeholder 6">
            <a:extLst>
              <a:ext uri="{FF2B5EF4-FFF2-40B4-BE49-F238E27FC236}">
                <a16:creationId xmlns:a16="http://schemas.microsoft.com/office/drawing/2014/main" id="{C6001212-5C21-225D-7D0B-AFE44137EED7}"/>
              </a:ext>
            </a:extLst>
          </p:cNvPr>
          <p:cNvSpPr>
            <a:spLocks noGrp="1"/>
          </p:cNvSpPr>
          <p:nvPr>
            <p:ph type="ftr" sz="quarter" idx="11"/>
          </p:nvPr>
        </p:nvSpPr>
        <p:spPr/>
        <p:txBody>
          <a:bodyPr/>
          <a:lstStyle/>
          <a:p>
            <a:r>
              <a:rPr lang="en-GB"/>
              <a:t>Cyber exercise</a:t>
            </a:r>
            <a:endParaRPr lang="en-GB" dirty="0"/>
          </a:p>
        </p:txBody>
      </p:sp>
      <p:sp>
        <p:nvSpPr>
          <p:cNvPr id="10" name="Rectangle: Rounded Corners 9">
            <a:extLst>
              <a:ext uri="{FF2B5EF4-FFF2-40B4-BE49-F238E27FC236}">
                <a16:creationId xmlns:a16="http://schemas.microsoft.com/office/drawing/2014/main" id="{445537D4-B32B-6D58-4096-2ADCE44D70F7}"/>
              </a:ext>
            </a:extLst>
          </p:cNvPr>
          <p:cNvSpPr/>
          <p:nvPr/>
        </p:nvSpPr>
        <p:spPr>
          <a:xfrm>
            <a:off x="395143" y="1360025"/>
            <a:ext cx="1894114" cy="11219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a:t>
            </a:r>
            <a:r>
              <a:rPr lang="hu-HU" dirty="0" err="1"/>
              <a:t>name</a:t>
            </a:r>
            <a:r>
              <a:rPr lang="hu-HU" dirty="0"/>
              <a:t> of </a:t>
            </a:r>
            <a:r>
              <a:rPr lang="hu-HU" dirty="0" err="1"/>
              <a:t>the</a:t>
            </a:r>
            <a:r>
              <a:rPr lang="hu-HU" dirty="0"/>
              <a:t> file </a:t>
            </a:r>
            <a:r>
              <a:rPr lang="hu-HU" dirty="0" err="1"/>
              <a:t>created</a:t>
            </a:r>
            <a:r>
              <a:rPr lang="hu-HU" dirty="0"/>
              <a:t>?</a:t>
            </a:r>
          </a:p>
        </p:txBody>
      </p:sp>
      <p:sp>
        <p:nvSpPr>
          <p:cNvPr id="11" name="Rectangle: Rounded Corners 10">
            <a:extLst>
              <a:ext uri="{FF2B5EF4-FFF2-40B4-BE49-F238E27FC236}">
                <a16:creationId xmlns:a16="http://schemas.microsoft.com/office/drawing/2014/main" id="{56D049F2-CEA6-3715-F96D-BBCE0395E01F}"/>
              </a:ext>
            </a:extLst>
          </p:cNvPr>
          <p:cNvSpPr/>
          <p:nvPr/>
        </p:nvSpPr>
        <p:spPr>
          <a:xfrm>
            <a:off x="2677885" y="1656011"/>
            <a:ext cx="3646715" cy="587829"/>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hu-HU" dirty="0"/>
              <a:t>%APPDATA%\fsociety.dat	</a:t>
            </a:r>
          </a:p>
        </p:txBody>
      </p:sp>
      <p:sp>
        <p:nvSpPr>
          <p:cNvPr id="16" name="Rectangle: Rounded Corners 15">
            <a:extLst>
              <a:ext uri="{FF2B5EF4-FFF2-40B4-BE49-F238E27FC236}">
                <a16:creationId xmlns:a16="http://schemas.microsoft.com/office/drawing/2014/main" id="{FFD0C53C-B8F7-7D01-702E-90A249E2ACA9}"/>
              </a:ext>
            </a:extLst>
          </p:cNvPr>
          <p:cNvSpPr/>
          <p:nvPr/>
        </p:nvSpPr>
        <p:spPr>
          <a:xfrm>
            <a:off x="395143" y="4201474"/>
            <a:ext cx="1894114" cy="20853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dirty="0" err="1"/>
              <a:t>What</a:t>
            </a:r>
            <a:r>
              <a:rPr lang="hu-HU" dirty="0"/>
              <a:t> is </a:t>
            </a:r>
            <a:r>
              <a:rPr lang="hu-HU" dirty="0" err="1"/>
              <a:t>the</a:t>
            </a:r>
            <a:r>
              <a:rPr lang="hu-HU" dirty="0"/>
              <a:t> </a:t>
            </a:r>
            <a:r>
              <a:rPr lang="hu-HU" dirty="0" err="1"/>
              <a:t>name</a:t>
            </a:r>
            <a:r>
              <a:rPr lang="hu-HU" dirty="0"/>
              <a:t> of </a:t>
            </a:r>
            <a:r>
              <a:rPr lang="hu-HU" dirty="0" err="1"/>
              <a:t>the</a:t>
            </a:r>
            <a:r>
              <a:rPr lang="hu-HU" dirty="0"/>
              <a:t> </a:t>
            </a:r>
            <a:r>
              <a:rPr lang="hu-HU" dirty="0" err="1"/>
              <a:t>xml</a:t>
            </a:r>
            <a:r>
              <a:rPr lang="hu-HU" dirty="0"/>
              <a:t> file </a:t>
            </a:r>
            <a:r>
              <a:rPr lang="hu-HU" dirty="0" err="1"/>
              <a:t>embeded</a:t>
            </a:r>
            <a:r>
              <a:rPr lang="hu-HU" dirty="0"/>
              <a:t> in b.exe?</a:t>
            </a:r>
          </a:p>
        </p:txBody>
      </p:sp>
      <p:sp>
        <p:nvSpPr>
          <p:cNvPr id="17" name="Rectangle: Rounded Corners 16">
            <a:extLst>
              <a:ext uri="{FF2B5EF4-FFF2-40B4-BE49-F238E27FC236}">
                <a16:creationId xmlns:a16="http://schemas.microsoft.com/office/drawing/2014/main" id="{AAD43062-7DC5-AA23-865A-237EAE87B50F}"/>
              </a:ext>
            </a:extLst>
          </p:cNvPr>
          <p:cNvSpPr/>
          <p:nvPr/>
        </p:nvSpPr>
        <p:spPr>
          <a:xfrm>
            <a:off x="2677885" y="4490507"/>
            <a:ext cx="6215744" cy="2085371"/>
          </a:xfrm>
          <a:prstGeom prst="roundRect">
            <a:avLst/>
          </a:prstGeom>
          <a:solidFill>
            <a:srgbClr val="0C54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lang="hu-HU" b="0" i="0" dirty="0" err="1">
                <a:solidFill>
                  <a:srgbClr val="FFFFFF"/>
                </a:solidFill>
                <a:effectLst/>
                <a:latin typeface="Source Sans Pro" panose="020B0503030403020204" pitchFamily="34" charset="0"/>
              </a:rPr>
              <a:t>Hash</a:t>
            </a:r>
            <a:r>
              <a:rPr lang="hu-HU" b="0" i="0" dirty="0">
                <a:solidFill>
                  <a:srgbClr val="FFFFFF"/>
                </a:solidFill>
                <a:effectLst/>
                <a:latin typeface="Source Sans Pro" panose="020B0503030403020204" pitchFamily="34" charset="0"/>
              </a:rPr>
              <a:t>: a73f26a8d504043f785d7360e8febf2eeb8522ec873a0d4dd5d1d4bfd1e67d3d</a:t>
            </a:r>
          </a:p>
          <a:p>
            <a:pPr algn="l"/>
            <a:r>
              <a:rPr lang="hu-HU" dirty="0" err="1">
                <a:solidFill>
                  <a:srgbClr val="FFFFFF"/>
                </a:solidFill>
                <a:latin typeface="Source Sans Pro" panose="020B0503030403020204" pitchFamily="34" charset="0"/>
              </a:rPr>
              <a:t>Name</a:t>
            </a:r>
            <a:r>
              <a:rPr lang="hu-HU" dirty="0">
                <a:solidFill>
                  <a:srgbClr val="FFFFFF"/>
                </a:solidFill>
                <a:latin typeface="Source Sans Pro" panose="020B0503030403020204" pitchFamily="34" charset="0"/>
              </a:rPr>
              <a:t>: </a:t>
            </a:r>
            <a:r>
              <a:rPr lang="hu-HU" b="0" i="0" u="none" strike="noStrike" dirty="0">
                <a:solidFill>
                  <a:srgbClr val="FFFFFF"/>
                </a:solidFill>
                <a:effectLst/>
                <a:latin typeface="Source Sans Pro" panose="020B0503030403020204" pitchFamily="34" charset="0"/>
              </a:rPr>
              <a:t>1.xml (</a:t>
            </a:r>
            <a:r>
              <a:rPr lang="hu-HU" b="0" i="0" u="none" strike="noStrike" dirty="0" err="1">
                <a:solidFill>
                  <a:srgbClr val="FFFFFF"/>
                </a:solidFill>
                <a:effectLst/>
                <a:latin typeface="Source Sans Pro" panose="020B0503030403020204" pitchFamily="34" charset="0"/>
              </a:rPr>
              <a:t>among</a:t>
            </a:r>
            <a:r>
              <a:rPr lang="hu-HU" b="0" i="0" u="none" strike="noStrike" dirty="0">
                <a:solidFill>
                  <a:srgbClr val="FFFFFF"/>
                </a:solidFill>
                <a:effectLst/>
                <a:latin typeface="Source Sans Pro" panose="020B0503030403020204" pitchFamily="34" charset="0"/>
              </a:rPr>
              <a:t> </a:t>
            </a:r>
            <a:r>
              <a:rPr lang="hu-HU" b="0" i="0" u="none" strike="noStrike" dirty="0" err="1">
                <a:solidFill>
                  <a:srgbClr val="FFFFFF"/>
                </a:solidFill>
                <a:effectLst/>
                <a:latin typeface="Source Sans Pro" panose="020B0503030403020204" pitchFamily="34" charset="0"/>
              </a:rPr>
              <a:t>others</a:t>
            </a:r>
            <a:r>
              <a:rPr lang="hu-HU" b="0" i="0" u="none" strike="noStrike" dirty="0">
                <a:solidFill>
                  <a:srgbClr val="FFFFFF"/>
                </a:solidFill>
                <a:effectLst/>
                <a:latin typeface="Source Sans Pro" panose="020B0503030403020204" pitchFamily="34" charset="0"/>
              </a:rPr>
              <a:t>)</a:t>
            </a:r>
            <a:endParaRPr lang="hu-HU" b="0" i="0" dirty="0">
              <a:solidFill>
                <a:srgbClr val="FFFFFF"/>
              </a:solidFill>
              <a:effectLst/>
              <a:latin typeface="Source Sans Pro" panose="020B0503030403020204" pitchFamily="34" charset="0"/>
            </a:endParaRPr>
          </a:p>
        </p:txBody>
      </p:sp>
    </p:spTree>
    <p:extLst>
      <p:ext uri="{BB962C8B-B14F-4D97-AF65-F5344CB8AC3E}">
        <p14:creationId xmlns:p14="http://schemas.microsoft.com/office/powerpoint/2010/main" val="49682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6" grpId="0" animBg="1"/>
      <p:bldP spid="1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6F67F-2BA9-B721-44F7-0F329901D78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FA9AA75-5978-1FFB-4495-2F43B8ACAE92}"/>
              </a:ext>
            </a:extLst>
          </p:cNvPr>
          <p:cNvSpPr>
            <a:spLocks noGrp="1"/>
          </p:cNvSpPr>
          <p:nvPr>
            <p:ph type="title"/>
          </p:nvPr>
        </p:nvSpPr>
        <p:spPr/>
        <p:txBody>
          <a:bodyPr/>
          <a:lstStyle/>
          <a:p>
            <a:r>
              <a:rPr lang="en-US" dirty="0"/>
              <a:t>Step 3</a:t>
            </a:r>
          </a:p>
        </p:txBody>
      </p:sp>
      <p:sp>
        <p:nvSpPr>
          <p:cNvPr id="6" name="TextBox 5">
            <a:extLst>
              <a:ext uri="{FF2B5EF4-FFF2-40B4-BE49-F238E27FC236}">
                <a16:creationId xmlns:a16="http://schemas.microsoft.com/office/drawing/2014/main" id="{FCE5958D-2F55-592B-8171-A317CBFE2FDF}"/>
              </a:ext>
            </a:extLst>
          </p:cNvPr>
          <p:cNvSpPr txBox="1"/>
          <p:nvPr/>
        </p:nvSpPr>
        <p:spPr>
          <a:xfrm>
            <a:off x="566057" y="1382485"/>
            <a:ext cx="5638800" cy="369332"/>
          </a:xfrm>
          <a:prstGeom prst="rect">
            <a:avLst/>
          </a:prstGeom>
          <a:noFill/>
        </p:spPr>
        <p:txBody>
          <a:bodyPr wrap="square" rtlCol="0">
            <a:spAutoFit/>
          </a:bodyPr>
          <a:lstStyle/>
          <a:p>
            <a:r>
              <a:rPr lang="en-US" b="1" dirty="0"/>
              <a:t>Lateral movement</a:t>
            </a:r>
            <a:endParaRPr lang="en-US" dirty="0"/>
          </a:p>
        </p:txBody>
      </p:sp>
      <p:sp>
        <p:nvSpPr>
          <p:cNvPr id="10" name="TextBox 9">
            <a:extLst>
              <a:ext uri="{FF2B5EF4-FFF2-40B4-BE49-F238E27FC236}">
                <a16:creationId xmlns:a16="http://schemas.microsoft.com/office/drawing/2014/main" id="{84571281-A9E6-DE85-53E9-724011E00CAA}"/>
              </a:ext>
            </a:extLst>
          </p:cNvPr>
          <p:cNvSpPr txBox="1"/>
          <p:nvPr/>
        </p:nvSpPr>
        <p:spPr>
          <a:xfrm>
            <a:off x="566057" y="3628856"/>
            <a:ext cx="5638800" cy="369332"/>
          </a:xfrm>
          <a:prstGeom prst="rect">
            <a:avLst/>
          </a:prstGeom>
          <a:noFill/>
        </p:spPr>
        <p:txBody>
          <a:bodyPr wrap="square" rtlCol="0">
            <a:spAutoFit/>
          </a:bodyPr>
          <a:lstStyle/>
          <a:p>
            <a:r>
              <a:rPr lang="en-US" b="1" dirty="0"/>
              <a:t>Installing </a:t>
            </a:r>
            <a:r>
              <a:rPr lang="en-US" b="1" dirty="0" err="1"/>
              <a:t>webshell</a:t>
            </a:r>
            <a:r>
              <a:rPr lang="en-US" b="1" dirty="0"/>
              <a:t> to remote server</a:t>
            </a:r>
          </a:p>
        </p:txBody>
      </p:sp>
      <p:sp>
        <p:nvSpPr>
          <p:cNvPr id="13" name="Rectangle: Rounded Corners 12">
            <a:extLst>
              <a:ext uri="{FF2B5EF4-FFF2-40B4-BE49-F238E27FC236}">
                <a16:creationId xmlns:a16="http://schemas.microsoft.com/office/drawing/2014/main" id="{7EE64247-C8AF-10F3-CF91-DC3B5871A99A}"/>
              </a:ext>
            </a:extLst>
          </p:cNvPr>
          <p:cNvSpPr/>
          <p:nvPr/>
        </p:nvSpPr>
        <p:spPr>
          <a:xfrm>
            <a:off x="1006929" y="4125686"/>
            <a:ext cx="7130142" cy="1502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Downloading the TWOFACE </a:t>
            </a:r>
            <a:r>
              <a:rPr lang="en-US" dirty="0" err="1"/>
              <a:t>webshell</a:t>
            </a:r>
            <a:r>
              <a:rPr lang="en-US" dirty="0"/>
              <a:t> (named contact.aspx) via SystemFailureReporter.exe; TWOFACE is then copied from the victim to SERVER and hidden with </a:t>
            </a:r>
            <a:r>
              <a:rPr lang="en-US" dirty="0" err="1"/>
              <a:t>attrib</a:t>
            </a:r>
            <a:r>
              <a:rPr lang="en-US" dirty="0"/>
              <a:t> + h.</a:t>
            </a:r>
          </a:p>
        </p:txBody>
      </p:sp>
      <p:sp>
        <p:nvSpPr>
          <p:cNvPr id="2" name="TextBox 1">
            <a:extLst>
              <a:ext uri="{FF2B5EF4-FFF2-40B4-BE49-F238E27FC236}">
                <a16:creationId xmlns:a16="http://schemas.microsoft.com/office/drawing/2014/main" id="{733EB950-AE5A-791A-CA53-508FEE5CDB41}"/>
              </a:ext>
            </a:extLst>
          </p:cNvPr>
          <p:cNvSpPr txBox="1"/>
          <p:nvPr/>
        </p:nvSpPr>
        <p:spPr>
          <a:xfrm>
            <a:off x="1219200" y="1879315"/>
            <a:ext cx="5736771" cy="923330"/>
          </a:xfrm>
          <a:prstGeom prst="rect">
            <a:avLst/>
          </a:prstGeom>
          <a:noFill/>
        </p:spPr>
        <p:txBody>
          <a:bodyPr wrap="square" rtlCol="0">
            <a:spAutoFit/>
          </a:bodyPr>
          <a:lstStyle/>
          <a:p>
            <a:r>
              <a:rPr lang="en-US" dirty="0"/>
              <a:t>It has been discovered from the credentials dumped in Step2 that the user logged in the Victim has admin privileges on the EWS server</a:t>
            </a:r>
          </a:p>
        </p:txBody>
      </p:sp>
    </p:spTree>
    <p:extLst>
      <p:ext uri="{BB962C8B-B14F-4D97-AF65-F5344CB8AC3E}">
        <p14:creationId xmlns:p14="http://schemas.microsoft.com/office/powerpoint/2010/main" val="61313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E2FD4-ECAF-3CD8-E634-291256D6D81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73E7A76-A94F-6570-7872-3FB1D69FC7AC}"/>
              </a:ext>
            </a:extLst>
          </p:cNvPr>
          <p:cNvSpPr>
            <a:spLocks noGrp="1"/>
          </p:cNvSpPr>
          <p:nvPr>
            <p:ph type="title"/>
          </p:nvPr>
        </p:nvSpPr>
        <p:spPr/>
        <p:txBody>
          <a:bodyPr/>
          <a:lstStyle/>
          <a:p>
            <a:r>
              <a:rPr lang="en-GB" dirty="0"/>
              <a:t>Step </a:t>
            </a:r>
            <a:r>
              <a:rPr lang="hu-HU" dirty="0"/>
              <a:t>3</a:t>
            </a:r>
            <a:endParaRPr lang="en-GB" dirty="0"/>
          </a:p>
        </p:txBody>
      </p:sp>
      <p:sp>
        <p:nvSpPr>
          <p:cNvPr id="21" name="Rectangle: Rounded Corners 20">
            <a:extLst>
              <a:ext uri="{FF2B5EF4-FFF2-40B4-BE49-F238E27FC236}">
                <a16:creationId xmlns:a16="http://schemas.microsoft.com/office/drawing/2014/main" id="{14133391-CFF3-1880-0982-1E00A281B724}"/>
              </a:ext>
            </a:extLst>
          </p:cNvPr>
          <p:cNvSpPr/>
          <p:nvPr/>
        </p:nvSpPr>
        <p:spPr>
          <a:xfrm>
            <a:off x="370114" y="1473935"/>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TASK 1:</a:t>
            </a:r>
          </a:p>
        </p:txBody>
      </p:sp>
      <p:sp>
        <p:nvSpPr>
          <p:cNvPr id="22" name="TextBox 21">
            <a:extLst>
              <a:ext uri="{FF2B5EF4-FFF2-40B4-BE49-F238E27FC236}">
                <a16:creationId xmlns:a16="http://schemas.microsoft.com/office/drawing/2014/main" id="{73B3110B-2633-0063-486C-3F54DC9F35A6}"/>
              </a:ext>
            </a:extLst>
          </p:cNvPr>
          <p:cNvSpPr txBox="1"/>
          <p:nvPr/>
        </p:nvSpPr>
        <p:spPr>
          <a:xfrm>
            <a:off x="532357" y="2583156"/>
            <a:ext cx="8079286" cy="646331"/>
          </a:xfrm>
          <a:prstGeom prst="rect">
            <a:avLst/>
          </a:prstGeom>
          <a:noFill/>
        </p:spPr>
        <p:txBody>
          <a:bodyPr wrap="square" rtlCol="0">
            <a:spAutoFit/>
          </a:bodyPr>
          <a:lstStyle/>
          <a:p>
            <a:r>
              <a:rPr lang="en-GB" dirty="0"/>
              <a:t>Use the LINK of „</a:t>
            </a:r>
            <a:r>
              <a:rPr lang="en-GB" b="0" i="0" u="none" strike="noStrike" dirty="0">
                <a:effectLst/>
                <a:latin typeface="-apple-system"/>
                <a:hlinkClick r:id="rId3" tooltip="contact.aspx"/>
              </a:rPr>
              <a:t>contact.aspx</a:t>
            </a:r>
            <a:r>
              <a:rPr lang="en-GB" dirty="0"/>
              <a:t>” (from GitHub) and have it analysed with </a:t>
            </a:r>
            <a:r>
              <a:rPr lang="en-GB" dirty="0" err="1"/>
              <a:t>VirusTotal</a:t>
            </a:r>
            <a:endParaRPr lang="en-GB" dirty="0"/>
          </a:p>
        </p:txBody>
      </p:sp>
      <p:sp>
        <p:nvSpPr>
          <p:cNvPr id="23" name="Rectangle: Rounded Corners 22">
            <a:extLst>
              <a:ext uri="{FF2B5EF4-FFF2-40B4-BE49-F238E27FC236}">
                <a16:creationId xmlns:a16="http://schemas.microsoft.com/office/drawing/2014/main" id="{3919E2FA-03AF-3FEF-9078-704471CAE333}"/>
              </a:ext>
            </a:extLst>
          </p:cNvPr>
          <p:cNvSpPr/>
          <p:nvPr/>
        </p:nvSpPr>
        <p:spPr>
          <a:xfrm>
            <a:off x="370114" y="3559227"/>
            <a:ext cx="1894114" cy="7728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Q:</a:t>
            </a:r>
          </a:p>
        </p:txBody>
      </p:sp>
      <p:sp>
        <p:nvSpPr>
          <p:cNvPr id="24" name="TextBox 23">
            <a:extLst>
              <a:ext uri="{FF2B5EF4-FFF2-40B4-BE49-F238E27FC236}">
                <a16:creationId xmlns:a16="http://schemas.microsoft.com/office/drawing/2014/main" id="{54D190E5-1458-0213-F96D-C0D7916ACBEA}"/>
              </a:ext>
            </a:extLst>
          </p:cNvPr>
          <p:cNvSpPr txBox="1"/>
          <p:nvPr/>
        </p:nvSpPr>
        <p:spPr>
          <a:xfrm>
            <a:off x="2264228" y="4569520"/>
            <a:ext cx="4904600" cy="369332"/>
          </a:xfrm>
          <a:prstGeom prst="rect">
            <a:avLst/>
          </a:prstGeom>
          <a:noFill/>
        </p:spPr>
        <p:txBody>
          <a:bodyPr wrap="square" rtlCol="0">
            <a:spAutoFit/>
          </a:bodyPr>
          <a:lstStyle/>
          <a:p>
            <a:r>
              <a:rPr lang="en-GB" dirty="0"/>
              <a:t>What is the verdict?</a:t>
            </a:r>
          </a:p>
        </p:txBody>
      </p:sp>
    </p:spTree>
    <p:extLst>
      <p:ext uri="{BB962C8B-B14F-4D97-AF65-F5344CB8AC3E}">
        <p14:creationId xmlns:p14="http://schemas.microsoft.com/office/powerpoint/2010/main" val="1588429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24B88-0FA3-C36D-78FF-A12D6878299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B372A4B-1121-79EA-1EC1-5EA846AFCDA7}"/>
              </a:ext>
            </a:extLst>
          </p:cNvPr>
          <p:cNvSpPr>
            <a:spLocks noGrp="1"/>
          </p:cNvSpPr>
          <p:nvPr>
            <p:ph type="title"/>
          </p:nvPr>
        </p:nvSpPr>
        <p:spPr/>
        <p:txBody>
          <a:bodyPr/>
          <a:lstStyle/>
          <a:p>
            <a:r>
              <a:rPr lang="en-GB" dirty="0"/>
              <a:t>Final challenge</a:t>
            </a:r>
          </a:p>
        </p:txBody>
      </p:sp>
      <p:sp>
        <p:nvSpPr>
          <p:cNvPr id="13" name="Rectangle: Rounded Corners 12">
            <a:extLst>
              <a:ext uri="{FF2B5EF4-FFF2-40B4-BE49-F238E27FC236}">
                <a16:creationId xmlns:a16="http://schemas.microsoft.com/office/drawing/2014/main" id="{F54B88D4-4F44-87FD-D260-B904C642CD26}"/>
              </a:ext>
            </a:extLst>
          </p:cNvPr>
          <p:cNvSpPr/>
          <p:nvPr/>
        </p:nvSpPr>
        <p:spPr>
          <a:xfrm>
            <a:off x="484415" y="2002971"/>
            <a:ext cx="7130142" cy="27214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22313" indent="-369888"/>
            <a:r>
              <a:rPr lang="en-GB" dirty="0"/>
              <a:t>Create a threat report about this threat actor!</a:t>
            </a:r>
          </a:p>
          <a:p>
            <a:pPr marL="722313" indent="-369888"/>
            <a:r>
              <a:rPr lang="en-GB" dirty="0"/>
              <a:t>Include:</a:t>
            </a:r>
          </a:p>
          <a:p>
            <a:pPr marL="722313" indent="-369888">
              <a:buFont typeface="Arial" panose="020B0604020202020204" pitchFamily="34" charset="0"/>
              <a:buChar char="•"/>
            </a:pPr>
            <a:r>
              <a:rPr lang="en-GB" dirty="0"/>
              <a:t>Executive summary</a:t>
            </a:r>
          </a:p>
          <a:p>
            <a:pPr marL="722313" indent="-369888">
              <a:buFont typeface="Arial" panose="020B0604020202020204" pitchFamily="34" charset="0"/>
              <a:buChar char="•"/>
            </a:pPr>
            <a:r>
              <a:rPr lang="en-GB" dirty="0"/>
              <a:t>Description</a:t>
            </a:r>
          </a:p>
          <a:p>
            <a:pPr marL="722313" indent="-369888">
              <a:buFont typeface="Arial" panose="020B0604020202020204" pitchFamily="34" charset="0"/>
              <a:buChar char="•"/>
            </a:pPr>
            <a:r>
              <a:rPr lang="en-GB" dirty="0"/>
              <a:t>IOCs</a:t>
            </a:r>
          </a:p>
          <a:p>
            <a:pPr marL="722313" indent="-369888">
              <a:buFont typeface="Arial" panose="020B0604020202020204" pitchFamily="34" charset="0"/>
              <a:buChar char="•"/>
            </a:pPr>
            <a:r>
              <a:rPr lang="en-GB" dirty="0"/>
              <a:t>TTPs</a:t>
            </a:r>
          </a:p>
          <a:p>
            <a:pPr marL="722313" indent="-369888">
              <a:buFont typeface="Arial" panose="020B0604020202020204" pitchFamily="34" charset="0"/>
              <a:buChar char="•"/>
            </a:pPr>
            <a:r>
              <a:rPr lang="en-GB" dirty="0"/>
              <a:t>Mitre ATT&amp;CK  Framework references</a:t>
            </a:r>
          </a:p>
          <a:p>
            <a:pPr marL="722313" indent="-369888">
              <a:buFont typeface="Arial" panose="020B0604020202020204" pitchFamily="34" charset="0"/>
              <a:buChar char="•"/>
            </a:pPr>
            <a:r>
              <a:rPr lang="en-GB" dirty="0"/>
              <a:t>Recommendations </a:t>
            </a:r>
            <a:endParaRPr lang="hu-HU" dirty="0"/>
          </a:p>
          <a:p>
            <a:pPr marL="722313" indent="-369888"/>
            <a:r>
              <a:rPr lang="en-GB" dirty="0"/>
              <a:t>Target Audience:</a:t>
            </a:r>
          </a:p>
          <a:p>
            <a:pPr marL="722313" indent="-369888"/>
            <a:r>
              <a:rPr lang="en-GB" dirty="0"/>
              <a:t>	Your SOC ppl</a:t>
            </a:r>
          </a:p>
        </p:txBody>
      </p:sp>
    </p:spTree>
    <p:extLst>
      <p:ext uri="{BB962C8B-B14F-4D97-AF65-F5344CB8AC3E}">
        <p14:creationId xmlns:p14="http://schemas.microsoft.com/office/powerpoint/2010/main" val="132536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21001-4E94-06E9-C398-C353F276DA6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CB4A198-DC35-E2AC-8125-9D8025C0A07B}"/>
              </a:ext>
            </a:extLst>
          </p:cNvPr>
          <p:cNvSpPr>
            <a:spLocks noGrp="1"/>
          </p:cNvSpPr>
          <p:nvPr>
            <p:ph type="title"/>
          </p:nvPr>
        </p:nvSpPr>
        <p:spPr/>
        <p:txBody>
          <a:bodyPr/>
          <a:lstStyle/>
          <a:p>
            <a:r>
              <a:rPr lang="en-US" dirty="0"/>
              <a:t>references</a:t>
            </a:r>
          </a:p>
        </p:txBody>
      </p:sp>
      <p:sp>
        <p:nvSpPr>
          <p:cNvPr id="13" name="Rectangle: Rounded Corners 12">
            <a:extLst>
              <a:ext uri="{FF2B5EF4-FFF2-40B4-BE49-F238E27FC236}">
                <a16:creationId xmlns:a16="http://schemas.microsoft.com/office/drawing/2014/main" id="{8A86FDFB-0A72-20D0-ACDA-2376449D81FD}"/>
              </a:ext>
            </a:extLst>
          </p:cNvPr>
          <p:cNvSpPr/>
          <p:nvPr/>
        </p:nvSpPr>
        <p:spPr>
          <a:xfrm>
            <a:off x="1006929" y="1937657"/>
            <a:ext cx="7130142" cy="29609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This scenario is based on the Adversary Emulation Library created by Center for Threat-Informed Defense for education purposes. </a:t>
            </a:r>
          </a:p>
          <a:p>
            <a:r>
              <a:rPr lang="en-US" dirty="0">
                <a:hlinkClick r:id="rId3"/>
              </a:rPr>
              <a:t>https://github.com/center-for-threat-informed-defense/adversary_emulation_library/</a:t>
            </a:r>
            <a:endParaRPr lang="en-US" dirty="0"/>
          </a:p>
          <a:p>
            <a:endParaRPr lang="en-US" dirty="0"/>
          </a:p>
          <a:p>
            <a:r>
              <a:rPr lang="en-US" dirty="0"/>
              <a:t>Full attack scenario is available: </a:t>
            </a:r>
            <a:r>
              <a:rPr lang="en-US" dirty="0">
                <a:hlinkClick r:id="rId4"/>
              </a:rPr>
              <a:t>https://github.com/center-for-threat-informed-defense/adversary_emulation_library/blob/master/oilrig/Emulation_Plan/README.md</a:t>
            </a:r>
            <a:r>
              <a:rPr lang="en-US" dirty="0"/>
              <a:t> </a:t>
            </a:r>
          </a:p>
        </p:txBody>
      </p:sp>
    </p:spTree>
    <p:extLst>
      <p:ext uri="{BB962C8B-B14F-4D97-AF65-F5344CB8AC3E}">
        <p14:creationId xmlns:p14="http://schemas.microsoft.com/office/powerpoint/2010/main" val="14990205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dirty="0"/>
              <a:t>Threat Hunting</a:t>
            </a:r>
          </a:p>
          <a:p>
            <a:pPr lvl="2"/>
            <a:r>
              <a:rPr lang="en-US" noProof="0" dirty="0"/>
              <a:t>Sophisticated attacks have different steps</a:t>
            </a:r>
          </a:p>
          <a:p>
            <a:pPr lvl="2"/>
            <a:r>
              <a:rPr lang="en-US" dirty="0"/>
              <a:t>Attackers blend in</a:t>
            </a:r>
          </a:p>
          <a:p>
            <a:pPr lvl="3"/>
            <a:r>
              <a:rPr lang="en-US" dirty="0"/>
              <a:t>Living of the Land</a:t>
            </a:r>
          </a:p>
          <a:p>
            <a:pPr lvl="3"/>
            <a:r>
              <a:rPr lang="en-US" dirty="0"/>
              <a:t>Signature bypass</a:t>
            </a:r>
          </a:p>
          <a:p>
            <a:pPr lvl="3"/>
            <a:r>
              <a:rPr lang="en-US" dirty="0"/>
              <a:t>Unknown techniques</a:t>
            </a:r>
          </a:p>
          <a:p>
            <a:pPr lvl="2"/>
            <a:endParaRPr lang="en-US" dirty="0"/>
          </a:p>
          <a:p>
            <a:pPr lvl="2"/>
            <a:r>
              <a:rPr lang="en-US" b="1" dirty="0"/>
              <a:t>Anomaly</a:t>
            </a:r>
            <a:r>
              <a:rPr lang="en-US" dirty="0"/>
              <a:t> detection</a:t>
            </a:r>
          </a:p>
          <a:p>
            <a:pPr lvl="2"/>
            <a:r>
              <a:rPr lang="en-US" b="1" dirty="0"/>
              <a:t>Correlation</a:t>
            </a:r>
          </a:p>
          <a:p>
            <a:pPr lvl="3"/>
            <a:r>
              <a:rPr lang="en-US" dirty="0"/>
              <a:t>Human factor</a:t>
            </a:r>
          </a:p>
          <a:p>
            <a:pPr lvl="3"/>
            <a:r>
              <a:rPr lang="en-US" dirty="0"/>
              <a:t>Know your assets</a:t>
            </a:r>
          </a:p>
          <a:p>
            <a:pPr lvl="3"/>
            <a:r>
              <a:rPr lang="en-US" dirty="0"/>
              <a:t>Connecting the dots</a:t>
            </a:r>
          </a:p>
          <a:p>
            <a:pPr lvl="2"/>
            <a:endParaRPr lang="en-US" noProof="0" dirty="0"/>
          </a:p>
          <a:p>
            <a:pPr lvl="3"/>
            <a:endParaRPr lang="en-US" noProof="0" dirty="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FCC6D6-0EA7-4836-8197-8D03045983EB}">
  <ds:schemaRefs>
    <ds:schemaRef ds:uri="http://schemas.microsoft.com/sharepoint/v3/contenttype/forms"/>
  </ds:schemaRefs>
</ds:datastoreItem>
</file>

<file path=customXml/itemProps3.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10379</TotalTime>
  <Words>3395</Words>
  <Application>Microsoft Office PowerPoint</Application>
  <PresentationFormat>On-screen Show (4:3)</PresentationFormat>
  <Paragraphs>470</Paragraphs>
  <Slides>41</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-apple-system</vt:lpstr>
      <vt:lpstr>Arial</vt:lpstr>
      <vt:lpstr>Calibri</vt:lpstr>
      <vt:lpstr>DejaVuSans</vt:lpstr>
      <vt:lpstr>Source Sans Pro</vt:lpstr>
      <vt:lpstr>Wingdings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Operation FLOW</vt:lpstr>
      <vt:lpstr>Tools needed for today</vt:lpstr>
      <vt:lpstr>Tools</vt:lpstr>
      <vt:lpstr>The Story</vt:lpstr>
      <vt:lpstr>Step 1</vt:lpstr>
      <vt:lpstr>Step 1</vt:lpstr>
      <vt:lpstr>Demo</vt:lpstr>
      <vt:lpstr>Q: Task 1</vt:lpstr>
      <vt:lpstr>Q: Task 1</vt:lpstr>
      <vt:lpstr>Step 2</vt:lpstr>
      <vt:lpstr>Step 2</vt:lpstr>
      <vt:lpstr>Q: Task 2</vt:lpstr>
      <vt:lpstr>Step 3</vt:lpstr>
      <vt:lpstr>Step 3</vt:lpstr>
      <vt:lpstr>Final challenge</vt:lpstr>
      <vt:lpstr>references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104</cp:revision>
  <dcterms:created xsi:type="dcterms:W3CDTF">2020-07-24T07:01:53Z</dcterms:created>
  <dcterms:modified xsi:type="dcterms:W3CDTF">2024-10-09T09:28:37Z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