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578" r:id="rId34"/>
    <p:sldId id="579" r:id="rId35"/>
    <p:sldId id="586" r:id="rId36"/>
    <p:sldId id="587" r:id="rId37"/>
    <p:sldId id="581" r:id="rId38"/>
    <p:sldId id="582" r:id="rId39"/>
    <p:sldId id="588" r:id="rId40"/>
    <p:sldId id="583" r:id="rId41"/>
    <p:sldId id="584" r:id="rId42"/>
    <p:sldId id="585" r:id="rId43"/>
    <p:sldId id="589" r:id="rId44"/>
    <p:sldId id="277" r:id="rId4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4A0"/>
    <a:srgbClr val="CB1F40"/>
    <a:srgbClr val="004F9F"/>
    <a:srgbClr val="EAEAEA"/>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62113" autoAdjust="0"/>
  </p:normalViewPr>
  <p:slideViewPr>
    <p:cSldViewPr snapToGrid="0">
      <p:cViewPr varScale="1">
        <p:scale>
          <a:sx n="48" d="100"/>
          <a:sy n="48" d="100"/>
        </p:scale>
        <p:origin x="2477" y="5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08.10.2024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08.10.2024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dirty="0"/>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dirty="0"/>
              <a:t>Adversary activities are described using Tactics, Techniques &amp; Procedures (TTPs), using a Unified Kill Chain . TTPs are not as concrete as for example indicators of compromise (IOCs), but they describe how an adversary operates at a higher level.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C7FD-E2D9-CB14-1828-C257C74F3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EA320-741F-133C-F9C8-6D91A862E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891D-C9D6-EBB0-120A-9926144DD9E9}"/>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DD8069C-5094-3414-C746-1A24E5E9F018}"/>
              </a:ext>
            </a:extLst>
          </p:cNvPr>
          <p:cNvSpPr>
            <a:spLocks noGrp="1"/>
          </p:cNvSpPr>
          <p:nvPr>
            <p:ph type="sldNum" sz="quarter" idx="5"/>
          </p:nvPr>
        </p:nvSpPr>
        <p:spPr/>
        <p:txBody>
          <a:bodyPr/>
          <a:lstStyle/>
          <a:p>
            <a:fld id="{AB40B6F2-39BF-4782-9A62-09DEC8CE7498}" type="slidenum">
              <a:rPr lang="cs-CZ" smtClean="0"/>
              <a:t>30</a:t>
            </a:fld>
            <a:endParaRPr lang="cs-CZ"/>
          </a:p>
        </p:txBody>
      </p:sp>
    </p:spTree>
    <p:extLst>
      <p:ext uri="{BB962C8B-B14F-4D97-AF65-F5344CB8AC3E}">
        <p14:creationId xmlns:p14="http://schemas.microsoft.com/office/powerpoint/2010/main" val="156895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6A03-D9F8-906C-F1AB-2263495E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AD135-3191-9E06-78FD-21569FEF6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58372-282F-5529-6C9A-A899533EAB3C}"/>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C60AE596-D3EA-CA66-8D73-5DA5E4B2E72B}"/>
              </a:ext>
            </a:extLst>
          </p:cNvPr>
          <p:cNvSpPr>
            <a:spLocks noGrp="1"/>
          </p:cNvSpPr>
          <p:nvPr>
            <p:ph type="sldNum" sz="quarter" idx="5"/>
          </p:nvPr>
        </p:nvSpPr>
        <p:spPr/>
        <p:txBody>
          <a:bodyPr/>
          <a:lstStyle/>
          <a:p>
            <a:fld id="{AB40B6F2-39BF-4782-9A62-09DEC8CE7498}" type="slidenum">
              <a:rPr lang="cs-CZ" smtClean="0"/>
              <a:t>31</a:t>
            </a:fld>
            <a:endParaRPr lang="cs-CZ"/>
          </a:p>
        </p:txBody>
      </p:sp>
    </p:spTree>
    <p:extLst>
      <p:ext uri="{BB962C8B-B14F-4D97-AF65-F5344CB8AC3E}">
        <p14:creationId xmlns:p14="http://schemas.microsoft.com/office/powerpoint/2010/main" val="266501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3D7DB-54A9-01A4-D805-0B4AA538A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C3250-F987-2BB4-47B7-F43B15438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EB19A-8981-F4D7-E901-431DCFD0178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DCA743A-7431-7462-E05C-A6F9810BD5E3}"/>
              </a:ext>
            </a:extLst>
          </p:cNvPr>
          <p:cNvSpPr>
            <a:spLocks noGrp="1"/>
          </p:cNvSpPr>
          <p:nvPr>
            <p:ph type="sldNum" sz="quarter" idx="5"/>
          </p:nvPr>
        </p:nvSpPr>
        <p:spPr/>
        <p:txBody>
          <a:bodyPr/>
          <a:lstStyle/>
          <a:p>
            <a:fld id="{AB40B6F2-39BF-4782-9A62-09DEC8CE7498}" type="slidenum">
              <a:rPr lang="cs-CZ" smtClean="0"/>
              <a:t>34</a:t>
            </a:fld>
            <a:endParaRPr lang="cs-CZ"/>
          </a:p>
        </p:txBody>
      </p:sp>
    </p:spTree>
    <p:extLst>
      <p:ext uri="{BB962C8B-B14F-4D97-AF65-F5344CB8AC3E}">
        <p14:creationId xmlns:p14="http://schemas.microsoft.com/office/powerpoint/2010/main" val="214721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BF4B-85CF-1D38-90CF-2367A3D9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0B994-E436-B2A3-1E22-E49929EE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D24DD-81E9-C123-1B5A-B62A691E0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1CEA9948-FDDA-6D32-302B-E1D3E09D1DA9}"/>
              </a:ext>
            </a:extLst>
          </p:cNvPr>
          <p:cNvSpPr>
            <a:spLocks noGrp="1"/>
          </p:cNvSpPr>
          <p:nvPr>
            <p:ph type="sldNum" sz="quarter" idx="5"/>
          </p:nvPr>
        </p:nvSpPr>
        <p:spPr/>
        <p:txBody>
          <a:bodyPr/>
          <a:lstStyle/>
          <a:p>
            <a:fld id="{AB40B6F2-39BF-4782-9A62-09DEC8CE7498}" type="slidenum">
              <a:rPr lang="cs-CZ" smtClean="0"/>
              <a:t>35</a:t>
            </a:fld>
            <a:endParaRPr lang="cs-CZ"/>
          </a:p>
        </p:txBody>
      </p:sp>
    </p:spTree>
    <p:extLst>
      <p:ext uri="{BB962C8B-B14F-4D97-AF65-F5344CB8AC3E}">
        <p14:creationId xmlns:p14="http://schemas.microsoft.com/office/powerpoint/2010/main" val="350246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0EF7-BC3C-FF63-8E87-EE0E0B722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CEFB5-48B0-C0F6-18FA-EC0558B71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C95A5-A24B-4AB8-998B-DF43577EB80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61D1C3C-9C42-53FE-0815-AB38EEE56C62}"/>
              </a:ext>
            </a:extLst>
          </p:cNvPr>
          <p:cNvSpPr>
            <a:spLocks noGrp="1"/>
          </p:cNvSpPr>
          <p:nvPr>
            <p:ph type="sldNum" sz="quarter" idx="5"/>
          </p:nvPr>
        </p:nvSpPr>
        <p:spPr/>
        <p:txBody>
          <a:bodyPr/>
          <a:lstStyle/>
          <a:p>
            <a:fld id="{AB40B6F2-39BF-4782-9A62-09DEC8CE7498}" type="slidenum">
              <a:rPr lang="cs-CZ" smtClean="0"/>
              <a:t>37</a:t>
            </a:fld>
            <a:endParaRPr lang="cs-CZ"/>
          </a:p>
        </p:txBody>
      </p:sp>
    </p:spTree>
    <p:extLst>
      <p:ext uri="{BB962C8B-B14F-4D97-AF65-F5344CB8AC3E}">
        <p14:creationId xmlns:p14="http://schemas.microsoft.com/office/powerpoint/2010/main" val="63201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A3B30-6EB4-B724-7202-AE0F0FED3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C33CE-E081-D446-40A1-922168587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4B791-A006-5D3F-E4BD-BD596A3C93F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E5AF11B-6A4B-FBDF-DA51-87CA59872564}"/>
              </a:ext>
            </a:extLst>
          </p:cNvPr>
          <p:cNvSpPr>
            <a:spLocks noGrp="1"/>
          </p:cNvSpPr>
          <p:nvPr>
            <p:ph type="sldNum" sz="quarter" idx="5"/>
          </p:nvPr>
        </p:nvSpPr>
        <p:spPr/>
        <p:txBody>
          <a:bodyPr/>
          <a:lstStyle/>
          <a:p>
            <a:fld id="{AB40B6F2-39BF-4782-9A62-09DEC8CE7498}" type="slidenum">
              <a:rPr lang="cs-CZ" smtClean="0"/>
              <a:t>38</a:t>
            </a:fld>
            <a:endParaRPr lang="cs-CZ"/>
          </a:p>
        </p:txBody>
      </p:sp>
    </p:spTree>
    <p:extLst>
      <p:ext uri="{BB962C8B-B14F-4D97-AF65-F5344CB8AC3E}">
        <p14:creationId xmlns:p14="http://schemas.microsoft.com/office/powerpoint/2010/main" val="154730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2161-DC5C-8E69-9C5B-B5454E5AC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CBCB4-A053-9DD8-C41E-5EE5C515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07464-36C2-E048-2411-D49A064EF2B6}"/>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01EEFD5C-5947-2303-49F6-251320CE788D}"/>
              </a:ext>
            </a:extLst>
          </p:cNvPr>
          <p:cNvSpPr>
            <a:spLocks noGrp="1"/>
          </p:cNvSpPr>
          <p:nvPr>
            <p:ph type="sldNum" sz="quarter" idx="5"/>
          </p:nvPr>
        </p:nvSpPr>
        <p:spPr/>
        <p:txBody>
          <a:bodyPr/>
          <a:lstStyle/>
          <a:p>
            <a:fld id="{AB40B6F2-39BF-4782-9A62-09DEC8CE7498}" type="slidenum">
              <a:rPr lang="cs-CZ" smtClean="0"/>
              <a:t>39</a:t>
            </a:fld>
            <a:endParaRPr lang="cs-CZ"/>
          </a:p>
        </p:txBody>
      </p:sp>
    </p:spTree>
    <p:extLst>
      <p:ext uri="{BB962C8B-B14F-4D97-AF65-F5344CB8AC3E}">
        <p14:creationId xmlns:p14="http://schemas.microsoft.com/office/powerpoint/2010/main" val="174387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072D4-343D-276A-56C6-5E671D800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6C9480-F7C7-0C6A-854B-33267E6B2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A5314-2662-4490-8E87-AECF4D6489E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8D1ABD9-0576-2CC5-2CD3-4C9B704CDEAC}"/>
              </a:ext>
            </a:extLst>
          </p:cNvPr>
          <p:cNvSpPr>
            <a:spLocks noGrp="1"/>
          </p:cNvSpPr>
          <p:nvPr>
            <p:ph type="sldNum" sz="quarter" idx="5"/>
          </p:nvPr>
        </p:nvSpPr>
        <p:spPr/>
        <p:txBody>
          <a:bodyPr/>
          <a:lstStyle/>
          <a:p>
            <a:fld id="{AB40B6F2-39BF-4782-9A62-09DEC8CE7498}" type="slidenum">
              <a:rPr lang="cs-CZ" smtClean="0"/>
              <a:t>40</a:t>
            </a:fld>
            <a:endParaRPr lang="cs-CZ"/>
          </a:p>
        </p:txBody>
      </p:sp>
    </p:spTree>
    <p:extLst>
      <p:ext uri="{BB962C8B-B14F-4D97-AF65-F5344CB8AC3E}">
        <p14:creationId xmlns:p14="http://schemas.microsoft.com/office/powerpoint/2010/main" val="181979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with the students the type of victim information that needs to be included in the bundle. </a:t>
            </a:r>
          </a:p>
          <a:p>
            <a:r>
              <a:rPr lang="en-US" dirty="0"/>
              <a:t>•	In which sector and region is the victim operating?</a:t>
            </a:r>
          </a:p>
          <a:p>
            <a:r>
              <a:rPr lang="en-US" dirty="0"/>
              <a:t>o	Is it an Operator of Essential Services (OES)?</a:t>
            </a:r>
          </a:p>
          <a:p>
            <a:r>
              <a:rPr lang="en-US" dirty="0"/>
              <a:t>o	Is the report from the main / central office or from a regional branch?</a:t>
            </a:r>
          </a:p>
          <a:p>
            <a:r>
              <a:rPr lang="en-US" dirty="0"/>
              <a:t>•	Under which legislation will you have to operate?</a:t>
            </a:r>
          </a:p>
          <a:p>
            <a:r>
              <a:rPr lang="en-US" dirty="0"/>
              <a:t>o	Do you have the mandate to operate? </a:t>
            </a:r>
          </a:p>
          <a:p>
            <a:r>
              <a:rPr lang="en-US" dirty="0"/>
              <a:t>o	Is another national / government team responsible?</a:t>
            </a:r>
          </a:p>
          <a:p>
            <a:r>
              <a:rPr lang="en-US" dirty="0"/>
              <a:t>•	Who will be your primary contact? </a:t>
            </a:r>
          </a:p>
          <a:p>
            <a:r>
              <a:rPr lang="en-US" dirty="0"/>
              <a:t>o	What is the role, mandate, authority and responsibility?</a:t>
            </a:r>
          </a:p>
          <a:p>
            <a:r>
              <a:rPr lang="en-US" dirty="0"/>
              <a:t>o	Does your contact have executive powers towards IT?</a:t>
            </a:r>
          </a:p>
          <a:p>
            <a:r>
              <a:rPr lang="en-US" dirty="0"/>
              <a:t>o	But also influence on the victim’s board?</a:t>
            </a:r>
          </a:p>
          <a:p>
            <a:r>
              <a:rPr lang="en-US" dirty="0"/>
              <a:t>Complement the victim information with relevant threat information. Start a new group discussion and keep a reference to the ATT&amp;CK framework for describing the threat actors</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github.com/Lensver65/ESDC-BP/blob/main/Binaries/SideTwist.exe" TargetMode="External"/><Relationship Id="rId5" Type="http://schemas.openxmlformats.org/officeDocument/2006/relationships/hyperlink" Target="https://github.com/Lensver65/ESDC-BP/blob/main/Binaries/GGMS%20Overview.doc" TargetMode="External"/><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ensver65/ESDC-BP/blob/main/Binaries/b.exe"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ensver65/ESDC-BP/blob/main/Binaries/contact.aspx"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center-for-threat-informed-defense/adversary_emulation_library/"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hyperlink" Target="https://github.com/center-for-threat-informed-defense/adversary_emulation_library/blob/master/oilrig/Emulation_Plan/README.m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GB" dirty="0"/>
              <a:t>Cyber exercise (analysing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a:latin typeface="Arial" panose="020B0604020202020204" pitchFamily="34" charset="0"/>
                <a:cs typeface="Arial" panose="020B0604020202020204" pitchFamily="34" charset="0"/>
              </a:rPr>
              <a:t>The Story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r>
              <a:rPr lang="en-US" dirty="0"/>
              <a:t>Step 1</a:t>
            </a:r>
          </a:p>
        </p:txBody>
      </p:sp>
      <p:pic>
        <p:nvPicPr>
          <p:cNvPr id="3" name="Graphic 2" descr="User outline">
            <a:extLst>
              <a:ext uri="{FF2B5EF4-FFF2-40B4-BE49-F238E27FC236}">
                <a16:creationId xmlns:a16="http://schemas.microsoft.com/office/drawing/2014/main" id="{30840B30-420C-C8CE-CE1D-BD61EFCB79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286" y="2362200"/>
            <a:ext cx="914400" cy="914400"/>
          </a:xfrm>
          <a:prstGeom prst="rect">
            <a:avLst/>
          </a:prstGeom>
        </p:spPr>
      </p:pic>
      <p:pic>
        <p:nvPicPr>
          <p:cNvPr id="5" name="Graphic 4" descr="Document outline">
            <a:extLst>
              <a:ext uri="{FF2B5EF4-FFF2-40B4-BE49-F238E27FC236}">
                <a16:creationId xmlns:a16="http://schemas.microsoft.com/office/drawing/2014/main" id="{8F93C6DD-522B-21C3-1A1B-11F8C58497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362200"/>
            <a:ext cx="914400" cy="914400"/>
          </a:xfrm>
          <a:prstGeom prst="rect">
            <a:avLst/>
          </a:prstGeom>
        </p:spPr>
      </p:pic>
      <p:sp>
        <p:nvSpPr>
          <p:cNvPr id="9" name="Arrow: Curved Up 8">
            <a:extLst>
              <a:ext uri="{FF2B5EF4-FFF2-40B4-BE49-F238E27FC236}">
                <a16:creationId xmlns:a16="http://schemas.microsoft.com/office/drawing/2014/main" id="{D0437CCF-6C41-0FC1-AA82-CF65504B1650}"/>
              </a:ext>
            </a:extLst>
          </p:cNvPr>
          <p:cNvSpPr/>
          <p:nvPr/>
        </p:nvSpPr>
        <p:spPr>
          <a:xfrm>
            <a:off x="1230086" y="3445286"/>
            <a:ext cx="6564085" cy="105591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Left 10">
            <a:extLst>
              <a:ext uri="{FF2B5EF4-FFF2-40B4-BE49-F238E27FC236}">
                <a16:creationId xmlns:a16="http://schemas.microsoft.com/office/drawing/2014/main" id="{998106C0-6A86-4B13-67F1-BEF465F89B85}"/>
              </a:ext>
            </a:extLst>
          </p:cNvPr>
          <p:cNvSpPr/>
          <p:nvPr/>
        </p:nvSpPr>
        <p:spPr>
          <a:xfrm>
            <a:off x="5475514" y="261257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54EF2333-8879-668A-2519-B31E032ECEC6}"/>
              </a:ext>
            </a:extLst>
          </p:cNvPr>
          <p:cNvSpPr/>
          <p:nvPr/>
        </p:nvSpPr>
        <p:spPr>
          <a:xfrm>
            <a:off x="2155372" y="274290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Email outline">
            <a:extLst>
              <a:ext uri="{FF2B5EF4-FFF2-40B4-BE49-F238E27FC236}">
                <a16:creationId xmlns:a16="http://schemas.microsoft.com/office/drawing/2014/main" id="{47B26A1F-D008-D678-291E-FB4D006602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4171" y="2362200"/>
            <a:ext cx="914400" cy="914400"/>
          </a:xfrm>
          <a:prstGeom prst="rect">
            <a:avLst/>
          </a:prstGeom>
        </p:spPr>
      </p:pic>
      <p:pic>
        <p:nvPicPr>
          <p:cNvPr id="16" name="Graphic 15" descr="Server outline">
            <a:extLst>
              <a:ext uri="{FF2B5EF4-FFF2-40B4-BE49-F238E27FC236}">
                <a16:creationId xmlns:a16="http://schemas.microsoft.com/office/drawing/2014/main" id="{66F5E9AD-F718-D279-8146-7A1FDBC9C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097" y="5698800"/>
            <a:ext cx="914400" cy="914400"/>
          </a:xfrm>
          <a:prstGeom prst="rect">
            <a:avLst/>
          </a:prstGeom>
        </p:spPr>
      </p:pic>
      <p:sp>
        <p:nvSpPr>
          <p:cNvPr id="17" name="Arrow: Down 16">
            <a:extLst>
              <a:ext uri="{FF2B5EF4-FFF2-40B4-BE49-F238E27FC236}">
                <a16:creationId xmlns:a16="http://schemas.microsoft.com/office/drawing/2014/main" id="{E8303D05-3272-8CD5-5F63-80C055920AFC}"/>
              </a:ext>
            </a:extLst>
          </p:cNvPr>
          <p:cNvSpPr/>
          <p:nvPr/>
        </p:nvSpPr>
        <p:spPr>
          <a:xfrm rot="19748994">
            <a:off x="1496103" y="3898200"/>
            <a:ext cx="457200" cy="2024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FF0A599-D625-6372-1447-059E6E5677A1}"/>
              </a:ext>
            </a:extLst>
          </p:cNvPr>
          <p:cNvSpPr txBox="1"/>
          <p:nvPr/>
        </p:nvSpPr>
        <p:spPr>
          <a:xfrm>
            <a:off x="3080657" y="1106815"/>
            <a:ext cx="3374572" cy="923330"/>
          </a:xfrm>
          <a:prstGeom prst="rect">
            <a:avLst/>
          </a:prstGeom>
          <a:noFill/>
        </p:spPr>
        <p:txBody>
          <a:bodyPr wrap="square" rtlCol="0">
            <a:spAutoFit/>
          </a:bodyPr>
          <a:lstStyle/>
          <a:p>
            <a:r>
              <a:rPr lang="en-US" dirty="0"/>
              <a:t>User receives a </a:t>
            </a:r>
            <a:r>
              <a:rPr lang="en-US" dirty="0" err="1"/>
              <a:t>SpearPhising</a:t>
            </a:r>
            <a:r>
              <a:rPr lang="en-US" dirty="0"/>
              <a:t> email with a malicious attachment…</a:t>
            </a:r>
          </a:p>
        </p:txBody>
      </p:sp>
      <p:sp>
        <p:nvSpPr>
          <p:cNvPr id="19" name="TextBox 18">
            <a:extLst>
              <a:ext uri="{FF2B5EF4-FFF2-40B4-BE49-F238E27FC236}">
                <a16:creationId xmlns:a16="http://schemas.microsoft.com/office/drawing/2014/main" id="{DE7B7FE0-1ADC-3F41-C10A-D53F3827AB6F}"/>
              </a:ext>
            </a:extLst>
          </p:cNvPr>
          <p:cNvSpPr txBox="1"/>
          <p:nvPr/>
        </p:nvSpPr>
        <p:spPr>
          <a:xfrm>
            <a:off x="3668486" y="5596278"/>
            <a:ext cx="3374572" cy="923330"/>
          </a:xfrm>
          <a:prstGeom prst="rect">
            <a:avLst/>
          </a:prstGeom>
          <a:noFill/>
        </p:spPr>
        <p:txBody>
          <a:bodyPr wrap="square" rtlCol="0">
            <a:spAutoFit/>
          </a:bodyPr>
          <a:lstStyle/>
          <a:p>
            <a:r>
              <a:rPr lang="en-US" dirty="0"/>
              <a:t>Once the attachment is opened, the malware runs and reports back to C&amp;C</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148FE-09F9-D0EE-72BC-291584CE17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7879E08-758C-6A1F-BBE4-B7642156C0BB}"/>
              </a:ext>
            </a:extLst>
          </p:cNvPr>
          <p:cNvSpPr>
            <a:spLocks noGrp="1"/>
          </p:cNvSpPr>
          <p:nvPr>
            <p:ph type="title"/>
          </p:nvPr>
        </p:nvSpPr>
        <p:spPr/>
        <p:txBody>
          <a:bodyPr/>
          <a:lstStyle/>
          <a:p>
            <a:r>
              <a:rPr lang="en-US" dirty="0"/>
              <a:t>Step 1</a:t>
            </a:r>
          </a:p>
        </p:txBody>
      </p:sp>
      <p:pic>
        <p:nvPicPr>
          <p:cNvPr id="2" name="Graphic 1" descr="Document outline">
            <a:extLst>
              <a:ext uri="{FF2B5EF4-FFF2-40B4-BE49-F238E27FC236}">
                <a16:creationId xmlns:a16="http://schemas.microsoft.com/office/drawing/2014/main" id="{44E4FAAB-181B-D79D-2E88-3731DEC802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57" y="1328057"/>
            <a:ext cx="914400" cy="914400"/>
          </a:xfrm>
          <a:prstGeom prst="rect">
            <a:avLst/>
          </a:prstGeom>
        </p:spPr>
      </p:pic>
      <p:sp>
        <p:nvSpPr>
          <p:cNvPr id="7" name="TextBox 6">
            <a:extLst>
              <a:ext uri="{FF2B5EF4-FFF2-40B4-BE49-F238E27FC236}">
                <a16:creationId xmlns:a16="http://schemas.microsoft.com/office/drawing/2014/main" id="{BF84E0A5-F05D-E093-EA6F-B44286AB55F5}"/>
              </a:ext>
            </a:extLst>
          </p:cNvPr>
          <p:cNvSpPr txBox="1"/>
          <p:nvPr/>
        </p:nvSpPr>
        <p:spPr>
          <a:xfrm>
            <a:off x="1567543" y="1328057"/>
            <a:ext cx="71588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Base64 encoded text </a:t>
            </a:r>
            <a:r>
              <a:rPr lang="en-US" dirty="0">
                <a:sym typeface="Wingdings" panose="05000000000000000000" pitchFamily="2" charset="2"/>
              </a:rPr>
              <a:t> </a:t>
            </a:r>
            <a:r>
              <a:rPr lang="en-US" dirty="0" err="1">
                <a:sym typeface="Wingdings" panose="05000000000000000000" pitchFamily="2" charset="2"/>
              </a:rPr>
              <a:t>SideTwist</a:t>
            </a:r>
            <a:r>
              <a:rPr lang="en-US" dirty="0">
                <a:sym typeface="Wingdings" panose="05000000000000000000" pitchFamily="2" charset="2"/>
              </a:rPr>
              <a:t> Malware</a:t>
            </a:r>
          </a:p>
          <a:p>
            <a:pPr marL="285750" indent="-285750">
              <a:buFont typeface="Arial" panose="020B0604020202020204" pitchFamily="34" charset="0"/>
              <a:buChar char="•"/>
            </a:pPr>
            <a:r>
              <a:rPr lang="en-US" dirty="0">
                <a:sym typeface="Wingdings" panose="05000000000000000000" pitchFamily="2" charset="2"/>
              </a:rPr>
              <a:t>VBS in doc creates scheduled task, writes the base64 text to file in the </a:t>
            </a:r>
            <a:r>
              <a:rPr lang="en-US" dirty="0" err="1">
                <a:sym typeface="Wingdings" panose="05000000000000000000" pitchFamily="2" charset="2"/>
              </a:rPr>
              <a:t>localappdata</a:t>
            </a:r>
            <a:r>
              <a:rPr lang="en-US" dirty="0">
                <a:sym typeface="Wingdings" panose="05000000000000000000" pitchFamily="2" charset="2"/>
              </a:rPr>
              <a:t>\</a:t>
            </a:r>
            <a:r>
              <a:rPr lang="en-US" dirty="0" err="1">
                <a:sym typeface="Wingdings" panose="05000000000000000000" pitchFamily="2" charset="2"/>
              </a:rPr>
              <a:t>SystemFailureReporter</a:t>
            </a:r>
            <a:r>
              <a:rPr lang="en-US" dirty="0">
                <a:sym typeface="Wingdings" panose="05000000000000000000" pitchFamily="2" charset="2"/>
              </a:rPr>
              <a:t>\ directory as b.doc (file actually is executable)</a:t>
            </a:r>
          </a:p>
          <a:p>
            <a:pPr marL="285750" indent="-285750">
              <a:buFont typeface="Arial" panose="020B0604020202020204" pitchFamily="34" charset="0"/>
              <a:buChar char="•"/>
            </a:pPr>
            <a:r>
              <a:rPr lang="en-US" dirty="0">
                <a:sym typeface="Wingdings" panose="05000000000000000000" pitchFamily="2" charset="2"/>
              </a:rPr>
              <a:t>Has basic Sandbox evasion technique</a:t>
            </a:r>
          </a:p>
          <a:p>
            <a:pPr marL="285750" indent="-285750">
              <a:buFont typeface="Arial" panose="020B0604020202020204" pitchFamily="34" charset="0"/>
              <a:buChar char="•"/>
            </a:pPr>
            <a:r>
              <a:rPr lang="en-US" dirty="0">
                <a:sym typeface="Wingdings" panose="05000000000000000000" pitchFamily="2" charset="2"/>
              </a:rPr>
              <a:t>b.doc is renamed as „SystemFailureReporter.exe” and is scheduled to run every 5 minutes</a:t>
            </a:r>
          </a:p>
          <a:p>
            <a:pPr marL="285750" indent="-285750">
              <a:buFont typeface="Arial" panose="020B0604020202020204" pitchFamily="34" charset="0"/>
              <a:buChar char="•"/>
            </a:pPr>
            <a:r>
              <a:rPr lang="en-US" dirty="0">
                <a:sym typeface="Wingdings" panose="05000000000000000000" pitchFamily="2" charset="2"/>
              </a:rPr>
              <a:t>Executable connects to </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endParaRPr lang="en-US" b="1" dirty="0"/>
          </a:p>
        </p:txBody>
      </p:sp>
      <p:sp>
        <p:nvSpPr>
          <p:cNvPr id="21" name="Rectangle: Rounded Corners 20">
            <a:extLst>
              <a:ext uri="{FF2B5EF4-FFF2-40B4-BE49-F238E27FC236}">
                <a16:creationId xmlns:a16="http://schemas.microsoft.com/office/drawing/2014/main" id="{DC163844-FE6C-3E37-3E3C-EB594DC0C287}"/>
              </a:ext>
            </a:extLst>
          </p:cNvPr>
          <p:cNvSpPr/>
          <p:nvPr/>
        </p:nvSpPr>
        <p:spPr>
          <a:xfrm>
            <a:off x="370114" y="3826838"/>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1:</a:t>
            </a:r>
          </a:p>
        </p:txBody>
      </p:sp>
      <p:sp>
        <p:nvSpPr>
          <p:cNvPr id="22" name="TextBox 21">
            <a:extLst>
              <a:ext uri="{FF2B5EF4-FFF2-40B4-BE49-F238E27FC236}">
                <a16:creationId xmlns:a16="http://schemas.microsoft.com/office/drawing/2014/main" id="{172412DB-833A-DB3D-B1D1-5ACA14F5E347}"/>
              </a:ext>
            </a:extLst>
          </p:cNvPr>
          <p:cNvSpPr txBox="1"/>
          <p:nvPr/>
        </p:nvSpPr>
        <p:spPr>
          <a:xfrm>
            <a:off x="647114" y="4819260"/>
            <a:ext cx="8079286" cy="646331"/>
          </a:xfrm>
          <a:prstGeom prst="rect">
            <a:avLst/>
          </a:prstGeom>
          <a:noFill/>
        </p:spPr>
        <p:txBody>
          <a:bodyPr wrap="square" rtlCol="0">
            <a:spAutoFit/>
          </a:bodyPr>
          <a:lstStyle/>
          <a:p>
            <a:r>
              <a:rPr lang="en-US" dirty="0"/>
              <a:t>Use the LINK of „</a:t>
            </a:r>
            <a:r>
              <a:rPr lang="en-US" b="0" i="0" u="none" strike="noStrike" dirty="0">
                <a:effectLst/>
                <a:latin typeface="-apple-system"/>
                <a:hlinkClick r:id="rId5" tooltip="GGMS Overview.doc"/>
              </a:rPr>
              <a:t>GGMS Overview.doc</a:t>
            </a:r>
            <a:r>
              <a:rPr lang="en-US" dirty="0"/>
              <a:t>” (from GitHub) and have it </a:t>
            </a:r>
            <a:r>
              <a:rPr lang="en-US" dirty="0" err="1"/>
              <a:t>analy</a:t>
            </a:r>
            <a:r>
              <a:rPr lang="hu-HU" dirty="0"/>
              <a:t>s</a:t>
            </a:r>
            <a:r>
              <a:rPr lang="en-US" dirty="0"/>
              <a:t>ed with </a:t>
            </a:r>
            <a:r>
              <a:rPr lang="en-US" dirty="0" err="1"/>
              <a:t>VirusTotal</a:t>
            </a:r>
            <a:r>
              <a:rPr lang="en-US" dirty="0"/>
              <a:t> and HA. Do the same with the „</a:t>
            </a:r>
            <a:r>
              <a:rPr lang="en-US" b="0" i="0" u="none" strike="noStrike" dirty="0">
                <a:effectLst/>
                <a:latin typeface="-apple-system"/>
                <a:hlinkClick r:id="rId6" tooltip="SideTwist.exe"/>
              </a:rPr>
              <a:t>SideTwist.exe</a:t>
            </a:r>
            <a:r>
              <a:rPr lang="en-US" dirty="0"/>
              <a:t>” file</a:t>
            </a:r>
          </a:p>
        </p:txBody>
      </p:sp>
      <p:sp>
        <p:nvSpPr>
          <p:cNvPr id="23" name="Rectangle: Rounded Corners 22">
            <a:extLst>
              <a:ext uri="{FF2B5EF4-FFF2-40B4-BE49-F238E27FC236}">
                <a16:creationId xmlns:a16="http://schemas.microsoft.com/office/drawing/2014/main" id="{A6F33C2B-9711-4FA2-DB65-482A46BE3FD9}"/>
              </a:ext>
            </a:extLst>
          </p:cNvPr>
          <p:cNvSpPr/>
          <p:nvPr/>
        </p:nvSpPr>
        <p:spPr>
          <a:xfrm>
            <a:off x="370114" y="5509592"/>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4" name="TextBox 23">
            <a:extLst>
              <a:ext uri="{FF2B5EF4-FFF2-40B4-BE49-F238E27FC236}">
                <a16:creationId xmlns:a16="http://schemas.microsoft.com/office/drawing/2014/main" id="{DEB8D37D-D8AD-00E2-B28D-84E6C6985223}"/>
              </a:ext>
            </a:extLst>
          </p:cNvPr>
          <p:cNvSpPr txBox="1"/>
          <p:nvPr/>
        </p:nvSpPr>
        <p:spPr>
          <a:xfrm>
            <a:off x="2606543" y="5572869"/>
            <a:ext cx="4904600" cy="369332"/>
          </a:xfrm>
          <a:prstGeom prst="rect">
            <a:avLst/>
          </a:prstGeom>
          <a:noFill/>
        </p:spPr>
        <p:txBody>
          <a:bodyPr wrap="square" rtlCol="0">
            <a:spAutoFit/>
          </a:bodyPr>
          <a:lstStyle/>
          <a:p>
            <a:r>
              <a:rPr lang="en-US" dirty="0"/>
              <a:t>What is the verdict?</a:t>
            </a:r>
          </a:p>
        </p:txBody>
      </p:sp>
    </p:spTree>
    <p:extLst>
      <p:ext uri="{BB962C8B-B14F-4D97-AF65-F5344CB8AC3E}">
        <p14:creationId xmlns:p14="http://schemas.microsoft.com/office/powerpoint/2010/main" val="37963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C6B60-FCA2-4328-0058-2CDC6A355CC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1729AB0-3236-EAB8-9FBB-ACAF87BA0804}"/>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BA9AB6C4-E90B-EF6D-65A9-E50FA68814A4}"/>
              </a:ext>
            </a:extLst>
          </p:cNvPr>
          <p:cNvSpPr/>
          <p:nvPr/>
        </p:nvSpPr>
        <p:spPr>
          <a:xfrm>
            <a:off x="631371" y="18129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288FC554-BF19-68AA-C5D3-9BD30732A6BE}"/>
              </a:ext>
            </a:extLst>
          </p:cNvPr>
          <p:cNvSpPr/>
          <p:nvPr/>
        </p:nvSpPr>
        <p:spPr>
          <a:xfrm>
            <a:off x="2525485" y="26892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B300D2F6-3CEE-1E38-98C2-FE838DA35967}"/>
              </a:ext>
            </a:extLst>
          </p:cNvPr>
          <p:cNvSpPr/>
          <p:nvPr/>
        </p:nvSpPr>
        <p:spPr>
          <a:xfrm>
            <a:off x="4572000" y="3549253"/>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3710308E-7D8D-A148-A3F3-6AE9B8EF5390}"/>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Tree>
    <p:extLst>
      <p:ext uri="{BB962C8B-B14F-4D97-AF65-F5344CB8AC3E}">
        <p14:creationId xmlns:p14="http://schemas.microsoft.com/office/powerpoint/2010/main" val="170892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FC10C6-3D57-3BA2-5B7D-80F751225B74}"/>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DE0C7E97-832E-1A21-8D3A-BCEBD366BBFE}"/>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8C3A1537-AF1C-1FD3-42A1-396059BE7A62}"/>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0E9B2A7A-ED46-4FCA-1354-B2A6AE93B6B9}"/>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are</a:t>
            </a:r>
            <a:r>
              <a:rPr lang="hu-HU" dirty="0"/>
              <a:t> </a:t>
            </a:r>
            <a:r>
              <a:rPr lang="hu-HU" dirty="0" err="1"/>
              <a:t>the</a:t>
            </a:r>
            <a:r>
              <a:rPr lang="hu-HU" dirty="0"/>
              <a:t> </a:t>
            </a:r>
            <a:r>
              <a:rPr lang="hu-HU" dirty="0" err="1"/>
              <a:t>hashes</a:t>
            </a:r>
            <a:r>
              <a:rPr lang="hu-HU" dirty="0"/>
              <a:t> of </a:t>
            </a:r>
            <a:r>
              <a:rPr lang="hu-HU" dirty="0" err="1"/>
              <a:t>the</a:t>
            </a:r>
            <a:r>
              <a:rPr lang="hu-HU" dirty="0"/>
              <a:t> „b.doc” file?</a:t>
            </a:r>
          </a:p>
        </p:txBody>
      </p:sp>
      <p:sp>
        <p:nvSpPr>
          <p:cNvPr id="11" name="Rectangle: Rounded Corners 10">
            <a:extLst>
              <a:ext uri="{FF2B5EF4-FFF2-40B4-BE49-F238E27FC236}">
                <a16:creationId xmlns:a16="http://schemas.microsoft.com/office/drawing/2014/main" id="{49D1D5C8-A2EF-2B98-F59D-807983612805}"/>
              </a:ext>
            </a:extLst>
          </p:cNvPr>
          <p:cNvSpPr/>
          <p:nvPr/>
        </p:nvSpPr>
        <p:spPr>
          <a:xfrm>
            <a:off x="2677885" y="1360025"/>
            <a:ext cx="6193972" cy="2068976"/>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a:t>MD5: 4300f47829062049bf4893667c62da74</a:t>
            </a:r>
          </a:p>
          <a:p>
            <a:pPr marL="285750" indent="-285750">
              <a:buFont typeface="Arial" panose="020B0604020202020204" pitchFamily="34" charset="0"/>
              <a:buChar char="•"/>
            </a:pPr>
            <a:r>
              <a:rPr lang="hu-HU" dirty="0"/>
              <a:t>SHA1: 52c0dab8432491b7a684dfd47ce0a5e29988e9e1</a:t>
            </a:r>
          </a:p>
          <a:p>
            <a:pPr marL="285750" indent="-285750">
              <a:buFont typeface="Arial" panose="020B0604020202020204" pitchFamily="34" charset="0"/>
              <a:buChar char="•"/>
            </a:pPr>
            <a:r>
              <a:rPr lang="hu-HU" dirty="0"/>
              <a:t>SHA256: f623fbdb4343252926d3bc6c1e6f26f44f5889107c32985c8e9e199e5eafb5e5</a:t>
            </a:r>
          </a:p>
        </p:txBody>
      </p:sp>
      <p:sp>
        <p:nvSpPr>
          <p:cNvPr id="16" name="Rectangle: Rounded Corners 15">
            <a:extLst>
              <a:ext uri="{FF2B5EF4-FFF2-40B4-BE49-F238E27FC236}">
                <a16:creationId xmlns:a16="http://schemas.microsoft.com/office/drawing/2014/main" id="{FB10FB46-10BF-3A07-0282-58C950F1AF74}"/>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comment „</a:t>
            </a:r>
            <a:r>
              <a:rPr lang="hu-HU" dirty="0" err="1"/>
              <a:t>jinfantes</a:t>
            </a:r>
            <a:r>
              <a:rPr lang="hu-HU" dirty="0"/>
              <a:t>” </a:t>
            </a:r>
            <a:r>
              <a:rPr lang="hu-HU" dirty="0" err="1"/>
              <a:t>made</a:t>
            </a:r>
            <a:r>
              <a:rPr lang="hu-HU" dirty="0"/>
              <a:t> </a:t>
            </a:r>
            <a:r>
              <a:rPr lang="hu-HU" dirty="0" err="1"/>
              <a:t>on</a:t>
            </a:r>
            <a:r>
              <a:rPr lang="hu-HU" dirty="0"/>
              <a:t> VT </a:t>
            </a:r>
            <a:r>
              <a:rPr lang="hu-HU" dirty="0" err="1"/>
              <a:t>about</a:t>
            </a:r>
            <a:r>
              <a:rPr lang="hu-HU" dirty="0"/>
              <a:t> </a:t>
            </a:r>
            <a:r>
              <a:rPr lang="hu-HU" dirty="0" err="1"/>
              <a:t>the</a:t>
            </a:r>
            <a:r>
              <a:rPr lang="hu-HU" dirty="0"/>
              <a:t> file „update.xml”?</a:t>
            </a:r>
          </a:p>
        </p:txBody>
      </p:sp>
      <p:sp>
        <p:nvSpPr>
          <p:cNvPr id="17" name="Rectangle: Rounded Corners 16">
            <a:extLst>
              <a:ext uri="{FF2B5EF4-FFF2-40B4-BE49-F238E27FC236}">
                <a16:creationId xmlns:a16="http://schemas.microsoft.com/office/drawing/2014/main" id="{1EF60CA2-89B4-AB8E-9547-5609D98BD44C}"/>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a:t>
            </a:r>
            <a:r>
              <a:rPr lang="hu-HU" b="0" i="0" dirty="0" err="1">
                <a:solidFill>
                  <a:srgbClr val="FFFFFF"/>
                </a:solidFill>
                <a:effectLst/>
                <a:latin typeface="Source Sans Pro" panose="020B0503030403020204" pitchFamily="34" charset="0"/>
              </a:rPr>
              <a:t>Iran’s</a:t>
            </a:r>
            <a:r>
              <a:rPr lang="hu-HU" b="0" i="0" dirty="0">
                <a:solidFill>
                  <a:srgbClr val="FFFFFF"/>
                </a:solidFill>
                <a:effectLst/>
                <a:latin typeface="Source Sans Pro" panose="020B0503030403020204" pitchFamily="34" charset="0"/>
              </a:rPr>
              <a:t> APT34 </a:t>
            </a:r>
            <a:r>
              <a:rPr lang="hu-HU" b="0" i="0" dirty="0" err="1">
                <a:solidFill>
                  <a:srgbClr val="FFFFFF"/>
                </a:solidFill>
                <a:effectLst/>
                <a:latin typeface="Source Sans Pro" panose="020B0503030403020204" pitchFamily="34" charset="0"/>
              </a:rPr>
              <a:t>Returns</a:t>
            </a:r>
            <a:r>
              <a:rPr lang="hu-HU" b="0" i="0" dirty="0">
                <a:solidFill>
                  <a:srgbClr val="FFFFFF"/>
                </a:solidFill>
                <a:effectLst/>
                <a:latin typeface="Source Sans Pro" panose="020B0503030403020204" pitchFamily="34" charset="0"/>
              </a:rPr>
              <a:t>”</a:t>
            </a:r>
          </a:p>
        </p:txBody>
      </p:sp>
    </p:spTree>
    <p:extLst>
      <p:ext uri="{BB962C8B-B14F-4D97-AF65-F5344CB8AC3E}">
        <p14:creationId xmlns:p14="http://schemas.microsoft.com/office/powerpoint/2010/main" val="33018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8405-573B-2664-EEE2-EC22A47319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DFDF7E9-BC30-A18D-C454-38BC264EAAA7}"/>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4464E152-1893-2B2E-0ADE-6323F501BF28}"/>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F4B0C029-3F6E-A761-5C0C-7BB2A7D1BBB6}"/>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195824D5-B43A-FDC5-C835-EB0D66C61EB4}"/>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APIs</a:t>
            </a:r>
            <a:r>
              <a:rPr lang="hu-HU" dirty="0"/>
              <a:t> </a:t>
            </a:r>
            <a:r>
              <a:rPr lang="hu-HU" dirty="0" err="1"/>
              <a:t>are</a:t>
            </a:r>
            <a:r>
              <a:rPr lang="hu-HU" dirty="0"/>
              <a:t> </a:t>
            </a:r>
            <a:r>
              <a:rPr lang="hu-HU" dirty="0" err="1"/>
              <a:t>called</a:t>
            </a:r>
            <a:r>
              <a:rPr lang="hu-HU" dirty="0"/>
              <a:t> </a:t>
            </a:r>
            <a:r>
              <a:rPr lang="hu-HU" dirty="0" err="1"/>
              <a:t>by</a:t>
            </a:r>
            <a:r>
              <a:rPr lang="hu-HU" dirty="0"/>
              <a:t> </a:t>
            </a:r>
            <a:r>
              <a:rPr lang="hu-HU" dirty="0" err="1"/>
              <a:t>SideTwist</a:t>
            </a:r>
            <a:r>
              <a:rPr lang="hu-HU" dirty="0"/>
              <a:t>?</a:t>
            </a:r>
          </a:p>
        </p:txBody>
      </p:sp>
      <p:sp>
        <p:nvSpPr>
          <p:cNvPr id="11" name="Rectangle: Rounded Corners 10">
            <a:extLst>
              <a:ext uri="{FF2B5EF4-FFF2-40B4-BE49-F238E27FC236}">
                <a16:creationId xmlns:a16="http://schemas.microsoft.com/office/drawing/2014/main" id="{3CBF8CE7-A218-0454-6C91-30CA77203D01}"/>
              </a:ext>
            </a:extLst>
          </p:cNvPr>
          <p:cNvSpPr/>
          <p:nvPr/>
        </p:nvSpPr>
        <p:spPr>
          <a:xfrm>
            <a:off x="2677885" y="1029099"/>
            <a:ext cx="6193972" cy="2682984"/>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err="1"/>
              <a:t>GetUserNameW</a:t>
            </a:r>
            <a:endParaRPr lang="hu-HU" dirty="0"/>
          </a:p>
          <a:p>
            <a:pPr marL="285750" indent="-285750">
              <a:buFont typeface="Arial" panose="020B0604020202020204" pitchFamily="34" charset="0"/>
              <a:buChar char="•"/>
            </a:pPr>
            <a:r>
              <a:rPr lang="hu-HU" dirty="0" err="1"/>
              <a:t>GetComputerNameW</a:t>
            </a:r>
            <a:endParaRPr lang="hu-HU" dirty="0"/>
          </a:p>
          <a:p>
            <a:pPr marL="285750" indent="-285750">
              <a:buFont typeface="Arial" panose="020B0604020202020204" pitchFamily="34" charset="0"/>
              <a:buChar char="•"/>
            </a:pPr>
            <a:r>
              <a:rPr lang="hu-HU" dirty="0" err="1"/>
              <a:t>TerminateProcess</a:t>
            </a:r>
            <a:endParaRPr lang="hu-HU" dirty="0"/>
          </a:p>
          <a:p>
            <a:pPr marL="285750" indent="-285750">
              <a:buFont typeface="Arial" panose="020B0604020202020204" pitchFamily="34" charset="0"/>
              <a:buChar char="•"/>
            </a:pPr>
            <a:r>
              <a:rPr lang="hu-HU" dirty="0" err="1"/>
              <a:t>OutputDebugStringW</a:t>
            </a:r>
            <a:endParaRPr lang="hu-HU" dirty="0"/>
          </a:p>
          <a:p>
            <a:pPr marL="285750" indent="-285750">
              <a:buFont typeface="Arial" panose="020B0604020202020204" pitchFamily="34" charset="0"/>
              <a:buChar char="•"/>
            </a:pPr>
            <a:r>
              <a:rPr lang="hu-HU" dirty="0" err="1"/>
              <a:t>UnhandledExceptionFilter</a:t>
            </a:r>
            <a:endParaRPr lang="hu-HU" dirty="0"/>
          </a:p>
          <a:p>
            <a:pPr marL="285750" indent="-285750">
              <a:buFont typeface="Arial" panose="020B0604020202020204" pitchFamily="34" charset="0"/>
              <a:buChar char="•"/>
            </a:pPr>
            <a:r>
              <a:rPr lang="hu-HU" dirty="0" err="1"/>
              <a:t>IsDebuggerPresent</a:t>
            </a:r>
            <a:endParaRPr lang="hu-HU" dirty="0"/>
          </a:p>
          <a:p>
            <a:pPr marL="285750" indent="-285750">
              <a:buFont typeface="Arial" panose="020B0604020202020204" pitchFamily="34" charset="0"/>
              <a:buChar char="•"/>
            </a:pPr>
            <a:r>
              <a:rPr lang="hu-HU" dirty="0" err="1"/>
              <a:t>GetComputerNameExW</a:t>
            </a:r>
            <a:endParaRPr lang="hu-HU" dirty="0"/>
          </a:p>
          <a:p>
            <a:pPr marL="285750" indent="-285750">
              <a:buFont typeface="Arial" panose="020B0604020202020204" pitchFamily="34" charset="0"/>
              <a:buChar char="•"/>
            </a:pPr>
            <a:r>
              <a:rPr lang="hu-HU" dirty="0" err="1"/>
              <a:t>GetModuleHandleW</a:t>
            </a:r>
            <a:endParaRPr lang="hu-HU" dirty="0"/>
          </a:p>
        </p:txBody>
      </p:sp>
      <p:sp>
        <p:nvSpPr>
          <p:cNvPr id="16" name="Rectangle: Rounded Corners 15">
            <a:extLst>
              <a:ext uri="{FF2B5EF4-FFF2-40B4-BE49-F238E27FC236}">
                <a16:creationId xmlns:a16="http://schemas.microsoft.com/office/drawing/2014/main" id="{865E0961-841B-8951-4F0E-D5BF1FB106D8}"/>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IP of </a:t>
            </a:r>
            <a:r>
              <a:rPr lang="hu-HU" dirty="0" err="1"/>
              <a:t>the</a:t>
            </a:r>
            <a:r>
              <a:rPr lang="hu-HU" dirty="0"/>
              <a:t> C&amp;C server?</a:t>
            </a:r>
          </a:p>
        </p:txBody>
      </p:sp>
      <p:sp>
        <p:nvSpPr>
          <p:cNvPr id="17" name="Rectangle: Rounded Corners 16">
            <a:extLst>
              <a:ext uri="{FF2B5EF4-FFF2-40B4-BE49-F238E27FC236}">
                <a16:creationId xmlns:a16="http://schemas.microsoft.com/office/drawing/2014/main" id="{767ACA00-AD6C-2C80-51C2-1D47B2A0FD36}"/>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192.168.0.4</a:t>
            </a:r>
          </a:p>
        </p:txBody>
      </p:sp>
      <p:pic>
        <p:nvPicPr>
          <p:cNvPr id="4" name="Picture 3">
            <a:extLst>
              <a:ext uri="{FF2B5EF4-FFF2-40B4-BE49-F238E27FC236}">
                <a16:creationId xmlns:a16="http://schemas.microsoft.com/office/drawing/2014/main" id="{AD94A7C5-32B0-6E45-9F10-FD590BE7BA53}"/>
              </a:ext>
            </a:extLst>
          </p:cNvPr>
          <p:cNvPicPr>
            <a:picLocks noChangeAspect="1"/>
          </p:cNvPicPr>
          <p:nvPr/>
        </p:nvPicPr>
        <p:blipFill>
          <a:blip r:embed="rId2"/>
          <a:stretch>
            <a:fillRect/>
          </a:stretch>
        </p:blipFill>
        <p:spPr>
          <a:xfrm>
            <a:off x="6048375" y="3829395"/>
            <a:ext cx="3095625" cy="2457450"/>
          </a:xfrm>
          <a:prstGeom prst="rect">
            <a:avLst/>
          </a:prstGeom>
        </p:spPr>
      </p:pic>
    </p:spTree>
    <p:extLst>
      <p:ext uri="{BB962C8B-B14F-4D97-AF65-F5344CB8AC3E}">
        <p14:creationId xmlns:p14="http://schemas.microsoft.com/office/powerpoint/2010/main" val="9126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2C09-FC4F-4277-D06F-4E3F6030D2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1333AC6-34F6-6276-7C99-E9870E91BD7F}"/>
              </a:ext>
            </a:extLst>
          </p:cNvPr>
          <p:cNvSpPr>
            <a:spLocks noGrp="1"/>
          </p:cNvSpPr>
          <p:nvPr>
            <p:ph type="title"/>
          </p:nvPr>
        </p:nvSpPr>
        <p:spPr/>
        <p:txBody>
          <a:bodyPr/>
          <a:lstStyle/>
          <a:p>
            <a:r>
              <a:rPr lang="en-US" dirty="0"/>
              <a:t>Step 2</a:t>
            </a:r>
          </a:p>
        </p:txBody>
      </p:sp>
      <p:sp>
        <p:nvSpPr>
          <p:cNvPr id="6" name="TextBox 5">
            <a:extLst>
              <a:ext uri="{FF2B5EF4-FFF2-40B4-BE49-F238E27FC236}">
                <a16:creationId xmlns:a16="http://schemas.microsoft.com/office/drawing/2014/main" id="{C4DA73F0-7A69-4F1F-EA32-9A77A35960FF}"/>
              </a:ext>
            </a:extLst>
          </p:cNvPr>
          <p:cNvSpPr txBox="1"/>
          <p:nvPr/>
        </p:nvSpPr>
        <p:spPr>
          <a:xfrm>
            <a:off x="566057" y="1382485"/>
            <a:ext cx="5638800" cy="923330"/>
          </a:xfrm>
          <a:prstGeom prst="rect">
            <a:avLst/>
          </a:prstGeom>
          <a:noFill/>
        </p:spPr>
        <p:txBody>
          <a:bodyPr wrap="square" rtlCol="0">
            <a:spAutoFit/>
          </a:bodyPr>
          <a:lstStyle/>
          <a:p>
            <a:r>
              <a:rPr lang="en-US" b="1" dirty="0"/>
              <a:t>Enumeration</a:t>
            </a:r>
            <a:r>
              <a:rPr lang="en-US" dirty="0"/>
              <a:t> of the current user, accounts, groups, system information, network connections, processes, services, and if remote desktop is enabled.</a:t>
            </a:r>
          </a:p>
        </p:txBody>
      </p:sp>
      <p:sp>
        <p:nvSpPr>
          <p:cNvPr id="10" name="TextBox 9">
            <a:extLst>
              <a:ext uri="{FF2B5EF4-FFF2-40B4-BE49-F238E27FC236}">
                <a16:creationId xmlns:a16="http://schemas.microsoft.com/office/drawing/2014/main" id="{48860D5C-1FDB-16DB-45D9-1F33184955B5}"/>
              </a:ext>
            </a:extLst>
          </p:cNvPr>
          <p:cNvSpPr txBox="1"/>
          <p:nvPr/>
        </p:nvSpPr>
        <p:spPr>
          <a:xfrm>
            <a:off x="566057" y="3628856"/>
            <a:ext cx="5638800" cy="369332"/>
          </a:xfrm>
          <a:prstGeom prst="rect">
            <a:avLst/>
          </a:prstGeom>
          <a:noFill/>
        </p:spPr>
        <p:txBody>
          <a:bodyPr wrap="square" rtlCol="0">
            <a:spAutoFit/>
          </a:bodyPr>
          <a:lstStyle/>
          <a:p>
            <a:r>
              <a:rPr lang="en-US" b="1" dirty="0"/>
              <a:t>Low privilege credential dumping</a:t>
            </a:r>
          </a:p>
        </p:txBody>
      </p:sp>
      <p:sp>
        <p:nvSpPr>
          <p:cNvPr id="13" name="Rectangle: Rounded Corners 12">
            <a:extLst>
              <a:ext uri="{FF2B5EF4-FFF2-40B4-BE49-F238E27FC236}">
                <a16:creationId xmlns:a16="http://schemas.microsoft.com/office/drawing/2014/main" id="{E3564F10-A0D8-12EA-FE77-61E8EF273ED9}"/>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SystemFailureReporter.exe to download VALUEVAULT (the executable for which is b.exe) which is then leveraged to perform a low privilege credential dumping. SystemFailureReporter.exe then uploads the VALUEVAULT dump (named </a:t>
            </a:r>
            <a:r>
              <a:rPr lang="en-US" b="1" dirty="0">
                <a:solidFill>
                  <a:srgbClr val="002060"/>
                </a:solidFill>
              </a:rPr>
              <a:t>*.</a:t>
            </a:r>
            <a:r>
              <a:rPr lang="en-US" b="1" dirty="0" err="1">
                <a:solidFill>
                  <a:srgbClr val="002060"/>
                </a:solidFill>
              </a:rPr>
              <a:t>dat</a:t>
            </a:r>
            <a:r>
              <a:rPr lang="en-US" dirty="0"/>
              <a:t>) back to C2 via HTTP POST request.</a:t>
            </a:r>
          </a:p>
        </p:txBody>
      </p:sp>
    </p:spTree>
    <p:extLst>
      <p:ext uri="{BB962C8B-B14F-4D97-AF65-F5344CB8AC3E}">
        <p14:creationId xmlns:p14="http://schemas.microsoft.com/office/powerpoint/2010/main" val="344555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FC68A-9010-6056-B8FC-FABF085CE6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DE67F46-8118-DC4B-4D62-4B476323D2B4}"/>
              </a:ext>
            </a:extLst>
          </p:cNvPr>
          <p:cNvSpPr>
            <a:spLocks noGrp="1"/>
          </p:cNvSpPr>
          <p:nvPr>
            <p:ph type="title"/>
          </p:nvPr>
        </p:nvSpPr>
        <p:spPr/>
        <p:txBody>
          <a:bodyPr/>
          <a:lstStyle/>
          <a:p>
            <a:r>
              <a:rPr lang="hu-HU" dirty="0" err="1"/>
              <a:t>Step</a:t>
            </a:r>
            <a:r>
              <a:rPr lang="hu-HU" dirty="0"/>
              <a:t> 2</a:t>
            </a:r>
          </a:p>
        </p:txBody>
      </p:sp>
      <p:sp>
        <p:nvSpPr>
          <p:cNvPr id="21" name="Rectangle: Rounded Corners 20">
            <a:extLst>
              <a:ext uri="{FF2B5EF4-FFF2-40B4-BE49-F238E27FC236}">
                <a16:creationId xmlns:a16="http://schemas.microsoft.com/office/drawing/2014/main" id="{87359949-8BDD-76C8-D729-1CE21BBAB39E}"/>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3A23A9D9-A5AB-01DC-B8EF-D3F779472086}"/>
              </a:ext>
            </a:extLst>
          </p:cNvPr>
          <p:cNvSpPr txBox="1"/>
          <p:nvPr/>
        </p:nvSpPr>
        <p:spPr>
          <a:xfrm>
            <a:off x="532357" y="2583156"/>
            <a:ext cx="8079286" cy="646331"/>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3" tooltip="b.exe"/>
              </a:rPr>
              <a:t>b.exe</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r>
              <a:rPr lang="hu-HU" dirty="0"/>
              <a:t> and HA</a:t>
            </a:r>
          </a:p>
        </p:txBody>
      </p:sp>
      <p:sp>
        <p:nvSpPr>
          <p:cNvPr id="23" name="Rectangle: Rounded Corners 22">
            <a:extLst>
              <a:ext uri="{FF2B5EF4-FFF2-40B4-BE49-F238E27FC236}">
                <a16:creationId xmlns:a16="http://schemas.microsoft.com/office/drawing/2014/main" id="{707FD881-EACB-4A67-6950-623AF8715402}"/>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0652799F-F5A1-58F8-F021-B9598A052D0E}"/>
              </a:ext>
            </a:extLst>
          </p:cNvPr>
          <p:cNvSpPr txBox="1"/>
          <p:nvPr/>
        </p:nvSpPr>
        <p:spPr>
          <a:xfrm>
            <a:off x="2264228" y="4569520"/>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1747796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775B-7167-06CE-7769-4E6117D9BA7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37AE9D0-58CA-A233-5797-137BE4B7E54E}"/>
              </a:ext>
            </a:extLst>
          </p:cNvPr>
          <p:cNvPicPr>
            <a:picLocks noChangeAspect="1"/>
          </p:cNvPicPr>
          <p:nvPr/>
        </p:nvPicPr>
        <p:blipFill>
          <a:blip r:embed="rId2"/>
          <a:stretch>
            <a:fillRect/>
          </a:stretch>
        </p:blipFill>
        <p:spPr>
          <a:xfrm>
            <a:off x="4056683" y="695469"/>
            <a:ext cx="4954361" cy="3639939"/>
          </a:xfrm>
          <a:prstGeom prst="rect">
            <a:avLst/>
          </a:prstGeom>
        </p:spPr>
      </p:pic>
      <p:sp>
        <p:nvSpPr>
          <p:cNvPr id="3" name="Text Placeholder 2">
            <a:extLst>
              <a:ext uri="{FF2B5EF4-FFF2-40B4-BE49-F238E27FC236}">
                <a16:creationId xmlns:a16="http://schemas.microsoft.com/office/drawing/2014/main" id="{D0BD19FA-F774-52A5-A856-146E05BA6A22}"/>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AD211504-F08E-1DF8-ADA6-D43B45F3280E}"/>
              </a:ext>
            </a:extLst>
          </p:cNvPr>
          <p:cNvSpPr>
            <a:spLocks noGrp="1"/>
          </p:cNvSpPr>
          <p:nvPr>
            <p:ph type="title"/>
          </p:nvPr>
        </p:nvSpPr>
        <p:spPr/>
        <p:txBody>
          <a:bodyPr/>
          <a:lstStyle/>
          <a:p>
            <a:r>
              <a:rPr lang="hu-HU" dirty="0"/>
              <a:t>Q: </a:t>
            </a:r>
            <a:r>
              <a:rPr lang="hu-HU" dirty="0" err="1"/>
              <a:t>Task</a:t>
            </a:r>
            <a:r>
              <a:rPr lang="hu-HU" dirty="0"/>
              <a:t> 2</a:t>
            </a:r>
            <a:endParaRPr lang="en-GB" dirty="0"/>
          </a:p>
        </p:txBody>
      </p:sp>
      <p:sp>
        <p:nvSpPr>
          <p:cNvPr id="7" name="Footer Placeholder 6">
            <a:extLst>
              <a:ext uri="{FF2B5EF4-FFF2-40B4-BE49-F238E27FC236}">
                <a16:creationId xmlns:a16="http://schemas.microsoft.com/office/drawing/2014/main" id="{C6001212-5C21-225D-7D0B-AFE44137EED7}"/>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445537D4-B32B-6D58-4096-2ADCE44D70F7}"/>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file </a:t>
            </a:r>
            <a:r>
              <a:rPr lang="hu-HU" dirty="0" err="1"/>
              <a:t>created</a:t>
            </a:r>
            <a:r>
              <a:rPr lang="hu-HU" dirty="0"/>
              <a:t>?</a:t>
            </a:r>
          </a:p>
        </p:txBody>
      </p:sp>
      <p:sp>
        <p:nvSpPr>
          <p:cNvPr id="11" name="Rectangle: Rounded Corners 10">
            <a:extLst>
              <a:ext uri="{FF2B5EF4-FFF2-40B4-BE49-F238E27FC236}">
                <a16:creationId xmlns:a16="http://schemas.microsoft.com/office/drawing/2014/main" id="{56D049F2-CEA6-3715-F96D-BBCE0395E01F}"/>
              </a:ext>
            </a:extLst>
          </p:cNvPr>
          <p:cNvSpPr/>
          <p:nvPr/>
        </p:nvSpPr>
        <p:spPr>
          <a:xfrm>
            <a:off x="2677885" y="1656011"/>
            <a:ext cx="3646715" cy="587829"/>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%APPDATA%\fsociety.dat	</a:t>
            </a:r>
          </a:p>
        </p:txBody>
      </p:sp>
      <p:sp>
        <p:nvSpPr>
          <p:cNvPr id="16" name="Rectangle: Rounded Corners 15">
            <a:extLst>
              <a:ext uri="{FF2B5EF4-FFF2-40B4-BE49-F238E27FC236}">
                <a16:creationId xmlns:a16="http://schemas.microsoft.com/office/drawing/2014/main" id="{FFD0C53C-B8F7-7D01-702E-90A249E2ACA9}"/>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a:t>
            </a:r>
            <a:r>
              <a:rPr lang="hu-HU" dirty="0" err="1"/>
              <a:t>xml</a:t>
            </a:r>
            <a:r>
              <a:rPr lang="hu-HU" dirty="0"/>
              <a:t> file </a:t>
            </a:r>
            <a:r>
              <a:rPr lang="hu-HU" dirty="0" err="1"/>
              <a:t>embeded</a:t>
            </a:r>
            <a:r>
              <a:rPr lang="hu-HU" dirty="0"/>
              <a:t> in b.exe?</a:t>
            </a:r>
          </a:p>
        </p:txBody>
      </p:sp>
      <p:sp>
        <p:nvSpPr>
          <p:cNvPr id="17" name="Rectangle: Rounded Corners 16">
            <a:extLst>
              <a:ext uri="{FF2B5EF4-FFF2-40B4-BE49-F238E27FC236}">
                <a16:creationId xmlns:a16="http://schemas.microsoft.com/office/drawing/2014/main" id="{AAD43062-7DC5-AA23-865A-237EAE87B50F}"/>
              </a:ext>
            </a:extLst>
          </p:cNvPr>
          <p:cNvSpPr/>
          <p:nvPr/>
        </p:nvSpPr>
        <p:spPr>
          <a:xfrm>
            <a:off x="2677885" y="4490507"/>
            <a:ext cx="6215744" cy="2085371"/>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err="1">
                <a:solidFill>
                  <a:srgbClr val="FFFFFF"/>
                </a:solidFill>
                <a:effectLst/>
                <a:latin typeface="Source Sans Pro" panose="020B0503030403020204" pitchFamily="34" charset="0"/>
              </a:rPr>
              <a:t>Hash</a:t>
            </a:r>
            <a:r>
              <a:rPr lang="hu-HU" b="0" i="0" dirty="0">
                <a:solidFill>
                  <a:srgbClr val="FFFFFF"/>
                </a:solidFill>
                <a:effectLst/>
                <a:latin typeface="Source Sans Pro" panose="020B0503030403020204" pitchFamily="34" charset="0"/>
              </a:rPr>
              <a:t>: a73f26a8d504043f785d7360e8febf2eeb8522ec873a0d4dd5d1d4bfd1e67d3d</a:t>
            </a:r>
          </a:p>
          <a:p>
            <a:pPr algn="l"/>
            <a:r>
              <a:rPr lang="hu-HU" dirty="0" err="1">
                <a:solidFill>
                  <a:srgbClr val="FFFFFF"/>
                </a:solidFill>
                <a:latin typeface="Source Sans Pro" panose="020B0503030403020204" pitchFamily="34" charset="0"/>
              </a:rPr>
              <a:t>Name</a:t>
            </a:r>
            <a:r>
              <a:rPr lang="hu-HU" dirty="0">
                <a:solidFill>
                  <a:srgbClr val="FFFFFF"/>
                </a:solidFill>
                <a:latin typeface="Source Sans Pro" panose="020B0503030403020204" pitchFamily="34" charset="0"/>
              </a:rPr>
              <a:t>: </a:t>
            </a:r>
            <a:r>
              <a:rPr lang="hu-HU" b="0" i="0" u="none" strike="noStrike" dirty="0">
                <a:solidFill>
                  <a:srgbClr val="FFFFFF"/>
                </a:solidFill>
                <a:effectLst/>
                <a:latin typeface="Source Sans Pro" panose="020B0503030403020204" pitchFamily="34" charset="0"/>
              </a:rPr>
              <a:t>1.xml (</a:t>
            </a:r>
            <a:r>
              <a:rPr lang="hu-HU" b="0" i="0" u="none" strike="noStrike" dirty="0" err="1">
                <a:solidFill>
                  <a:srgbClr val="FFFFFF"/>
                </a:solidFill>
                <a:effectLst/>
                <a:latin typeface="Source Sans Pro" panose="020B0503030403020204" pitchFamily="34" charset="0"/>
              </a:rPr>
              <a:t>among</a:t>
            </a:r>
            <a:r>
              <a:rPr lang="hu-HU" b="0" i="0" u="none" strike="noStrike" dirty="0">
                <a:solidFill>
                  <a:srgbClr val="FFFFFF"/>
                </a:solidFill>
                <a:effectLst/>
                <a:latin typeface="Source Sans Pro" panose="020B0503030403020204" pitchFamily="34" charset="0"/>
              </a:rPr>
              <a:t> </a:t>
            </a:r>
            <a:r>
              <a:rPr lang="hu-HU" b="0" i="0" u="none" strike="noStrike" dirty="0" err="1">
                <a:solidFill>
                  <a:srgbClr val="FFFFFF"/>
                </a:solidFill>
                <a:effectLst/>
                <a:latin typeface="Source Sans Pro" panose="020B0503030403020204" pitchFamily="34" charset="0"/>
              </a:rPr>
              <a:t>others</a:t>
            </a:r>
            <a:r>
              <a:rPr lang="hu-HU" b="0" i="0" u="none" strike="noStrike" dirty="0">
                <a:solidFill>
                  <a:srgbClr val="FFFFFF"/>
                </a:solidFill>
                <a:effectLst/>
                <a:latin typeface="Source Sans Pro" panose="020B0503030403020204" pitchFamily="34" charset="0"/>
              </a:rPr>
              <a:t>)</a:t>
            </a:r>
            <a:endParaRPr lang="hu-HU" b="0"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4968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F67F-2BA9-B721-44F7-0F329901D78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FA9AA75-5978-1FFB-4495-2F43B8ACAE92}"/>
              </a:ext>
            </a:extLst>
          </p:cNvPr>
          <p:cNvSpPr>
            <a:spLocks noGrp="1"/>
          </p:cNvSpPr>
          <p:nvPr>
            <p:ph type="title"/>
          </p:nvPr>
        </p:nvSpPr>
        <p:spPr/>
        <p:txBody>
          <a:bodyPr/>
          <a:lstStyle/>
          <a:p>
            <a:r>
              <a:rPr lang="en-US" dirty="0"/>
              <a:t>Step 3</a:t>
            </a:r>
          </a:p>
        </p:txBody>
      </p:sp>
      <p:sp>
        <p:nvSpPr>
          <p:cNvPr id="6" name="TextBox 5">
            <a:extLst>
              <a:ext uri="{FF2B5EF4-FFF2-40B4-BE49-F238E27FC236}">
                <a16:creationId xmlns:a16="http://schemas.microsoft.com/office/drawing/2014/main" id="{FCE5958D-2F55-592B-8171-A317CBFE2FDF}"/>
              </a:ext>
            </a:extLst>
          </p:cNvPr>
          <p:cNvSpPr txBox="1"/>
          <p:nvPr/>
        </p:nvSpPr>
        <p:spPr>
          <a:xfrm>
            <a:off x="566057" y="1382485"/>
            <a:ext cx="5638800" cy="369332"/>
          </a:xfrm>
          <a:prstGeom prst="rect">
            <a:avLst/>
          </a:prstGeom>
          <a:noFill/>
        </p:spPr>
        <p:txBody>
          <a:bodyPr wrap="square" rtlCol="0">
            <a:spAutoFit/>
          </a:bodyPr>
          <a:lstStyle/>
          <a:p>
            <a:r>
              <a:rPr lang="en-US" b="1" dirty="0"/>
              <a:t>Lateral movement</a:t>
            </a:r>
            <a:endParaRPr lang="en-US" dirty="0"/>
          </a:p>
        </p:txBody>
      </p:sp>
      <p:sp>
        <p:nvSpPr>
          <p:cNvPr id="10" name="TextBox 9">
            <a:extLst>
              <a:ext uri="{FF2B5EF4-FFF2-40B4-BE49-F238E27FC236}">
                <a16:creationId xmlns:a16="http://schemas.microsoft.com/office/drawing/2014/main" id="{84571281-A9E6-DE85-53E9-724011E00CAA}"/>
              </a:ext>
            </a:extLst>
          </p:cNvPr>
          <p:cNvSpPr txBox="1"/>
          <p:nvPr/>
        </p:nvSpPr>
        <p:spPr>
          <a:xfrm>
            <a:off x="566057" y="3628856"/>
            <a:ext cx="5638800" cy="369332"/>
          </a:xfrm>
          <a:prstGeom prst="rect">
            <a:avLst/>
          </a:prstGeom>
          <a:noFill/>
        </p:spPr>
        <p:txBody>
          <a:bodyPr wrap="square" rtlCol="0">
            <a:spAutoFit/>
          </a:bodyPr>
          <a:lstStyle/>
          <a:p>
            <a:r>
              <a:rPr lang="en-US" b="1" dirty="0"/>
              <a:t>Installing </a:t>
            </a:r>
            <a:r>
              <a:rPr lang="en-US" b="1" dirty="0" err="1"/>
              <a:t>webshell</a:t>
            </a:r>
            <a:r>
              <a:rPr lang="en-US" b="1" dirty="0"/>
              <a:t> to remote server</a:t>
            </a:r>
          </a:p>
        </p:txBody>
      </p:sp>
      <p:sp>
        <p:nvSpPr>
          <p:cNvPr id="13" name="Rectangle: Rounded Corners 12">
            <a:extLst>
              <a:ext uri="{FF2B5EF4-FFF2-40B4-BE49-F238E27FC236}">
                <a16:creationId xmlns:a16="http://schemas.microsoft.com/office/drawing/2014/main" id="{7EE64247-C8AF-10F3-CF91-DC3B5871A99A}"/>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Downloading the TWOFACE </a:t>
            </a:r>
            <a:r>
              <a:rPr lang="en-US" dirty="0" err="1"/>
              <a:t>webshell</a:t>
            </a:r>
            <a:r>
              <a:rPr lang="en-US" dirty="0"/>
              <a:t> (named contact.aspx) via SystemFailureReporter.exe; TWOFACE is then copied from the victim to SERVER and hidden with </a:t>
            </a:r>
            <a:r>
              <a:rPr lang="en-US" dirty="0" err="1"/>
              <a:t>attrib</a:t>
            </a:r>
            <a:r>
              <a:rPr lang="en-US" dirty="0"/>
              <a:t> + h.</a:t>
            </a:r>
          </a:p>
        </p:txBody>
      </p:sp>
      <p:sp>
        <p:nvSpPr>
          <p:cNvPr id="2" name="TextBox 1">
            <a:extLst>
              <a:ext uri="{FF2B5EF4-FFF2-40B4-BE49-F238E27FC236}">
                <a16:creationId xmlns:a16="http://schemas.microsoft.com/office/drawing/2014/main" id="{733EB950-AE5A-791A-CA53-508FEE5CDB41}"/>
              </a:ext>
            </a:extLst>
          </p:cNvPr>
          <p:cNvSpPr txBox="1"/>
          <p:nvPr/>
        </p:nvSpPr>
        <p:spPr>
          <a:xfrm>
            <a:off x="1219200" y="1879315"/>
            <a:ext cx="5736771" cy="923330"/>
          </a:xfrm>
          <a:prstGeom prst="rect">
            <a:avLst/>
          </a:prstGeom>
          <a:noFill/>
        </p:spPr>
        <p:txBody>
          <a:bodyPr wrap="square" rtlCol="0">
            <a:spAutoFit/>
          </a:bodyPr>
          <a:lstStyle/>
          <a:p>
            <a:r>
              <a:rPr lang="en-US" dirty="0"/>
              <a:t>It has been discovered from the credentials dumped in Step2 that the user logged in the Victim has admin privileges on the EWS server</a:t>
            </a:r>
          </a:p>
        </p:txBody>
      </p:sp>
    </p:spTree>
    <p:extLst>
      <p:ext uri="{BB962C8B-B14F-4D97-AF65-F5344CB8AC3E}">
        <p14:creationId xmlns:p14="http://schemas.microsoft.com/office/powerpoint/2010/main" val="6131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2FD4-ECAF-3CD8-E634-291256D6D8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73E7A76-A94F-6570-7872-3FB1D69FC7AC}"/>
              </a:ext>
            </a:extLst>
          </p:cNvPr>
          <p:cNvSpPr>
            <a:spLocks noGrp="1"/>
          </p:cNvSpPr>
          <p:nvPr>
            <p:ph type="title"/>
          </p:nvPr>
        </p:nvSpPr>
        <p:spPr/>
        <p:txBody>
          <a:bodyPr/>
          <a:lstStyle/>
          <a:p>
            <a:r>
              <a:rPr lang="en-GB" dirty="0"/>
              <a:t>Step </a:t>
            </a:r>
            <a:r>
              <a:rPr lang="hu-HU" dirty="0"/>
              <a:t>3</a:t>
            </a:r>
            <a:endParaRPr lang="en-GB" dirty="0"/>
          </a:p>
        </p:txBody>
      </p:sp>
      <p:sp>
        <p:nvSpPr>
          <p:cNvPr id="21" name="Rectangle: Rounded Corners 20">
            <a:extLst>
              <a:ext uri="{FF2B5EF4-FFF2-40B4-BE49-F238E27FC236}">
                <a16:creationId xmlns:a16="http://schemas.microsoft.com/office/drawing/2014/main" id="{14133391-CFF3-1880-0982-1E00A281B724}"/>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TASK 1:</a:t>
            </a:r>
          </a:p>
        </p:txBody>
      </p:sp>
      <p:sp>
        <p:nvSpPr>
          <p:cNvPr id="22" name="TextBox 21">
            <a:extLst>
              <a:ext uri="{FF2B5EF4-FFF2-40B4-BE49-F238E27FC236}">
                <a16:creationId xmlns:a16="http://schemas.microsoft.com/office/drawing/2014/main" id="{73B3110B-2633-0063-486C-3F54DC9F35A6}"/>
              </a:ext>
            </a:extLst>
          </p:cNvPr>
          <p:cNvSpPr txBox="1"/>
          <p:nvPr/>
        </p:nvSpPr>
        <p:spPr>
          <a:xfrm>
            <a:off x="532357" y="2583156"/>
            <a:ext cx="8079286" cy="646331"/>
          </a:xfrm>
          <a:prstGeom prst="rect">
            <a:avLst/>
          </a:prstGeom>
          <a:noFill/>
        </p:spPr>
        <p:txBody>
          <a:bodyPr wrap="square" rtlCol="0">
            <a:spAutoFit/>
          </a:bodyPr>
          <a:lstStyle/>
          <a:p>
            <a:r>
              <a:rPr lang="en-GB" dirty="0"/>
              <a:t>Use the LINK of „</a:t>
            </a:r>
            <a:r>
              <a:rPr lang="en-GB" b="0" i="0" u="none" strike="noStrike" dirty="0">
                <a:effectLst/>
                <a:latin typeface="-apple-system"/>
                <a:hlinkClick r:id="rId3" tooltip="contact.aspx"/>
              </a:rPr>
              <a:t>contact.aspx</a:t>
            </a:r>
            <a:r>
              <a:rPr lang="en-GB" dirty="0"/>
              <a:t>” (from GitHub) and have it analysed with </a:t>
            </a:r>
            <a:r>
              <a:rPr lang="en-GB" dirty="0" err="1"/>
              <a:t>VirusTotal</a:t>
            </a:r>
            <a:endParaRPr lang="en-GB" dirty="0"/>
          </a:p>
        </p:txBody>
      </p:sp>
      <p:sp>
        <p:nvSpPr>
          <p:cNvPr id="23" name="Rectangle: Rounded Corners 22">
            <a:extLst>
              <a:ext uri="{FF2B5EF4-FFF2-40B4-BE49-F238E27FC236}">
                <a16:creationId xmlns:a16="http://schemas.microsoft.com/office/drawing/2014/main" id="{3919E2FA-03AF-3FEF-9078-704471CAE333}"/>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a:t>
            </a:r>
          </a:p>
        </p:txBody>
      </p:sp>
      <p:sp>
        <p:nvSpPr>
          <p:cNvPr id="24" name="TextBox 23">
            <a:extLst>
              <a:ext uri="{FF2B5EF4-FFF2-40B4-BE49-F238E27FC236}">
                <a16:creationId xmlns:a16="http://schemas.microsoft.com/office/drawing/2014/main" id="{54D190E5-1458-0213-F96D-C0D7916ACBEA}"/>
              </a:ext>
            </a:extLst>
          </p:cNvPr>
          <p:cNvSpPr txBox="1"/>
          <p:nvPr/>
        </p:nvSpPr>
        <p:spPr>
          <a:xfrm>
            <a:off x="2264228" y="4569520"/>
            <a:ext cx="4904600" cy="369332"/>
          </a:xfrm>
          <a:prstGeom prst="rect">
            <a:avLst/>
          </a:prstGeom>
          <a:noFill/>
        </p:spPr>
        <p:txBody>
          <a:bodyPr wrap="square" rtlCol="0">
            <a:spAutoFit/>
          </a:bodyPr>
          <a:lstStyle/>
          <a:p>
            <a:r>
              <a:rPr lang="en-GB" dirty="0"/>
              <a:t>What is the verdict?</a:t>
            </a:r>
          </a:p>
        </p:txBody>
      </p:sp>
    </p:spTree>
    <p:extLst>
      <p:ext uri="{BB962C8B-B14F-4D97-AF65-F5344CB8AC3E}">
        <p14:creationId xmlns:p14="http://schemas.microsoft.com/office/powerpoint/2010/main" val="1588429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4B88-0FA3-C36D-78FF-A12D687829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372A4B-1121-79EA-1EC1-5EA846AFCDA7}"/>
              </a:ext>
            </a:extLst>
          </p:cNvPr>
          <p:cNvSpPr>
            <a:spLocks noGrp="1"/>
          </p:cNvSpPr>
          <p:nvPr>
            <p:ph type="title"/>
          </p:nvPr>
        </p:nvSpPr>
        <p:spPr/>
        <p:txBody>
          <a:bodyPr/>
          <a:lstStyle/>
          <a:p>
            <a:r>
              <a:rPr lang="en-GB" dirty="0"/>
              <a:t>Final challenge</a:t>
            </a:r>
          </a:p>
        </p:txBody>
      </p:sp>
      <p:sp>
        <p:nvSpPr>
          <p:cNvPr id="13" name="Rectangle: Rounded Corners 12">
            <a:extLst>
              <a:ext uri="{FF2B5EF4-FFF2-40B4-BE49-F238E27FC236}">
                <a16:creationId xmlns:a16="http://schemas.microsoft.com/office/drawing/2014/main" id="{F54B88D4-4F44-87FD-D260-B904C642CD26}"/>
              </a:ext>
            </a:extLst>
          </p:cNvPr>
          <p:cNvSpPr/>
          <p:nvPr/>
        </p:nvSpPr>
        <p:spPr>
          <a:xfrm>
            <a:off x="484415" y="2002971"/>
            <a:ext cx="7130142" cy="2721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2313" indent="-369888"/>
            <a:r>
              <a:rPr lang="en-GB" dirty="0"/>
              <a:t>Create a threat report about this threat actor!</a:t>
            </a:r>
          </a:p>
          <a:p>
            <a:pPr marL="722313" indent="-369888"/>
            <a:r>
              <a:rPr lang="en-GB" dirty="0"/>
              <a:t>Include:</a:t>
            </a:r>
          </a:p>
          <a:p>
            <a:pPr marL="722313" indent="-369888">
              <a:buFont typeface="Arial" panose="020B0604020202020204" pitchFamily="34" charset="0"/>
              <a:buChar char="•"/>
            </a:pPr>
            <a:r>
              <a:rPr lang="en-GB" dirty="0"/>
              <a:t>Executive summary</a:t>
            </a:r>
          </a:p>
          <a:p>
            <a:pPr marL="722313" indent="-369888">
              <a:buFont typeface="Arial" panose="020B0604020202020204" pitchFamily="34" charset="0"/>
              <a:buChar char="•"/>
            </a:pPr>
            <a:r>
              <a:rPr lang="en-GB" dirty="0"/>
              <a:t>Description</a:t>
            </a:r>
          </a:p>
          <a:p>
            <a:pPr marL="722313" indent="-369888">
              <a:buFont typeface="Arial" panose="020B0604020202020204" pitchFamily="34" charset="0"/>
              <a:buChar char="•"/>
            </a:pPr>
            <a:r>
              <a:rPr lang="en-GB" dirty="0"/>
              <a:t>IOCs</a:t>
            </a:r>
          </a:p>
          <a:p>
            <a:pPr marL="722313" indent="-369888">
              <a:buFont typeface="Arial" panose="020B0604020202020204" pitchFamily="34" charset="0"/>
              <a:buChar char="•"/>
            </a:pPr>
            <a:r>
              <a:rPr lang="en-GB" dirty="0"/>
              <a:t>TTPs</a:t>
            </a:r>
          </a:p>
          <a:p>
            <a:pPr marL="722313" indent="-369888">
              <a:buFont typeface="Arial" panose="020B0604020202020204" pitchFamily="34" charset="0"/>
              <a:buChar char="•"/>
            </a:pPr>
            <a:r>
              <a:rPr lang="en-GB" dirty="0"/>
              <a:t>Mitre ATT&amp;CK  Framework references</a:t>
            </a:r>
          </a:p>
          <a:p>
            <a:pPr marL="722313" indent="-369888">
              <a:buFont typeface="Arial" panose="020B0604020202020204" pitchFamily="34" charset="0"/>
              <a:buChar char="•"/>
            </a:pPr>
            <a:r>
              <a:rPr lang="en-GB" dirty="0"/>
              <a:t>Recommendations </a:t>
            </a:r>
            <a:endParaRPr lang="hu-HU" dirty="0"/>
          </a:p>
          <a:p>
            <a:pPr marL="722313" indent="-369888"/>
            <a:r>
              <a:rPr lang="en-GB" dirty="0"/>
              <a:t>Target Audience:</a:t>
            </a:r>
          </a:p>
          <a:p>
            <a:pPr marL="722313" indent="-369888"/>
            <a:r>
              <a:rPr lang="en-GB" dirty="0"/>
              <a:t>	Your SOC ppl</a:t>
            </a:r>
          </a:p>
        </p:txBody>
      </p:sp>
    </p:spTree>
    <p:extLst>
      <p:ext uri="{BB962C8B-B14F-4D97-AF65-F5344CB8AC3E}">
        <p14:creationId xmlns:p14="http://schemas.microsoft.com/office/powerpoint/2010/main" val="13253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21001-4E94-06E9-C398-C353F276DA6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B4A198-DC35-E2AC-8125-9D8025C0A07B}"/>
              </a:ext>
            </a:extLst>
          </p:cNvPr>
          <p:cNvSpPr>
            <a:spLocks noGrp="1"/>
          </p:cNvSpPr>
          <p:nvPr>
            <p:ph type="title"/>
          </p:nvPr>
        </p:nvSpPr>
        <p:spPr/>
        <p:txBody>
          <a:bodyPr/>
          <a:lstStyle/>
          <a:p>
            <a:r>
              <a:rPr lang="en-US" dirty="0"/>
              <a:t>references</a:t>
            </a:r>
          </a:p>
        </p:txBody>
      </p:sp>
      <p:sp>
        <p:nvSpPr>
          <p:cNvPr id="13" name="Rectangle: Rounded Corners 12">
            <a:extLst>
              <a:ext uri="{FF2B5EF4-FFF2-40B4-BE49-F238E27FC236}">
                <a16:creationId xmlns:a16="http://schemas.microsoft.com/office/drawing/2014/main" id="{8A86FDFB-0A72-20D0-ACDA-2376449D81FD}"/>
              </a:ext>
            </a:extLst>
          </p:cNvPr>
          <p:cNvSpPr/>
          <p:nvPr/>
        </p:nvSpPr>
        <p:spPr>
          <a:xfrm>
            <a:off x="1006929" y="1937657"/>
            <a:ext cx="7130142" cy="2960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This scenario is based on the Adversary Emulation Library created by Center for Threat-Informed Defense for education purposes. </a:t>
            </a:r>
          </a:p>
          <a:p>
            <a:r>
              <a:rPr lang="en-US" dirty="0">
                <a:hlinkClick r:id="rId3"/>
              </a:rPr>
              <a:t>https://github.com/center-for-threat-informed-defense/adversary_emulation_library/</a:t>
            </a:r>
            <a:endParaRPr lang="en-US" dirty="0"/>
          </a:p>
          <a:p>
            <a:endParaRPr lang="en-US" dirty="0"/>
          </a:p>
          <a:p>
            <a:r>
              <a:rPr lang="en-US" dirty="0"/>
              <a:t>Full attack scenario is available: </a:t>
            </a:r>
            <a:r>
              <a:rPr lang="en-US" dirty="0">
                <a:hlinkClick r:id="rId4"/>
              </a:rPr>
              <a:t>https://github.com/center-for-threat-informed-defense/adversary_emulation_library/blob/master/oilrig/Emulation_Plan/README.md</a:t>
            </a:r>
            <a:r>
              <a:rPr lang="en-US" dirty="0"/>
              <a:t> </a:t>
            </a:r>
          </a:p>
        </p:txBody>
      </p:sp>
    </p:spTree>
    <p:extLst>
      <p:ext uri="{BB962C8B-B14F-4D97-AF65-F5344CB8AC3E}">
        <p14:creationId xmlns:p14="http://schemas.microsoft.com/office/powerpoint/2010/main" val="1499020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10333</TotalTime>
  <Words>3383</Words>
  <Application>Microsoft Office PowerPoint</Application>
  <PresentationFormat>On-screen Show (4:3)</PresentationFormat>
  <Paragraphs>467</Paragraphs>
  <Slides>41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DejaVuSans</vt:lpstr>
      <vt:lpstr>Source Sans Pro</vt:lpstr>
      <vt:lpstr>Wingdings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The Story</vt:lpstr>
      <vt:lpstr>Step 1</vt:lpstr>
      <vt:lpstr>Step 1</vt:lpstr>
      <vt:lpstr>Demo</vt:lpstr>
      <vt:lpstr>Q: Task 1</vt:lpstr>
      <vt:lpstr>Q: Task 1</vt:lpstr>
      <vt:lpstr>Step 2</vt:lpstr>
      <vt:lpstr>Step 2</vt:lpstr>
      <vt:lpstr>Q: Task 2</vt:lpstr>
      <vt:lpstr>Step 3</vt:lpstr>
      <vt:lpstr>Step 3</vt:lpstr>
      <vt:lpstr>Final challenge</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101</cp:revision>
  <dcterms:created xsi:type="dcterms:W3CDTF">2020-07-24T07:01:53Z</dcterms:created>
  <dcterms:modified xsi:type="dcterms:W3CDTF">2024-10-08T12:05:40Z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