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71" r:id="rId3"/>
    <p:sldId id="272" r:id="rId4"/>
    <p:sldId id="273" r:id="rId5"/>
    <p:sldId id="274" r:id="rId6"/>
    <p:sldId id="275" r:id="rId7"/>
    <p:sldId id="282" r:id="rId8"/>
    <p:sldId id="277" r:id="rId9"/>
    <p:sldId id="278" r:id="rId10"/>
    <p:sldId id="279" r:id="rId11"/>
    <p:sldId id="281" r:id="rId12"/>
    <p:sldId id="280" r:id="rId13"/>
    <p:sldId id="27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5A"/>
    <a:srgbClr val="F7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968" autoAdjust="0"/>
  </p:normalViewPr>
  <p:slideViewPr>
    <p:cSldViewPr snapToGrid="0" showGuides="1">
      <p:cViewPr varScale="1">
        <p:scale>
          <a:sx n="123" d="100"/>
          <a:sy n="123" d="100"/>
        </p:scale>
        <p:origin x="9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https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Public utility</c:v>
                </c:pt>
                <c:pt idx="1">
                  <c:v>Defence/aerospace</c:v>
                </c:pt>
                <c:pt idx="2">
                  <c:v>ISPs</c:v>
                </c:pt>
                <c:pt idx="3">
                  <c:v>MNB</c:v>
                </c:pt>
                <c:pt idx="4">
                  <c:v>Insurance</c:v>
                </c:pt>
                <c:pt idx="5">
                  <c:v>Grocery</c:v>
                </c:pt>
                <c:pt idx="6">
                  <c:v>Webshops</c:v>
                </c:pt>
                <c:pt idx="7">
                  <c:v>Government</c:v>
                </c:pt>
                <c:pt idx="8">
                  <c:v>Higher education</c:v>
                </c:pt>
                <c:pt idx="9">
                  <c:v>Government Services</c:v>
                </c:pt>
                <c:pt idx="10">
                  <c:v>Banks</c:v>
                </c:pt>
                <c:pt idx="11">
                  <c:v>Health</c:v>
                </c:pt>
                <c:pt idx="12">
                  <c:v>Transportation</c:v>
                </c:pt>
                <c:pt idx="13">
                  <c:v>Email providers</c:v>
                </c:pt>
              </c:strCache>
            </c:strRef>
          </c:cat>
          <c:val>
            <c:numRef>
              <c:f>Sheet1!$B$3:$B$16</c:f>
              <c:numCache>
                <c:formatCode>0%</c:formatCode>
                <c:ptCount val="14"/>
                <c:pt idx="0">
                  <c:v>0.13</c:v>
                </c:pt>
                <c:pt idx="1">
                  <c:v>0.18</c:v>
                </c:pt>
                <c:pt idx="2">
                  <c:v>0.18</c:v>
                </c:pt>
                <c:pt idx="3">
                  <c:v>0.21</c:v>
                </c:pt>
                <c:pt idx="4">
                  <c:v>0.21</c:v>
                </c:pt>
                <c:pt idx="5">
                  <c:v>0.23</c:v>
                </c:pt>
                <c:pt idx="6">
                  <c:v>0.23</c:v>
                </c:pt>
                <c:pt idx="7">
                  <c:v>0.3</c:v>
                </c:pt>
                <c:pt idx="8">
                  <c:v>0.3</c:v>
                </c:pt>
                <c:pt idx="9">
                  <c:v>0.31</c:v>
                </c:pt>
                <c:pt idx="10">
                  <c:v>0.37</c:v>
                </c:pt>
                <c:pt idx="11">
                  <c:v>0.42</c:v>
                </c:pt>
                <c:pt idx="12">
                  <c:v>0.42</c:v>
                </c:pt>
                <c:pt idx="1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E9-457C-A788-A929425A53DD}"/>
            </c:ext>
          </c:extLst>
        </c:ser>
        <c:ser>
          <c:idx val="1"/>
          <c:order val="1"/>
          <c:tx>
            <c:v>smtp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Public utility</c:v>
                </c:pt>
                <c:pt idx="1">
                  <c:v>Defence/aerospace</c:v>
                </c:pt>
                <c:pt idx="2">
                  <c:v>ISPs</c:v>
                </c:pt>
                <c:pt idx="3">
                  <c:v>MNB</c:v>
                </c:pt>
                <c:pt idx="4">
                  <c:v>Insurance</c:v>
                </c:pt>
                <c:pt idx="5">
                  <c:v>Grocery</c:v>
                </c:pt>
                <c:pt idx="6">
                  <c:v>Webshops</c:v>
                </c:pt>
                <c:pt idx="7">
                  <c:v>Government</c:v>
                </c:pt>
                <c:pt idx="8">
                  <c:v>Higher education</c:v>
                </c:pt>
                <c:pt idx="9">
                  <c:v>Government Services</c:v>
                </c:pt>
                <c:pt idx="10">
                  <c:v>Banks</c:v>
                </c:pt>
                <c:pt idx="11">
                  <c:v>Health</c:v>
                </c:pt>
                <c:pt idx="12">
                  <c:v>Transportation</c:v>
                </c:pt>
                <c:pt idx="13">
                  <c:v>Email providers</c:v>
                </c:pt>
              </c:strCache>
            </c:strRef>
          </c:cat>
          <c:val>
            <c:numRef>
              <c:f>Sheet1!$D$3:$D$16</c:f>
              <c:numCache>
                <c:formatCode>0%</c:formatCode>
                <c:ptCount val="14"/>
                <c:pt idx="0">
                  <c:v>0.39</c:v>
                </c:pt>
                <c:pt idx="1">
                  <c:v>0.38</c:v>
                </c:pt>
                <c:pt idx="2">
                  <c:v>0.44</c:v>
                </c:pt>
                <c:pt idx="3">
                  <c:v>0.38</c:v>
                </c:pt>
                <c:pt idx="4">
                  <c:v>0.5</c:v>
                </c:pt>
                <c:pt idx="5">
                  <c:v>0.47</c:v>
                </c:pt>
                <c:pt idx="6">
                  <c:v>0.73</c:v>
                </c:pt>
                <c:pt idx="7">
                  <c:v>0.18</c:v>
                </c:pt>
                <c:pt idx="8">
                  <c:v>0.64</c:v>
                </c:pt>
                <c:pt idx="9">
                  <c:v>0</c:v>
                </c:pt>
                <c:pt idx="10">
                  <c:v>0.26</c:v>
                </c:pt>
                <c:pt idx="11">
                  <c:v>0.32</c:v>
                </c:pt>
                <c:pt idx="12">
                  <c:v>0.45</c:v>
                </c:pt>
                <c:pt idx="1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E9-457C-A788-A929425A53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1354304"/>
        <c:axId val="1611357184"/>
      </c:barChart>
      <c:catAx>
        <c:axId val="161135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357184"/>
        <c:crosses val="autoZero"/>
        <c:auto val="1"/>
        <c:lblAlgn val="ctr"/>
        <c:lblOffset val="100"/>
        <c:noMultiLvlLbl val="0"/>
      </c:catAx>
      <c:valAx>
        <c:axId val="161135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35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AC11F-7089-49B3-92D4-B9D8BF3AAAA9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179E-53CC-44C3-B266-BA8C753902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74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Y: https://www.freepik.com/premium-photo/fire-alphabet-letter-y-isolated-black-background_23683441.htm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3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E6EAE-4BB0-291B-1EF6-061E17D8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76053D-4ABA-39B5-3422-50432E1D6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19D02-60B8-D434-E22B-D89E7B907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https://www.shodan.io/search/facet?query=hostname%3Agov.hu&amp;facet=country</a:t>
            </a:r>
            <a:endParaRPr lang="hu-HU" dirty="0"/>
          </a:p>
          <a:p>
            <a:endParaRPr lang="hu-HU" dirty="0"/>
          </a:p>
          <a:p>
            <a:r>
              <a:rPr lang="en-GB" dirty="0"/>
              <a:t>https://www.shodan.io/search/facet?query=hostname%3Agov.hu&amp;facet=vuln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9F91-C8AD-C0AC-36BE-21D410BF0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49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F162-10EB-9C0E-AC6B-7CCF56FE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0B427C-0878-CC71-7994-F787D96D0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000D4-C3CD-1233-16BC-73D7153AA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AEED-0213-A553-A35E-B60FBDE73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93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? - https://www.freepik.com/premium-photo/fire-alphabet-question-mark-isolated-black-background_23682027.htm#page=2&amp;query=FIRE&amp;position=32&amp;from_view=author&amp;uuid=a48ed73a-a3ec-4063-ab27-5a739e530915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21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07557-F627-36E1-5A9E-791FFBBD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FA133-5501-4281-7D04-65C10B14D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B5334-DC50-7115-7A58-2A9AC7E41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https://ictglobal.hu/pdfviewer/ict-global-grand-opening-2025/</a:t>
            </a:r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3857E-ABED-9F9A-2C8B-D085E9AE8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16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https://nki.gov.hu/hatosag/tartalom/jogszabalyok/</a:t>
            </a: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50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https://nki.gov.hu/it-biztonsag/kiadvanyok/segedletek/eir-utmutato/</a:t>
            </a:r>
            <a:endParaRPr lang="hu-HU" dirty="0"/>
          </a:p>
          <a:p>
            <a:r>
              <a:rPr lang="en-GB" dirty="0"/>
              <a:t>https://nki.gov.hu/it-biztonsag/kiadvanyok/segedletek/a-7-2024-mk-rendelet-alapjan-aktualizalt-rendszerbiztonsagi-terv-sablonok/</a:t>
            </a:r>
            <a:endParaRPr lang="hu-HU" dirty="0"/>
          </a:p>
          <a:p>
            <a:r>
              <a:rPr lang="hu-HU" dirty="0"/>
              <a:t>https://nki.gov.hu/wp-content/uploads/2019/03/NKI_White_Paper.pdf</a:t>
            </a:r>
          </a:p>
          <a:p>
            <a:r>
              <a:rPr lang="hu-HU" dirty="0"/>
              <a:t>https://nki.gov.hu/it-biztonsag/kiadvanyok/segedletek/igy-vedekezhetunk-a-dos-tamadasok-ellen/</a:t>
            </a:r>
          </a:p>
          <a:p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96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0F43B-52BE-49AD-1029-A02B58478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E8FC94-708F-B4D8-0545-E05C7A478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0B350-A52E-3CB0-A258-8ED2D0EF5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C0A22-7881-29E8-D283-A90E09939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03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F88BE-C70D-9E56-F235-177B283E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80CE4-52FE-7DCD-1E27-7DCF3613F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C84AB-D5E8-3C43-A6E5-9DE4F2A22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https://www.hardenize.com/dashboards/hu-resilience/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00D-5370-892B-1E1B-42C0C5A77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43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9E66D-0C11-C578-5584-7741546D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EF787-9E87-039E-2DFE-F5EB8A285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91368-25FE-2ED2-0407-AE52AC97F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F0B0-34E3-BD08-B72B-D7B65B1A1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ADDED-3143-58D5-6412-7CB77F47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952C49-26D0-05CD-3212-ADA778985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979A4-9310-FEBB-2DCB-4E78A2893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0CB7-490D-C908-3FE5-AE5363E18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05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AFD3-9771-9978-4721-832483F5C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01698-D428-CA0B-905F-65EC845C4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B17D7-C5EB-ACF5-5F07-0477AD2B4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https://www.shodan.io/search/facet?query=hostname%3Agov.hu&amp;facet=os</a:t>
            </a:r>
            <a:endParaRPr lang="hu-HU" dirty="0"/>
          </a:p>
          <a:p>
            <a:endParaRPr lang="hu-HU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D2B02-4D65-2F49-D6B4-EB4147CD8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4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1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8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0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0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1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68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1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0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96333FD-3F07-4EEA-99DD-37AEE0CFF0CB}" type="datetimeFigureOut">
              <a:rPr lang="hu-HU" smtClean="0"/>
              <a:t>2025. 10. 14.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69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2078B8-0300-540B-D02B-93313D01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A290C-E9F0-889C-1823-64B142F312DD}"/>
              </a:ext>
            </a:extLst>
          </p:cNvPr>
          <p:cNvSpPr txBox="1"/>
          <p:nvPr/>
        </p:nvSpPr>
        <p:spPr>
          <a:xfrm>
            <a:off x="381309" y="2743153"/>
            <a:ext cx="880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highlight>
                  <a:srgbClr val="FF3F5A"/>
                </a:highlight>
              </a:rPr>
              <a:t>NIS2 - </a:t>
            </a:r>
            <a:r>
              <a:rPr lang="en-GB" sz="4400" dirty="0" err="1">
                <a:highlight>
                  <a:srgbClr val="FF3F5A"/>
                </a:highlight>
              </a:rPr>
              <a:t>Nyúlüreg</a:t>
            </a:r>
            <a:r>
              <a:rPr lang="en-GB" sz="4400" dirty="0">
                <a:highlight>
                  <a:srgbClr val="FF3F5A"/>
                </a:highlight>
              </a:rPr>
              <a:t> a </a:t>
            </a:r>
            <a:r>
              <a:rPr lang="en-GB" sz="4400" dirty="0" err="1">
                <a:highlight>
                  <a:srgbClr val="FF3F5A"/>
                </a:highlight>
              </a:rPr>
              <a:t>papírhegyeken</a:t>
            </a:r>
            <a:r>
              <a:rPr lang="en-GB" sz="4400" dirty="0">
                <a:highlight>
                  <a:srgbClr val="FF3F5A"/>
                </a:highlight>
              </a:rPr>
              <a:t> </a:t>
            </a:r>
            <a:r>
              <a:rPr lang="en-GB" sz="4400" dirty="0" err="1">
                <a:highlight>
                  <a:srgbClr val="FF3F5A"/>
                </a:highlight>
              </a:rPr>
              <a:t>túl</a:t>
            </a:r>
            <a:endParaRPr lang="hu-HU" sz="4400" dirty="0">
              <a:highlight>
                <a:srgbClr val="FF3F5A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F422-5977-03DA-DA15-CF3671C7B045}"/>
              </a:ext>
            </a:extLst>
          </p:cNvPr>
          <p:cNvSpPr txBox="1"/>
          <p:nvPr/>
        </p:nvSpPr>
        <p:spPr>
          <a:xfrm>
            <a:off x="6096000" y="6211669"/>
            <a:ext cx="61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Alverad</a:t>
            </a:r>
            <a:r>
              <a:rPr lang="en-GB" dirty="0"/>
              <a:t>-Bánki </a:t>
            </a:r>
            <a:r>
              <a:rPr lang="en-GB" dirty="0" err="1"/>
              <a:t>Nemzetközi</a:t>
            </a:r>
            <a:r>
              <a:rPr lang="en-GB" dirty="0"/>
              <a:t> </a:t>
            </a:r>
            <a:r>
              <a:rPr lang="en-GB" dirty="0" err="1"/>
              <a:t>Kiberbiztonsági</a:t>
            </a:r>
            <a:r>
              <a:rPr lang="en-GB" dirty="0"/>
              <a:t> </a:t>
            </a:r>
            <a:r>
              <a:rPr lang="en-GB" dirty="0" err="1"/>
              <a:t>Konferencia</a:t>
            </a:r>
            <a:r>
              <a:rPr lang="en-GB" dirty="0"/>
              <a:t> 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8B59-AFD8-DF2A-4BD5-2C8B9CC2E877}"/>
              </a:ext>
            </a:extLst>
          </p:cNvPr>
          <p:cNvSpPr txBox="1"/>
          <p:nvPr/>
        </p:nvSpPr>
        <p:spPr>
          <a:xfrm>
            <a:off x="7006101" y="3981893"/>
            <a:ext cx="2535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Biró Péter</a:t>
            </a:r>
          </a:p>
        </p:txBody>
      </p:sp>
    </p:spTree>
    <p:extLst>
      <p:ext uri="{BB962C8B-B14F-4D97-AF65-F5344CB8AC3E}">
        <p14:creationId xmlns:p14="http://schemas.microsoft.com/office/powerpoint/2010/main" val="328043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82A7D-59AA-8344-37B5-F713A8905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229F8BA-F0CA-342A-72EA-DCD6B53F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719A-6876-83EB-46C1-CCE6CEA7A9D4}"/>
              </a:ext>
            </a:extLst>
          </p:cNvPr>
          <p:cNvSpPr txBox="1"/>
          <p:nvPr/>
        </p:nvSpPr>
        <p:spPr>
          <a:xfrm>
            <a:off x="1872998" y="370214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PKI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980E1-C620-6199-E2D4-21C254AC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976" y="1139655"/>
            <a:ext cx="3952875" cy="525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263B2-39DD-26B6-2FB2-11E241B69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99" y="2143125"/>
            <a:ext cx="274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7EC7-AFD3-AFDB-4253-98FBA660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8C07BF-1DC2-A51A-E435-F310EF82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49" y="0"/>
            <a:ext cx="3040251" cy="687141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7D0DDCE-7E1A-87E9-09AE-10F1CDC4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5D9F9-06A0-E155-175D-262BB2E3F1B7}"/>
              </a:ext>
            </a:extLst>
          </p:cNvPr>
          <p:cNvSpPr txBox="1"/>
          <p:nvPr/>
        </p:nvSpPr>
        <p:spPr>
          <a:xfrm>
            <a:off x="1872998" y="370214"/>
            <a:ext cx="5639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Mit mond </a:t>
            </a:r>
            <a:r>
              <a:rPr lang="hu-HU" sz="4400" dirty="0" err="1">
                <a:highlight>
                  <a:srgbClr val="FF3F5A"/>
                </a:highlight>
              </a:rPr>
              <a:t>mr.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Shodan</a:t>
            </a:r>
            <a:r>
              <a:rPr lang="hu-HU" sz="4400" dirty="0">
                <a:highlight>
                  <a:srgbClr val="FF3F5A"/>
                </a:highlight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E52C0-E6BA-1D73-4200-FFAC59451D5A}"/>
              </a:ext>
            </a:extLst>
          </p:cNvPr>
          <p:cNvSpPr txBox="1"/>
          <p:nvPr/>
        </p:nvSpPr>
        <p:spPr>
          <a:xfrm>
            <a:off x="9385297" y="1071562"/>
            <a:ext cx="247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rgbClr val="FF0000"/>
                </a:solidFill>
              </a:rPr>
              <a:t>hostname:gov.hu</a:t>
            </a:r>
            <a:endParaRPr lang="hu-HU" sz="2400" dirty="0">
              <a:solidFill>
                <a:srgbClr val="FF0000"/>
              </a:solidFill>
              <a:highlight>
                <a:srgbClr val="FF3F5A"/>
              </a:highligh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953EB46-3327-3D70-D047-9952BBE3F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52106"/>
              </p:ext>
            </p:extLst>
          </p:nvPr>
        </p:nvGraphicFramePr>
        <p:xfrm>
          <a:off x="387459" y="2143125"/>
          <a:ext cx="4602996" cy="292143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638176">
                  <a:extLst>
                    <a:ext uri="{9D8B030D-6E8A-4147-A177-3AD203B41FA5}">
                      <a16:colId xmlns:a16="http://schemas.microsoft.com/office/drawing/2014/main" val="1615232256"/>
                    </a:ext>
                  </a:extLst>
                </a:gridCol>
                <a:gridCol w="964820">
                  <a:extLst>
                    <a:ext uri="{9D8B030D-6E8A-4147-A177-3AD203B41FA5}">
                      <a16:colId xmlns:a16="http://schemas.microsoft.com/office/drawing/2014/main" val="2955276661"/>
                    </a:ext>
                  </a:extLst>
                </a:gridCol>
              </a:tblGrid>
              <a:tr h="26160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hu-HU" sz="1100" b="1" u="none" strike="noStrike" dirty="0">
                          <a:effectLst/>
                        </a:rPr>
                        <a:t>db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549006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Windows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82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788688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Ubuntu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3182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PAN-OS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3197758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Unix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3400852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(build 10.0.17763)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0985113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(build 10.0.14393)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1423610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(build 6.3.9600)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3302312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Server 2012 R2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5853814"/>
                  </a:ext>
                </a:extLst>
              </a:tr>
              <a:tr h="5050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Windows Server 2022 (build 10.0.20348)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15948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76788CC-5630-4968-4FE7-BCA810A222C6}"/>
              </a:ext>
            </a:extLst>
          </p:cNvPr>
          <p:cNvSpPr txBox="1"/>
          <p:nvPr/>
        </p:nvSpPr>
        <p:spPr>
          <a:xfrm>
            <a:off x="387459" y="5328856"/>
            <a:ext cx="7944565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/>
              <a:t>exchange.szgyf.gov.hu</a:t>
            </a:r>
            <a:r>
              <a:rPr lang="hu-HU" dirty="0"/>
              <a:t> (elavult </a:t>
            </a:r>
            <a:r>
              <a:rPr lang="hu-HU" dirty="0" err="1"/>
              <a:t>exchange</a:t>
            </a:r>
            <a:r>
              <a:rPr lang="hu-HU" dirty="0"/>
              <a:t>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Európai</a:t>
            </a:r>
            <a:r>
              <a:rPr lang="en-GB" dirty="0"/>
              <a:t> </a:t>
            </a:r>
            <a:r>
              <a:rPr lang="en-GB" dirty="0" err="1"/>
              <a:t>Támogatásokat</a:t>
            </a:r>
            <a:r>
              <a:rPr lang="en-GB" dirty="0"/>
              <a:t> </a:t>
            </a:r>
            <a:r>
              <a:rPr lang="en-GB" dirty="0" err="1"/>
              <a:t>Auditáló</a:t>
            </a:r>
            <a:r>
              <a:rPr lang="en-GB" dirty="0"/>
              <a:t> </a:t>
            </a:r>
            <a:r>
              <a:rPr lang="en-GB" dirty="0" err="1"/>
              <a:t>Főigazgatóság</a:t>
            </a:r>
            <a:r>
              <a:rPr lang="hu-HU" dirty="0"/>
              <a:t> (CVE-2014-4078 (közepes))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/>
              <a:t>KIFÜ </a:t>
            </a:r>
            <a:r>
              <a:rPr lang="hu-HU" dirty="0"/>
              <a:t>(RDP)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/>
              <a:t>mtu.gov.hu</a:t>
            </a:r>
            <a:r>
              <a:rPr lang="hu-HU" dirty="0"/>
              <a:t> (elavult levelezés)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50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5D276-252E-1DA3-9DC2-F3B6A40F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FCE1149-7557-154C-0B81-3B7D6ACA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8F70C-1557-0CBC-7F03-C140D96A487E}"/>
              </a:ext>
            </a:extLst>
          </p:cNvPr>
          <p:cNvSpPr txBox="1"/>
          <p:nvPr/>
        </p:nvSpPr>
        <p:spPr>
          <a:xfrm>
            <a:off x="1872998" y="370214"/>
            <a:ext cx="4561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Sérülékenységek?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5D5CA-372B-D0F1-ED63-CF49430C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91805"/>
              </p:ext>
            </p:extLst>
          </p:nvPr>
        </p:nvGraphicFramePr>
        <p:xfrm>
          <a:off x="293822" y="4063516"/>
          <a:ext cx="2057400" cy="25603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138148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7371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HU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48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998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3896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BE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736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FR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771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173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8007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013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8533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056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8841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24490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0951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UA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71576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792A12-EF30-11CD-E218-0963410F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53848"/>
              </p:ext>
            </p:extLst>
          </p:nvPr>
        </p:nvGraphicFramePr>
        <p:xfrm>
          <a:off x="3153905" y="1779854"/>
          <a:ext cx="8423328" cy="436229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96592">
                  <a:extLst>
                    <a:ext uri="{9D8B030D-6E8A-4147-A177-3AD203B41FA5}">
                      <a16:colId xmlns:a16="http://schemas.microsoft.com/office/drawing/2014/main" val="851292164"/>
                    </a:ext>
                  </a:extLst>
                </a:gridCol>
                <a:gridCol w="771628">
                  <a:extLst>
                    <a:ext uri="{9D8B030D-6E8A-4147-A177-3AD203B41FA5}">
                      <a16:colId xmlns:a16="http://schemas.microsoft.com/office/drawing/2014/main" val="3599871219"/>
                    </a:ext>
                  </a:extLst>
                </a:gridCol>
                <a:gridCol w="962666">
                  <a:extLst>
                    <a:ext uri="{9D8B030D-6E8A-4147-A177-3AD203B41FA5}">
                      <a16:colId xmlns:a16="http://schemas.microsoft.com/office/drawing/2014/main" val="2920634089"/>
                    </a:ext>
                  </a:extLst>
                </a:gridCol>
                <a:gridCol w="962666">
                  <a:extLst>
                    <a:ext uri="{9D8B030D-6E8A-4147-A177-3AD203B41FA5}">
                      <a16:colId xmlns:a16="http://schemas.microsoft.com/office/drawing/2014/main" val="2199162013"/>
                    </a:ext>
                  </a:extLst>
                </a:gridCol>
                <a:gridCol w="962666">
                  <a:extLst>
                    <a:ext uri="{9D8B030D-6E8A-4147-A177-3AD203B41FA5}">
                      <a16:colId xmlns:a16="http://schemas.microsoft.com/office/drawing/2014/main" val="3377008117"/>
                    </a:ext>
                  </a:extLst>
                </a:gridCol>
                <a:gridCol w="2567110">
                  <a:extLst>
                    <a:ext uri="{9D8B030D-6E8A-4147-A177-3AD203B41FA5}">
                      <a16:colId xmlns:a16="http://schemas.microsoft.com/office/drawing/2014/main" val="554836294"/>
                    </a:ext>
                  </a:extLst>
                </a:gridCol>
              </a:tblGrid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Vuln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Hosts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CVSS3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CVSS2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Severity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CWE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553988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cve-2007-4723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Path Traversal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7926343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cve-2009-0796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2,6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Cross-site Scripting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0626591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cve-2009-2299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99059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cve-2011-1176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4,3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0664349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cve-2011-2688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SQL Injection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202543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cve-2012-3526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324895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cve-2012-4001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Improper Input Validation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76264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cve-2012-4360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4,3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Cross-site Scripting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4028046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cve-2013-0941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2,1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Cryptographic Issues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01319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cve-2013-0942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4,3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Cross-site Scripting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495548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cve-2013-2765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5864324"/>
                  </a:ext>
                </a:extLst>
              </a:tr>
              <a:tr h="26990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cve-2013-4365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Out-of-bounds Write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902325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cve-2025-49812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Improper Authentication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2543044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cve-2024-42516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Improper Input Validation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156608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cve-2024-43204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Server-Side Request Forgery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47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4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654C5-4066-5FD5-58E2-83638928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7B06BCD-DB59-D207-CEF4-1D3CD891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DC52C-F222-D42B-3CAC-8C695F362FA6}"/>
              </a:ext>
            </a:extLst>
          </p:cNvPr>
          <p:cNvSpPr txBox="1"/>
          <p:nvPr/>
        </p:nvSpPr>
        <p:spPr>
          <a:xfrm>
            <a:off x="1872998" y="370214"/>
            <a:ext cx="2758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Összegzés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40B1F-CB61-DCD3-74FF-4EBA9E76F871}"/>
              </a:ext>
            </a:extLst>
          </p:cNvPr>
          <p:cNvSpPr txBox="1"/>
          <p:nvPr/>
        </p:nvSpPr>
        <p:spPr>
          <a:xfrm>
            <a:off x="182089" y="2657766"/>
            <a:ext cx="43893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highlight>
                  <a:srgbClr val="FF3F5A"/>
                </a:highlight>
              </a:rPr>
              <a:t>Nagyszerű!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 stratégia,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 törvény,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vannak alacsonyabb</a:t>
            </a:r>
            <a:br>
              <a:rPr lang="hu-HU" sz="3200" dirty="0">
                <a:highlight>
                  <a:srgbClr val="000000"/>
                </a:highlight>
              </a:rPr>
            </a:br>
            <a:r>
              <a:rPr lang="hu-HU" sz="3200" dirty="0">
                <a:highlight>
                  <a:srgbClr val="000000"/>
                </a:highlight>
              </a:rPr>
              <a:t>szintű jogszabályok.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D49F7-4DD1-0B26-389D-6FA50B80270A}"/>
              </a:ext>
            </a:extLst>
          </p:cNvPr>
          <p:cNvSpPr txBox="1"/>
          <p:nvPr/>
        </p:nvSpPr>
        <p:spPr>
          <a:xfrm>
            <a:off x="2988984" y="1513990"/>
            <a:ext cx="6779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/>
              <a:t>Az </a:t>
            </a:r>
            <a:r>
              <a:rPr lang="hu-HU" sz="4400" dirty="0">
                <a:highlight>
                  <a:srgbClr val="FF3F5A"/>
                </a:highlight>
              </a:rPr>
              <a:t>audit</a:t>
            </a:r>
            <a:r>
              <a:rPr lang="hu-HU" sz="4400" dirty="0"/>
              <a:t> fontos, és hasznos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4F98E-2CB3-22C0-184C-778608195366}"/>
              </a:ext>
            </a:extLst>
          </p:cNvPr>
          <p:cNvSpPr txBox="1"/>
          <p:nvPr/>
        </p:nvSpPr>
        <p:spPr>
          <a:xfrm>
            <a:off x="6308173" y="2657766"/>
            <a:ext cx="4426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highlight>
                  <a:srgbClr val="FF3F5A"/>
                </a:highlight>
              </a:rPr>
              <a:t>Rendkívüli!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Vannak tájékoztatók,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segédletek,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mankók.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C21F1-8EA0-3922-BEA9-3B90F4E06DEE}"/>
              </a:ext>
            </a:extLst>
          </p:cNvPr>
          <p:cNvSpPr txBox="1"/>
          <p:nvPr/>
        </p:nvSpPr>
        <p:spPr>
          <a:xfrm>
            <a:off x="1456973" y="5718345"/>
            <a:ext cx="927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/>
              <a:t>Most lassan kezdjünk el </a:t>
            </a:r>
            <a:r>
              <a:rPr lang="hu-HU" sz="4400" dirty="0" err="1">
                <a:highlight>
                  <a:srgbClr val="FF3F5A"/>
                </a:highlight>
              </a:rPr>
              <a:t>számítózni</a:t>
            </a:r>
            <a:r>
              <a:rPr lang="hu-HU" sz="4400" dirty="0"/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18962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2B6620E-CC54-212B-EBD7-9559AF59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F17A8-2A06-5C7C-FFD6-5D761233B5BC}"/>
              </a:ext>
            </a:extLst>
          </p:cNvPr>
          <p:cNvSpPr txBox="1"/>
          <p:nvPr/>
        </p:nvSpPr>
        <p:spPr>
          <a:xfrm>
            <a:off x="1872998" y="370214"/>
            <a:ext cx="666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KÖSZÖNÖM A FIGYELMET!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F81C3-05BB-B52A-1E42-41589BD6B5AB}"/>
              </a:ext>
            </a:extLst>
          </p:cNvPr>
          <p:cNvSpPr txBox="1"/>
          <p:nvPr/>
        </p:nvSpPr>
        <p:spPr>
          <a:xfrm>
            <a:off x="7591312" y="5824331"/>
            <a:ext cx="4411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https://yanac.hu/</a:t>
            </a:r>
          </a:p>
        </p:txBody>
      </p:sp>
      <p:pic>
        <p:nvPicPr>
          <p:cNvPr id="2050" name="Picture 2" descr="Photo fire alphabet question mark isolated on black background.">
            <a:extLst>
              <a:ext uri="{FF2B5EF4-FFF2-40B4-BE49-F238E27FC236}">
                <a16:creationId xmlns:a16="http://schemas.microsoft.com/office/drawing/2014/main" id="{C6B5AC52-8001-CCE9-0965-CE61AD77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34" y="1880479"/>
            <a:ext cx="3570131" cy="35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5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1DC41-8631-B1B4-D3D9-02469D22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E3E01A-2859-9140-16C4-551F3735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60C80-6C21-3FD1-6715-A63DC4438479}"/>
              </a:ext>
            </a:extLst>
          </p:cNvPr>
          <p:cNvSpPr txBox="1"/>
          <p:nvPr/>
        </p:nvSpPr>
        <p:spPr>
          <a:xfrm>
            <a:off x="1872998" y="370214"/>
            <a:ext cx="367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Visszatekintés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85C8A-F601-6559-0B0C-110794E4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23" y="1873115"/>
            <a:ext cx="8963025" cy="44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7AD23-3648-2F32-BAB3-8497AD3EE4E7}"/>
              </a:ext>
            </a:extLst>
          </p:cNvPr>
          <p:cNvSpPr txBox="1"/>
          <p:nvPr/>
        </p:nvSpPr>
        <p:spPr>
          <a:xfrm>
            <a:off x="374623" y="630312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hu-HU" b="0" i="0" dirty="0">
                <a:solidFill>
                  <a:srgbClr val="E4E4E7"/>
                </a:solidFill>
                <a:effectLst/>
                <a:highlight>
                  <a:srgbClr val="121212"/>
                </a:highlight>
                <a:latin typeface="inherit"/>
              </a:rPr>
              <a:t>ICT Global Magazin, 2025. 3. évfolyam 1. szám</a:t>
            </a:r>
            <a:endParaRPr lang="en-US" b="0" i="0" dirty="0">
              <a:solidFill>
                <a:srgbClr val="E4E4E7"/>
              </a:solidFill>
              <a:effectLst/>
              <a:highlight>
                <a:srgbClr val="121212"/>
              </a:highlight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2130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1DAB2-32FD-3220-2EC3-DE1C0DDF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B8AADD7-CAF6-CB04-2C0A-F6CA6A5D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ABB2-9CB5-90D1-0156-69D2250B9671}"/>
              </a:ext>
            </a:extLst>
          </p:cNvPr>
          <p:cNvSpPr txBox="1"/>
          <p:nvPr/>
        </p:nvSpPr>
        <p:spPr>
          <a:xfrm>
            <a:off x="1872998" y="370214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Jelen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1F3B0-67F3-4A89-7B5E-DB5E7B7DE2A9}"/>
              </a:ext>
            </a:extLst>
          </p:cNvPr>
          <p:cNvSpPr txBox="1"/>
          <p:nvPr/>
        </p:nvSpPr>
        <p:spPr>
          <a:xfrm>
            <a:off x="77029" y="1858341"/>
            <a:ext cx="116616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‒"/>
            </a:pPr>
            <a:r>
              <a:rPr lang="en-US" dirty="0" err="1">
                <a:solidFill>
                  <a:srgbClr val="E4E4E7"/>
                </a:solidFill>
                <a:latin typeface="inherit"/>
              </a:rPr>
              <a:t>Magyarország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kiberbiztonságáról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szóló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2024.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évi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LXIX. 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t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örvény</a:t>
            </a:r>
            <a:endParaRPr lang="hu-HU" dirty="0">
              <a:solidFill>
                <a:srgbClr val="E4E4E7"/>
              </a:solidFill>
              <a:latin typeface="inherit"/>
            </a:endParaRP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Magyarország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kiberbiztonságáról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szóló törvény végrehajtásáról szóló 18/2024. (XII. 23.) Korm. rendelet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A biztonsági osztályba sorolás követelményeiről, valamint az egyes biztonsági osztályok esetében alkalmazandó konkrét védelmi intézkedésekről szóló 7/2024. (VI. 24.) MK rendelet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A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audit végrehajtására jogosult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auditorok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nyilvántartásáról és az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auditorral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szemben támasztott követelményekről szóló 7/2024. (VI. 24.) SZTFH rendelet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Magyarország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Stratégiájáról szóló 1089/2025. (III. 31.) Korm. határozat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Akcióterv (2025–2030)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Az Európai Parlament és a Tanács 2022. december 14-i (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eu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) 2022/2554 Rendelete a pénzügyi ágazat digitális működési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rezilienciájáról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, valamint az 1060/2009/EK, a 648/2012/EU, a 600/2014/EU, a 909/2014/EU és az (EU) 2016/1011 rendelet módosításáról (DORA)</a:t>
            </a:r>
          </a:p>
          <a:p>
            <a:pPr marL="285750" indent="-285750" fontAlgn="base">
              <a:buFontTx/>
              <a:buChar char="‒"/>
            </a:pPr>
            <a:r>
              <a:rPr lang="hu-HU" dirty="0" err="1">
                <a:solidFill>
                  <a:srgbClr val="E4E4E7"/>
                </a:solidFill>
                <a:latin typeface="inherit"/>
              </a:rPr>
              <a:t>stb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…</a:t>
            </a:r>
          </a:p>
          <a:p>
            <a:pPr fontAlgn="base"/>
            <a:endParaRPr lang="en-US" b="0" i="0" dirty="0">
              <a:solidFill>
                <a:srgbClr val="E4E4E7"/>
              </a:solidFill>
              <a:effectLst/>
              <a:highlight>
                <a:srgbClr val="121212"/>
              </a:highlight>
              <a:latin typeface="inheri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735EA-8C41-A1AE-780F-323D8DC36529}"/>
              </a:ext>
            </a:extLst>
          </p:cNvPr>
          <p:cNvSpPr txBox="1"/>
          <p:nvPr/>
        </p:nvSpPr>
        <p:spPr>
          <a:xfrm>
            <a:off x="453309" y="5166940"/>
            <a:ext cx="394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jogszabályok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3E63C-7A97-DD83-64F9-5C01C5EBC8D3}"/>
              </a:ext>
            </a:extLst>
          </p:cNvPr>
          <p:cNvSpPr txBox="1"/>
          <p:nvPr/>
        </p:nvSpPr>
        <p:spPr>
          <a:xfrm>
            <a:off x="2721228" y="5978652"/>
            <a:ext cx="5172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szervezetrendszer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3DCF2-C520-BBB5-C1EC-E937B652E5FD}"/>
              </a:ext>
            </a:extLst>
          </p:cNvPr>
          <p:cNvSpPr txBox="1"/>
          <p:nvPr/>
        </p:nvSpPr>
        <p:spPr>
          <a:xfrm>
            <a:off x="7277533" y="5166940"/>
            <a:ext cx="4461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követelmények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BAA85-3E19-42FC-9ED9-BBA9F3F2E0A8}"/>
              </a:ext>
            </a:extLst>
          </p:cNvPr>
          <p:cNvSpPr txBox="1"/>
          <p:nvPr/>
        </p:nvSpPr>
        <p:spPr>
          <a:xfrm>
            <a:off x="8716489" y="5978653"/>
            <a:ext cx="2847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ügyfelek</a:t>
            </a:r>
          </a:p>
        </p:txBody>
      </p:sp>
    </p:spTree>
    <p:extLst>
      <p:ext uri="{BB962C8B-B14F-4D97-AF65-F5344CB8AC3E}">
        <p14:creationId xmlns:p14="http://schemas.microsoft.com/office/powerpoint/2010/main" val="27425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ED56C-3A5B-FDC5-63B0-85E1F53E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6B6C174-85C5-9A3D-190E-45B00FA5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748FF-1519-B529-A102-AF8160208215}"/>
              </a:ext>
            </a:extLst>
          </p:cNvPr>
          <p:cNvSpPr txBox="1"/>
          <p:nvPr/>
        </p:nvSpPr>
        <p:spPr>
          <a:xfrm>
            <a:off x="1872998" y="370214"/>
            <a:ext cx="2785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A Stratégia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DF16E-934C-DAA3-BF55-94152D91B6D9}"/>
              </a:ext>
            </a:extLst>
          </p:cNvPr>
          <p:cNvSpPr txBox="1"/>
          <p:nvPr/>
        </p:nvSpPr>
        <p:spPr>
          <a:xfrm>
            <a:off x="101705" y="429740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Megfelelően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erős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biztonsági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követelményeket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szabályokat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kereteket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kell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alkotni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nyílt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internet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nyilvános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alkotóelemei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általános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rendelkezésre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állásának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sértetlenségének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bizalmasságának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fenntartására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vonatkozóan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9.3.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C10B4-40A8-B287-F313-BE34D8C45ADB}"/>
              </a:ext>
            </a:extLst>
          </p:cNvPr>
          <p:cNvSpPr txBox="1"/>
          <p:nvPr/>
        </p:nvSpPr>
        <p:spPr>
          <a:xfrm>
            <a:off x="5895489" y="61831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Ezen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minták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alapján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lehető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legtöbb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szektorban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hasonló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kezdeményezések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támogatásával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is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fokozni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kell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szakmai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fejlődését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6.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DBCD6-553D-3341-FABB-8135DB8DE906}"/>
              </a:ext>
            </a:extLst>
          </p:cNvPr>
          <p:cNvSpPr txBox="1"/>
          <p:nvPr/>
        </p:nvSpPr>
        <p:spPr>
          <a:xfrm>
            <a:off x="2847489" y="228749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Szükséges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fenntartani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egy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átfogó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nemzeti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képesség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kiépítését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folyamatos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magas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szinten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tartását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Ezen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képesség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garantálja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nemzetközileg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hozzáférhető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szolgáltatások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nemzeti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felhasználásának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magas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szintjét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6.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F54CA-0B83-B995-8A1F-EBD97FB99A47}"/>
              </a:ext>
            </a:extLst>
          </p:cNvPr>
          <p:cNvSpPr txBox="1"/>
          <p:nvPr/>
        </p:nvSpPr>
        <p:spPr>
          <a:xfrm>
            <a:off x="6524787" y="5638799"/>
            <a:ext cx="566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kiberstratégia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hatékony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végrehajtásához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egy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kooperatív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elvek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mentén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megfogalmazott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intézkedési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terv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elkészítése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végrehajtása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szükséges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...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12.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01535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D4A0-EFB5-D2BF-8F86-E6D2A721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E45B8F1-8896-6116-2BB7-F5BD6A1C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2BD8E-DC2F-BDB7-07C7-2411D5CC2483}"/>
              </a:ext>
            </a:extLst>
          </p:cNvPr>
          <p:cNvSpPr txBox="1"/>
          <p:nvPr/>
        </p:nvSpPr>
        <p:spPr>
          <a:xfrm>
            <a:off x="1872998" y="370214"/>
            <a:ext cx="8730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Nemzeti </a:t>
            </a:r>
            <a:r>
              <a:rPr lang="hu-HU" sz="4400" dirty="0" err="1">
                <a:highlight>
                  <a:srgbClr val="FF3F5A"/>
                </a:highlight>
              </a:rPr>
              <a:t>Kiberbiztonsági</a:t>
            </a:r>
            <a:r>
              <a:rPr lang="hu-HU" sz="4400" dirty="0">
                <a:highlight>
                  <a:srgbClr val="FF3F5A"/>
                </a:highlight>
              </a:rPr>
              <a:t> Akcióterv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87ACD-5068-ED7E-98D6-0689E8293E39}"/>
              </a:ext>
            </a:extLst>
          </p:cNvPr>
          <p:cNvSpPr txBox="1"/>
          <p:nvPr/>
        </p:nvSpPr>
        <p:spPr>
          <a:xfrm>
            <a:off x="0" y="2298124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13. Feladat: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kapacitások folyamatos értékelése és fejlesztése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Felelős: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kiberbiztonságért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felelős biztos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Közreműködő: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Munkacsoport tagjai, Nemzetbiztonsági Szakszolgálat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Határidő: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éves jelentési kötelezettség, minden év december 31.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Leírás: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 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képességek és szolgáltatások szintjének folyamatos értékelése és fejlesztési terv kidolgozása szükséges.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FC11F-1451-1107-85A6-90FCED37864C}"/>
              </a:ext>
            </a:extLst>
          </p:cNvPr>
          <p:cNvSpPr txBox="1"/>
          <p:nvPr/>
        </p:nvSpPr>
        <p:spPr>
          <a:xfrm>
            <a:off x="6238231" y="2298123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57. Feladat: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Biztonsági szabályozási keretrendszer kidolgozása a nyílt internet alapvető jellemzőinek védelmére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Felelős: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Nemzetgazdasági Minisztérium 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Közreműködő: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Nemzetbiztonsági Szakszolgálat, Nemzeti Média- és Hírközlési Hatóság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Határidő: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2028. március 31.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Leírás: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 nyílt internet integritásának, bizalmasságának és rendelkezésre állásának fenntartása érdekében egységes, alkalmazható biztonsági követelményeket és jogi-szabályozási keretrendszert kell létrehozni, figyelembe véve a technológiai fejlődést és a nemzetközi normákat.</a:t>
            </a:r>
          </a:p>
        </p:txBody>
      </p:sp>
    </p:spTree>
    <p:extLst>
      <p:ext uri="{BB962C8B-B14F-4D97-AF65-F5344CB8AC3E}">
        <p14:creationId xmlns:p14="http://schemas.microsoft.com/office/powerpoint/2010/main" val="38460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0245F-DCCD-3474-4805-33EB0585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1941C08-6A93-DF75-8C45-361D117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63B9E-CCFE-2F2F-4931-24C7110BC7CF}"/>
              </a:ext>
            </a:extLst>
          </p:cNvPr>
          <p:cNvSpPr txBox="1"/>
          <p:nvPr/>
        </p:nvSpPr>
        <p:spPr>
          <a:xfrm>
            <a:off x="1872998" y="370214"/>
            <a:ext cx="3039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Végrehajtás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D6FDDF-6B1D-B25B-1AF7-7E550B380E9F}"/>
              </a:ext>
            </a:extLst>
          </p:cNvPr>
          <p:cNvGrpSpPr/>
          <p:nvPr/>
        </p:nvGrpSpPr>
        <p:grpSpPr>
          <a:xfrm>
            <a:off x="3527623" y="3103491"/>
            <a:ext cx="4055970" cy="3067351"/>
            <a:chOff x="3527623" y="3103491"/>
            <a:chExt cx="4055970" cy="30673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AD8F56-A166-3E16-6EC1-754187457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7623" y="3103491"/>
              <a:ext cx="4055970" cy="276386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2F8CCF-F770-2C35-E102-49AA8D946734}"/>
                </a:ext>
              </a:extLst>
            </p:cNvPr>
            <p:cNvSpPr txBox="1"/>
            <p:nvPr/>
          </p:nvSpPr>
          <p:spPr>
            <a:xfrm>
              <a:off x="4575179" y="5801510"/>
              <a:ext cx="19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highlight>
                    <a:srgbClr val="FF3F5A"/>
                  </a:highlight>
                </a:rPr>
                <a:t>2019. március 21.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08D02C-C605-C60E-1199-E20A38A6E189}"/>
              </a:ext>
            </a:extLst>
          </p:cNvPr>
          <p:cNvGrpSpPr/>
          <p:nvPr/>
        </p:nvGrpSpPr>
        <p:grpSpPr>
          <a:xfrm>
            <a:off x="542062" y="2006600"/>
            <a:ext cx="2661871" cy="4665852"/>
            <a:chOff x="542062" y="2006600"/>
            <a:chExt cx="2661871" cy="46658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81BB30-EC99-EB1C-8966-F1A69A50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062" y="2309248"/>
              <a:ext cx="2661871" cy="40605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2BFC38-58A0-61E0-9940-3E3DA74E8E89}"/>
                </a:ext>
              </a:extLst>
            </p:cNvPr>
            <p:cNvSpPr txBox="1"/>
            <p:nvPr/>
          </p:nvSpPr>
          <p:spPr>
            <a:xfrm>
              <a:off x="892568" y="6303120"/>
              <a:ext cx="172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highlight>
                    <a:srgbClr val="FF3F5A"/>
                  </a:highlight>
                </a:rPr>
                <a:t>2024. </a:t>
              </a:r>
              <a:r>
                <a:rPr lang="en-GB" dirty="0" err="1">
                  <a:highlight>
                    <a:srgbClr val="FF3F5A"/>
                  </a:highlight>
                </a:rPr>
                <a:t>október</a:t>
              </a:r>
              <a:r>
                <a:rPr lang="en-GB" dirty="0">
                  <a:highlight>
                    <a:srgbClr val="FF3F5A"/>
                  </a:highlight>
                </a:rPr>
                <a:t> 8</a:t>
              </a:r>
              <a:endParaRPr lang="hu-HU" dirty="0">
                <a:highlight>
                  <a:srgbClr val="FF3F5A"/>
                </a:highligh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4E6A48-A04D-DA8B-B1AA-5DB7F1600DBE}"/>
                </a:ext>
              </a:extLst>
            </p:cNvPr>
            <p:cNvSpPr txBox="1"/>
            <p:nvPr/>
          </p:nvSpPr>
          <p:spPr>
            <a:xfrm>
              <a:off x="892568" y="2006600"/>
              <a:ext cx="1591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highlight>
                    <a:srgbClr val="FF3F5A"/>
                  </a:highlight>
                </a:rPr>
                <a:t>EiR</a:t>
              </a:r>
              <a:r>
                <a:rPr lang="en-GB" dirty="0">
                  <a:highlight>
                    <a:srgbClr val="FF3F5A"/>
                  </a:highlight>
                </a:rPr>
                <a:t> </a:t>
              </a:r>
              <a:r>
                <a:rPr lang="en-GB" dirty="0" err="1">
                  <a:highlight>
                    <a:srgbClr val="FF3F5A"/>
                  </a:highlight>
                </a:rPr>
                <a:t>útmutatók</a:t>
              </a:r>
              <a:endParaRPr lang="hu-HU" dirty="0">
                <a:highlight>
                  <a:srgbClr val="FF3F5A"/>
                </a:highligh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0CD649-6296-7014-9E97-B649F43AE5F5}"/>
              </a:ext>
            </a:extLst>
          </p:cNvPr>
          <p:cNvGrpSpPr/>
          <p:nvPr/>
        </p:nvGrpSpPr>
        <p:grpSpPr>
          <a:xfrm>
            <a:off x="7907284" y="3349727"/>
            <a:ext cx="3560793" cy="2517628"/>
            <a:chOff x="7907284" y="3349727"/>
            <a:chExt cx="3560793" cy="25176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117720-B154-39BD-4E05-5627F9D4E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07284" y="3630024"/>
              <a:ext cx="3560793" cy="195703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7184AE-B4CF-3950-35EA-75EEA85BCB14}"/>
                </a:ext>
              </a:extLst>
            </p:cNvPr>
            <p:cNvSpPr txBox="1"/>
            <p:nvPr/>
          </p:nvSpPr>
          <p:spPr>
            <a:xfrm>
              <a:off x="8764639" y="5498023"/>
              <a:ext cx="19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highlight>
                    <a:srgbClr val="FF3F5A"/>
                  </a:highlight>
                </a:rPr>
                <a:t>2025. </a:t>
              </a:r>
              <a:r>
                <a:rPr lang="en-GB" dirty="0" err="1">
                  <a:highlight>
                    <a:srgbClr val="FF3F5A"/>
                  </a:highlight>
                </a:rPr>
                <a:t>március</a:t>
              </a:r>
              <a:r>
                <a:rPr lang="en-GB" dirty="0">
                  <a:highlight>
                    <a:srgbClr val="FF3F5A"/>
                  </a:highlight>
                </a:rPr>
                <a:t> 19.</a:t>
              </a:r>
              <a:endParaRPr lang="hu-HU" dirty="0">
                <a:highlight>
                  <a:srgbClr val="FF3F5A"/>
                </a:highligh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56E6B4-E621-2726-210A-6522B2CBEF0B}"/>
                </a:ext>
              </a:extLst>
            </p:cNvPr>
            <p:cNvSpPr txBox="1"/>
            <p:nvPr/>
          </p:nvSpPr>
          <p:spPr>
            <a:xfrm>
              <a:off x="7907284" y="3349727"/>
              <a:ext cx="351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highlight>
                    <a:srgbClr val="FF3F5A"/>
                  </a:highlight>
                </a:rPr>
                <a:t>R</a:t>
              </a:r>
              <a:r>
                <a:rPr lang="en-GB" dirty="0" err="1">
                  <a:highlight>
                    <a:srgbClr val="FF3F5A"/>
                  </a:highlight>
                </a:rPr>
                <a:t>endszerbiztonsági</a:t>
              </a:r>
              <a:r>
                <a:rPr lang="en-GB" dirty="0">
                  <a:highlight>
                    <a:srgbClr val="FF3F5A"/>
                  </a:highlight>
                </a:rPr>
                <a:t> </a:t>
              </a:r>
              <a:r>
                <a:rPr lang="en-GB" dirty="0" err="1">
                  <a:highlight>
                    <a:srgbClr val="FF3F5A"/>
                  </a:highlight>
                </a:rPr>
                <a:t>terv</a:t>
              </a:r>
              <a:r>
                <a:rPr lang="en-GB" dirty="0">
                  <a:highlight>
                    <a:srgbClr val="FF3F5A"/>
                  </a:highlight>
                </a:rPr>
                <a:t> </a:t>
              </a:r>
              <a:r>
                <a:rPr lang="en-GB" dirty="0" err="1">
                  <a:highlight>
                    <a:srgbClr val="FF3F5A"/>
                  </a:highlight>
                </a:rPr>
                <a:t>sablonok</a:t>
              </a:r>
              <a:endParaRPr lang="hu-HU" dirty="0">
                <a:highlight>
                  <a:srgbClr val="FF3F5A"/>
                </a:highligh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1853B7-E8A8-259D-B6E4-29A3B65A2487}"/>
              </a:ext>
            </a:extLst>
          </p:cNvPr>
          <p:cNvGrpSpPr/>
          <p:nvPr/>
        </p:nvGrpSpPr>
        <p:grpSpPr>
          <a:xfrm>
            <a:off x="6785418" y="444495"/>
            <a:ext cx="4426785" cy="1528027"/>
            <a:chOff x="6785418" y="444495"/>
            <a:chExt cx="4426785" cy="152802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E6EB58-BF01-57F9-D7A1-FD1758B6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5418" y="444495"/>
              <a:ext cx="4426785" cy="124773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057AE-60EE-8DC8-127B-80430695C4FB}"/>
                </a:ext>
              </a:extLst>
            </p:cNvPr>
            <p:cNvSpPr txBox="1"/>
            <p:nvPr/>
          </p:nvSpPr>
          <p:spPr>
            <a:xfrm>
              <a:off x="7907284" y="1603190"/>
              <a:ext cx="19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highlight>
                    <a:srgbClr val="FF3F5A"/>
                  </a:highlight>
                </a:rPr>
                <a:t>2022. </a:t>
              </a:r>
              <a:r>
                <a:rPr lang="en-GB" dirty="0" err="1">
                  <a:highlight>
                    <a:srgbClr val="FF3F5A"/>
                  </a:highlight>
                </a:rPr>
                <a:t>március</a:t>
              </a:r>
              <a:r>
                <a:rPr lang="en-GB" dirty="0">
                  <a:highlight>
                    <a:srgbClr val="FF3F5A"/>
                  </a:highlight>
                </a:rPr>
                <a:t> 10.</a:t>
              </a:r>
              <a:endParaRPr lang="hu-HU" dirty="0">
                <a:highlight>
                  <a:srgbClr val="FF3F5A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67CF6-A83E-4320-BDA5-64F3BF86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FF8F60A-DF70-70F6-E024-BCE4D02E9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6EE55-4159-9D91-833B-0F1CB9BC2F4A}"/>
              </a:ext>
            </a:extLst>
          </p:cNvPr>
          <p:cNvSpPr txBox="1"/>
          <p:nvPr/>
        </p:nvSpPr>
        <p:spPr>
          <a:xfrm>
            <a:off x="1872998" y="370214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NKI incidensek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351D2-7F4F-7707-4E45-2E5B6B94E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98" y="1386419"/>
            <a:ext cx="5444074" cy="34067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2A9F33-A785-1651-C62D-CF9F894B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95786"/>
              </p:ext>
            </p:extLst>
          </p:nvPr>
        </p:nvGraphicFramePr>
        <p:xfrm>
          <a:off x="443185" y="4950254"/>
          <a:ext cx="2298700" cy="16230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1127406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004331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hu-HU" sz="1100" u="none" strike="noStrike" dirty="0">
                          <a:effectLst/>
                        </a:rPr>
                        <a:t>Információgyűjtés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27,7%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8622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Elérhetőség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11,7%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5261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Információ tartalombiztonság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11,7%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116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Behatolási kíséret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10,6%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692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Behatolás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22,3%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404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Egyéb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94646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Visszaélés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76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Káros tevékenység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5,3%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49716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AAA093-F3CD-2E55-51B2-4F50E85BC3A8}"/>
              </a:ext>
            </a:extLst>
          </p:cNvPr>
          <p:cNvSpPr txBox="1"/>
          <p:nvPr/>
        </p:nvSpPr>
        <p:spPr>
          <a:xfrm>
            <a:off x="4795012" y="5200262"/>
            <a:ext cx="7243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Kockázati besorolás az adott</a:t>
            </a:r>
            <a:br>
              <a:rPr lang="hu-HU" sz="4400" dirty="0">
                <a:highlight>
                  <a:srgbClr val="FF3F5A"/>
                </a:highlight>
              </a:rPr>
            </a:br>
            <a:r>
              <a:rPr lang="hu-HU" sz="4400" dirty="0">
                <a:highlight>
                  <a:srgbClr val="FF3F5A"/>
                </a:highlight>
              </a:rPr>
              <a:t>időszakban: alacsony (100%)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B05D7-FE6F-8F56-4F3C-85B2A1C6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85" y="1356229"/>
            <a:ext cx="11306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A867E-91BD-B41A-D4F3-04986A67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50A006C-ED53-D8B4-8E85-0BB02A66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B5F91-7234-6CC9-F0F9-90F9603FA65E}"/>
              </a:ext>
            </a:extLst>
          </p:cNvPr>
          <p:cNvSpPr txBox="1"/>
          <p:nvPr/>
        </p:nvSpPr>
        <p:spPr>
          <a:xfrm>
            <a:off x="1872998" y="370214"/>
            <a:ext cx="7361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Ereszkedjünk le a nyúlüregbe!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00FEF-162B-F8B5-74F5-B1EA4890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70" y="1702905"/>
            <a:ext cx="6481471" cy="4961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25966E-294A-4FD3-F821-CB775AD42C1E}"/>
              </a:ext>
            </a:extLst>
          </p:cNvPr>
          <p:cNvSpPr txBox="1"/>
          <p:nvPr/>
        </p:nvSpPr>
        <p:spPr>
          <a:xfrm>
            <a:off x="0" y="2241426"/>
            <a:ext cx="54520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highlight>
                  <a:srgbClr val="FF3F5A"/>
                </a:highlight>
              </a:rPr>
              <a:t>HTTPS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132 (31%) jól konfigurált https)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96 kisebb hibával konfigurált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142 </a:t>
            </a:r>
            <a:r>
              <a:rPr lang="hu-HU" sz="2800" dirty="0" err="1">
                <a:highlight>
                  <a:srgbClr val="000000"/>
                </a:highlight>
              </a:rPr>
              <a:t>hoszt</a:t>
            </a:r>
            <a:r>
              <a:rPr lang="hu-HU" sz="2800" dirty="0">
                <a:highlight>
                  <a:srgbClr val="000000"/>
                </a:highlight>
              </a:rPr>
              <a:t> hibás https </a:t>
            </a:r>
            <a:r>
              <a:rPr lang="hu-HU" sz="2800" dirty="0" err="1">
                <a:highlight>
                  <a:srgbClr val="000000"/>
                </a:highlight>
              </a:rPr>
              <a:t>konfig</a:t>
            </a:r>
            <a:endParaRPr lang="hu-HU" sz="2800" dirty="0"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75AB4-709F-10EB-FD4F-2373F9ACE781}"/>
              </a:ext>
            </a:extLst>
          </p:cNvPr>
          <p:cNvSpPr txBox="1"/>
          <p:nvPr/>
        </p:nvSpPr>
        <p:spPr>
          <a:xfrm>
            <a:off x="6412" y="4383439"/>
            <a:ext cx="544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highlight>
                  <a:srgbClr val="FF3F5A"/>
                </a:highlight>
              </a:rPr>
              <a:t>SMTP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154 (43%) jól konfigurált </a:t>
            </a:r>
            <a:r>
              <a:rPr lang="hu-HU" sz="2800" dirty="0" err="1">
                <a:highlight>
                  <a:srgbClr val="000000"/>
                </a:highlight>
              </a:rPr>
              <a:t>smtp</a:t>
            </a:r>
            <a:r>
              <a:rPr lang="hu-HU" sz="2800" dirty="0">
                <a:highlight>
                  <a:srgbClr val="000000"/>
                </a:highlight>
              </a:rPr>
              <a:t>)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97 kisebb hibával konfigurált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108 </a:t>
            </a:r>
            <a:r>
              <a:rPr lang="hu-HU" sz="2800" dirty="0" err="1">
                <a:highlight>
                  <a:srgbClr val="000000"/>
                </a:highlight>
              </a:rPr>
              <a:t>hoszt</a:t>
            </a:r>
            <a:r>
              <a:rPr lang="hu-HU" sz="2800" dirty="0">
                <a:highlight>
                  <a:srgbClr val="000000"/>
                </a:highlight>
              </a:rPr>
              <a:t> hibás </a:t>
            </a:r>
            <a:r>
              <a:rPr lang="hu-HU" sz="2800" dirty="0" err="1">
                <a:highlight>
                  <a:srgbClr val="000000"/>
                </a:highlight>
              </a:rPr>
              <a:t>smtp</a:t>
            </a:r>
            <a:r>
              <a:rPr lang="hu-HU" sz="2800" dirty="0">
                <a:highlight>
                  <a:srgbClr val="000000"/>
                </a:highlight>
              </a:rPr>
              <a:t> </a:t>
            </a:r>
            <a:r>
              <a:rPr lang="hu-HU" sz="2800" dirty="0" err="1">
                <a:highlight>
                  <a:srgbClr val="000000"/>
                </a:highlight>
              </a:rPr>
              <a:t>konfig</a:t>
            </a:r>
            <a:endParaRPr lang="hu-HU" sz="2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919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BC0B1-D7A2-669B-CC8B-F58F595F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2337470-C613-E309-9136-B51BBC89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4BE0B-A8C4-650D-62F9-EDA27937EA5D}"/>
              </a:ext>
            </a:extLst>
          </p:cNvPr>
          <p:cNvSpPr txBox="1"/>
          <p:nvPr/>
        </p:nvSpPr>
        <p:spPr>
          <a:xfrm>
            <a:off x="1872998" y="370214"/>
            <a:ext cx="3302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http </a:t>
            </a:r>
            <a:r>
              <a:rPr lang="hu-HU" sz="4400" dirty="0" err="1">
                <a:highlight>
                  <a:srgbClr val="FF3F5A"/>
                </a:highlight>
              </a:rPr>
              <a:t>vs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smtp</a:t>
            </a:r>
            <a:endParaRPr lang="hu-HU" sz="4400" dirty="0">
              <a:highlight>
                <a:srgbClr val="FF3F5A"/>
              </a:highligh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D28EE4-1CD8-D953-CF03-E134F91E7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872479"/>
              </p:ext>
            </p:extLst>
          </p:nvPr>
        </p:nvGraphicFramePr>
        <p:xfrm>
          <a:off x="1559758" y="1252231"/>
          <a:ext cx="10133713" cy="541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127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1025</Words>
  <Application>Microsoft Office PowerPoint</Application>
  <PresentationFormat>Widescreen</PresentationFormat>
  <Paragraphs>246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Courier New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Biro</dc:creator>
  <cp:lastModifiedBy>Peter Biro</cp:lastModifiedBy>
  <cp:revision>37</cp:revision>
  <dcterms:created xsi:type="dcterms:W3CDTF">2024-04-29T16:11:51Z</dcterms:created>
  <dcterms:modified xsi:type="dcterms:W3CDTF">2025-10-14T20:34:57Z</dcterms:modified>
</cp:coreProperties>
</file>