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1"/>
  </p:notesMasterIdLst>
  <p:sldIdLst>
    <p:sldId id="256" r:id="rId2"/>
    <p:sldId id="257" r:id="rId3"/>
    <p:sldId id="264" r:id="rId4"/>
    <p:sldId id="265" r:id="rId5"/>
    <p:sldId id="266" r:id="rId6"/>
    <p:sldId id="267" r:id="rId7"/>
    <p:sldId id="268" r:id="rId8"/>
    <p:sldId id="269" r:id="rId9"/>
    <p:sldId id="270"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F5A"/>
    <a:srgbClr val="F78DA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8968" autoAdjust="0"/>
  </p:normalViewPr>
  <p:slideViewPr>
    <p:cSldViewPr snapToGrid="0" showGuides="1">
      <p:cViewPr varScale="1">
        <p:scale>
          <a:sx n="90" d="100"/>
          <a:sy n="90" d="100"/>
        </p:scale>
        <p:origin x="1392" y="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hu-HU"/>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hu-HU"/>
              <a:t>APT CIKKEK</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rgbClr val="FF3F5A"/>
            </a:solidFill>
            <a:ln>
              <a:noFill/>
            </a:ln>
            <a:effectLst/>
          </c:spPr>
          <c:invertIfNegative val="0"/>
          <c:cat>
            <c:strRef>
              <c:f>Sheet1!$A$1:$A$5</c:f>
              <c:strCache>
                <c:ptCount val="5"/>
                <c:pt idx="0">
                  <c:v>APT 28</c:v>
                </c:pt>
                <c:pt idx="1">
                  <c:v>APT 29</c:v>
                </c:pt>
                <c:pt idx="2">
                  <c:v>APT 31</c:v>
                </c:pt>
                <c:pt idx="3">
                  <c:v>APT 35</c:v>
                </c:pt>
                <c:pt idx="4">
                  <c:v>APT 37</c:v>
                </c:pt>
              </c:strCache>
            </c:strRef>
          </c:cat>
          <c:val>
            <c:numRef>
              <c:f>Sheet1!$B$1:$B$5</c:f>
              <c:numCache>
                <c:formatCode>General</c:formatCode>
                <c:ptCount val="5"/>
                <c:pt idx="0">
                  <c:v>40</c:v>
                </c:pt>
                <c:pt idx="1">
                  <c:v>43</c:v>
                </c:pt>
                <c:pt idx="2">
                  <c:v>31</c:v>
                </c:pt>
                <c:pt idx="3">
                  <c:v>15</c:v>
                </c:pt>
                <c:pt idx="4">
                  <c:v>10</c:v>
                </c:pt>
              </c:numCache>
            </c:numRef>
          </c:val>
          <c:extLst>
            <c:ext xmlns:c16="http://schemas.microsoft.com/office/drawing/2014/chart" uri="{C3380CC4-5D6E-409C-BE32-E72D297353CC}">
              <c16:uniqueId val="{00000000-034D-423D-A88B-839C47B294B5}"/>
            </c:ext>
          </c:extLst>
        </c:ser>
        <c:dLbls>
          <c:showLegendKey val="0"/>
          <c:showVal val="0"/>
          <c:showCatName val="0"/>
          <c:showSerName val="0"/>
          <c:showPercent val="0"/>
          <c:showBubbleSize val="0"/>
        </c:dLbls>
        <c:gapWidth val="219"/>
        <c:overlap val="-27"/>
        <c:axId val="1516635968"/>
        <c:axId val="1516631168"/>
      </c:barChart>
      <c:catAx>
        <c:axId val="1516635968"/>
        <c:scaling>
          <c:orientation val="minMax"/>
        </c:scaling>
        <c:delete val="0"/>
        <c:axPos val="b"/>
        <c:numFmt formatCode="General" sourceLinked="1"/>
        <c:majorTickMark val="none"/>
        <c:minorTickMark val="none"/>
        <c:tickLblPos val="nextTo"/>
        <c:spPr>
          <a:solidFill>
            <a:schemeClr val="bg1"/>
          </a:solid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1516631168"/>
        <c:crosses val="autoZero"/>
        <c:auto val="1"/>
        <c:lblAlgn val="ctr"/>
        <c:lblOffset val="100"/>
        <c:noMultiLvlLbl val="0"/>
      </c:catAx>
      <c:valAx>
        <c:axId val="15166311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1663596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hu-HU"/>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hu-HU"/>
              <a:t>KULCSSZAVAK</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rgbClr val="FF3F5A"/>
            </a:solidFill>
            <a:ln>
              <a:noFill/>
            </a:ln>
            <a:effectLst/>
          </c:spPr>
          <c:invertIfNegative val="0"/>
          <c:cat>
            <c:strRef>
              <c:f>Sheet1!$A$10:$A$15</c:f>
              <c:strCache>
                <c:ptCount val="6"/>
                <c:pt idx="0">
                  <c:v>KÍNA</c:v>
                </c:pt>
                <c:pt idx="1">
                  <c:v>OROSZORSZÁG / OROSZ</c:v>
                </c:pt>
                <c:pt idx="2">
                  <c:v>KOREA</c:v>
                </c:pt>
                <c:pt idx="3">
                  <c:v>CISA</c:v>
                </c:pt>
                <c:pt idx="4">
                  <c:v>MAGYAR</c:v>
                </c:pt>
                <c:pt idx="5">
                  <c:v>ENISA</c:v>
                </c:pt>
              </c:strCache>
            </c:strRef>
          </c:cat>
          <c:val>
            <c:numRef>
              <c:f>Sheet1!$B$10:$B$15</c:f>
              <c:numCache>
                <c:formatCode>General</c:formatCode>
                <c:ptCount val="6"/>
                <c:pt idx="0">
                  <c:v>525</c:v>
                </c:pt>
                <c:pt idx="1">
                  <c:v>560</c:v>
                </c:pt>
                <c:pt idx="2">
                  <c:v>128</c:v>
                </c:pt>
                <c:pt idx="3">
                  <c:v>204</c:v>
                </c:pt>
                <c:pt idx="4">
                  <c:v>102</c:v>
                </c:pt>
                <c:pt idx="5">
                  <c:v>51</c:v>
                </c:pt>
              </c:numCache>
            </c:numRef>
          </c:val>
          <c:extLst>
            <c:ext xmlns:c16="http://schemas.microsoft.com/office/drawing/2014/chart" uri="{C3380CC4-5D6E-409C-BE32-E72D297353CC}">
              <c16:uniqueId val="{00000000-07BD-4F76-8344-DB0595A0B27F}"/>
            </c:ext>
          </c:extLst>
        </c:ser>
        <c:dLbls>
          <c:showLegendKey val="0"/>
          <c:showVal val="0"/>
          <c:showCatName val="0"/>
          <c:showSerName val="0"/>
          <c:showPercent val="0"/>
          <c:showBubbleSize val="0"/>
        </c:dLbls>
        <c:gapWidth val="219"/>
        <c:overlap val="-27"/>
        <c:axId val="1443998656"/>
        <c:axId val="1444004416"/>
      </c:barChart>
      <c:catAx>
        <c:axId val="1443998656"/>
        <c:scaling>
          <c:orientation val="minMax"/>
        </c:scaling>
        <c:delete val="0"/>
        <c:axPos val="b"/>
        <c:numFmt formatCode="General" sourceLinked="1"/>
        <c:majorTickMark val="none"/>
        <c:minorTickMark val="none"/>
        <c:tickLblPos val="nextTo"/>
        <c:spPr>
          <a:solidFill>
            <a:schemeClr val="bg1"/>
          </a:solid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highlight>
                  <a:srgbClr val="000000"/>
                </a:highlight>
                <a:latin typeface="+mn-lt"/>
                <a:ea typeface="+mn-ea"/>
                <a:cs typeface="+mn-cs"/>
              </a:defRPr>
            </a:pPr>
            <a:endParaRPr lang="en-US"/>
          </a:p>
        </c:txPr>
        <c:crossAx val="1444004416"/>
        <c:crosses val="autoZero"/>
        <c:auto val="1"/>
        <c:lblAlgn val="ctr"/>
        <c:lblOffset val="100"/>
        <c:noMultiLvlLbl val="0"/>
      </c:catAx>
      <c:valAx>
        <c:axId val="144400441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4399865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hu-H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7AC11F-7089-49B3-92D4-B9D8BF3AAAA9}" type="datetimeFigureOut">
              <a:rPr lang="hu-HU" smtClean="0"/>
              <a:t>2024. 10. 14.</a:t>
            </a:fld>
            <a:endParaRPr lang="hu-H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hu-H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hu-H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hu-H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4E179E-53CC-44C3-B266-BA8C753902EB}" type="slidenum">
              <a:rPr lang="hu-HU" smtClean="0"/>
              <a:t>‹#›</a:t>
            </a:fld>
            <a:endParaRPr lang="hu-HU"/>
          </a:p>
        </p:txBody>
      </p:sp>
    </p:spTree>
    <p:extLst>
      <p:ext uri="{BB962C8B-B14F-4D97-AF65-F5344CB8AC3E}">
        <p14:creationId xmlns:p14="http://schemas.microsoft.com/office/powerpoint/2010/main" val="39427414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u-HU" dirty="0"/>
              <a:t>Y: https://www.freepik.com/premium-photo/fire-alphabet-letter-y-isolated-black-background_23683441.htm</a:t>
            </a:r>
          </a:p>
          <a:p>
            <a:endParaRPr lang="hu-HU" dirty="0"/>
          </a:p>
        </p:txBody>
      </p:sp>
      <p:sp>
        <p:nvSpPr>
          <p:cNvPr id="4" name="Slide Number Placeholder 3"/>
          <p:cNvSpPr>
            <a:spLocks noGrp="1"/>
          </p:cNvSpPr>
          <p:nvPr>
            <p:ph type="sldNum" sz="quarter" idx="5"/>
          </p:nvPr>
        </p:nvSpPr>
        <p:spPr/>
        <p:txBody>
          <a:bodyPr/>
          <a:lstStyle/>
          <a:p>
            <a:fld id="{F74E179E-53CC-44C3-B266-BA8C753902EB}" type="slidenum">
              <a:rPr lang="hu-HU" smtClean="0"/>
              <a:t>1</a:t>
            </a:fld>
            <a:endParaRPr lang="hu-HU"/>
          </a:p>
        </p:txBody>
      </p:sp>
    </p:spTree>
    <p:extLst>
      <p:ext uri="{BB962C8B-B14F-4D97-AF65-F5344CB8AC3E}">
        <p14:creationId xmlns:p14="http://schemas.microsoft.com/office/powerpoint/2010/main" val="2963355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u-HU" b="1" dirty="0"/>
          </a:p>
          <a:p>
            <a:r>
              <a:rPr lang="hu-HU" b="1" dirty="0"/>
              <a:t>https://hackeslangos.show/</a:t>
            </a:r>
          </a:p>
          <a:p>
            <a:r>
              <a:rPr lang="hu-HU" b="1" dirty="0"/>
              <a:t>HnL321 - Kiégés - Beszélgetés </a:t>
            </a:r>
            <a:r>
              <a:rPr lang="hu-HU" b="1" dirty="0" err="1"/>
              <a:t>Krasznay</a:t>
            </a:r>
            <a:r>
              <a:rPr lang="hu-HU" b="1" dirty="0"/>
              <a:t> Csabával</a:t>
            </a:r>
          </a:p>
          <a:p>
            <a:r>
              <a:rPr lang="hu-HU" b="1" dirty="0"/>
              <a:t>2024-03-15</a:t>
            </a:r>
          </a:p>
          <a:p>
            <a:endParaRPr lang="hu-HU" b="1" dirty="0"/>
          </a:p>
          <a:p>
            <a:r>
              <a:rPr lang="hu-HU" b="1" dirty="0"/>
              <a:t>"Egy </a:t>
            </a:r>
            <a:r>
              <a:rPr lang="hu-HU" b="1" dirty="0" err="1"/>
              <a:t>securityban</a:t>
            </a:r>
            <a:r>
              <a:rPr lang="hu-HU" b="1" dirty="0"/>
              <a:t> nagyon, nagyon, nagyon fontos, hogy ami ma történt [...] arról beszéljünk. Mert az a legértékesebb szerintem."</a:t>
            </a:r>
          </a:p>
          <a:p>
            <a:r>
              <a:rPr lang="hu-HU" b="1" dirty="0"/>
              <a:t>30:57</a:t>
            </a:r>
          </a:p>
          <a:p>
            <a:r>
              <a:rPr lang="hu-HU" b="1" dirty="0"/>
              <a:t>"Például ez is hiányzik a magyar hírmédiából. [...] a </a:t>
            </a:r>
            <a:r>
              <a:rPr lang="hu-HU" b="1" dirty="0" err="1"/>
              <a:t>cybersecurity</a:t>
            </a:r>
            <a:r>
              <a:rPr lang="hu-HU" b="1" dirty="0"/>
              <a:t>-s hírek, amik megjelennek, azok vagy nagyon le vannak maradva, vagy nagyon magas szintűek, vagy egyszerűen nem azt válogatják ki, ami szerintem igazából érdekes. [...] nincs egy normális IT-</a:t>
            </a:r>
            <a:r>
              <a:rPr lang="hu-HU" b="1" dirty="0" err="1"/>
              <a:t>val</a:t>
            </a:r>
            <a:r>
              <a:rPr lang="hu-HU" b="1" dirty="0"/>
              <a:t> foglalkozó magyar nyelvű portál"</a:t>
            </a:r>
          </a:p>
          <a:p>
            <a:r>
              <a:rPr lang="hu-HU" b="1" dirty="0"/>
              <a:t>32:02</a:t>
            </a:r>
          </a:p>
          <a:p>
            <a:endParaRPr lang="hu-HU" b="1" dirty="0"/>
          </a:p>
          <a:p>
            <a:r>
              <a:rPr lang="hu-HU" b="1" dirty="0"/>
              <a:t>------------------</a:t>
            </a:r>
          </a:p>
          <a:p>
            <a:r>
              <a:rPr lang="hu-HU" b="1" dirty="0"/>
              <a:t>Kémkedett a Facebook a Snapchat felhasználói után</a:t>
            </a:r>
          </a:p>
          <a:p>
            <a:r>
              <a:rPr lang="hu-HU" b="1" dirty="0"/>
              <a:t>HWSW: 2024. MÁRCIUS 27. 11:40</a:t>
            </a:r>
          </a:p>
          <a:p>
            <a:r>
              <a:rPr lang="hu-HU" b="1" dirty="0"/>
              <a:t>https://www.hwsw.hu/hirek/67456/meta-facebook-snapchat-forgalom-halozat-titkositas-adatgyujtes-ghostbusters.html</a:t>
            </a:r>
          </a:p>
          <a:p>
            <a:r>
              <a:rPr lang="hu-HU" b="1" dirty="0"/>
              <a:t>A Facebook más alkalmazások forgalma után is kémkedik</a:t>
            </a:r>
          </a:p>
          <a:p>
            <a:r>
              <a:rPr lang="hu-HU" b="1" dirty="0" err="1"/>
              <a:t>Yanac</a:t>
            </a:r>
            <a:r>
              <a:rPr lang="hu-HU" b="1" dirty="0"/>
              <a:t>: 2024/03/27 </a:t>
            </a:r>
            <a:r>
              <a:rPr lang="hu-HU" b="1" dirty="0" err="1"/>
              <a:t>at</a:t>
            </a:r>
            <a:r>
              <a:rPr lang="hu-HU" b="1" dirty="0"/>
              <a:t> 8:00 </a:t>
            </a:r>
            <a:r>
              <a:rPr lang="hu-HU" b="1" dirty="0" err="1"/>
              <a:t>pm</a:t>
            </a:r>
            <a:endParaRPr lang="hu-HU" b="1" dirty="0"/>
          </a:p>
          <a:p>
            <a:r>
              <a:rPr lang="hu-HU" b="1" dirty="0"/>
              <a:t>https://yanac.hu/2024/03/27/a-facebook-mas-alkalmazasok-forgalma-utan-is-kemkedik/</a:t>
            </a:r>
          </a:p>
          <a:p>
            <a:r>
              <a:rPr lang="hu-HU" b="1" dirty="0"/>
              <a:t>------------------</a:t>
            </a:r>
          </a:p>
          <a:p>
            <a:r>
              <a:rPr lang="hu-HU" b="1" dirty="0"/>
              <a:t>Csalóoldalakat terjeszt a Google MI-vel támogatott keresője</a:t>
            </a:r>
          </a:p>
          <a:p>
            <a:r>
              <a:rPr lang="hu-HU" b="1" dirty="0"/>
              <a:t>HWSW: 2024. MÁRCIUS 26. 14:22</a:t>
            </a:r>
          </a:p>
          <a:p>
            <a:r>
              <a:rPr lang="hu-HU" b="1" dirty="0"/>
              <a:t>https://www.hwsw.hu/hirek/67452/google-searchgenerativeexperience-sge-scam-csalas.html</a:t>
            </a:r>
          </a:p>
          <a:p>
            <a:r>
              <a:rPr lang="hu-HU" b="1" dirty="0"/>
              <a:t>A Google új, MI támogatott keresője káros oldalakat reklámoz</a:t>
            </a:r>
          </a:p>
          <a:p>
            <a:r>
              <a:rPr lang="hu-HU" b="1" dirty="0" err="1"/>
              <a:t>Yanac</a:t>
            </a:r>
            <a:r>
              <a:rPr lang="hu-HU" b="1" dirty="0"/>
              <a:t>: 2024/03/25 </a:t>
            </a:r>
            <a:r>
              <a:rPr lang="hu-HU" b="1" dirty="0" err="1"/>
              <a:t>at</a:t>
            </a:r>
            <a:r>
              <a:rPr lang="hu-HU" b="1" dirty="0"/>
              <a:t> 4:57 </a:t>
            </a:r>
            <a:r>
              <a:rPr lang="hu-HU" b="1" dirty="0" err="1"/>
              <a:t>pm</a:t>
            </a:r>
            <a:endParaRPr lang="hu-HU" b="1" dirty="0"/>
          </a:p>
          <a:p>
            <a:r>
              <a:rPr lang="hu-HU" b="1" dirty="0"/>
              <a:t>------------------</a:t>
            </a:r>
          </a:p>
          <a:p>
            <a:r>
              <a:rPr lang="hu-HU" b="1" dirty="0"/>
              <a:t>Facebookon taroltak a </a:t>
            </a:r>
            <a:r>
              <a:rPr lang="hu-HU" b="1" dirty="0" err="1"/>
              <a:t>Midjourney</a:t>
            </a:r>
            <a:r>
              <a:rPr lang="hu-HU" b="1" dirty="0"/>
              <a:t> nevével visszaélő csalók</a:t>
            </a:r>
          </a:p>
          <a:p>
            <a:r>
              <a:rPr lang="hu-HU" b="1" dirty="0"/>
              <a:t>HWSW: 2024. ÁPRILIS 9. 13:00</a:t>
            </a:r>
          </a:p>
          <a:p>
            <a:r>
              <a:rPr lang="hu-HU" b="1" dirty="0"/>
              <a:t>https://www.hwsw.hu/hirek/67496/midjourney-facebook-kamu-hirdetesek-atveres.html</a:t>
            </a:r>
          </a:p>
          <a:p>
            <a:r>
              <a:rPr lang="hu-HU" b="1" dirty="0"/>
              <a:t>Több hamis </a:t>
            </a:r>
            <a:r>
              <a:rPr lang="hu-HU" b="1" dirty="0" err="1"/>
              <a:t>MidJourney</a:t>
            </a:r>
            <a:r>
              <a:rPr lang="hu-HU" b="1" dirty="0"/>
              <a:t> MI oldal a Facebookon 1,2 millió embernek hirdetett </a:t>
            </a:r>
            <a:r>
              <a:rPr lang="hu-HU" b="1" dirty="0" err="1"/>
              <a:t>malware</a:t>
            </a:r>
            <a:r>
              <a:rPr lang="hu-HU" b="1" dirty="0"/>
              <a:t>-t</a:t>
            </a:r>
          </a:p>
          <a:p>
            <a:r>
              <a:rPr lang="hu-HU" b="1" dirty="0" err="1"/>
              <a:t>Yanac</a:t>
            </a:r>
            <a:r>
              <a:rPr lang="hu-HU" b="1" dirty="0"/>
              <a:t>: 2024/04/08 </a:t>
            </a:r>
            <a:r>
              <a:rPr lang="hu-HU" b="1" dirty="0" err="1"/>
              <a:t>at</a:t>
            </a:r>
            <a:r>
              <a:rPr lang="hu-HU" b="1" dirty="0"/>
              <a:t> 18:56</a:t>
            </a:r>
          </a:p>
          <a:p>
            <a:r>
              <a:rPr lang="hu-HU" b="1" dirty="0"/>
              <a:t>------------------</a:t>
            </a:r>
          </a:p>
          <a:p>
            <a:r>
              <a:rPr lang="hu-HU" b="1" dirty="0"/>
              <a:t>Feltörték a webes biztonságot oktató OWASP szerverét</a:t>
            </a:r>
          </a:p>
          <a:p>
            <a:r>
              <a:rPr lang="hu-HU" b="1" dirty="0"/>
              <a:t>prog.hu 2024.04.04.</a:t>
            </a:r>
          </a:p>
          <a:p>
            <a:r>
              <a:rPr lang="hu-HU" b="1" dirty="0"/>
              <a:t>https://prog.hu/hirek/6658/owasp-hack-oneletrajz-lopas-adatszivargas-web-biztonsag</a:t>
            </a:r>
          </a:p>
          <a:p>
            <a:r>
              <a:rPr lang="hu-HU" b="1" dirty="0"/>
              <a:t>OWASP adatszivárgás (2006 – 2014)</a:t>
            </a:r>
          </a:p>
          <a:p>
            <a:r>
              <a:rPr lang="hu-HU" b="1" dirty="0" err="1"/>
              <a:t>Yanac</a:t>
            </a:r>
            <a:r>
              <a:rPr lang="hu-HU" b="1" dirty="0"/>
              <a:t>: 2024/04/04 </a:t>
            </a:r>
            <a:r>
              <a:rPr lang="hu-HU" b="1" dirty="0" err="1"/>
              <a:t>at</a:t>
            </a:r>
            <a:r>
              <a:rPr lang="hu-HU" b="1" dirty="0"/>
              <a:t> 19:13</a:t>
            </a:r>
          </a:p>
          <a:p>
            <a:r>
              <a:rPr lang="hu-HU" b="1" dirty="0"/>
              <a:t>------------------</a:t>
            </a:r>
          </a:p>
        </p:txBody>
      </p:sp>
      <p:sp>
        <p:nvSpPr>
          <p:cNvPr id="4" name="Slide Number Placeholder 3"/>
          <p:cNvSpPr>
            <a:spLocks noGrp="1"/>
          </p:cNvSpPr>
          <p:nvPr>
            <p:ph type="sldNum" sz="quarter" idx="5"/>
          </p:nvPr>
        </p:nvSpPr>
        <p:spPr/>
        <p:txBody>
          <a:bodyPr/>
          <a:lstStyle/>
          <a:p>
            <a:fld id="{F74E179E-53CC-44C3-B266-BA8C753902EB}" type="slidenum">
              <a:rPr lang="hu-HU" smtClean="0"/>
              <a:t>4</a:t>
            </a:fld>
            <a:endParaRPr lang="hu-HU"/>
          </a:p>
        </p:txBody>
      </p:sp>
    </p:spTree>
    <p:extLst>
      <p:ext uri="{BB962C8B-B14F-4D97-AF65-F5344CB8AC3E}">
        <p14:creationId xmlns:p14="http://schemas.microsoft.com/office/powerpoint/2010/main" val="14615624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u-HU" dirty="0"/>
          </a:p>
        </p:txBody>
      </p:sp>
      <p:sp>
        <p:nvSpPr>
          <p:cNvPr id="4" name="Slide Number Placeholder 3"/>
          <p:cNvSpPr>
            <a:spLocks noGrp="1"/>
          </p:cNvSpPr>
          <p:nvPr>
            <p:ph type="sldNum" sz="quarter" idx="5"/>
          </p:nvPr>
        </p:nvSpPr>
        <p:spPr/>
        <p:txBody>
          <a:bodyPr/>
          <a:lstStyle/>
          <a:p>
            <a:fld id="{F74E179E-53CC-44C3-B266-BA8C753902EB}" type="slidenum">
              <a:rPr lang="hu-HU" smtClean="0"/>
              <a:t>5</a:t>
            </a:fld>
            <a:endParaRPr lang="hu-HU"/>
          </a:p>
        </p:txBody>
      </p:sp>
    </p:spTree>
    <p:extLst>
      <p:ext uri="{BB962C8B-B14F-4D97-AF65-F5344CB8AC3E}">
        <p14:creationId xmlns:p14="http://schemas.microsoft.com/office/powerpoint/2010/main" val="25430834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u-HU" dirty="0"/>
          </a:p>
        </p:txBody>
      </p:sp>
      <p:sp>
        <p:nvSpPr>
          <p:cNvPr id="4" name="Slide Number Placeholder 3"/>
          <p:cNvSpPr>
            <a:spLocks noGrp="1"/>
          </p:cNvSpPr>
          <p:nvPr>
            <p:ph type="sldNum" sz="quarter" idx="5"/>
          </p:nvPr>
        </p:nvSpPr>
        <p:spPr/>
        <p:txBody>
          <a:bodyPr/>
          <a:lstStyle/>
          <a:p>
            <a:fld id="{F74E179E-53CC-44C3-B266-BA8C753902EB}" type="slidenum">
              <a:rPr lang="hu-HU" smtClean="0"/>
              <a:t>6</a:t>
            </a:fld>
            <a:endParaRPr lang="hu-HU"/>
          </a:p>
        </p:txBody>
      </p:sp>
    </p:spTree>
    <p:extLst>
      <p:ext uri="{BB962C8B-B14F-4D97-AF65-F5344CB8AC3E}">
        <p14:creationId xmlns:p14="http://schemas.microsoft.com/office/powerpoint/2010/main" val="4189755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u-HU" dirty="0"/>
              <a:t>? - https://www.freepik.com/premium-photo/fire-alphabet-question-mark-isolated-black-background_23682027.htm#page=2&amp;query=FIRE&amp;position=32&amp;from_view=author&amp;uuid=a48ed73a-a3ec-4063-ab27-5a739e530915</a:t>
            </a:r>
          </a:p>
        </p:txBody>
      </p:sp>
      <p:sp>
        <p:nvSpPr>
          <p:cNvPr id="4" name="Slide Number Placeholder 3"/>
          <p:cNvSpPr>
            <a:spLocks noGrp="1"/>
          </p:cNvSpPr>
          <p:nvPr>
            <p:ph type="sldNum" sz="quarter" idx="5"/>
          </p:nvPr>
        </p:nvSpPr>
        <p:spPr/>
        <p:txBody>
          <a:bodyPr/>
          <a:lstStyle/>
          <a:p>
            <a:fld id="{F74E179E-53CC-44C3-B266-BA8C753902EB}" type="slidenum">
              <a:rPr lang="hu-HU" smtClean="0"/>
              <a:t>9</a:t>
            </a:fld>
            <a:endParaRPr lang="hu-HU"/>
          </a:p>
        </p:txBody>
      </p:sp>
    </p:spTree>
    <p:extLst>
      <p:ext uri="{BB962C8B-B14F-4D97-AF65-F5344CB8AC3E}">
        <p14:creationId xmlns:p14="http://schemas.microsoft.com/office/powerpoint/2010/main" val="36732114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996333FD-3F07-4EEA-99DD-37AEE0CFF0CB}" type="datetimeFigureOut">
              <a:rPr lang="hu-HU" smtClean="0"/>
              <a:t>2024. 10. 14.</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FC57AC21-DDF3-4BEC-8A6A-627E9CFD85BE}" type="slidenum">
              <a:rPr lang="hu-HU" smtClean="0"/>
              <a:t>‹#›</a:t>
            </a:fld>
            <a:endParaRPr lang="hu-HU"/>
          </a:p>
        </p:txBody>
      </p:sp>
    </p:spTree>
    <p:extLst>
      <p:ext uri="{BB962C8B-B14F-4D97-AF65-F5344CB8AC3E}">
        <p14:creationId xmlns:p14="http://schemas.microsoft.com/office/powerpoint/2010/main" val="19391484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996333FD-3F07-4EEA-99DD-37AEE0CFF0CB}" type="datetimeFigureOut">
              <a:rPr lang="hu-HU" smtClean="0"/>
              <a:t>2024. 10. 14.</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FC57AC21-DDF3-4BEC-8A6A-627E9CFD85BE}" type="slidenum">
              <a:rPr lang="hu-HU" smtClean="0"/>
              <a:t>‹#›</a:t>
            </a:fld>
            <a:endParaRPr lang="hu-HU"/>
          </a:p>
        </p:txBody>
      </p:sp>
    </p:spTree>
    <p:extLst>
      <p:ext uri="{BB962C8B-B14F-4D97-AF65-F5344CB8AC3E}">
        <p14:creationId xmlns:p14="http://schemas.microsoft.com/office/powerpoint/2010/main" val="41138996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996333FD-3F07-4EEA-99DD-37AEE0CFF0CB}" type="datetimeFigureOut">
              <a:rPr lang="hu-HU" smtClean="0"/>
              <a:t>2024. 10. 14.</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FC57AC21-DDF3-4BEC-8A6A-627E9CFD85BE}" type="slidenum">
              <a:rPr lang="hu-HU" smtClean="0"/>
              <a:t>‹#›</a:t>
            </a:fld>
            <a:endParaRPr lang="hu-HU"/>
          </a:p>
        </p:txBody>
      </p:sp>
    </p:spTree>
    <p:extLst>
      <p:ext uri="{BB962C8B-B14F-4D97-AF65-F5344CB8AC3E}">
        <p14:creationId xmlns:p14="http://schemas.microsoft.com/office/powerpoint/2010/main" val="3503059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996333FD-3F07-4EEA-99DD-37AEE0CFF0CB}" type="datetimeFigureOut">
              <a:rPr lang="hu-HU" smtClean="0"/>
              <a:t>2024. 10. 14.</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FC57AC21-DDF3-4BEC-8A6A-627E9CFD85BE}" type="slidenum">
              <a:rPr lang="hu-HU" smtClean="0"/>
              <a:t>‹#›</a:t>
            </a:fld>
            <a:endParaRPr lang="hu-HU"/>
          </a:p>
        </p:txBody>
      </p:sp>
    </p:spTree>
    <p:extLst>
      <p:ext uri="{BB962C8B-B14F-4D97-AF65-F5344CB8AC3E}">
        <p14:creationId xmlns:p14="http://schemas.microsoft.com/office/powerpoint/2010/main" val="10610546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shade val="82000"/>
                  </a:schemeClr>
                </a:solidFill>
              </a:defRPr>
            </a:lvl1pPr>
            <a:lvl2pPr marL="457200" indent="0">
              <a:buNone/>
              <a:defRPr sz="2000">
                <a:solidFill>
                  <a:schemeClr val="tx1">
                    <a:shade val="82000"/>
                  </a:schemeClr>
                </a:solidFill>
              </a:defRPr>
            </a:lvl2pPr>
            <a:lvl3pPr marL="914400" indent="0">
              <a:buNone/>
              <a:defRPr sz="1800">
                <a:solidFill>
                  <a:schemeClr val="tx1">
                    <a:shade val="82000"/>
                  </a:schemeClr>
                </a:solidFill>
              </a:defRPr>
            </a:lvl3pPr>
            <a:lvl4pPr marL="1371600" indent="0">
              <a:buNone/>
              <a:defRPr sz="1600">
                <a:solidFill>
                  <a:schemeClr val="tx1">
                    <a:shade val="82000"/>
                  </a:schemeClr>
                </a:solidFill>
              </a:defRPr>
            </a:lvl4pPr>
            <a:lvl5pPr marL="1828800" indent="0">
              <a:buNone/>
              <a:defRPr sz="1600">
                <a:solidFill>
                  <a:schemeClr val="tx1">
                    <a:shade val="82000"/>
                  </a:schemeClr>
                </a:solidFill>
              </a:defRPr>
            </a:lvl5pPr>
            <a:lvl6pPr marL="2286000" indent="0">
              <a:buNone/>
              <a:defRPr sz="1600">
                <a:solidFill>
                  <a:schemeClr val="tx1">
                    <a:shade val="82000"/>
                  </a:schemeClr>
                </a:solidFill>
              </a:defRPr>
            </a:lvl6pPr>
            <a:lvl7pPr marL="2743200" indent="0">
              <a:buNone/>
              <a:defRPr sz="1600">
                <a:solidFill>
                  <a:schemeClr val="tx1">
                    <a:shade val="82000"/>
                  </a:schemeClr>
                </a:solidFill>
              </a:defRPr>
            </a:lvl7pPr>
            <a:lvl8pPr marL="3200400" indent="0">
              <a:buNone/>
              <a:defRPr sz="1600">
                <a:solidFill>
                  <a:schemeClr val="tx1">
                    <a:shade val="82000"/>
                  </a:schemeClr>
                </a:solidFill>
              </a:defRPr>
            </a:lvl8pPr>
            <a:lvl9pPr marL="3657600" indent="0">
              <a:buNone/>
              <a:defRPr sz="1600">
                <a:solidFill>
                  <a:schemeClr val="tx1">
                    <a:shade val="82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996333FD-3F07-4EEA-99DD-37AEE0CFF0CB}" type="datetimeFigureOut">
              <a:rPr lang="hu-HU" smtClean="0"/>
              <a:t>2024. 10. 14.</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FC57AC21-DDF3-4BEC-8A6A-627E9CFD85BE}" type="slidenum">
              <a:rPr lang="hu-HU" smtClean="0"/>
              <a:t>‹#›</a:t>
            </a:fld>
            <a:endParaRPr lang="hu-HU"/>
          </a:p>
        </p:txBody>
      </p:sp>
    </p:spTree>
    <p:extLst>
      <p:ext uri="{BB962C8B-B14F-4D97-AF65-F5344CB8AC3E}">
        <p14:creationId xmlns:p14="http://schemas.microsoft.com/office/powerpoint/2010/main" val="6531558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996333FD-3F07-4EEA-99DD-37AEE0CFF0CB}" type="datetimeFigureOut">
              <a:rPr lang="hu-HU" smtClean="0"/>
              <a:t>2024. 10. 14.</a:t>
            </a:fld>
            <a:endParaRPr lang="hu-HU"/>
          </a:p>
        </p:txBody>
      </p:sp>
      <p:sp>
        <p:nvSpPr>
          <p:cNvPr id="6" name="Footer Placeholder 5"/>
          <p:cNvSpPr>
            <a:spLocks noGrp="1"/>
          </p:cNvSpPr>
          <p:nvPr>
            <p:ph type="ftr" sz="quarter" idx="11"/>
          </p:nvPr>
        </p:nvSpPr>
        <p:spPr/>
        <p:txBody>
          <a:bodyPr/>
          <a:lstStyle/>
          <a:p>
            <a:endParaRPr lang="hu-HU"/>
          </a:p>
        </p:txBody>
      </p:sp>
      <p:sp>
        <p:nvSpPr>
          <p:cNvPr id="7" name="Slide Number Placeholder 6"/>
          <p:cNvSpPr>
            <a:spLocks noGrp="1"/>
          </p:cNvSpPr>
          <p:nvPr>
            <p:ph type="sldNum" sz="quarter" idx="12"/>
          </p:nvPr>
        </p:nvSpPr>
        <p:spPr/>
        <p:txBody>
          <a:bodyPr/>
          <a:lstStyle/>
          <a:p>
            <a:fld id="{FC57AC21-DDF3-4BEC-8A6A-627E9CFD85BE}" type="slidenum">
              <a:rPr lang="hu-HU" smtClean="0"/>
              <a:t>‹#›</a:t>
            </a:fld>
            <a:endParaRPr lang="hu-HU"/>
          </a:p>
        </p:txBody>
      </p:sp>
    </p:spTree>
    <p:extLst>
      <p:ext uri="{BB962C8B-B14F-4D97-AF65-F5344CB8AC3E}">
        <p14:creationId xmlns:p14="http://schemas.microsoft.com/office/powerpoint/2010/main" val="11356874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996333FD-3F07-4EEA-99DD-37AEE0CFF0CB}" type="datetimeFigureOut">
              <a:rPr lang="hu-HU" smtClean="0"/>
              <a:t>2024. 10. 14.</a:t>
            </a:fld>
            <a:endParaRPr lang="hu-HU"/>
          </a:p>
        </p:txBody>
      </p:sp>
      <p:sp>
        <p:nvSpPr>
          <p:cNvPr id="8" name="Footer Placeholder 7"/>
          <p:cNvSpPr>
            <a:spLocks noGrp="1"/>
          </p:cNvSpPr>
          <p:nvPr>
            <p:ph type="ftr" sz="quarter" idx="11"/>
          </p:nvPr>
        </p:nvSpPr>
        <p:spPr/>
        <p:txBody>
          <a:bodyPr/>
          <a:lstStyle/>
          <a:p>
            <a:endParaRPr lang="hu-HU"/>
          </a:p>
        </p:txBody>
      </p:sp>
      <p:sp>
        <p:nvSpPr>
          <p:cNvPr id="9" name="Slide Number Placeholder 8"/>
          <p:cNvSpPr>
            <a:spLocks noGrp="1"/>
          </p:cNvSpPr>
          <p:nvPr>
            <p:ph type="sldNum" sz="quarter" idx="12"/>
          </p:nvPr>
        </p:nvSpPr>
        <p:spPr/>
        <p:txBody>
          <a:bodyPr/>
          <a:lstStyle/>
          <a:p>
            <a:fld id="{FC57AC21-DDF3-4BEC-8A6A-627E9CFD85BE}" type="slidenum">
              <a:rPr lang="hu-HU" smtClean="0"/>
              <a:t>‹#›</a:t>
            </a:fld>
            <a:endParaRPr lang="hu-HU"/>
          </a:p>
        </p:txBody>
      </p:sp>
    </p:spTree>
    <p:extLst>
      <p:ext uri="{BB962C8B-B14F-4D97-AF65-F5344CB8AC3E}">
        <p14:creationId xmlns:p14="http://schemas.microsoft.com/office/powerpoint/2010/main" val="2253964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996333FD-3F07-4EEA-99DD-37AEE0CFF0CB}" type="datetimeFigureOut">
              <a:rPr lang="hu-HU" smtClean="0"/>
              <a:t>2024. 10. 14.</a:t>
            </a:fld>
            <a:endParaRPr lang="hu-HU"/>
          </a:p>
        </p:txBody>
      </p:sp>
      <p:sp>
        <p:nvSpPr>
          <p:cNvPr id="4" name="Footer Placeholder 3"/>
          <p:cNvSpPr>
            <a:spLocks noGrp="1"/>
          </p:cNvSpPr>
          <p:nvPr>
            <p:ph type="ftr" sz="quarter" idx="11"/>
          </p:nvPr>
        </p:nvSpPr>
        <p:spPr/>
        <p:txBody>
          <a:bodyPr/>
          <a:lstStyle/>
          <a:p>
            <a:endParaRPr lang="hu-HU"/>
          </a:p>
        </p:txBody>
      </p:sp>
      <p:sp>
        <p:nvSpPr>
          <p:cNvPr id="5" name="Slide Number Placeholder 4"/>
          <p:cNvSpPr>
            <a:spLocks noGrp="1"/>
          </p:cNvSpPr>
          <p:nvPr>
            <p:ph type="sldNum" sz="quarter" idx="12"/>
          </p:nvPr>
        </p:nvSpPr>
        <p:spPr/>
        <p:txBody>
          <a:bodyPr/>
          <a:lstStyle/>
          <a:p>
            <a:fld id="{FC57AC21-DDF3-4BEC-8A6A-627E9CFD85BE}" type="slidenum">
              <a:rPr lang="hu-HU" smtClean="0"/>
              <a:t>‹#›</a:t>
            </a:fld>
            <a:endParaRPr lang="hu-HU"/>
          </a:p>
        </p:txBody>
      </p:sp>
    </p:spTree>
    <p:extLst>
      <p:ext uri="{BB962C8B-B14F-4D97-AF65-F5344CB8AC3E}">
        <p14:creationId xmlns:p14="http://schemas.microsoft.com/office/powerpoint/2010/main" val="9071034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6333FD-3F07-4EEA-99DD-37AEE0CFF0CB}" type="datetimeFigureOut">
              <a:rPr lang="hu-HU" smtClean="0"/>
              <a:t>2024. 10. 14.</a:t>
            </a:fld>
            <a:endParaRPr lang="hu-HU"/>
          </a:p>
        </p:txBody>
      </p:sp>
      <p:sp>
        <p:nvSpPr>
          <p:cNvPr id="3" name="Footer Placeholder 2"/>
          <p:cNvSpPr>
            <a:spLocks noGrp="1"/>
          </p:cNvSpPr>
          <p:nvPr>
            <p:ph type="ftr" sz="quarter" idx="11"/>
          </p:nvPr>
        </p:nvSpPr>
        <p:spPr/>
        <p:txBody>
          <a:bodyPr/>
          <a:lstStyle/>
          <a:p>
            <a:endParaRPr lang="hu-HU"/>
          </a:p>
        </p:txBody>
      </p:sp>
      <p:sp>
        <p:nvSpPr>
          <p:cNvPr id="4" name="Slide Number Placeholder 3"/>
          <p:cNvSpPr>
            <a:spLocks noGrp="1"/>
          </p:cNvSpPr>
          <p:nvPr>
            <p:ph type="sldNum" sz="quarter" idx="12"/>
          </p:nvPr>
        </p:nvSpPr>
        <p:spPr/>
        <p:txBody>
          <a:bodyPr/>
          <a:lstStyle/>
          <a:p>
            <a:fld id="{FC57AC21-DDF3-4BEC-8A6A-627E9CFD85BE}" type="slidenum">
              <a:rPr lang="hu-HU" smtClean="0"/>
              <a:t>‹#›</a:t>
            </a:fld>
            <a:endParaRPr lang="hu-HU"/>
          </a:p>
        </p:txBody>
      </p:sp>
    </p:spTree>
    <p:extLst>
      <p:ext uri="{BB962C8B-B14F-4D97-AF65-F5344CB8AC3E}">
        <p14:creationId xmlns:p14="http://schemas.microsoft.com/office/powerpoint/2010/main" val="1047808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996333FD-3F07-4EEA-99DD-37AEE0CFF0CB}" type="datetimeFigureOut">
              <a:rPr lang="hu-HU" smtClean="0"/>
              <a:t>2024. 10. 14.</a:t>
            </a:fld>
            <a:endParaRPr lang="hu-HU"/>
          </a:p>
        </p:txBody>
      </p:sp>
      <p:sp>
        <p:nvSpPr>
          <p:cNvPr id="6" name="Footer Placeholder 5"/>
          <p:cNvSpPr>
            <a:spLocks noGrp="1"/>
          </p:cNvSpPr>
          <p:nvPr>
            <p:ph type="ftr" sz="quarter" idx="11"/>
          </p:nvPr>
        </p:nvSpPr>
        <p:spPr/>
        <p:txBody>
          <a:bodyPr/>
          <a:lstStyle/>
          <a:p>
            <a:endParaRPr lang="hu-HU"/>
          </a:p>
        </p:txBody>
      </p:sp>
      <p:sp>
        <p:nvSpPr>
          <p:cNvPr id="7" name="Slide Number Placeholder 6"/>
          <p:cNvSpPr>
            <a:spLocks noGrp="1"/>
          </p:cNvSpPr>
          <p:nvPr>
            <p:ph type="sldNum" sz="quarter" idx="12"/>
          </p:nvPr>
        </p:nvSpPr>
        <p:spPr/>
        <p:txBody>
          <a:bodyPr/>
          <a:lstStyle/>
          <a:p>
            <a:fld id="{FC57AC21-DDF3-4BEC-8A6A-627E9CFD85BE}" type="slidenum">
              <a:rPr lang="hu-HU" smtClean="0"/>
              <a:t>‹#›</a:t>
            </a:fld>
            <a:endParaRPr lang="hu-HU"/>
          </a:p>
        </p:txBody>
      </p:sp>
    </p:spTree>
    <p:extLst>
      <p:ext uri="{BB962C8B-B14F-4D97-AF65-F5344CB8AC3E}">
        <p14:creationId xmlns:p14="http://schemas.microsoft.com/office/powerpoint/2010/main" val="255746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996333FD-3F07-4EEA-99DD-37AEE0CFF0CB}" type="datetimeFigureOut">
              <a:rPr lang="hu-HU" smtClean="0"/>
              <a:t>2024. 10. 14.</a:t>
            </a:fld>
            <a:endParaRPr lang="hu-HU"/>
          </a:p>
        </p:txBody>
      </p:sp>
      <p:sp>
        <p:nvSpPr>
          <p:cNvPr id="6" name="Footer Placeholder 5"/>
          <p:cNvSpPr>
            <a:spLocks noGrp="1"/>
          </p:cNvSpPr>
          <p:nvPr>
            <p:ph type="ftr" sz="quarter" idx="11"/>
          </p:nvPr>
        </p:nvSpPr>
        <p:spPr/>
        <p:txBody>
          <a:bodyPr/>
          <a:lstStyle/>
          <a:p>
            <a:endParaRPr lang="hu-HU"/>
          </a:p>
        </p:txBody>
      </p:sp>
      <p:sp>
        <p:nvSpPr>
          <p:cNvPr id="7" name="Slide Number Placeholder 6"/>
          <p:cNvSpPr>
            <a:spLocks noGrp="1"/>
          </p:cNvSpPr>
          <p:nvPr>
            <p:ph type="sldNum" sz="quarter" idx="12"/>
          </p:nvPr>
        </p:nvSpPr>
        <p:spPr/>
        <p:txBody>
          <a:bodyPr/>
          <a:lstStyle/>
          <a:p>
            <a:fld id="{FC57AC21-DDF3-4BEC-8A6A-627E9CFD85BE}" type="slidenum">
              <a:rPr lang="hu-HU" smtClean="0"/>
              <a:t>‹#›</a:t>
            </a:fld>
            <a:endParaRPr lang="hu-HU"/>
          </a:p>
        </p:txBody>
      </p:sp>
    </p:spTree>
    <p:extLst>
      <p:ext uri="{BB962C8B-B14F-4D97-AF65-F5344CB8AC3E}">
        <p14:creationId xmlns:p14="http://schemas.microsoft.com/office/powerpoint/2010/main" val="24900184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shade val="82000"/>
                  </a:schemeClr>
                </a:solidFill>
              </a:defRPr>
            </a:lvl1pPr>
          </a:lstStyle>
          <a:p>
            <a:fld id="{996333FD-3F07-4EEA-99DD-37AEE0CFF0CB}" type="datetimeFigureOut">
              <a:rPr lang="hu-HU" smtClean="0"/>
              <a:t>2024. 10. 14.</a:t>
            </a:fld>
            <a:endParaRPr lang="hu-H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shade val="82000"/>
                  </a:schemeClr>
                </a:solidFill>
              </a:defRPr>
            </a:lvl1pPr>
          </a:lstStyle>
          <a:p>
            <a:endParaRPr lang="hu-H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shade val="82000"/>
                  </a:schemeClr>
                </a:solidFill>
              </a:defRPr>
            </a:lvl1pPr>
          </a:lstStyle>
          <a:p>
            <a:fld id="{FC57AC21-DDF3-4BEC-8A6A-627E9CFD85BE}" type="slidenum">
              <a:rPr lang="hu-HU" smtClean="0"/>
              <a:t>‹#›</a:t>
            </a:fld>
            <a:endParaRPr lang="hu-HU"/>
          </a:p>
        </p:txBody>
      </p:sp>
    </p:spTree>
    <p:extLst>
      <p:ext uri="{BB962C8B-B14F-4D97-AF65-F5344CB8AC3E}">
        <p14:creationId xmlns:p14="http://schemas.microsoft.com/office/powerpoint/2010/main" val="699695596"/>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svg"/></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082078B8-0300-540B-D02B-93313D01A2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2143125" cy="214312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55EA290C-E9F0-889C-1823-64B142F312DD}"/>
              </a:ext>
            </a:extLst>
          </p:cNvPr>
          <p:cNvSpPr txBox="1"/>
          <p:nvPr/>
        </p:nvSpPr>
        <p:spPr>
          <a:xfrm>
            <a:off x="1457759" y="2727655"/>
            <a:ext cx="5793061" cy="769441"/>
          </a:xfrm>
          <a:prstGeom prst="rect">
            <a:avLst/>
          </a:prstGeom>
          <a:noFill/>
        </p:spPr>
        <p:txBody>
          <a:bodyPr wrap="none" rtlCol="0">
            <a:spAutoFit/>
          </a:bodyPr>
          <a:lstStyle/>
          <a:p>
            <a:r>
              <a:rPr lang="en-GB" sz="4400" dirty="0">
                <a:highlight>
                  <a:srgbClr val="FF3F5A"/>
                </a:highlight>
              </a:rPr>
              <a:t>YANAC – </a:t>
            </a:r>
            <a:r>
              <a:rPr lang="en-GB" sz="4400" dirty="0" err="1">
                <a:highlight>
                  <a:srgbClr val="FF3F5A"/>
                </a:highlight>
              </a:rPr>
              <a:t>légy</a:t>
            </a:r>
            <a:r>
              <a:rPr lang="en-GB" sz="4400" dirty="0">
                <a:highlight>
                  <a:srgbClr val="FF3F5A"/>
                </a:highlight>
              </a:rPr>
              <a:t> </a:t>
            </a:r>
            <a:r>
              <a:rPr lang="en-GB" sz="4400" dirty="0" err="1">
                <a:highlight>
                  <a:srgbClr val="FF3F5A"/>
                </a:highlight>
              </a:rPr>
              <a:t>naprakész</a:t>
            </a:r>
            <a:r>
              <a:rPr lang="en-GB" sz="4400" dirty="0">
                <a:highlight>
                  <a:srgbClr val="FF3F5A"/>
                </a:highlight>
              </a:rPr>
              <a:t>!</a:t>
            </a:r>
            <a:endParaRPr lang="hu-HU" sz="4400" dirty="0">
              <a:highlight>
                <a:srgbClr val="FF3F5A"/>
              </a:highlight>
            </a:endParaRPr>
          </a:p>
        </p:txBody>
      </p:sp>
      <p:sp>
        <p:nvSpPr>
          <p:cNvPr id="8" name="TextBox 7">
            <a:extLst>
              <a:ext uri="{FF2B5EF4-FFF2-40B4-BE49-F238E27FC236}">
                <a16:creationId xmlns:a16="http://schemas.microsoft.com/office/drawing/2014/main" id="{D3FBF422-5977-03DA-DA15-CF3671C7B045}"/>
              </a:ext>
            </a:extLst>
          </p:cNvPr>
          <p:cNvSpPr txBox="1"/>
          <p:nvPr/>
        </p:nvSpPr>
        <p:spPr>
          <a:xfrm>
            <a:off x="6096000" y="6211669"/>
            <a:ext cx="6187493" cy="369332"/>
          </a:xfrm>
          <a:prstGeom prst="rect">
            <a:avLst/>
          </a:prstGeom>
          <a:noFill/>
        </p:spPr>
        <p:txBody>
          <a:bodyPr wrap="square" rtlCol="0">
            <a:spAutoFit/>
          </a:bodyPr>
          <a:lstStyle/>
          <a:p>
            <a:r>
              <a:rPr lang="en-GB" dirty="0"/>
              <a:t>II. </a:t>
            </a:r>
            <a:r>
              <a:rPr lang="en-GB" dirty="0" err="1"/>
              <a:t>Alverad-Bánki</a:t>
            </a:r>
            <a:r>
              <a:rPr lang="en-GB" dirty="0"/>
              <a:t> </a:t>
            </a:r>
            <a:r>
              <a:rPr lang="en-GB" dirty="0" err="1"/>
              <a:t>Nemzetközi</a:t>
            </a:r>
            <a:r>
              <a:rPr lang="en-GB" dirty="0"/>
              <a:t> </a:t>
            </a:r>
            <a:r>
              <a:rPr lang="en-GB" dirty="0" err="1"/>
              <a:t>Kiberbiztonsági</a:t>
            </a:r>
            <a:r>
              <a:rPr lang="en-GB" dirty="0"/>
              <a:t> </a:t>
            </a:r>
            <a:r>
              <a:rPr lang="en-GB" dirty="0" err="1"/>
              <a:t>Konferencia</a:t>
            </a:r>
            <a:r>
              <a:rPr lang="en-GB" dirty="0"/>
              <a:t> </a:t>
            </a:r>
            <a:endParaRPr lang="hu-HU" dirty="0"/>
          </a:p>
        </p:txBody>
      </p:sp>
      <p:sp>
        <p:nvSpPr>
          <p:cNvPr id="9" name="TextBox 8">
            <a:extLst>
              <a:ext uri="{FF2B5EF4-FFF2-40B4-BE49-F238E27FC236}">
                <a16:creationId xmlns:a16="http://schemas.microsoft.com/office/drawing/2014/main" id="{F97E8B59-AFD8-DF2A-4BD5-2C8B9CC2E877}"/>
              </a:ext>
            </a:extLst>
          </p:cNvPr>
          <p:cNvSpPr txBox="1"/>
          <p:nvPr/>
        </p:nvSpPr>
        <p:spPr>
          <a:xfrm>
            <a:off x="7006101" y="3981893"/>
            <a:ext cx="2535053" cy="769441"/>
          </a:xfrm>
          <a:prstGeom prst="rect">
            <a:avLst/>
          </a:prstGeom>
          <a:noFill/>
        </p:spPr>
        <p:txBody>
          <a:bodyPr wrap="none" rtlCol="0">
            <a:spAutoFit/>
          </a:bodyPr>
          <a:lstStyle/>
          <a:p>
            <a:r>
              <a:rPr lang="hu-HU" sz="4400" dirty="0">
                <a:highlight>
                  <a:srgbClr val="FF3F5A"/>
                </a:highlight>
              </a:rPr>
              <a:t>Biró Péter</a:t>
            </a:r>
          </a:p>
        </p:txBody>
      </p:sp>
    </p:spTree>
    <p:extLst>
      <p:ext uri="{BB962C8B-B14F-4D97-AF65-F5344CB8AC3E}">
        <p14:creationId xmlns:p14="http://schemas.microsoft.com/office/powerpoint/2010/main" val="32804303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a:extLst>
              <a:ext uri="{FF2B5EF4-FFF2-40B4-BE49-F238E27FC236}">
                <a16:creationId xmlns:a16="http://schemas.microsoft.com/office/drawing/2014/main" id="{D2B6620E-CC54-212B-EBD7-9559AF5908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2143125" cy="214312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B6FF17A8-2A06-5C7C-FFD6-5D761233B5BC}"/>
              </a:ext>
            </a:extLst>
          </p:cNvPr>
          <p:cNvSpPr txBox="1"/>
          <p:nvPr/>
        </p:nvSpPr>
        <p:spPr>
          <a:xfrm>
            <a:off x="1872998" y="370214"/>
            <a:ext cx="3409523" cy="769441"/>
          </a:xfrm>
          <a:prstGeom prst="rect">
            <a:avLst/>
          </a:prstGeom>
          <a:noFill/>
        </p:spPr>
        <p:txBody>
          <a:bodyPr wrap="none" rtlCol="0">
            <a:spAutoFit/>
          </a:bodyPr>
          <a:lstStyle/>
          <a:p>
            <a:r>
              <a:rPr lang="hu-HU" sz="4400" dirty="0">
                <a:highlight>
                  <a:srgbClr val="FF3F5A"/>
                </a:highlight>
              </a:rPr>
              <a:t>Mi, Ki, Mikor?</a:t>
            </a:r>
          </a:p>
        </p:txBody>
      </p:sp>
      <p:pic>
        <p:nvPicPr>
          <p:cNvPr id="13" name="Graphic 12" descr="User outline">
            <a:extLst>
              <a:ext uri="{FF2B5EF4-FFF2-40B4-BE49-F238E27FC236}">
                <a16:creationId xmlns:a16="http://schemas.microsoft.com/office/drawing/2014/main" id="{67C9F85D-EDB8-54E7-CA6A-58C95B56D02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172053" y="205217"/>
            <a:ext cx="1335932" cy="1335932"/>
          </a:xfrm>
          <a:prstGeom prst="rect">
            <a:avLst/>
          </a:prstGeom>
        </p:spPr>
      </p:pic>
      <p:pic>
        <p:nvPicPr>
          <p:cNvPr id="14" name="Graphic 13" descr="User outline">
            <a:extLst>
              <a:ext uri="{FF2B5EF4-FFF2-40B4-BE49-F238E27FC236}">
                <a16:creationId xmlns:a16="http://schemas.microsoft.com/office/drawing/2014/main" id="{35C2B229-ECF8-377D-1BD6-56B67D075E2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844685" y="132366"/>
            <a:ext cx="1335932" cy="1335932"/>
          </a:xfrm>
          <a:prstGeom prst="rect">
            <a:avLst/>
          </a:prstGeom>
        </p:spPr>
      </p:pic>
      <p:pic>
        <p:nvPicPr>
          <p:cNvPr id="15" name="Graphic 14" descr="User outline">
            <a:extLst>
              <a:ext uri="{FF2B5EF4-FFF2-40B4-BE49-F238E27FC236}">
                <a16:creationId xmlns:a16="http://schemas.microsoft.com/office/drawing/2014/main" id="{9F0759AA-41BA-F1DD-A616-39AE990B526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336023" y="205217"/>
            <a:ext cx="1335932" cy="1335932"/>
          </a:xfrm>
          <a:prstGeom prst="rect">
            <a:avLst/>
          </a:prstGeom>
        </p:spPr>
      </p:pic>
      <p:sp>
        <p:nvSpPr>
          <p:cNvPr id="16" name="TextBox 15">
            <a:extLst>
              <a:ext uri="{FF2B5EF4-FFF2-40B4-BE49-F238E27FC236}">
                <a16:creationId xmlns:a16="http://schemas.microsoft.com/office/drawing/2014/main" id="{1113C8FE-3359-5AD5-7867-A448A5D01868}"/>
              </a:ext>
            </a:extLst>
          </p:cNvPr>
          <p:cNvSpPr txBox="1"/>
          <p:nvPr/>
        </p:nvSpPr>
        <p:spPr>
          <a:xfrm>
            <a:off x="7155519" y="1619905"/>
            <a:ext cx="1315360" cy="523220"/>
          </a:xfrm>
          <a:prstGeom prst="rect">
            <a:avLst/>
          </a:prstGeom>
          <a:noFill/>
        </p:spPr>
        <p:txBody>
          <a:bodyPr wrap="none" rtlCol="0">
            <a:spAutoFit/>
          </a:bodyPr>
          <a:lstStyle/>
          <a:p>
            <a:r>
              <a:rPr lang="hu-HU" sz="2800" dirty="0">
                <a:highlight>
                  <a:srgbClr val="FF3F5A"/>
                </a:highlight>
              </a:rPr>
              <a:t>SZULEJ</a:t>
            </a:r>
          </a:p>
        </p:txBody>
      </p:sp>
      <p:sp>
        <p:nvSpPr>
          <p:cNvPr id="17" name="TextBox 16">
            <a:extLst>
              <a:ext uri="{FF2B5EF4-FFF2-40B4-BE49-F238E27FC236}">
                <a16:creationId xmlns:a16="http://schemas.microsoft.com/office/drawing/2014/main" id="{76B6EF6C-F48A-6A44-A009-DE72D5BA34F5}"/>
              </a:ext>
            </a:extLst>
          </p:cNvPr>
          <p:cNvSpPr txBox="1"/>
          <p:nvPr/>
        </p:nvSpPr>
        <p:spPr>
          <a:xfrm>
            <a:off x="8507985" y="1619905"/>
            <a:ext cx="2009333" cy="523220"/>
          </a:xfrm>
          <a:prstGeom prst="rect">
            <a:avLst/>
          </a:prstGeom>
          <a:noFill/>
        </p:spPr>
        <p:txBody>
          <a:bodyPr wrap="none" rtlCol="0">
            <a:spAutoFit/>
          </a:bodyPr>
          <a:lstStyle/>
          <a:p>
            <a:r>
              <a:rPr lang="hu-HU" sz="2800" dirty="0">
                <a:highlight>
                  <a:srgbClr val="FF3F5A"/>
                </a:highlight>
              </a:rPr>
              <a:t>GERONIMO</a:t>
            </a:r>
          </a:p>
        </p:txBody>
      </p:sp>
      <p:sp>
        <p:nvSpPr>
          <p:cNvPr id="18" name="TextBox 17">
            <a:extLst>
              <a:ext uri="{FF2B5EF4-FFF2-40B4-BE49-F238E27FC236}">
                <a16:creationId xmlns:a16="http://schemas.microsoft.com/office/drawing/2014/main" id="{4173BFBA-5C0B-9769-C7C3-F500A70516E4}"/>
              </a:ext>
            </a:extLst>
          </p:cNvPr>
          <p:cNvSpPr txBox="1"/>
          <p:nvPr/>
        </p:nvSpPr>
        <p:spPr>
          <a:xfrm>
            <a:off x="10517318" y="1619905"/>
            <a:ext cx="973343" cy="523220"/>
          </a:xfrm>
          <a:prstGeom prst="rect">
            <a:avLst/>
          </a:prstGeom>
          <a:noFill/>
        </p:spPr>
        <p:txBody>
          <a:bodyPr wrap="none" rtlCol="0">
            <a:spAutoFit/>
          </a:bodyPr>
          <a:lstStyle/>
          <a:p>
            <a:r>
              <a:rPr lang="hu-HU" sz="2800" dirty="0">
                <a:highlight>
                  <a:srgbClr val="FF3F5A"/>
                </a:highlight>
              </a:rPr>
              <a:t>BIBO</a:t>
            </a:r>
          </a:p>
        </p:txBody>
      </p:sp>
      <p:pic>
        <p:nvPicPr>
          <p:cNvPr id="20" name="Picture 19">
            <a:extLst>
              <a:ext uri="{FF2B5EF4-FFF2-40B4-BE49-F238E27FC236}">
                <a16:creationId xmlns:a16="http://schemas.microsoft.com/office/drawing/2014/main" id="{08AA3A18-2740-D24F-2712-7AD10EA8AEBE}"/>
              </a:ext>
            </a:extLst>
          </p:cNvPr>
          <p:cNvPicPr>
            <a:picLocks noChangeAspect="1"/>
          </p:cNvPicPr>
          <p:nvPr/>
        </p:nvPicPr>
        <p:blipFill>
          <a:blip r:embed="rId5"/>
          <a:stretch>
            <a:fillRect/>
          </a:stretch>
        </p:blipFill>
        <p:spPr>
          <a:xfrm>
            <a:off x="6465251" y="5011555"/>
            <a:ext cx="5479080" cy="1641228"/>
          </a:xfrm>
          <a:prstGeom prst="rect">
            <a:avLst/>
          </a:prstGeom>
        </p:spPr>
      </p:pic>
      <p:sp>
        <p:nvSpPr>
          <p:cNvPr id="21" name="TextBox 20">
            <a:extLst>
              <a:ext uri="{FF2B5EF4-FFF2-40B4-BE49-F238E27FC236}">
                <a16:creationId xmlns:a16="http://schemas.microsoft.com/office/drawing/2014/main" id="{C442A483-32C0-BFFA-1EE2-BF02F494A293}"/>
              </a:ext>
            </a:extLst>
          </p:cNvPr>
          <p:cNvSpPr txBox="1"/>
          <p:nvPr/>
        </p:nvSpPr>
        <p:spPr>
          <a:xfrm>
            <a:off x="672573" y="3888170"/>
            <a:ext cx="2400850" cy="2246769"/>
          </a:xfrm>
          <a:prstGeom prst="rect">
            <a:avLst/>
          </a:prstGeom>
          <a:noFill/>
        </p:spPr>
        <p:txBody>
          <a:bodyPr wrap="none" rtlCol="0">
            <a:spAutoFit/>
          </a:bodyPr>
          <a:lstStyle/>
          <a:p>
            <a:r>
              <a:rPr lang="hu-HU" sz="2800" dirty="0">
                <a:highlight>
                  <a:srgbClr val="FF3F5A"/>
                </a:highlight>
              </a:rPr>
              <a:t>Y</a:t>
            </a:r>
            <a:r>
              <a:rPr lang="hu-HU" sz="2800" dirty="0">
                <a:highlight>
                  <a:srgbClr val="000000"/>
                </a:highlight>
              </a:rPr>
              <a:t>ET</a:t>
            </a:r>
          </a:p>
          <a:p>
            <a:r>
              <a:rPr lang="hu-HU" sz="2800" dirty="0">
                <a:highlight>
                  <a:srgbClr val="FF3F5A"/>
                </a:highlight>
              </a:rPr>
              <a:t>A</a:t>
            </a:r>
            <a:r>
              <a:rPr lang="hu-HU" sz="2800" dirty="0">
                <a:highlight>
                  <a:srgbClr val="000000"/>
                </a:highlight>
              </a:rPr>
              <a:t>NOTHER</a:t>
            </a:r>
          </a:p>
          <a:p>
            <a:r>
              <a:rPr lang="hu-HU" sz="2800" dirty="0">
                <a:highlight>
                  <a:srgbClr val="FF3F5A"/>
                </a:highlight>
              </a:rPr>
              <a:t>N</a:t>
            </a:r>
            <a:r>
              <a:rPr lang="hu-HU" sz="2800" dirty="0">
                <a:highlight>
                  <a:srgbClr val="000000"/>
                </a:highlight>
              </a:rPr>
              <a:t>EWS</a:t>
            </a:r>
          </a:p>
          <a:p>
            <a:r>
              <a:rPr lang="hu-HU" sz="2800" dirty="0">
                <a:highlight>
                  <a:srgbClr val="FF3F5A"/>
                </a:highlight>
              </a:rPr>
              <a:t>A</a:t>
            </a:r>
            <a:r>
              <a:rPr lang="hu-HU" sz="2800" dirty="0">
                <a:highlight>
                  <a:srgbClr val="000000"/>
                </a:highlight>
              </a:rPr>
              <a:t>GGREGATOR</a:t>
            </a:r>
          </a:p>
          <a:p>
            <a:r>
              <a:rPr lang="hu-HU" sz="2800" dirty="0">
                <a:highlight>
                  <a:srgbClr val="FF3F5A"/>
                </a:highlight>
              </a:rPr>
              <a:t>C</a:t>
            </a:r>
            <a:r>
              <a:rPr lang="hu-HU" sz="2800" dirty="0">
                <a:highlight>
                  <a:srgbClr val="000000"/>
                </a:highlight>
              </a:rPr>
              <a:t>HANNEL</a:t>
            </a:r>
          </a:p>
        </p:txBody>
      </p:sp>
      <p:pic>
        <p:nvPicPr>
          <p:cNvPr id="22" name="Graphic 21" descr="User outline">
            <a:extLst>
              <a:ext uri="{FF2B5EF4-FFF2-40B4-BE49-F238E27FC236}">
                <a16:creationId xmlns:a16="http://schemas.microsoft.com/office/drawing/2014/main" id="{9835ACA5-CE4C-ED18-5867-60A3884B1C6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861219" y="2093068"/>
            <a:ext cx="1335932" cy="1335932"/>
          </a:xfrm>
          <a:prstGeom prst="rect">
            <a:avLst/>
          </a:prstGeom>
        </p:spPr>
      </p:pic>
      <p:sp>
        <p:nvSpPr>
          <p:cNvPr id="23" name="TextBox 22">
            <a:extLst>
              <a:ext uri="{FF2B5EF4-FFF2-40B4-BE49-F238E27FC236}">
                <a16:creationId xmlns:a16="http://schemas.microsoft.com/office/drawing/2014/main" id="{CF611A13-F090-6E1D-FABA-8B723A203440}"/>
              </a:ext>
            </a:extLst>
          </p:cNvPr>
          <p:cNvSpPr txBox="1"/>
          <p:nvPr/>
        </p:nvSpPr>
        <p:spPr>
          <a:xfrm>
            <a:off x="8844685" y="3507756"/>
            <a:ext cx="1531573" cy="523220"/>
          </a:xfrm>
          <a:prstGeom prst="rect">
            <a:avLst/>
          </a:prstGeom>
          <a:noFill/>
        </p:spPr>
        <p:txBody>
          <a:bodyPr wrap="none" rtlCol="0">
            <a:spAutoFit/>
          </a:bodyPr>
          <a:lstStyle/>
          <a:p>
            <a:r>
              <a:rPr lang="hu-HU" sz="2800" dirty="0" err="1">
                <a:highlight>
                  <a:srgbClr val="FF3F5A"/>
                </a:highlight>
              </a:rPr>
              <a:t>TrainedR</a:t>
            </a:r>
            <a:endParaRPr lang="hu-HU" sz="2800" dirty="0">
              <a:highlight>
                <a:srgbClr val="FF3F5A"/>
              </a:highlight>
            </a:endParaRPr>
          </a:p>
        </p:txBody>
      </p:sp>
    </p:spTree>
    <p:extLst>
      <p:ext uri="{BB962C8B-B14F-4D97-AF65-F5344CB8AC3E}">
        <p14:creationId xmlns:p14="http://schemas.microsoft.com/office/powerpoint/2010/main" val="21654555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a:extLst>
              <a:ext uri="{FF2B5EF4-FFF2-40B4-BE49-F238E27FC236}">
                <a16:creationId xmlns:a16="http://schemas.microsoft.com/office/drawing/2014/main" id="{D2B6620E-CC54-212B-EBD7-9559AF5908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2143125" cy="214312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B6FF17A8-2A06-5C7C-FFD6-5D761233B5BC}"/>
              </a:ext>
            </a:extLst>
          </p:cNvPr>
          <p:cNvSpPr txBox="1"/>
          <p:nvPr/>
        </p:nvSpPr>
        <p:spPr>
          <a:xfrm>
            <a:off x="1872998" y="370214"/>
            <a:ext cx="1717137" cy="769441"/>
          </a:xfrm>
          <a:prstGeom prst="rect">
            <a:avLst/>
          </a:prstGeom>
          <a:noFill/>
        </p:spPr>
        <p:txBody>
          <a:bodyPr wrap="none" rtlCol="0">
            <a:spAutoFit/>
          </a:bodyPr>
          <a:lstStyle/>
          <a:p>
            <a:r>
              <a:rPr lang="hu-HU" sz="4400" dirty="0">
                <a:highlight>
                  <a:srgbClr val="FF3F5A"/>
                </a:highlight>
              </a:rPr>
              <a:t>Miért?</a:t>
            </a:r>
          </a:p>
        </p:txBody>
      </p:sp>
      <p:sp>
        <p:nvSpPr>
          <p:cNvPr id="7" name="TextBox 6">
            <a:extLst>
              <a:ext uri="{FF2B5EF4-FFF2-40B4-BE49-F238E27FC236}">
                <a16:creationId xmlns:a16="http://schemas.microsoft.com/office/drawing/2014/main" id="{AFD8D801-DABE-47A3-D2A3-EB907CAC8E51}"/>
              </a:ext>
            </a:extLst>
          </p:cNvPr>
          <p:cNvSpPr txBox="1"/>
          <p:nvPr/>
        </p:nvSpPr>
        <p:spPr>
          <a:xfrm>
            <a:off x="0" y="5103674"/>
            <a:ext cx="6096000" cy="1754326"/>
          </a:xfrm>
          <a:prstGeom prst="rect">
            <a:avLst/>
          </a:prstGeom>
          <a:noFill/>
        </p:spPr>
        <p:txBody>
          <a:bodyPr wrap="square" rtlCol="0">
            <a:spAutoFit/>
          </a:bodyPr>
          <a:lstStyle/>
          <a:p>
            <a:pPr algn="l" fontAlgn="base"/>
            <a:r>
              <a:rPr lang="en-US" b="0" i="0" dirty="0">
                <a:solidFill>
                  <a:srgbClr val="E4E4E7"/>
                </a:solidFill>
                <a:effectLst/>
                <a:highlight>
                  <a:srgbClr val="121212"/>
                </a:highlight>
                <a:latin typeface="inherit"/>
              </a:rPr>
              <a:t>We, the funders of YANAC felt that within our country there is no aggregator service available what focuses only IT, IT Security and Technology. Day by day we are struggling to find the timely, reliable source of information what we can use for our daily work. This idea brought YANAC live. Hope you will come back to check out the latest news with us!</a:t>
            </a:r>
          </a:p>
        </p:txBody>
      </p:sp>
      <p:sp>
        <p:nvSpPr>
          <p:cNvPr id="2" name="TextBox 1">
            <a:extLst>
              <a:ext uri="{FF2B5EF4-FFF2-40B4-BE49-F238E27FC236}">
                <a16:creationId xmlns:a16="http://schemas.microsoft.com/office/drawing/2014/main" id="{303AEDEA-7DD2-E8C6-E551-5FF08B0D010D}"/>
              </a:ext>
            </a:extLst>
          </p:cNvPr>
          <p:cNvSpPr txBox="1"/>
          <p:nvPr/>
        </p:nvSpPr>
        <p:spPr>
          <a:xfrm>
            <a:off x="6373662" y="370214"/>
            <a:ext cx="5707075" cy="2800767"/>
          </a:xfrm>
          <a:prstGeom prst="rect">
            <a:avLst/>
          </a:prstGeom>
          <a:noFill/>
        </p:spPr>
        <p:txBody>
          <a:bodyPr wrap="none" rtlCol="0">
            <a:spAutoFit/>
          </a:bodyPr>
          <a:lstStyle/>
          <a:p>
            <a:r>
              <a:rPr lang="hu-HU" sz="4400" dirty="0">
                <a:highlight>
                  <a:srgbClr val="FF3F5A"/>
                </a:highlight>
              </a:rPr>
              <a:t>KIBER HELYZETKÉP</a:t>
            </a:r>
          </a:p>
          <a:p>
            <a:pPr marL="571500" indent="-571500">
              <a:buFontTx/>
              <a:buChar char="-"/>
            </a:pPr>
            <a:r>
              <a:rPr lang="hu-HU" sz="4400" dirty="0">
                <a:highlight>
                  <a:srgbClr val="000000"/>
                </a:highlight>
              </a:rPr>
              <a:t>TÁMADÁSOK</a:t>
            </a:r>
          </a:p>
          <a:p>
            <a:pPr marL="571500" indent="-571500">
              <a:buFontTx/>
              <a:buChar char="-"/>
            </a:pPr>
            <a:r>
              <a:rPr lang="hu-HU" sz="4400" dirty="0">
                <a:highlight>
                  <a:srgbClr val="000000"/>
                </a:highlight>
              </a:rPr>
              <a:t>SÉRÜLÉKENYSÉGEK</a:t>
            </a:r>
          </a:p>
          <a:p>
            <a:pPr marL="571500" indent="-571500">
              <a:buFontTx/>
              <a:buChar char="-"/>
            </a:pPr>
            <a:r>
              <a:rPr lang="hu-HU" sz="4400" dirty="0">
                <a:highlight>
                  <a:srgbClr val="000000"/>
                </a:highlight>
              </a:rPr>
              <a:t>CSOPORTOK</a:t>
            </a:r>
          </a:p>
        </p:txBody>
      </p:sp>
      <p:sp>
        <p:nvSpPr>
          <p:cNvPr id="3" name="TextBox 2">
            <a:extLst>
              <a:ext uri="{FF2B5EF4-FFF2-40B4-BE49-F238E27FC236}">
                <a16:creationId xmlns:a16="http://schemas.microsoft.com/office/drawing/2014/main" id="{610BA797-637D-C451-7A6F-5B56AF5D66F2}"/>
              </a:ext>
            </a:extLst>
          </p:cNvPr>
          <p:cNvSpPr txBox="1"/>
          <p:nvPr/>
        </p:nvSpPr>
        <p:spPr>
          <a:xfrm>
            <a:off x="6373662" y="3429237"/>
            <a:ext cx="5108963" cy="3477875"/>
          </a:xfrm>
          <a:prstGeom prst="rect">
            <a:avLst/>
          </a:prstGeom>
          <a:noFill/>
        </p:spPr>
        <p:txBody>
          <a:bodyPr wrap="none" rtlCol="0">
            <a:spAutoFit/>
          </a:bodyPr>
          <a:lstStyle/>
          <a:p>
            <a:r>
              <a:rPr lang="hu-HU" sz="4400" dirty="0">
                <a:highlight>
                  <a:srgbClr val="FF3F5A"/>
                </a:highlight>
              </a:rPr>
              <a:t>TÁJÉKOZTATÁS</a:t>
            </a:r>
          </a:p>
          <a:p>
            <a:pPr marL="571500" indent="-571500">
              <a:buFontTx/>
              <a:buChar char="-"/>
            </a:pPr>
            <a:r>
              <a:rPr lang="hu-HU" sz="4400" dirty="0">
                <a:highlight>
                  <a:srgbClr val="000000"/>
                </a:highlight>
              </a:rPr>
              <a:t>MAGYAR NYELVŰ </a:t>
            </a:r>
            <a:br>
              <a:rPr lang="hu-HU" sz="4400" dirty="0">
                <a:highlight>
                  <a:srgbClr val="000000"/>
                </a:highlight>
              </a:rPr>
            </a:br>
            <a:r>
              <a:rPr lang="hu-HU" sz="4400" dirty="0">
                <a:highlight>
                  <a:srgbClr val="000000"/>
                </a:highlight>
              </a:rPr>
              <a:t>CIKKEK</a:t>
            </a:r>
          </a:p>
          <a:p>
            <a:pPr marL="571500" indent="-571500">
              <a:buFontTx/>
              <a:buChar char="-"/>
            </a:pPr>
            <a:r>
              <a:rPr lang="hu-HU" sz="4400" dirty="0">
                <a:highlight>
                  <a:srgbClr val="000000"/>
                </a:highlight>
              </a:rPr>
              <a:t>ELEMZÉSEK</a:t>
            </a:r>
          </a:p>
          <a:p>
            <a:pPr marL="571500" indent="-571500">
              <a:buFontTx/>
              <a:buChar char="-"/>
            </a:pPr>
            <a:r>
              <a:rPr lang="hu-HU" sz="4400" dirty="0">
                <a:highlight>
                  <a:srgbClr val="000000"/>
                </a:highlight>
              </a:rPr>
              <a:t>ÖSSZEFOGLALÓK</a:t>
            </a:r>
          </a:p>
        </p:txBody>
      </p:sp>
    </p:spTree>
    <p:extLst>
      <p:ext uri="{BB962C8B-B14F-4D97-AF65-F5344CB8AC3E}">
        <p14:creationId xmlns:p14="http://schemas.microsoft.com/office/powerpoint/2010/main" val="35377156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a:extLst>
              <a:ext uri="{FF2B5EF4-FFF2-40B4-BE49-F238E27FC236}">
                <a16:creationId xmlns:a16="http://schemas.microsoft.com/office/drawing/2014/main" id="{D2B6620E-CC54-212B-EBD7-9559AF5908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2143125" cy="214312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B6FF17A8-2A06-5C7C-FFD6-5D761233B5BC}"/>
              </a:ext>
            </a:extLst>
          </p:cNvPr>
          <p:cNvSpPr txBox="1"/>
          <p:nvPr/>
        </p:nvSpPr>
        <p:spPr>
          <a:xfrm>
            <a:off x="1872998" y="370214"/>
            <a:ext cx="1429046" cy="769441"/>
          </a:xfrm>
          <a:prstGeom prst="rect">
            <a:avLst/>
          </a:prstGeom>
          <a:noFill/>
        </p:spPr>
        <p:txBody>
          <a:bodyPr wrap="none" rtlCol="0">
            <a:spAutoFit/>
          </a:bodyPr>
          <a:lstStyle/>
          <a:p>
            <a:r>
              <a:rPr lang="hu-HU" sz="4400" dirty="0">
                <a:highlight>
                  <a:srgbClr val="FF3F5A"/>
                </a:highlight>
              </a:rPr>
              <a:t>Sajtó</a:t>
            </a:r>
          </a:p>
        </p:txBody>
      </p:sp>
      <p:sp>
        <p:nvSpPr>
          <p:cNvPr id="2" name="TextBox 1">
            <a:extLst>
              <a:ext uri="{FF2B5EF4-FFF2-40B4-BE49-F238E27FC236}">
                <a16:creationId xmlns:a16="http://schemas.microsoft.com/office/drawing/2014/main" id="{4AE0F143-6631-7692-CD35-DB8A588F3B31}"/>
              </a:ext>
            </a:extLst>
          </p:cNvPr>
          <p:cNvSpPr txBox="1"/>
          <p:nvPr/>
        </p:nvSpPr>
        <p:spPr>
          <a:xfrm>
            <a:off x="0" y="1875418"/>
            <a:ext cx="12106456" cy="2308324"/>
          </a:xfrm>
          <a:prstGeom prst="rect">
            <a:avLst/>
          </a:prstGeom>
          <a:noFill/>
        </p:spPr>
        <p:txBody>
          <a:bodyPr wrap="none" rtlCol="0">
            <a:spAutoFit/>
          </a:bodyPr>
          <a:lstStyle/>
          <a:p>
            <a:r>
              <a:rPr lang="hu-HU" sz="4400" dirty="0">
                <a:highlight>
                  <a:srgbClr val="FF3F5A"/>
                </a:highlight>
              </a:rPr>
              <a:t>HnL321 - Kiégés - Beszélgetés </a:t>
            </a:r>
            <a:r>
              <a:rPr lang="hu-HU" sz="4400" dirty="0" err="1">
                <a:highlight>
                  <a:srgbClr val="FF3F5A"/>
                </a:highlight>
              </a:rPr>
              <a:t>Krasznay</a:t>
            </a:r>
            <a:r>
              <a:rPr lang="hu-HU" sz="4400" dirty="0">
                <a:highlight>
                  <a:srgbClr val="FF3F5A"/>
                </a:highlight>
              </a:rPr>
              <a:t> Csabával</a:t>
            </a:r>
          </a:p>
          <a:p>
            <a:r>
              <a:rPr lang="hu-HU" sz="2000" dirty="0">
                <a:highlight>
                  <a:srgbClr val="000000"/>
                </a:highlight>
              </a:rPr>
              <a:t>"Egy </a:t>
            </a:r>
            <a:r>
              <a:rPr lang="hu-HU" sz="2000" dirty="0" err="1">
                <a:highlight>
                  <a:srgbClr val="000000"/>
                </a:highlight>
              </a:rPr>
              <a:t>securityban</a:t>
            </a:r>
            <a:r>
              <a:rPr lang="hu-HU" sz="2000" dirty="0">
                <a:highlight>
                  <a:srgbClr val="000000"/>
                </a:highlight>
              </a:rPr>
              <a:t> nagyon, nagyon, nagyon fontos, hogy ami ma történt [...] arról beszéljünk. </a:t>
            </a:r>
            <a:br>
              <a:rPr lang="hu-HU" sz="2000" dirty="0">
                <a:highlight>
                  <a:srgbClr val="000000"/>
                </a:highlight>
              </a:rPr>
            </a:br>
            <a:r>
              <a:rPr lang="hu-HU" sz="2000" dirty="0">
                <a:highlight>
                  <a:srgbClr val="000000"/>
                </a:highlight>
              </a:rPr>
              <a:t>Mert az a legértékesebb szerintem.„  .- 30:57</a:t>
            </a:r>
          </a:p>
          <a:p>
            <a:r>
              <a:rPr lang="hu-HU" sz="2000" dirty="0">
                <a:highlight>
                  <a:srgbClr val="000000"/>
                </a:highlight>
              </a:rPr>
              <a:t>"Például ez is hiányzik a magyar hírmédiából. [...] a </a:t>
            </a:r>
            <a:r>
              <a:rPr lang="hu-HU" sz="2000" dirty="0" err="1">
                <a:highlight>
                  <a:srgbClr val="000000"/>
                </a:highlight>
              </a:rPr>
              <a:t>cybersecurity</a:t>
            </a:r>
            <a:r>
              <a:rPr lang="hu-HU" sz="2000" dirty="0">
                <a:highlight>
                  <a:srgbClr val="000000"/>
                </a:highlight>
              </a:rPr>
              <a:t>-s hírek, amik megjelennek, </a:t>
            </a:r>
            <a:br>
              <a:rPr lang="hu-HU" sz="2000" dirty="0">
                <a:highlight>
                  <a:srgbClr val="000000"/>
                </a:highlight>
              </a:rPr>
            </a:br>
            <a:r>
              <a:rPr lang="hu-HU" sz="2000" dirty="0">
                <a:highlight>
                  <a:srgbClr val="000000"/>
                </a:highlight>
              </a:rPr>
              <a:t>azok vagy nagyon le vannak maradva, vagy nagyon magas szintűek, vagy egyszerűen nem azt válogatják ki, </a:t>
            </a:r>
            <a:br>
              <a:rPr lang="hu-HU" sz="2000" dirty="0">
                <a:highlight>
                  <a:srgbClr val="000000"/>
                </a:highlight>
              </a:rPr>
            </a:br>
            <a:r>
              <a:rPr lang="hu-HU" sz="2000" dirty="0">
                <a:highlight>
                  <a:srgbClr val="000000"/>
                </a:highlight>
              </a:rPr>
              <a:t>ami szerintem igazából érdekes. [...] nincs egy normális IT-</a:t>
            </a:r>
            <a:r>
              <a:rPr lang="hu-HU" sz="2000" dirty="0" err="1">
                <a:highlight>
                  <a:srgbClr val="000000"/>
                </a:highlight>
              </a:rPr>
              <a:t>val</a:t>
            </a:r>
            <a:r>
              <a:rPr lang="hu-HU" sz="2000" dirty="0">
                <a:highlight>
                  <a:srgbClr val="000000"/>
                </a:highlight>
              </a:rPr>
              <a:t> foglalkozó magyar nyelvű portál„ - 32:02</a:t>
            </a:r>
          </a:p>
        </p:txBody>
      </p:sp>
      <p:sp>
        <p:nvSpPr>
          <p:cNvPr id="3" name="TextBox 2">
            <a:extLst>
              <a:ext uri="{FF2B5EF4-FFF2-40B4-BE49-F238E27FC236}">
                <a16:creationId xmlns:a16="http://schemas.microsoft.com/office/drawing/2014/main" id="{78E87EC4-CDF9-9290-57CA-9AC58131BB50}"/>
              </a:ext>
            </a:extLst>
          </p:cNvPr>
          <p:cNvSpPr txBox="1"/>
          <p:nvPr/>
        </p:nvSpPr>
        <p:spPr>
          <a:xfrm>
            <a:off x="0" y="4919505"/>
            <a:ext cx="5374933" cy="923330"/>
          </a:xfrm>
          <a:prstGeom prst="rect">
            <a:avLst/>
          </a:prstGeom>
          <a:noFill/>
        </p:spPr>
        <p:txBody>
          <a:bodyPr wrap="none" rtlCol="0">
            <a:spAutoFit/>
          </a:bodyPr>
          <a:lstStyle/>
          <a:p>
            <a:r>
              <a:rPr lang="hu-HU" dirty="0">
                <a:highlight>
                  <a:srgbClr val="FF3F5A"/>
                </a:highlight>
              </a:rPr>
              <a:t>Kémkedett a Facebook a Snapchat felhasználói után</a:t>
            </a:r>
          </a:p>
          <a:p>
            <a:r>
              <a:rPr lang="hu-HU" dirty="0"/>
              <a:t>HWSW: 2024. MÁRCIUS 27. 11:40</a:t>
            </a:r>
          </a:p>
          <a:p>
            <a:r>
              <a:rPr lang="en-US" dirty="0" err="1"/>
              <a:t>Yanac</a:t>
            </a:r>
            <a:r>
              <a:rPr lang="en-US" dirty="0"/>
              <a:t>: 2024</a:t>
            </a:r>
            <a:r>
              <a:rPr lang="hu-HU" dirty="0"/>
              <a:t>. MÁRCIUS 27.</a:t>
            </a:r>
            <a:r>
              <a:rPr lang="en-US" dirty="0"/>
              <a:t> </a:t>
            </a:r>
            <a:r>
              <a:rPr lang="hu-HU" dirty="0"/>
              <a:t>20:</a:t>
            </a:r>
            <a:r>
              <a:rPr lang="en-US" dirty="0"/>
              <a:t>00</a:t>
            </a:r>
            <a:endParaRPr lang="hu-HU" dirty="0"/>
          </a:p>
        </p:txBody>
      </p:sp>
      <p:sp>
        <p:nvSpPr>
          <p:cNvPr id="4" name="TextBox 3">
            <a:extLst>
              <a:ext uri="{FF2B5EF4-FFF2-40B4-BE49-F238E27FC236}">
                <a16:creationId xmlns:a16="http://schemas.microsoft.com/office/drawing/2014/main" id="{FF3F2B22-8022-2073-278F-D42825761C46}"/>
              </a:ext>
            </a:extLst>
          </p:cNvPr>
          <p:cNvSpPr txBox="1"/>
          <p:nvPr/>
        </p:nvSpPr>
        <p:spPr>
          <a:xfrm>
            <a:off x="5230" y="5934670"/>
            <a:ext cx="6090770" cy="923330"/>
          </a:xfrm>
          <a:prstGeom prst="rect">
            <a:avLst/>
          </a:prstGeom>
          <a:noFill/>
        </p:spPr>
        <p:txBody>
          <a:bodyPr wrap="none" rtlCol="0">
            <a:spAutoFit/>
          </a:bodyPr>
          <a:lstStyle/>
          <a:p>
            <a:r>
              <a:rPr lang="hu-HU" dirty="0">
                <a:highlight>
                  <a:srgbClr val="FF3F5A"/>
                </a:highlight>
              </a:rPr>
              <a:t>Csalóoldalakat terjeszt a Google MI-vel támogatott keresője</a:t>
            </a:r>
          </a:p>
          <a:p>
            <a:r>
              <a:rPr lang="hu-HU" dirty="0"/>
              <a:t>HWSW: 2024. MÁRCIUS 26. 14:22</a:t>
            </a:r>
          </a:p>
          <a:p>
            <a:r>
              <a:rPr lang="en-US" dirty="0" err="1"/>
              <a:t>Yanac</a:t>
            </a:r>
            <a:r>
              <a:rPr lang="en-US" dirty="0"/>
              <a:t>: 2024</a:t>
            </a:r>
            <a:r>
              <a:rPr lang="hu-HU" dirty="0"/>
              <a:t>. MÁRCIUS 25. 16</a:t>
            </a:r>
            <a:r>
              <a:rPr lang="en-US" dirty="0"/>
              <a:t>:57</a:t>
            </a:r>
            <a:endParaRPr lang="hu-HU" dirty="0"/>
          </a:p>
        </p:txBody>
      </p:sp>
      <p:sp>
        <p:nvSpPr>
          <p:cNvPr id="7" name="TextBox 6">
            <a:extLst>
              <a:ext uri="{FF2B5EF4-FFF2-40B4-BE49-F238E27FC236}">
                <a16:creationId xmlns:a16="http://schemas.microsoft.com/office/drawing/2014/main" id="{D0CEAB35-3F35-CE48-EC28-DF675BF353CD}"/>
              </a:ext>
            </a:extLst>
          </p:cNvPr>
          <p:cNvSpPr txBox="1"/>
          <p:nvPr/>
        </p:nvSpPr>
        <p:spPr>
          <a:xfrm>
            <a:off x="6198509" y="4919505"/>
            <a:ext cx="6011774" cy="923330"/>
          </a:xfrm>
          <a:prstGeom prst="rect">
            <a:avLst/>
          </a:prstGeom>
          <a:noFill/>
        </p:spPr>
        <p:txBody>
          <a:bodyPr wrap="none" rtlCol="0">
            <a:spAutoFit/>
          </a:bodyPr>
          <a:lstStyle/>
          <a:p>
            <a:r>
              <a:rPr lang="hu-HU" dirty="0">
                <a:highlight>
                  <a:srgbClr val="FF3F5A"/>
                </a:highlight>
              </a:rPr>
              <a:t>Facebookon taroltak a </a:t>
            </a:r>
            <a:r>
              <a:rPr lang="hu-HU" dirty="0" err="1">
                <a:highlight>
                  <a:srgbClr val="FF3F5A"/>
                </a:highlight>
              </a:rPr>
              <a:t>Midjourney</a:t>
            </a:r>
            <a:r>
              <a:rPr lang="hu-HU" dirty="0">
                <a:highlight>
                  <a:srgbClr val="FF3F5A"/>
                </a:highlight>
              </a:rPr>
              <a:t> nevével visszaélő csalók</a:t>
            </a:r>
          </a:p>
          <a:p>
            <a:r>
              <a:rPr lang="hu-HU" dirty="0"/>
              <a:t>HWSW : 2024. ÁPRILIS 9. 13:00</a:t>
            </a:r>
          </a:p>
          <a:p>
            <a:r>
              <a:rPr lang="en-US" dirty="0" err="1"/>
              <a:t>Yanac</a:t>
            </a:r>
            <a:r>
              <a:rPr lang="en-US" dirty="0"/>
              <a:t>: 2024</a:t>
            </a:r>
            <a:r>
              <a:rPr lang="hu-HU" dirty="0"/>
              <a:t>. ÁPRILIS 8. </a:t>
            </a:r>
            <a:r>
              <a:rPr lang="en-US" dirty="0"/>
              <a:t>18:56</a:t>
            </a:r>
            <a:endParaRPr lang="hu-HU" dirty="0"/>
          </a:p>
        </p:txBody>
      </p:sp>
      <p:sp>
        <p:nvSpPr>
          <p:cNvPr id="8" name="TextBox 7">
            <a:extLst>
              <a:ext uri="{FF2B5EF4-FFF2-40B4-BE49-F238E27FC236}">
                <a16:creationId xmlns:a16="http://schemas.microsoft.com/office/drawing/2014/main" id="{CE005597-5D8A-0A8F-655C-9E6B0FF16B82}"/>
              </a:ext>
            </a:extLst>
          </p:cNvPr>
          <p:cNvSpPr txBox="1"/>
          <p:nvPr/>
        </p:nvSpPr>
        <p:spPr>
          <a:xfrm>
            <a:off x="6198509" y="5934670"/>
            <a:ext cx="5592237" cy="923330"/>
          </a:xfrm>
          <a:prstGeom prst="rect">
            <a:avLst/>
          </a:prstGeom>
          <a:noFill/>
        </p:spPr>
        <p:txBody>
          <a:bodyPr wrap="none" rtlCol="0">
            <a:spAutoFit/>
          </a:bodyPr>
          <a:lstStyle/>
          <a:p>
            <a:r>
              <a:rPr lang="hu-HU" dirty="0">
                <a:highlight>
                  <a:srgbClr val="FF3F5A"/>
                </a:highlight>
              </a:rPr>
              <a:t>Feltörték a webes biztonságot oktató OWASP szerverét</a:t>
            </a:r>
          </a:p>
          <a:p>
            <a:r>
              <a:rPr lang="hu-HU" dirty="0"/>
              <a:t>prog.hu 2024. ÁPRILIS  04.</a:t>
            </a:r>
          </a:p>
          <a:p>
            <a:r>
              <a:rPr lang="en-US" dirty="0" err="1"/>
              <a:t>Yanac</a:t>
            </a:r>
            <a:r>
              <a:rPr lang="en-US" dirty="0"/>
              <a:t>: 2024</a:t>
            </a:r>
            <a:r>
              <a:rPr lang="hu-HU" dirty="0"/>
              <a:t>. ÁPRILIS  04.</a:t>
            </a:r>
            <a:r>
              <a:rPr lang="en-US" dirty="0"/>
              <a:t> 19:13</a:t>
            </a:r>
            <a:endParaRPr lang="hu-HU" dirty="0"/>
          </a:p>
        </p:txBody>
      </p:sp>
    </p:spTree>
    <p:extLst>
      <p:ext uri="{BB962C8B-B14F-4D97-AF65-F5344CB8AC3E}">
        <p14:creationId xmlns:p14="http://schemas.microsoft.com/office/powerpoint/2010/main" val="15337440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a:extLst>
              <a:ext uri="{FF2B5EF4-FFF2-40B4-BE49-F238E27FC236}">
                <a16:creationId xmlns:a16="http://schemas.microsoft.com/office/drawing/2014/main" id="{D2B6620E-CC54-212B-EBD7-9559AF5908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2143125" cy="214312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B6FF17A8-2A06-5C7C-FFD6-5D761233B5BC}"/>
              </a:ext>
            </a:extLst>
          </p:cNvPr>
          <p:cNvSpPr txBox="1"/>
          <p:nvPr/>
        </p:nvSpPr>
        <p:spPr>
          <a:xfrm>
            <a:off x="1872998" y="370214"/>
            <a:ext cx="2310569" cy="769441"/>
          </a:xfrm>
          <a:prstGeom prst="rect">
            <a:avLst/>
          </a:prstGeom>
          <a:noFill/>
        </p:spPr>
        <p:txBody>
          <a:bodyPr wrap="none" rtlCol="0">
            <a:spAutoFit/>
          </a:bodyPr>
          <a:lstStyle/>
          <a:p>
            <a:r>
              <a:rPr lang="hu-HU" sz="4400" dirty="0">
                <a:highlight>
                  <a:srgbClr val="FF3F5A"/>
                </a:highlight>
              </a:rPr>
              <a:t>Hogyan?</a:t>
            </a:r>
          </a:p>
        </p:txBody>
      </p:sp>
      <p:sp>
        <p:nvSpPr>
          <p:cNvPr id="2" name="TextBox 1">
            <a:extLst>
              <a:ext uri="{FF2B5EF4-FFF2-40B4-BE49-F238E27FC236}">
                <a16:creationId xmlns:a16="http://schemas.microsoft.com/office/drawing/2014/main" id="{4242BBF1-C240-D988-6E5A-6E9C0B7C07B0}"/>
              </a:ext>
            </a:extLst>
          </p:cNvPr>
          <p:cNvSpPr txBox="1"/>
          <p:nvPr/>
        </p:nvSpPr>
        <p:spPr>
          <a:xfrm>
            <a:off x="475707" y="3791546"/>
            <a:ext cx="2180212" cy="1477328"/>
          </a:xfrm>
          <a:prstGeom prst="rect">
            <a:avLst/>
          </a:prstGeom>
          <a:noFill/>
        </p:spPr>
        <p:txBody>
          <a:bodyPr wrap="none" rtlCol="0">
            <a:spAutoFit/>
          </a:bodyPr>
          <a:lstStyle/>
          <a:p>
            <a:r>
              <a:rPr lang="hu-HU" dirty="0">
                <a:highlight>
                  <a:srgbClr val="FF3F5A"/>
                </a:highlight>
              </a:rPr>
              <a:t>GERONIMO</a:t>
            </a:r>
          </a:p>
          <a:p>
            <a:pPr marL="285750" indent="-285750">
              <a:buFontTx/>
              <a:buChar char="-"/>
            </a:pPr>
            <a:r>
              <a:rPr lang="hu-HU" dirty="0">
                <a:highlight>
                  <a:srgbClr val="000000"/>
                </a:highlight>
              </a:rPr>
              <a:t>3300 POSZT</a:t>
            </a:r>
          </a:p>
          <a:p>
            <a:pPr marL="285750" indent="-285750">
              <a:buFontTx/>
              <a:buChar char="-"/>
            </a:pPr>
            <a:r>
              <a:rPr lang="hu-HU" dirty="0">
                <a:highlight>
                  <a:srgbClr val="000000"/>
                </a:highlight>
              </a:rPr>
              <a:t>46 NAP MUNKA</a:t>
            </a:r>
          </a:p>
          <a:p>
            <a:pPr marL="285750" indent="-285750">
              <a:buFontTx/>
              <a:buChar char="-"/>
            </a:pPr>
            <a:r>
              <a:rPr lang="hu-HU" dirty="0">
                <a:highlight>
                  <a:srgbClr val="000000"/>
                </a:highlight>
              </a:rPr>
              <a:t>SZERKESZTÉS</a:t>
            </a:r>
          </a:p>
          <a:p>
            <a:pPr marL="285750" indent="-285750">
              <a:buFontTx/>
              <a:buChar char="-"/>
            </a:pPr>
            <a:r>
              <a:rPr lang="hu-HU" dirty="0">
                <a:highlight>
                  <a:srgbClr val="000000"/>
                </a:highlight>
              </a:rPr>
              <a:t>FORRÁSKUTATÁS</a:t>
            </a:r>
          </a:p>
        </p:txBody>
      </p:sp>
      <p:sp>
        <p:nvSpPr>
          <p:cNvPr id="4" name="TextBox 3">
            <a:extLst>
              <a:ext uri="{FF2B5EF4-FFF2-40B4-BE49-F238E27FC236}">
                <a16:creationId xmlns:a16="http://schemas.microsoft.com/office/drawing/2014/main" id="{E1F1AD26-128E-D8CB-AE9F-9C2684D001B5}"/>
              </a:ext>
            </a:extLst>
          </p:cNvPr>
          <p:cNvSpPr txBox="1"/>
          <p:nvPr/>
        </p:nvSpPr>
        <p:spPr>
          <a:xfrm>
            <a:off x="7320737" y="918644"/>
            <a:ext cx="2180212" cy="1754326"/>
          </a:xfrm>
          <a:prstGeom prst="rect">
            <a:avLst/>
          </a:prstGeom>
          <a:noFill/>
        </p:spPr>
        <p:txBody>
          <a:bodyPr wrap="none" rtlCol="0">
            <a:spAutoFit/>
          </a:bodyPr>
          <a:lstStyle/>
          <a:p>
            <a:r>
              <a:rPr lang="hu-HU" dirty="0">
                <a:highlight>
                  <a:srgbClr val="FF3F5A"/>
                </a:highlight>
              </a:rPr>
              <a:t>BIBÓ</a:t>
            </a:r>
          </a:p>
          <a:p>
            <a:pPr marL="285750" indent="-285750">
              <a:buFontTx/>
              <a:buChar char="-"/>
            </a:pPr>
            <a:r>
              <a:rPr lang="hu-HU" dirty="0">
                <a:highlight>
                  <a:srgbClr val="000000"/>
                </a:highlight>
              </a:rPr>
              <a:t>500 POSZT</a:t>
            </a:r>
          </a:p>
          <a:p>
            <a:pPr marL="285750" indent="-285750">
              <a:buFontTx/>
              <a:buChar char="-"/>
            </a:pPr>
            <a:r>
              <a:rPr lang="hu-HU" dirty="0">
                <a:highlight>
                  <a:srgbClr val="000000"/>
                </a:highlight>
              </a:rPr>
              <a:t>10 NAP MUNKA</a:t>
            </a:r>
          </a:p>
          <a:p>
            <a:pPr marL="285750" indent="-285750">
              <a:buFontTx/>
              <a:buChar char="-"/>
            </a:pPr>
            <a:r>
              <a:rPr lang="hu-HU" dirty="0">
                <a:highlight>
                  <a:srgbClr val="000000"/>
                </a:highlight>
              </a:rPr>
              <a:t>BACK-END</a:t>
            </a:r>
          </a:p>
          <a:p>
            <a:pPr marL="285750" indent="-285750">
              <a:buFontTx/>
              <a:buChar char="-"/>
            </a:pPr>
            <a:r>
              <a:rPr lang="hu-HU" dirty="0">
                <a:highlight>
                  <a:srgbClr val="000000"/>
                </a:highlight>
              </a:rPr>
              <a:t>FORRÁSKUTATÁS</a:t>
            </a:r>
          </a:p>
          <a:p>
            <a:pPr marL="285750" indent="-285750">
              <a:buFontTx/>
              <a:buChar char="-"/>
            </a:pPr>
            <a:r>
              <a:rPr lang="hu-HU" dirty="0">
                <a:highlight>
                  <a:srgbClr val="000000"/>
                </a:highlight>
              </a:rPr>
              <a:t>INFRA</a:t>
            </a:r>
          </a:p>
        </p:txBody>
      </p:sp>
      <p:sp>
        <p:nvSpPr>
          <p:cNvPr id="7" name="TextBox 6">
            <a:extLst>
              <a:ext uri="{FF2B5EF4-FFF2-40B4-BE49-F238E27FC236}">
                <a16:creationId xmlns:a16="http://schemas.microsoft.com/office/drawing/2014/main" id="{DB2BB8CC-FCB3-51B6-3777-0628DFF42581}"/>
              </a:ext>
            </a:extLst>
          </p:cNvPr>
          <p:cNvSpPr txBox="1"/>
          <p:nvPr/>
        </p:nvSpPr>
        <p:spPr>
          <a:xfrm>
            <a:off x="7320737" y="3791546"/>
            <a:ext cx="1893467" cy="1477328"/>
          </a:xfrm>
          <a:prstGeom prst="rect">
            <a:avLst/>
          </a:prstGeom>
          <a:noFill/>
        </p:spPr>
        <p:txBody>
          <a:bodyPr wrap="none" rtlCol="0">
            <a:spAutoFit/>
          </a:bodyPr>
          <a:lstStyle/>
          <a:p>
            <a:r>
              <a:rPr lang="hu-HU" dirty="0">
                <a:highlight>
                  <a:srgbClr val="FF3F5A"/>
                </a:highlight>
              </a:rPr>
              <a:t>SZULEJ</a:t>
            </a:r>
          </a:p>
          <a:p>
            <a:pPr marL="285750" indent="-285750">
              <a:buFontTx/>
              <a:buChar char="-"/>
            </a:pPr>
            <a:r>
              <a:rPr lang="hu-HU" dirty="0">
                <a:highlight>
                  <a:srgbClr val="000000"/>
                </a:highlight>
              </a:rPr>
              <a:t>70 POSZT</a:t>
            </a:r>
          </a:p>
          <a:p>
            <a:pPr marL="285750" indent="-285750">
              <a:buFontTx/>
              <a:buChar char="-"/>
            </a:pPr>
            <a:r>
              <a:rPr lang="hu-HU" dirty="0">
                <a:highlight>
                  <a:srgbClr val="000000"/>
                </a:highlight>
              </a:rPr>
              <a:t>1 NAP MUNKA</a:t>
            </a:r>
          </a:p>
          <a:p>
            <a:pPr marL="285750" indent="-285750">
              <a:buFontTx/>
              <a:buChar char="-"/>
            </a:pPr>
            <a:r>
              <a:rPr lang="hu-HU" dirty="0">
                <a:highlight>
                  <a:srgbClr val="000000"/>
                </a:highlight>
              </a:rPr>
              <a:t>TUDATOSÍTÁS</a:t>
            </a:r>
          </a:p>
          <a:p>
            <a:pPr marL="285750" indent="-285750">
              <a:buFontTx/>
              <a:buChar char="-"/>
            </a:pPr>
            <a:r>
              <a:rPr lang="hu-HU" dirty="0">
                <a:highlight>
                  <a:srgbClr val="000000"/>
                </a:highlight>
              </a:rPr>
              <a:t>TIPPEK</a:t>
            </a:r>
          </a:p>
        </p:txBody>
      </p:sp>
      <p:sp>
        <p:nvSpPr>
          <p:cNvPr id="8" name="TextBox 7">
            <a:extLst>
              <a:ext uri="{FF2B5EF4-FFF2-40B4-BE49-F238E27FC236}">
                <a16:creationId xmlns:a16="http://schemas.microsoft.com/office/drawing/2014/main" id="{4D105572-6627-22FF-B67B-83B2B9F8C053}"/>
              </a:ext>
            </a:extLst>
          </p:cNvPr>
          <p:cNvSpPr txBox="1"/>
          <p:nvPr/>
        </p:nvSpPr>
        <p:spPr>
          <a:xfrm>
            <a:off x="3389601" y="3791546"/>
            <a:ext cx="1893467" cy="1200329"/>
          </a:xfrm>
          <a:prstGeom prst="rect">
            <a:avLst/>
          </a:prstGeom>
          <a:noFill/>
        </p:spPr>
        <p:txBody>
          <a:bodyPr wrap="none" rtlCol="0">
            <a:spAutoFit/>
          </a:bodyPr>
          <a:lstStyle/>
          <a:p>
            <a:r>
              <a:rPr lang="hu-HU" dirty="0" err="1">
                <a:highlight>
                  <a:srgbClr val="FF3F5A"/>
                </a:highlight>
              </a:rPr>
              <a:t>TrainedR</a:t>
            </a:r>
            <a:endParaRPr lang="hu-HU" dirty="0">
              <a:highlight>
                <a:srgbClr val="FF3F5A"/>
              </a:highlight>
            </a:endParaRPr>
          </a:p>
          <a:p>
            <a:pPr marL="285750" indent="-285750">
              <a:buFontTx/>
              <a:buChar char="-"/>
            </a:pPr>
            <a:r>
              <a:rPr lang="hu-HU" dirty="0">
                <a:highlight>
                  <a:srgbClr val="000000"/>
                </a:highlight>
              </a:rPr>
              <a:t>50 POSZT</a:t>
            </a:r>
          </a:p>
          <a:p>
            <a:pPr marL="285750" indent="-285750">
              <a:buFontTx/>
              <a:buChar char="-"/>
            </a:pPr>
            <a:r>
              <a:rPr lang="hu-HU" dirty="0">
                <a:highlight>
                  <a:srgbClr val="000000"/>
                </a:highlight>
              </a:rPr>
              <a:t>1 NAP MUNKA</a:t>
            </a:r>
          </a:p>
          <a:p>
            <a:pPr marL="285750" indent="-285750">
              <a:buFontTx/>
              <a:buChar char="-"/>
            </a:pPr>
            <a:r>
              <a:rPr lang="hu-HU" dirty="0">
                <a:highlight>
                  <a:srgbClr val="000000"/>
                </a:highlight>
              </a:rPr>
              <a:t>SZERKESZTÉS</a:t>
            </a:r>
          </a:p>
        </p:txBody>
      </p:sp>
    </p:spTree>
    <p:extLst>
      <p:ext uri="{BB962C8B-B14F-4D97-AF65-F5344CB8AC3E}">
        <p14:creationId xmlns:p14="http://schemas.microsoft.com/office/powerpoint/2010/main" val="10067900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a:extLst>
              <a:ext uri="{FF2B5EF4-FFF2-40B4-BE49-F238E27FC236}">
                <a16:creationId xmlns:a16="http://schemas.microsoft.com/office/drawing/2014/main" id="{D2B6620E-CC54-212B-EBD7-9559AF5908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2143125" cy="214312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B6FF17A8-2A06-5C7C-FFD6-5D761233B5BC}"/>
              </a:ext>
            </a:extLst>
          </p:cNvPr>
          <p:cNvSpPr txBox="1"/>
          <p:nvPr/>
        </p:nvSpPr>
        <p:spPr>
          <a:xfrm>
            <a:off x="1872998" y="370214"/>
            <a:ext cx="2219325" cy="769441"/>
          </a:xfrm>
          <a:prstGeom prst="rect">
            <a:avLst/>
          </a:prstGeom>
          <a:noFill/>
        </p:spPr>
        <p:txBody>
          <a:bodyPr wrap="none" rtlCol="0">
            <a:spAutoFit/>
          </a:bodyPr>
          <a:lstStyle/>
          <a:p>
            <a:r>
              <a:rPr lang="hu-HU" sz="4400" dirty="0">
                <a:highlight>
                  <a:srgbClr val="FF3F5A"/>
                </a:highlight>
              </a:rPr>
              <a:t>Mennyi?</a:t>
            </a:r>
          </a:p>
        </p:txBody>
      </p:sp>
      <p:pic>
        <p:nvPicPr>
          <p:cNvPr id="4" name="Picture 3">
            <a:extLst>
              <a:ext uri="{FF2B5EF4-FFF2-40B4-BE49-F238E27FC236}">
                <a16:creationId xmlns:a16="http://schemas.microsoft.com/office/drawing/2014/main" id="{893355B3-F559-3E93-4D91-E8D27286030F}"/>
              </a:ext>
            </a:extLst>
          </p:cNvPr>
          <p:cNvPicPr>
            <a:picLocks noChangeAspect="1"/>
          </p:cNvPicPr>
          <p:nvPr/>
        </p:nvPicPr>
        <p:blipFill>
          <a:blip r:embed="rId4"/>
          <a:stretch>
            <a:fillRect/>
          </a:stretch>
        </p:blipFill>
        <p:spPr>
          <a:xfrm>
            <a:off x="5399727" y="3642917"/>
            <a:ext cx="6792273" cy="3215083"/>
          </a:xfrm>
          <a:prstGeom prst="rect">
            <a:avLst/>
          </a:prstGeom>
        </p:spPr>
      </p:pic>
      <p:pic>
        <p:nvPicPr>
          <p:cNvPr id="8" name="Picture 7">
            <a:extLst>
              <a:ext uri="{FF2B5EF4-FFF2-40B4-BE49-F238E27FC236}">
                <a16:creationId xmlns:a16="http://schemas.microsoft.com/office/drawing/2014/main" id="{D6705985-3E09-6157-0A44-24AF983EE7D9}"/>
              </a:ext>
            </a:extLst>
          </p:cNvPr>
          <p:cNvPicPr>
            <a:picLocks noChangeAspect="1"/>
          </p:cNvPicPr>
          <p:nvPr/>
        </p:nvPicPr>
        <p:blipFill>
          <a:blip r:embed="rId5"/>
          <a:stretch>
            <a:fillRect/>
          </a:stretch>
        </p:blipFill>
        <p:spPr>
          <a:xfrm>
            <a:off x="5399727" y="0"/>
            <a:ext cx="6792273" cy="3215083"/>
          </a:xfrm>
          <a:prstGeom prst="rect">
            <a:avLst/>
          </a:prstGeom>
        </p:spPr>
      </p:pic>
      <p:pic>
        <p:nvPicPr>
          <p:cNvPr id="10" name="Picture 9">
            <a:extLst>
              <a:ext uri="{FF2B5EF4-FFF2-40B4-BE49-F238E27FC236}">
                <a16:creationId xmlns:a16="http://schemas.microsoft.com/office/drawing/2014/main" id="{A0BA7FD2-C86F-1F74-BB64-405C8CD46A44}"/>
              </a:ext>
            </a:extLst>
          </p:cNvPr>
          <p:cNvPicPr>
            <a:picLocks noChangeAspect="1"/>
          </p:cNvPicPr>
          <p:nvPr/>
        </p:nvPicPr>
        <p:blipFill>
          <a:blip r:embed="rId6"/>
          <a:stretch>
            <a:fillRect/>
          </a:stretch>
        </p:blipFill>
        <p:spPr>
          <a:xfrm>
            <a:off x="0" y="3642917"/>
            <a:ext cx="5344271" cy="3215083"/>
          </a:xfrm>
          <a:prstGeom prst="rect">
            <a:avLst/>
          </a:prstGeom>
        </p:spPr>
      </p:pic>
      <p:sp>
        <p:nvSpPr>
          <p:cNvPr id="14" name="TextBox 13">
            <a:extLst>
              <a:ext uri="{FF2B5EF4-FFF2-40B4-BE49-F238E27FC236}">
                <a16:creationId xmlns:a16="http://schemas.microsoft.com/office/drawing/2014/main" id="{DAFF1E2B-5509-1DC4-BA45-B01D7060FF86}"/>
              </a:ext>
            </a:extLst>
          </p:cNvPr>
          <p:cNvSpPr txBox="1"/>
          <p:nvPr/>
        </p:nvSpPr>
        <p:spPr>
          <a:xfrm>
            <a:off x="1907814" y="1308989"/>
            <a:ext cx="2838211" cy="1754326"/>
          </a:xfrm>
          <a:prstGeom prst="rect">
            <a:avLst/>
          </a:prstGeom>
          <a:noFill/>
        </p:spPr>
        <p:txBody>
          <a:bodyPr wrap="square">
            <a:spAutoFit/>
          </a:bodyPr>
          <a:lstStyle/>
          <a:p>
            <a:r>
              <a:rPr lang="hu-HU" dirty="0">
                <a:highlight>
                  <a:srgbClr val="FF3F5A"/>
                </a:highlight>
              </a:rPr>
              <a:t>TOP 3 KATEGÓRIA</a:t>
            </a:r>
          </a:p>
          <a:p>
            <a:pPr marL="285750" indent="-285750">
              <a:buFontTx/>
              <a:buChar char="-"/>
            </a:pPr>
            <a:r>
              <a:rPr lang="hu-HU" dirty="0"/>
              <a:t>EDITORS’ PICK</a:t>
            </a:r>
          </a:p>
          <a:p>
            <a:pPr marL="285750" indent="-285750">
              <a:buFontTx/>
              <a:buChar char="-"/>
            </a:pPr>
            <a:r>
              <a:rPr lang="hu-HU" dirty="0"/>
              <a:t>SÉRÜLÉKENYSÉGEK</a:t>
            </a:r>
          </a:p>
          <a:p>
            <a:pPr marL="285750" indent="-285750">
              <a:buFontTx/>
              <a:buChar char="-"/>
            </a:pPr>
            <a:r>
              <a:rPr lang="hu-HU" dirty="0"/>
              <a:t>HÍREK</a:t>
            </a:r>
          </a:p>
          <a:p>
            <a:pPr marL="285750" indent="-285750">
              <a:buFontTx/>
              <a:buChar char="-"/>
            </a:pPr>
            <a:endParaRPr lang="hu-HU" dirty="0"/>
          </a:p>
          <a:p>
            <a:r>
              <a:rPr lang="hu-HU" dirty="0"/>
              <a:t>15.310 OLDALLETÖLTÉS</a:t>
            </a:r>
          </a:p>
        </p:txBody>
      </p:sp>
      <p:sp>
        <p:nvSpPr>
          <p:cNvPr id="16" name="TextBox 15">
            <a:extLst>
              <a:ext uri="{FF2B5EF4-FFF2-40B4-BE49-F238E27FC236}">
                <a16:creationId xmlns:a16="http://schemas.microsoft.com/office/drawing/2014/main" id="{02961A0F-5B4C-A885-33FE-CF2D6EA868D5}"/>
              </a:ext>
            </a:extLst>
          </p:cNvPr>
          <p:cNvSpPr txBox="1"/>
          <p:nvPr/>
        </p:nvSpPr>
        <p:spPr>
          <a:xfrm>
            <a:off x="1872998" y="2386293"/>
            <a:ext cx="6094378" cy="369332"/>
          </a:xfrm>
          <a:prstGeom prst="rect">
            <a:avLst/>
          </a:prstGeom>
          <a:noFill/>
        </p:spPr>
        <p:txBody>
          <a:bodyPr wrap="square">
            <a:spAutoFit/>
          </a:bodyPr>
          <a:lstStyle/>
          <a:p>
            <a:r>
              <a:rPr lang="hu-HU" sz="1800" b="0" i="0" u="none" strike="noStrike" baseline="0" dirty="0">
                <a:highlight>
                  <a:srgbClr val="FF3F5A"/>
                </a:highlight>
              </a:rPr>
              <a:t>2023. okt. 1.–2024. ápr. 5.</a:t>
            </a:r>
            <a:endParaRPr lang="hu-HU" dirty="0">
              <a:highlight>
                <a:srgbClr val="FF3F5A"/>
              </a:highlight>
            </a:endParaRPr>
          </a:p>
        </p:txBody>
      </p:sp>
    </p:spTree>
    <p:extLst>
      <p:ext uri="{BB962C8B-B14F-4D97-AF65-F5344CB8AC3E}">
        <p14:creationId xmlns:p14="http://schemas.microsoft.com/office/powerpoint/2010/main" val="9129240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a:extLst>
              <a:ext uri="{FF2B5EF4-FFF2-40B4-BE49-F238E27FC236}">
                <a16:creationId xmlns:a16="http://schemas.microsoft.com/office/drawing/2014/main" id="{D2B6620E-CC54-212B-EBD7-9559AF5908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2143125" cy="214312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B6FF17A8-2A06-5C7C-FFD6-5D761233B5BC}"/>
              </a:ext>
            </a:extLst>
          </p:cNvPr>
          <p:cNvSpPr txBox="1"/>
          <p:nvPr/>
        </p:nvSpPr>
        <p:spPr>
          <a:xfrm>
            <a:off x="1872998" y="370214"/>
            <a:ext cx="981807" cy="769441"/>
          </a:xfrm>
          <a:prstGeom prst="rect">
            <a:avLst/>
          </a:prstGeom>
          <a:noFill/>
        </p:spPr>
        <p:txBody>
          <a:bodyPr wrap="none" rtlCol="0">
            <a:spAutoFit/>
          </a:bodyPr>
          <a:lstStyle/>
          <a:p>
            <a:r>
              <a:rPr lang="hu-HU" sz="4400" dirty="0">
                <a:highlight>
                  <a:srgbClr val="FF3F5A"/>
                </a:highlight>
              </a:rPr>
              <a:t>CTI</a:t>
            </a:r>
          </a:p>
        </p:txBody>
      </p:sp>
      <p:graphicFrame>
        <p:nvGraphicFramePr>
          <p:cNvPr id="4" name="Chart 3">
            <a:extLst>
              <a:ext uri="{FF2B5EF4-FFF2-40B4-BE49-F238E27FC236}">
                <a16:creationId xmlns:a16="http://schemas.microsoft.com/office/drawing/2014/main" id="{A288ADD4-6E59-E78D-B23E-8174C5A310C5}"/>
              </a:ext>
            </a:extLst>
          </p:cNvPr>
          <p:cNvGraphicFramePr>
            <a:graphicFrameLocks/>
          </p:cNvGraphicFramePr>
          <p:nvPr>
            <p:extLst>
              <p:ext uri="{D42A27DB-BD31-4B8C-83A1-F6EECF244321}">
                <p14:modId xmlns:p14="http://schemas.microsoft.com/office/powerpoint/2010/main" val="2578483664"/>
              </p:ext>
            </p:extLst>
          </p:nvPr>
        </p:nvGraphicFramePr>
        <p:xfrm>
          <a:off x="289003" y="3550596"/>
          <a:ext cx="5131604" cy="3088532"/>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a:extLst>
              <a:ext uri="{FF2B5EF4-FFF2-40B4-BE49-F238E27FC236}">
                <a16:creationId xmlns:a16="http://schemas.microsoft.com/office/drawing/2014/main" id="{8FA0CC15-FD6A-EDCB-9EE7-FAED754C4421}"/>
              </a:ext>
            </a:extLst>
          </p:cNvPr>
          <p:cNvSpPr txBox="1"/>
          <p:nvPr/>
        </p:nvSpPr>
        <p:spPr>
          <a:xfrm>
            <a:off x="6964056" y="665797"/>
            <a:ext cx="4567404" cy="1754326"/>
          </a:xfrm>
          <a:prstGeom prst="rect">
            <a:avLst/>
          </a:prstGeom>
          <a:noFill/>
        </p:spPr>
        <p:txBody>
          <a:bodyPr wrap="none" rtlCol="0">
            <a:spAutoFit/>
          </a:bodyPr>
          <a:lstStyle/>
          <a:p>
            <a:r>
              <a:rPr lang="hu-HU" dirty="0">
                <a:highlight>
                  <a:srgbClr val="FF3F5A"/>
                </a:highlight>
              </a:rPr>
              <a:t>STATISZTIKA</a:t>
            </a:r>
          </a:p>
          <a:p>
            <a:pPr marL="285750" indent="-285750">
              <a:buFontTx/>
              <a:buChar char="-"/>
            </a:pPr>
            <a:r>
              <a:rPr lang="hu-HU" dirty="0">
                <a:highlight>
                  <a:srgbClr val="000000"/>
                </a:highlight>
              </a:rPr>
              <a:t>4000 POSZT</a:t>
            </a:r>
          </a:p>
          <a:p>
            <a:pPr marL="285750" indent="-285750">
              <a:buFontTx/>
              <a:buChar char="-"/>
            </a:pPr>
            <a:r>
              <a:rPr lang="hu-HU" dirty="0">
                <a:highlight>
                  <a:srgbClr val="000000"/>
                </a:highlight>
              </a:rPr>
              <a:t>50 VIEW / POSZT</a:t>
            </a:r>
          </a:p>
          <a:p>
            <a:pPr marL="285750" indent="-285750">
              <a:buFontTx/>
              <a:buChar char="-"/>
            </a:pPr>
            <a:r>
              <a:rPr lang="hu-HU" dirty="0">
                <a:highlight>
                  <a:srgbClr val="000000"/>
                </a:highlight>
              </a:rPr>
              <a:t>16.000 PAGEVIEW AZ ELMÚLT FÉL ÉVBEN</a:t>
            </a:r>
          </a:p>
          <a:p>
            <a:pPr marL="285750" indent="-285750">
              <a:buFontTx/>
              <a:buChar char="-"/>
            </a:pPr>
            <a:endParaRPr lang="hu-HU" dirty="0">
              <a:highlight>
                <a:srgbClr val="000000"/>
              </a:highlight>
            </a:endParaRPr>
          </a:p>
          <a:p>
            <a:pPr marL="285750" indent="-285750">
              <a:buFontTx/>
              <a:buChar char="-"/>
            </a:pPr>
            <a:endParaRPr lang="hu-HU" dirty="0">
              <a:highlight>
                <a:srgbClr val="000000"/>
              </a:highlight>
            </a:endParaRPr>
          </a:p>
        </p:txBody>
      </p:sp>
      <p:graphicFrame>
        <p:nvGraphicFramePr>
          <p:cNvPr id="8" name="Chart 7">
            <a:extLst>
              <a:ext uri="{FF2B5EF4-FFF2-40B4-BE49-F238E27FC236}">
                <a16:creationId xmlns:a16="http://schemas.microsoft.com/office/drawing/2014/main" id="{84CA5CFE-E45B-7CCB-4E41-D3C06F3DD181}"/>
              </a:ext>
            </a:extLst>
          </p:cNvPr>
          <p:cNvGraphicFramePr>
            <a:graphicFrameLocks/>
          </p:cNvGraphicFramePr>
          <p:nvPr>
            <p:extLst>
              <p:ext uri="{D42A27DB-BD31-4B8C-83A1-F6EECF244321}">
                <p14:modId xmlns:p14="http://schemas.microsoft.com/office/powerpoint/2010/main" val="1492388429"/>
              </p:ext>
            </p:extLst>
          </p:nvPr>
        </p:nvGraphicFramePr>
        <p:xfrm>
          <a:off x="6771395" y="3607941"/>
          <a:ext cx="5138394" cy="303118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42550610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a:extLst>
              <a:ext uri="{FF2B5EF4-FFF2-40B4-BE49-F238E27FC236}">
                <a16:creationId xmlns:a16="http://schemas.microsoft.com/office/drawing/2014/main" id="{D2B6620E-CC54-212B-EBD7-9559AF5908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2143125" cy="214312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B6FF17A8-2A06-5C7C-FFD6-5D761233B5BC}"/>
              </a:ext>
            </a:extLst>
          </p:cNvPr>
          <p:cNvSpPr txBox="1"/>
          <p:nvPr/>
        </p:nvSpPr>
        <p:spPr>
          <a:xfrm>
            <a:off x="1872998" y="370214"/>
            <a:ext cx="3394199" cy="769441"/>
          </a:xfrm>
          <a:prstGeom prst="rect">
            <a:avLst/>
          </a:prstGeom>
          <a:noFill/>
        </p:spPr>
        <p:txBody>
          <a:bodyPr wrap="none" rtlCol="0">
            <a:spAutoFit/>
          </a:bodyPr>
          <a:lstStyle/>
          <a:p>
            <a:r>
              <a:rPr lang="hu-HU" sz="4400" dirty="0">
                <a:highlight>
                  <a:srgbClr val="FF3F5A"/>
                </a:highlight>
              </a:rPr>
              <a:t>Hová, Merre?</a:t>
            </a:r>
          </a:p>
        </p:txBody>
      </p:sp>
      <p:sp>
        <p:nvSpPr>
          <p:cNvPr id="2" name="TextBox 1">
            <a:extLst>
              <a:ext uri="{FF2B5EF4-FFF2-40B4-BE49-F238E27FC236}">
                <a16:creationId xmlns:a16="http://schemas.microsoft.com/office/drawing/2014/main" id="{30936554-6978-1A5E-B05F-698B6DFBFE38}"/>
              </a:ext>
            </a:extLst>
          </p:cNvPr>
          <p:cNvSpPr txBox="1"/>
          <p:nvPr/>
        </p:nvSpPr>
        <p:spPr>
          <a:xfrm>
            <a:off x="6958517" y="1071562"/>
            <a:ext cx="3210128" cy="2308324"/>
          </a:xfrm>
          <a:prstGeom prst="rect">
            <a:avLst/>
          </a:prstGeom>
          <a:noFill/>
        </p:spPr>
        <p:txBody>
          <a:bodyPr wrap="square" rtlCol="0">
            <a:spAutoFit/>
          </a:bodyPr>
          <a:lstStyle/>
          <a:p>
            <a:r>
              <a:rPr lang="hu-HU" dirty="0">
                <a:highlight>
                  <a:srgbClr val="FF3F5A"/>
                </a:highlight>
              </a:rPr>
              <a:t>CTI INTEGRÁCIÓ</a:t>
            </a:r>
          </a:p>
          <a:p>
            <a:pPr marL="285750" indent="-285750">
              <a:buFontTx/>
              <a:buChar char="-"/>
            </a:pPr>
            <a:r>
              <a:rPr lang="hu-HU" dirty="0"/>
              <a:t>KATEGÓRIÁK ÉS TAG-EK</a:t>
            </a:r>
          </a:p>
          <a:p>
            <a:pPr marL="285750" indent="-285750">
              <a:buFontTx/>
              <a:buChar char="-"/>
            </a:pPr>
            <a:r>
              <a:rPr lang="hu-HU" dirty="0"/>
              <a:t>TÁMADÓ CSOPORTOK</a:t>
            </a:r>
          </a:p>
          <a:p>
            <a:pPr marL="285750" indent="-285750">
              <a:buFontTx/>
              <a:buChar char="-"/>
            </a:pPr>
            <a:r>
              <a:rPr lang="hu-HU" dirty="0"/>
              <a:t>TÖRTÉNETEK</a:t>
            </a:r>
          </a:p>
          <a:p>
            <a:pPr marL="285750" indent="-285750">
              <a:buFontTx/>
              <a:buChar char="-"/>
            </a:pPr>
            <a:r>
              <a:rPr lang="hu-HU" dirty="0"/>
              <a:t>AUTOMATIZÁCIÓ</a:t>
            </a:r>
          </a:p>
          <a:p>
            <a:pPr marL="285750" indent="-285750">
              <a:buFontTx/>
              <a:buChar char="-"/>
            </a:pPr>
            <a:r>
              <a:rPr lang="hu-HU" dirty="0"/>
              <a:t>MEGLÉVŐ TUDÁS RENDSZEREZÉSE</a:t>
            </a:r>
          </a:p>
          <a:p>
            <a:pPr marL="285750" indent="-285750">
              <a:buFontTx/>
              <a:buChar char="-"/>
            </a:pPr>
            <a:endParaRPr lang="hu-HU" dirty="0"/>
          </a:p>
        </p:txBody>
      </p:sp>
      <p:sp>
        <p:nvSpPr>
          <p:cNvPr id="3" name="TextBox 2">
            <a:extLst>
              <a:ext uri="{FF2B5EF4-FFF2-40B4-BE49-F238E27FC236}">
                <a16:creationId xmlns:a16="http://schemas.microsoft.com/office/drawing/2014/main" id="{68CAA59D-5BC6-4AE6-CBDC-3199CD5E4859}"/>
              </a:ext>
            </a:extLst>
          </p:cNvPr>
          <p:cNvSpPr txBox="1"/>
          <p:nvPr/>
        </p:nvSpPr>
        <p:spPr>
          <a:xfrm>
            <a:off x="1071562" y="3762881"/>
            <a:ext cx="3210128" cy="1754326"/>
          </a:xfrm>
          <a:prstGeom prst="rect">
            <a:avLst/>
          </a:prstGeom>
          <a:noFill/>
        </p:spPr>
        <p:txBody>
          <a:bodyPr wrap="square" rtlCol="0">
            <a:spAutoFit/>
          </a:bodyPr>
          <a:lstStyle/>
          <a:p>
            <a:r>
              <a:rPr lang="hu-HU" dirty="0">
                <a:highlight>
                  <a:srgbClr val="FF3F5A"/>
                </a:highlight>
              </a:rPr>
              <a:t>SZERKESZTŐK</a:t>
            </a:r>
          </a:p>
          <a:p>
            <a:pPr marL="285750" indent="-285750">
              <a:buFontTx/>
              <a:buChar char="-"/>
            </a:pPr>
            <a:r>
              <a:rPr lang="hu-HU" dirty="0"/>
              <a:t>TÖBB CIKK</a:t>
            </a:r>
          </a:p>
          <a:p>
            <a:pPr marL="285750" indent="-285750">
              <a:buFontTx/>
              <a:buChar char="-"/>
            </a:pPr>
            <a:r>
              <a:rPr lang="hu-HU" dirty="0"/>
              <a:t>NAGYOBB TERJEDELEM</a:t>
            </a:r>
          </a:p>
          <a:p>
            <a:pPr marL="285750" indent="-285750">
              <a:buFontTx/>
              <a:buChar char="-"/>
            </a:pPr>
            <a:r>
              <a:rPr lang="hu-HU" dirty="0"/>
              <a:t>TÖBB ELEMZÉS</a:t>
            </a:r>
          </a:p>
          <a:p>
            <a:pPr marL="285750" indent="-285750">
              <a:buFontTx/>
              <a:buChar char="-"/>
            </a:pPr>
            <a:r>
              <a:rPr lang="hu-HU" dirty="0"/>
              <a:t>FOLYAMATOS MŰKÖDÉS</a:t>
            </a:r>
          </a:p>
          <a:p>
            <a:pPr marL="285750" indent="-285750">
              <a:buFontTx/>
              <a:buChar char="-"/>
            </a:pPr>
            <a:endParaRPr lang="hu-HU" dirty="0"/>
          </a:p>
        </p:txBody>
      </p:sp>
      <p:sp>
        <p:nvSpPr>
          <p:cNvPr id="4" name="TextBox 3">
            <a:extLst>
              <a:ext uri="{FF2B5EF4-FFF2-40B4-BE49-F238E27FC236}">
                <a16:creationId xmlns:a16="http://schemas.microsoft.com/office/drawing/2014/main" id="{702EECAA-27BA-E85F-CEE7-5500C7FFC967}"/>
              </a:ext>
            </a:extLst>
          </p:cNvPr>
          <p:cNvSpPr txBox="1"/>
          <p:nvPr/>
        </p:nvSpPr>
        <p:spPr>
          <a:xfrm>
            <a:off x="6958517" y="3762881"/>
            <a:ext cx="3210128" cy="923330"/>
          </a:xfrm>
          <a:prstGeom prst="rect">
            <a:avLst/>
          </a:prstGeom>
          <a:noFill/>
        </p:spPr>
        <p:txBody>
          <a:bodyPr wrap="square" rtlCol="0">
            <a:spAutoFit/>
          </a:bodyPr>
          <a:lstStyle/>
          <a:p>
            <a:r>
              <a:rPr lang="hu-HU" dirty="0">
                <a:highlight>
                  <a:srgbClr val="FF3F5A"/>
                </a:highlight>
              </a:rPr>
              <a:t>KÖZÖSSÉG</a:t>
            </a:r>
          </a:p>
          <a:p>
            <a:pPr marL="285750" indent="-285750">
              <a:buFontTx/>
              <a:buChar char="-"/>
            </a:pPr>
            <a:r>
              <a:rPr lang="hu-HU" dirty="0"/>
              <a:t>FORRÁSOK</a:t>
            </a:r>
          </a:p>
          <a:p>
            <a:pPr marL="285750" indent="-285750">
              <a:buFontTx/>
              <a:buChar char="-"/>
            </a:pPr>
            <a:r>
              <a:rPr lang="hu-HU" dirty="0"/>
              <a:t>HÍRLEVÉL</a:t>
            </a:r>
          </a:p>
        </p:txBody>
      </p:sp>
      <p:sp>
        <p:nvSpPr>
          <p:cNvPr id="7" name="TextBox 6">
            <a:extLst>
              <a:ext uri="{FF2B5EF4-FFF2-40B4-BE49-F238E27FC236}">
                <a16:creationId xmlns:a16="http://schemas.microsoft.com/office/drawing/2014/main" id="{DBB59728-5938-F5E9-441A-696191C80EC6}"/>
              </a:ext>
            </a:extLst>
          </p:cNvPr>
          <p:cNvSpPr txBox="1"/>
          <p:nvPr/>
        </p:nvSpPr>
        <p:spPr>
          <a:xfrm>
            <a:off x="6958517" y="5324773"/>
            <a:ext cx="3210128" cy="923330"/>
          </a:xfrm>
          <a:prstGeom prst="rect">
            <a:avLst/>
          </a:prstGeom>
          <a:noFill/>
        </p:spPr>
        <p:txBody>
          <a:bodyPr wrap="square" rtlCol="0">
            <a:spAutoFit/>
          </a:bodyPr>
          <a:lstStyle/>
          <a:p>
            <a:r>
              <a:rPr lang="hu-HU" dirty="0">
                <a:highlight>
                  <a:srgbClr val="FF3F5A"/>
                </a:highlight>
              </a:rPr>
              <a:t>TÁMOGATÁS?</a:t>
            </a:r>
          </a:p>
          <a:p>
            <a:pPr marL="285750" indent="-285750">
              <a:buFontTx/>
              <a:buChar char="-"/>
            </a:pPr>
            <a:r>
              <a:rPr lang="hu-HU" dirty="0"/>
              <a:t>BUY ME A COFFEE</a:t>
            </a:r>
          </a:p>
          <a:p>
            <a:pPr marL="285750" indent="-285750">
              <a:buFontTx/>
              <a:buChar char="-"/>
            </a:pPr>
            <a:r>
              <a:rPr lang="hu-HU" dirty="0"/>
              <a:t>PATREON</a:t>
            </a:r>
          </a:p>
        </p:txBody>
      </p:sp>
    </p:spTree>
    <p:extLst>
      <p:ext uri="{BB962C8B-B14F-4D97-AF65-F5344CB8AC3E}">
        <p14:creationId xmlns:p14="http://schemas.microsoft.com/office/powerpoint/2010/main" val="34165890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a:extLst>
              <a:ext uri="{FF2B5EF4-FFF2-40B4-BE49-F238E27FC236}">
                <a16:creationId xmlns:a16="http://schemas.microsoft.com/office/drawing/2014/main" id="{D2B6620E-CC54-212B-EBD7-9559AF5908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2143125" cy="214312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B6FF17A8-2A06-5C7C-FFD6-5D761233B5BC}"/>
              </a:ext>
            </a:extLst>
          </p:cNvPr>
          <p:cNvSpPr txBox="1"/>
          <p:nvPr/>
        </p:nvSpPr>
        <p:spPr>
          <a:xfrm>
            <a:off x="1872998" y="370214"/>
            <a:ext cx="6661695" cy="769441"/>
          </a:xfrm>
          <a:prstGeom prst="rect">
            <a:avLst/>
          </a:prstGeom>
          <a:noFill/>
        </p:spPr>
        <p:txBody>
          <a:bodyPr wrap="none" rtlCol="0">
            <a:spAutoFit/>
          </a:bodyPr>
          <a:lstStyle/>
          <a:p>
            <a:r>
              <a:rPr lang="hu-HU" sz="4400" dirty="0">
                <a:highlight>
                  <a:srgbClr val="FF3F5A"/>
                </a:highlight>
              </a:rPr>
              <a:t>KÖSZÖNÖM A FIGYELMET!</a:t>
            </a:r>
          </a:p>
        </p:txBody>
      </p:sp>
      <p:sp>
        <p:nvSpPr>
          <p:cNvPr id="8" name="TextBox 7">
            <a:extLst>
              <a:ext uri="{FF2B5EF4-FFF2-40B4-BE49-F238E27FC236}">
                <a16:creationId xmlns:a16="http://schemas.microsoft.com/office/drawing/2014/main" id="{9D7F81C3-05BB-B52A-1E42-41589BD6B5AB}"/>
              </a:ext>
            </a:extLst>
          </p:cNvPr>
          <p:cNvSpPr txBox="1"/>
          <p:nvPr/>
        </p:nvSpPr>
        <p:spPr>
          <a:xfrm>
            <a:off x="7591312" y="5824331"/>
            <a:ext cx="4411336" cy="769441"/>
          </a:xfrm>
          <a:prstGeom prst="rect">
            <a:avLst/>
          </a:prstGeom>
          <a:noFill/>
        </p:spPr>
        <p:txBody>
          <a:bodyPr wrap="none" rtlCol="0">
            <a:spAutoFit/>
          </a:bodyPr>
          <a:lstStyle/>
          <a:p>
            <a:r>
              <a:rPr lang="hu-HU" sz="4400" dirty="0">
                <a:highlight>
                  <a:srgbClr val="FF3F5A"/>
                </a:highlight>
              </a:rPr>
              <a:t>https://yanac.hu/</a:t>
            </a:r>
          </a:p>
        </p:txBody>
      </p:sp>
      <p:pic>
        <p:nvPicPr>
          <p:cNvPr id="2050" name="Picture 2" descr="Photo fire alphabet question mark isolated on black background.">
            <a:extLst>
              <a:ext uri="{FF2B5EF4-FFF2-40B4-BE49-F238E27FC236}">
                <a16:creationId xmlns:a16="http://schemas.microsoft.com/office/drawing/2014/main" id="{C6B5AC52-8001-CCE9-0965-CE61AD77C2D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10934" y="1880479"/>
            <a:ext cx="3570131" cy="35701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25480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96B24"/>
      </a:accent1>
      <a:accent2>
        <a:srgbClr val="4EA72E"/>
      </a:accent2>
      <a:accent3>
        <a:srgbClr val="156082"/>
      </a:accent3>
      <a:accent4>
        <a:srgbClr val="0F9ED5"/>
      </a:accent4>
      <a:accent5>
        <a:srgbClr val="A02B93"/>
      </a:accent5>
      <a:accent6>
        <a:srgbClr val="E97132"/>
      </a:accent6>
      <a:hlink>
        <a:srgbClr val="538D9D"/>
      </a:hlink>
      <a:folHlink>
        <a:srgbClr val="A5738E"/>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C0A3E416-13B0-4CFE-8B85-8989D8AEFB5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167</TotalTime>
  <Words>756</Words>
  <Application>Microsoft Office PowerPoint</Application>
  <PresentationFormat>Szélesvásznú</PresentationFormat>
  <Paragraphs>138</Paragraphs>
  <Slides>9</Slides>
  <Notes>5</Notes>
  <HiddenSlides>0</HiddenSlides>
  <MMClips>0</MMClips>
  <ScaleCrop>false</ScaleCrop>
  <HeadingPairs>
    <vt:vector size="6" baseType="variant">
      <vt:variant>
        <vt:lpstr>Használt betűtípusok</vt:lpstr>
      </vt:variant>
      <vt:variant>
        <vt:i4>4</vt:i4>
      </vt:variant>
      <vt:variant>
        <vt:lpstr>Téma</vt:lpstr>
      </vt:variant>
      <vt:variant>
        <vt:i4>1</vt:i4>
      </vt:variant>
      <vt:variant>
        <vt:lpstr>Diacímek</vt:lpstr>
      </vt:variant>
      <vt:variant>
        <vt:i4>9</vt:i4>
      </vt:variant>
    </vt:vector>
  </HeadingPairs>
  <TitlesOfParts>
    <vt:vector size="14" baseType="lpstr">
      <vt:lpstr>Aptos</vt:lpstr>
      <vt:lpstr>Aptos Display</vt:lpstr>
      <vt:lpstr>Arial</vt:lpstr>
      <vt:lpstr>inherit</vt:lpstr>
      <vt:lpstr>Office Theme</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Peter Biro</dc:creator>
  <cp:lastModifiedBy>Péter Biró</cp:lastModifiedBy>
  <cp:revision>20</cp:revision>
  <dcterms:created xsi:type="dcterms:W3CDTF">2024-04-29T16:11:51Z</dcterms:created>
  <dcterms:modified xsi:type="dcterms:W3CDTF">2024-10-14T07:41:46Z</dcterms:modified>
</cp:coreProperties>
</file>