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56" r:id="rId2"/>
    <p:sldId id="271" r:id="rId3"/>
    <p:sldId id="272" r:id="rId4"/>
    <p:sldId id="273" r:id="rId5"/>
    <p:sldId id="274" r:id="rId6"/>
    <p:sldId id="27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5A"/>
    <a:srgbClr val="F78D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–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–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–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968" autoAdjust="0"/>
  </p:normalViewPr>
  <p:slideViewPr>
    <p:cSldViewPr snapToGrid="0" showGuides="1">
      <p:cViewPr varScale="1">
        <p:scale>
          <a:sx n="62" d="100"/>
          <a:sy n="62" d="100"/>
        </p:scale>
        <p:origin x="1411" y="3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AC11F-7089-49B3-92D4-B9D8BF3AAAA9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4E179E-53CC-44C3-B266-BA8C753902E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4274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C: https://www.freepik.com/premium-photo/fire-alphabet-letter-c-isolated-black-background_23682093.htm#fromView=search&amp;page=1&amp;position=0&amp;uuid=16e0fe88-d12c-49fc-a1c2-36dbb1628ce2&amp;query=%40andrei-armiagov+fire+alphabet+c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4E179E-53CC-44C3-B266-BA8C753902EB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335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94DA8-40FE-B979-9627-3553CABF9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8DEEDB-D5CA-6C52-1F4D-7BD3EEFBC6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C317BE-33BD-6223-D562-19B5CD4589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C: https://www.freepik.com/premium-photo/fire-alphabet-letter-c-isolated-black-background_23682093.htm#fromView=search&amp;page=1&amp;position=0&amp;uuid=16e0fe88-d12c-49fc-a1c2-36dbb1628ce2&amp;query=%40andrei-armiagov+fire+alphabet+c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https://trends.google.com/trends/explore?date=now%201-d&amp;q=cyber%20attack&amp;hl=hu</a:t>
            </a:r>
          </a:p>
          <a:p>
            <a:r>
              <a:rPr lang="hu-HU" dirty="0"/>
              <a:t>https://trends.google.com/trends/explore?date=now%201-d&amp;q=security%20breach&amp;hl=hu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1458D-E4EC-E9DA-7CAF-C09D43718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4E179E-53CC-44C3-B266-BA8C753902EB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5568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3A8C8-FA9E-A979-E0D0-7002085FD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A1F43F-A40F-8999-2B00-1572C221CE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2ADFFD-2263-1D1D-7F80-4A9B0EAE8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C: https://www.freepik.com/premium-photo/fire-alphabet-letter-c-isolated-black-background_23682093.htm#fromView=search&amp;page=1&amp;position=0&amp;uuid=16e0fe88-d12c-49fc-a1c2-36dbb1628ce2&amp;query=%40andrei-armiagov+fire+alphabet+c</a:t>
            </a:r>
          </a:p>
          <a:p>
            <a:endParaRPr lang="hu-HU" dirty="0"/>
          </a:p>
          <a:p>
            <a:r>
              <a:rPr lang="hu-HU" dirty="0"/>
              <a:t>https://cloudfront-us-east-2.images.arcpublishing.com/reuters/I5TGJYHZZJLSJPH7QN6MR2YYGM.jpg</a:t>
            </a:r>
          </a:p>
          <a:p>
            <a:r>
              <a:rPr lang="hu-HU" dirty="0"/>
              <a:t>https://upload.wikimedia.org/wikipedia/commons/thumb/0/0a/Asahi_logo.svg/1200px-Asahi_logo.svg.png</a:t>
            </a:r>
          </a:p>
          <a:p>
            <a:r>
              <a:rPr lang="hu-HU" dirty="0"/>
              <a:t>https://www.f5.com/content/dam/f5-com/global-assets/f5-logos/f5-logo-rgb.png</a:t>
            </a:r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8284B-815B-B253-B52C-E797E1290A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4E179E-53CC-44C3-B266-BA8C753902EB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287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FF888-276D-0B00-CB19-C33B78F26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529ADA-3490-0FA1-342D-946D545913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E76A68-A1DA-04B6-3F06-37468FFE57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C: https://www.freepik.com/premium-photo/fire-alphabet-letter-c-isolated-black-background_23682093.htm#fromView=search&amp;page=1&amp;position=0&amp;uuid=16e0fe88-d12c-49fc-a1c2-36dbb1628ce2&amp;query=%40andrei-armiagov+fire+alphabet+c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https://ciras.enisa.europa.eu/ciras-public</a:t>
            </a:r>
          </a:p>
          <a:p>
            <a:r>
              <a:rPr lang="hu-HU" dirty="0"/>
              <a:t>https://triovega.com/wp-content/uploads/Blog_-CRA_Titelbild.png</a:t>
            </a:r>
          </a:p>
          <a:p>
            <a:r>
              <a:rPr lang="hu-HU" dirty="0"/>
              <a:t>https://cdn-knowitallent.pressidium.com/wp-content/uploads/2021/12/traditional-media.png</a:t>
            </a:r>
          </a:p>
          <a:p>
            <a:r>
              <a:rPr lang="hu-HU" dirty="0"/>
              <a:t>https://upload.wikimedia.org/wikipedia/commons/thumb/7/74/Social_media_collection_2020s.png/500px-Social_media_collection_2020s.png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FAA06-A611-211F-673B-3724F76C9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4E179E-53CC-44C3-B266-BA8C753902EB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87179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D24A6-F1A9-62B7-CE64-0C27923CE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7DAAA2-CFC1-783F-465F-A4F32F691E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5C21AC-496F-D3E7-1FCA-B7088DED8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C: https://www.freepik.com/premium-photo/fire-alphabet-letter-c-isolated-black-background_23682093.htm#fromView=search&amp;page=1&amp;position=0&amp;uuid=16e0fe88-d12c-49fc-a1c2-36dbb1628ce2&amp;query=%40andrei-armiagov+fire+alphabet+c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88E4D-A064-46DB-EFC7-2F95585B5B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4E179E-53CC-44C3-B266-BA8C753902EB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418056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C: https://www.freepik.com/premium-photo/fire-alphabet-letter-c-isolated-black-background_23682093.htm#fromView=search&amp;page=1&amp;position=0&amp;uuid=16e0fe88-d12c-49fc-a1c2-36dbb1628ce2&amp;query=%40andrei-armiagov+fire+alphabet+c</a:t>
            </a:r>
          </a:p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4E179E-53CC-44C3-B266-BA8C753902EB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321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3FD-3F07-4EEA-99DD-37AEE0CFF0CB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C21-DDF3-4BEC-8A6A-627E9CFD85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3914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3FD-3F07-4EEA-99DD-37AEE0CFF0CB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C21-DDF3-4BEC-8A6A-627E9CFD85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3899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3FD-3F07-4EEA-99DD-37AEE0CFF0CB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C21-DDF3-4BEC-8A6A-627E9CFD85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305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3FD-3F07-4EEA-99DD-37AEE0CFF0CB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C21-DDF3-4BEC-8A6A-627E9CFD85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105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3FD-3F07-4EEA-99DD-37AEE0CFF0CB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C21-DDF3-4BEC-8A6A-627E9CFD85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5315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3FD-3F07-4EEA-99DD-37AEE0CFF0CB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C21-DDF3-4BEC-8A6A-627E9CFD85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5687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3FD-3F07-4EEA-99DD-37AEE0CFF0CB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C21-DDF3-4BEC-8A6A-627E9CFD85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39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3FD-3F07-4EEA-99DD-37AEE0CFF0CB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C21-DDF3-4BEC-8A6A-627E9CFD85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710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3FD-3F07-4EEA-99DD-37AEE0CFF0CB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C21-DDF3-4BEC-8A6A-627E9CFD85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4780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3FD-3F07-4EEA-99DD-37AEE0CFF0CB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C21-DDF3-4BEC-8A6A-627E9CFD85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574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3FD-3F07-4EEA-99DD-37AEE0CFF0CB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7AC21-DDF3-4BEC-8A6A-627E9CFD85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9001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96333FD-3F07-4EEA-99DD-37AEE0CFF0CB}" type="datetimeFigureOut">
              <a:rPr lang="hu-HU" smtClean="0"/>
              <a:t>2025. 10. 19.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C57AC21-DDF3-4BEC-8A6A-627E9CFD85B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9695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5EA290C-E9F0-889C-1823-64B142F312DD}"/>
              </a:ext>
            </a:extLst>
          </p:cNvPr>
          <p:cNvSpPr txBox="1"/>
          <p:nvPr/>
        </p:nvSpPr>
        <p:spPr>
          <a:xfrm>
            <a:off x="381309" y="2743153"/>
            <a:ext cx="80553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highlight>
                  <a:srgbClr val="FF3F5A"/>
                </a:highlight>
              </a:rPr>
              <a:t>Cyber Resilience Unified System</a:t>
            </a:r>
            <a:endParaRPr lang="hu-HU" sz="4400" dirty="0">
              <a:highlight>
                <a:srgbClr val="FF3F5A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FBF422-5977-03DA-DA15-CF3671C7B045}"/>
              </a:ext>
            </a:extLst>
          </p:cNvPr>
          <p:cNvSpPr txBox="1"/>
          <p:nvPr/>
        </p:nvSpPr>
        <p:spPr>
          <a:xfrm>
            <a:off x="6096000" y="6211669"/>
            <a:ext cx="6187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Team AHUM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7E8B59-AFD8-DF2A-4BD5-2C8B9CC2E877}"/>
              </a:ext>
            </a:extLst>
          </p:cNvPr>
          <p:cNvSpPr txBox="1"/>
          <p:nvPr/>
        </p:nvSpPr>
        <p:spPr>
          <a:xfrm>
            <a:off x="7034862" y="4883937"/>
            <a:ext cx="2803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highlight>
                  <a:srgbClr val="FF3F5A"/>
                </a:highlight>
              </a:rPr>
              <a:t>Peter BIRO</a:t>
            </a:r>
          </a:p>
        </p:txBody>
      </p:sp>
      <p:pic>
        <p:nvPicPr>
          <p:cNvPr id="3" name="Picture 2" descr="A letter of fire on a black background&#10;&#10;AI-generated content may be incorrect.">
            <a:extLst>
              <a:ext uri="{FF2B5EF4-FFF2-40B4-BE49-F238E27FC236}">
                <a16:creationId xmlns:a16="http://schemas.microsoft.com/office/drawing/2014/main" id="{A6A24002-9E74-C773-D200-14A2DBD26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2" y="44078"/>
            <a:ext cx="2559908" cy="25599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917553-0107-9595-2E93-D8F78B33CE35}"/>
              </a:ext>
            </a:extLst>
          </p:cNvPr>
          <p:cNvSpPr txBox="1"/>
          <p:nvPr/>
        </p:nvSpPr>
        <p:spPr>
          <a:xfrm>
            <a:off x="3054487" y="3605609"/>
            <a:ext cx="19128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>
                <a:highlight>
                  <a:srgbClr val="FF3F5A"/>
                </a:highlight>
              </a:rPr>
              <a:t>CYRUS</a:t>
            </a:r>
          </a:p>
        </p:txBody>
      </p:sp>
    </p:spTree>
    <p:extLst>
      <p:ext uri="{BB962C8B-B14F-4D97-AF65-F5344CB8AC3E}">
        <p14:creationId xmlns:p14="http://schemas.microsoft.com/office/powerpoint/2010/main" val="328043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D740A-DF50-6470-465C-E03654BA2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etter of fire on a black background&#10;&#10;AI-generated content may be incorrect.">
            <a:extLst>
              <a:ext uri="{FF2B5EF4-FFF2-40B4-BE49-F238E27FC236}">
                <a16:creationId xmlns:a16="http://schemas.microsoft.com/office/drawing/2014/main" id="{EB3E0B4A-82F8-E2DE-8FA1-A71C1AC724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2" y="44078"/>
            <a:ext cx="2559908" cy="25599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660DCA-A049-B4F3-1068-64AC01797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48" y="4451149"/>
            <a:ext cx="10614454" cy="21561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344858E-B881-1860-482F-BD262A5D80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6854" y="1477085"/>
            <a:ext cx="9045146" cy="19519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D72A63-7832-0EBE-A099-C2F4424DBF27}"/>
              </a:ext>
            </a:extLst>
          </p:cNvPr>
          <p:cNvSpPr txBox="1"/>
          <p:nvPr/>
        </p:nvSpPr>
        <p:spPr>
          <a:xfrm>
            <a:off x="5768126" y="707644"/>
            <a:ext cx="64238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 err="1">
                <a:highlight>
                  <a:srgbClr val="FF3F5A"/>
                </a:highlight>
              </a:rPr>
              <a:t>Search</a:t>
            </a:r>
            <a:r>
              <a:rPr lang="hu-HU" sz="4400" dirty="0">
                <a:highlight>
                  <a:srgbClr val="FF3F5A"/>
                </a:highlight>
              </a:rPr>
              <a:t> </a:t>
            </a:r>
            <a:r>
              <a:rPr lang="hu-HU" sz="4400" dirty="0" err="1">
                <a:highlight>
                  <a:srgbClr val="FF3F5A"/>
                </a:highlight>
              </a:rPr>
              <a:t>term</a:t>
            </a:r>
            <a:r>
              <a:rPr lang="hu-HU" sz="4400" dirty="0">
                <a:highlight>
                  <a:srgbClr val="FF3F5A"/>
                </a:highlight>
              </a:rPr>
              <a:t>: </a:t>
            </a:r>
            <a:r>
              <a:rPr lang="hu-HU" sz="4400" dirty="0" err="1">
                <a:highlight>
                  <a:srgbClr val="FF3F5A"/>
                </a:highlight>
              </a:rPr>
              <a:t>cyber</a:t>
            </a:r>
            <a:r>
              <a:rPr lang="hu-HU" sz="4400" dirty="0">
                <a:highlight>
                  <a:srgbClr val="FF3F5A"/>
                </a:highlight>
              </a:rPr>
              <a:t> </a:t>
            </a:r>
            <a:r>
              <a:rPr lang="hu-HU" sz="4400" dirty="0" err="1">
                <a:highlight>
                  <a:srgbClr val="FF3F5A"/>
                </a:highlight>
              </a:rPr>
              <a:t>attack</a:t>
            </a:r>
            <a:endParaRPr lang="hu-HU" sz="4400" dirty="0">
              <a:highlight>
                <a:srgbClr val="FF3F5A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19F9F5-53BB-D3BE-FCC7-72C6187E2B27}"/>
              </a:ext>
            </a:extLst>
          </p:cNvPr>
          <p:cNvSpPr txBox="1"/>
          <p:nvPr/>
        </p:nvSpPr>
        <p:spPr>
          <a:xfrm>
            <a:off x="271848" y="3681708"/>
            <a:ext cx="71892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 err="1">
                <a:highlight>
                  <a:srgbClr val="FF3F5A"/>
                </a:highlight>
              </a:rPr>
              <a:t>Search</a:t>
            </a:r>
            <a:r>
              <a:rPr lang="hu-HU" sz="4400" dirty="0">
                <a:highlight>
                  <a:srgbClr val="FF3F5A"/>
                </a:highlight>
              </a:rPr>
              <a:t> </a:t>
            </a:r>
            <a:r>
              <a:rPr lang="hu-HU" sz="4400" dirty="0" err="1">
                <a:highlight>
                  <a:srgbClr val="FF3F5A"/>
                </a:highlight>
              </a:rPr>
              <a:t>term</a:t>
            </a:r>
            <a:r>
              <a:rPr lang="hu-HU" sz="4400" dirty="0">
                <a:highlight>
                  <a:srgbClr val="FF3F5A"/>
                </a:highlight>
              </a:rPr>
              <a:t>: </a:t>
            </a:r>
            <a:r>
              <a:rPr lang="hu-HU" sz="4400" dirty="0" err="1">
                <a:highlight>
                  <a:srgbClr val="FF3F5A"/>
                </a:highlight>
              </a:rPr>
              <a:t>security</a:t>
            </a:r>
            <a:r>
              <a:rPr lang="hu-HU" sz="4400" dirty="0">
                <a:highlight>
                  <a:srgbClr val="FF3F5A"/>
                </a:highlight>
              </a:rPr>
              <a:t> </a:t>
            </a:r>
            <a:r>
              <a:rPr lang="hu-HU" sz="4400" dirty="0" err="1">
                <a:highlight>
                  <a:srgbClr val="FF3F5A"/>
                </a:highlight>
              </a:rPr>
              <a:t>breach</a:t>
            </a:r>
            <a:endParaRPr lang="hu-HU" sz="4400" dirty="0">
              <a:highlight>
                <a:srgbClr val="FF3F5A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07927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AA65B-044D-F9A3-879E-075EC30F4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etter of fire on a black background&#10;&#10;AI-generated content may be incorrect.">
            <a:extLst>
              <a:ext uri="{FF2B5EF4-FFF2-40B4-BE49-F238E27FC236}">
                <a16:creationId xmlns:a16="http://schemas.microsoft.com/office/drawing/2014/main" id="{239B045F-A33A-DCCF-A578-B96957C83C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2" y="44078"/>
            <a:ext cx="2559908" cy="2559908"/>
          </a:xfrm>
          <a:prstGeom prst="rect">
            <a:avLst/>
          </a:prstGeom>
        </p:spPr>
      </p:pic>
      <p:pic>
        <p:nvPicPr>
          <p:cNvPr id="1026" name="Picture 2" descr="Jaguar Land Rover turns to laid-off tech workers for EV skills | Reuters">
            <a:extLst>
              <a:ext uri="{FF2B5EF4-FFF2-40B4-BE49-F238E27FC236}">
                <a16:creationId xmlns:a16="http://schemas.microsoft.com/office/drawing/2014/main" id="{0231030D-0713-E8D7-27BF-9D8E913CA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92" y="3581317"/>
            <a:ext cx="4448433" cy="296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F5BAFB5-EB00-EACC-2973-D4F9330CD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156" y="472646"/>
            <a:ext cx="6001265" cy="2340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5 | Multicloud Security and Application Delivery">
            <a:extLst>
              <a:ext uri="{FF2B5EF4-FFF2-40B4-BE49-F238E27FC236}">
                <a16:creationId xmlns:a16="http://schemas.microsoft.com/office/drawing/2014/main" id="{53249AA8-E5BB-6BA3-0676-2940F2C22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179" y="2993341"/>
            <a:ext cx="3553598" cy="3553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97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DD464-4946-CF80-5DB1-6246607B0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etter of fire on a black background&#10;&#10;AI-generated content may be incorrect.">
            <a:extLst>
              <a:ext uri="{FF2B5EF4-FFF2-40B4-BE49-F238E27FC236}">
                <a16:creationId xmlns:a16="http://schemas.microsoft.com/office/drawing/2014/main" id="{8E6C2DC6-E129-9274-D514-EFB957DD9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2" y="44078"/>
            <a:ext cx="2559908" cy="25599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C7E8096-E0F9-0EAD-F9B2-644492552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1676" y="524411"/>
            <a:ext cx="3747056" cy="2079575"/>
          </a:xfrm>
          <a:prstGeom prst="rect">
            <a:avLst/>
          </a:prstGeom>
        </p:spPr>
      </p:pic>
      <p:pic>
        <p:nvPicPr>
          <p:cNvPr id="2050" name="Picture 2" descr="Cyber Resilience Act – new challenges in the development of ...">
            <a:extLst>
              <a:ext uri="{FF2B5EF4-FFF2-40B4-BE49-F238E27FC236}">
                <a16:creationId xmlns:a16="http://schemas.microsoft.com/office/drawing/2014/main" id="{D37FDA2D-4734-E71B-9069-29B8A8D2C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62" y="3429000"/>
            <a:ext cx="4850760" cy="271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raditional Media - KnowItAll Ninja">
            <a:extLst>
              <a:ext uri="{FF2B5EF4-FFF2-40B4-BE49-F238E27FC236}">
                <a16:creationId xmlns:a16="http://schemas.microsoft.com/office/drawing/2014/main" id="{66CC58D0-2955-D75A-C989-E165282A6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282797"/>
            <a:ext cx="5469924" cy="1561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3C2D0A35-8F75-640B-0311-55AB1774B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2674" y="670411"/>
            <a:ext cx="3143250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09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F616D-9A9E-880D-7FF2-B22B41F95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etter of fire on a black background&#10;&#10;AI-generated content may be incorrect.">
            <a:extLst>
              <a:ext uri="{FF2B5EF4-FFF2-40B4-BE49-F238E27FC236}">
                <a16:creationId xmlns:a16="http://schemas.microsoft.com/office/drawing/2014/main" id="{BF99AD8C-BC99-3FA6-E4D3-5B60680EB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2" y="44078"/>
            <a:ext cx="2559908" cy="255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53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6FF17A8-2A06-5C7C-FFD6-5D761233B5BC}"/>
              </a:ext>
            </a:extLst>
          </p:cNvPr>
          <p:cNvSpPr txBox="1"/>
          <p:nvPr/>
        </p:nvSpPr>
        <p:spPr>
          <a:xfrm>
            <a:off x="2876752" y="539457"/>
            <a:ext cx="6920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 err="1">
                <a:highlight>
                  <a:srgbClr val="FF3F5A"/>
                </a:highlight>
              </a:rPr>
              <a:t>Thank</a:t>
            </a:r>
            <a:r>
              <a:rPr lang="hu-HU" sz="4400" dirty="0">
                <a:highlight>
                  <a:srgbClr val="FF3F5A"/>
                </a:highlight>
              </a:rPr>
              <a:t> </a:t>
            </a:r>
            <a:r>
              <a:rPr lang="hu-HU" sz="4400" dirty="0" err="1">
                <a:highlight>
                  <a:srgbClr val="FF3F5A"/>
                </a:highlight>
              </a:rPr>
              <a:t>you</a:t>
            </a:r>
            <a:r>
              <a:rPr lang="hu-HU" sz="4400" dirty="0">
                <a:highlight>
                  <a:srgbClr val="FF3F5A"/>
                </a:highlight>
              </a:rPr>
              <a:t> </a:t>
            </a:r>
            <a:r>
              <a:rPr lang="hu-HU" sz="4400" dirty="0" err="1">
                <a:highlight>
                  <a:srgbClr val="FF3F5A"/>
                </a:highlight>
              </a:rPr>
              <a:t>for</a:t>
            </a:r>
            <a:r>
              <a:rPr lang="hu-HU" sz="4400" dirty="0">
                <a:highlight>
                  <a:srgbClr val="FF3F5A"/>
                </a:highlight>
              </a:rPr>
              <a:t> </a:t>
            </a:r>
            <a:r>
              <a:rPr lang="hu-HU" sz="4400" dirty="0" err="1">
                <a:highlight>
                  <a:srgbClr val="FF3F5A"/>
                </a:highlight>
              </a:rPr>
              <a:t>your</a:t>
            </a:r>
            <a:r>
              <a:rPr lang="hu-HU" sz="4400" dirty="0">
                <a:highlight>
                  <a:srgbClr val="FF3F5A"/>
                </a:highlight>
              </a:rPr>
              <a:t> </a:t>
            </a:r>
            <a:r>
              <a:rPr lang="hu-HU" sz="4400" dirty="0" err="1">
                <a:highlight>
                  <a:srgbClr val="FF3F5A"/>
                </a:highlight>
              </a:rPr>
              <a:t>attention</a:t>
            </a:r>
            <a:endParaRPr lang="hu-HU" sz="4400" dirty="0">
              <a:highlight>
                <a:srgbClr val="FF3F5A"/>
              </a:highlight>
            </a:endParaRPr>
          </a:p>
        </p:txBody>
      </p:sp>
      <p:pic>
        <p:nvPicPr>
          <p:cNvPr id="2050" name="Picture 2" descr="Photo fire alphabet question mark isolated on black background.">
            <a:extLst>
              <a:ext uri="{FF2B5EF4-FFF2-40B4-BE49-F238E27FC236}">
                <a16:creationId xmlns:a16="http://schemas.microsoft.com/office/drawing/2014/main" id="{C6B5AC52-8001-CCE9-0965-CE61AD77C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934" y="1880479"/>
            <a:ext cx="3570131" cy="357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A letter of fire on a black background&#10;&#10;AI-generated content may be incorrect.">
            <a:extLst>
              <a:ext uri="{FF2B5EF4-FFF2-40B4-BE49-F238E27FC236}">
                <a16:creationId xmlns:a16="http://schemas.microsoft.com/office/drawing/2014/main" id="{3BFF6040-3946-1077-1953-67E343702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92" y="44078"/>
            <a:ext cx="2559908" cy="25599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FD373A-D3D7-EB6F-D988-9D1F7EE4B4E0}"/>
              </a:ext>
            </a:extLst>
          </p:cNvPr>
          <p:cNvSpPr txBox="1"/>
          <p:nvPr/>
        </p:nvSpPr>
        <p:spPr>
          <a:xfrm>
            <a:off x="8216232" y="6088559"/>
            <a:ext cx="397576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400" dirty="0" err="1">
                <a:highlight>
                  <a:srgbClr val="FF3F5A"/>
                </a:highlight>
              </a:rPr>
              <a:t>Support</a:t>
            </a:r>
            <a:r>
              <a:rPr lang="hu-HU" sz="4400" dirty="0">
                <a:highlight>
                  <a:srgbClr val="FF3F5A"/>
                </a:highlight>
              </a:rPr>
              <a:t> AHUM!</a:t>
            </a:r>
          </a:p>
        </p:txBody>
      </p:sp>
    </p:spTree>
    <p:extLst>
      <p:ext uri="{BB962C8B-B14F-4D97-AF65-F5344CB8AC3E}">
        <p14:creationId xmlns:p14="http://schemas.microsoft.com/office/powerpoint/2010/main" val="383254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694</TotalTime>
  <Words>490</Words>
  <Application>Microsoft Office PowerPoint</Application>
  <PresentationFormat>Widescreen</PresentationFormat>
  <Paragraphs>37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Biro</dc:creator>
  <cp:lastModifiedBy>Peter Biro</cp:lastModifiedBy>
  <cp:revision>41</cp:revision>
  <dcterms:created xsi:type="dcterms:W3CDTF">2024-04-29T16:11:51Z</dcterms:created>
  <dcterms:modified xsi:type="dcterms:W3CDTF">2025-10-19T08:29:17Z</dcterms:modified>
</cp:coreProperties>
</file>