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7946182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7946182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7946182a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7946182a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171edf5e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171edf5e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7946182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7946182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171edf5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171edf5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7881af58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7881af58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171edf5e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171edf5e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171edf5e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171edf5e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171edf5e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171edf5e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171edf5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171edf5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3d3c1b7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3d3c1b7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171edf5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171edf5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171edf5e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171edf5e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7946182a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7946182a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7946182ad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7946182ad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7946182a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7946182a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7946182ad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7946182a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7946182a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7946182a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7946182a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7946182a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7946182ad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7946182ad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7946182ad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7946182ad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9ba50cf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9ba50cf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7946182ad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7946182ad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171edf5e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171edf5e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79ba50c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79ba50c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171edf5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171edf5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171edf5e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171edf5e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171edf5e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171edf5e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171edf5e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171edf5e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7881af5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7881af5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77786c6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77786c6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7881af58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7881af58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754b254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754b254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7881af5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7881af5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77786c61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77786c61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77786c6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77786c6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7881af58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7881af58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7881af58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7881af58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77786c61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77786c61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77786c61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77786c61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77786c6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77786c6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77786c61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77786c61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171edf5e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171edf5e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676783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676783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171edf5e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171edf5e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794618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794618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171edf5e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171edf5e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171edf5e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171edf5e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171edf5e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171edf5e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171edf5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171edf5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171edf5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171edf5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171edf5e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171edf5e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ure.uva.nl/ws/files/10793554/vanderpol_oliehoek_nipsmalic2016.pdf" TargetMode="External"/><Relationship Id="rId4" Type="http://schemas.openxmlformats.org/officeDocument/2006/relationships/hyperlink" Target="https://arxiv.org/pdf/1802.09756.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youtu.be/LikxFZZO2sk" TargetMode="Externa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youtu.be/jwSbzNHGflM" TargetMode="Externa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6.png"/><Relationship Id="rId7"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8247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1C116B"/>
                </a:solidFill>
              </a:rPr>
              <a:t>Millennials.ai</a:t>
            </a:r>
            <a:endParaRPr b="1" sz="3600">
              <a:solidFill>
                <a:srgbClr val="1C116B"/>
              </a:solidFill>
            </a:endParaRPr>
          </a:p>
        </p:txBody>
      </p:sp>
      <p:pic>
        <p:nvPicPr>
          <p:cNvPr id="55" name="Google Shape;55;p13"/>
          <p:cNvPicPr preferRelativeResize="0"/>
          <p:nvPr/>
        </p:nvPicPr>
        <p:blipFill>
          <a:blip r:embed="rId3">
            <a:alphaModFix/>
          </a:blip>
          <a:stretch>
            <a:fillRect/>
          </a:stretch>
        </p:blipFill>
        <p:spPr>
          <a:xfrm>
            <a:off x="2633175" y="413163"/>
            <a:ext cx="3877650" cy="317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recent history</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1998: Gradient-based learning with backpropagation, Yann LeCunn</a:t>
            </a:r>
            <a:endParaRPr/>
          </a:p>
          <a:p>
            <a:pPr indent="-342900" lvl="0" marL="457200" rtl="0" algn="l">
              <a:spcBef>
                <a:spcPts val="0"/>
              </a:spcBef>
              <a:spcAft>
                <a:spcPts val="0"/>
              </a:spcAft>
              <a:buSzPts val="1800"/>
              <a:buChar char="●"/>
            </a:pPr>
            <a:r>
              <a:rPr lang="en"/>
              <a:t>2009: Launch of ImageNet Dataset &amp; Challenge</a:t>
            </a:r>
            <a:endParaRPr/>
          </a:p>
          <a:p>
            <a:pPr indent="-317500" lvl="1" marL="914400" rtl="0" algn="l">
              <a:spcBef>
                <a:spcPts val="0"/>
              </a:spcBef>
              <a:spcAft>
                <a:spcPts val="0"/>
              </a:spcAft>
              <a:buSzPts val="1400"/>
              <a:buChar char="○"/>
            </a:pPr>
            <a:r>
              <a:rPr lang="en"/>
              <a:t>Millions of annotated images of cats, dogs, cars, etc. </a:t>
            </a:r>
            <a:endParaRPr/>
          </a:p>
          <a:p>
            <a:pPr indent="-342900" lvl="0" marL="457200" rtl="0" algn="l">
              <a:spcBef>
                <a:spcPts val="0"/>
              </a:spcBef>
              <a:spcAft>
                <a:spcPts val="0"/>
              </a:spcAft>
              <a:buSzPts val="1800"/>
              <a:buChar char="●"/>
            </a:pPr>
            <a:r>
              <a:rPr lang="en"/>
              <a:t>2011: AlexNet wins ImageNet Challenge by a large margin</a:t>
            </a:r>
            <a:endParaRPr/>
          </a:p>
          <a:p>
            <a:pPr indent="-317500" lvl="1" marL="914400" rtl="0" algn="l">
              <a:spcBef>
                <a:spcPts val="0"/>
              </a:spcBef>
              <a:spcAft>
                <a:spcPts val="0"/>
              </a:spcAft>
              <a:buSzPts val="1400"/>
              <a:buChar char="○"/>
            </a:pPr>
            <a:r>
              <a:rPr lang="en"/>
              <a:t>Eight layer deep network</a:t>
            </a:r>
            <a:endParaRPr/>
          </a:p>
          <a:p>
            <a:pPr indent="-317500" lvl="1" marL="914400" rtl="0" algn="l">
              <a:spcBef>
                <a:spcPts val="0"/>
              </a:spcBef>
              <a:spcAft>
                <a:spcPts val="0"/>
              </a:spcAft>
              <a:buSzPts val="1400"/>
              <a:buChar char="○"/>
            </a:pPr>
            <a:r>
              <a:rPr lang="en"/>
              <a:t>Trained using GPUs</a:t>
            </a:r>
            <a:endParaRPr/>
          </a:p>
          <a:p>
            <a:pPr indent="-317500" lvl="1" marL="914400" rtl="0" algn="l">
              <a:spcBef>
                <a:spcPts val="0"/>
              </a:spcBef>
              <a:spcAft>
                <a:spcPts val="0"/>
              </a:spcAft>
              <a:buSzPts val="1400"/>
              <a:buChar char="○"/>
            </a:pPr>
            <a:r>
              <a:rPr lang="en"/>
              <a:t>Use of </a:t>
            </a:r>
            <a:r>
              <a:rPr i="1" lang="en"/>
              <a:t>relu</a:t>
            </a:r>
            <a:r>
              <a:rPr lang="en"/>
              <a:t> activations</a:t>
            </a:r>
            <a:endParaRPr/>
          </a:p>
          <a:p>
            <a:pPr indent="-342900" lvl="0" marL="457200" rtl="0" algn="l">
              <a:spcBef>
                <a:spcPts val="0"/>
              </a:spcBef>
              <a:spcAft>
                <a:spcPts val="0"/>
              </a:spcAft>
              <a:buSzPts val="1800"/>
              <a:buChar char="●"/>
            </a:pPr>
            <a:r>
              <a:rPr lang="en"/>
              <a:t>2014: Facebook publishes DeepFace, a 97% accuracy face detector</a:t>
            </a:r>
            <a:endParaRPr/>
          </a:p>
          <a:p>
            <a:pPr indent="-342900" lvl="0" marL="457200" rtl="0" algn="l">
              <a:spcBef>
                <a:spcPts val="0"/>
              </a:spcBef>
              <a:spcAft>
                <a:spcPts val="0"/>
              </a:spcAft>
              <a:buSzPts val="1800"/>
              <a:buChar char="●"/>
            </a:pPr>
            <a:r>
              <a:rPr lang="en"/>
              <a:t>2015: Deep Q-Learning achieves human-level control on 49 Atari games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learning</a:t>
            </a:r>
            <a:endParaRPr/>
          </a:p>
        </p:txBody>
      </p:sp>
      <p:sp>
        <p:nvSpPr>
          <p:cNvPr id="114" name="Google Shape;114;p2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Supervised: 						Learning to predict</a:t>
            </a:r>
            <a:endParaRPr/>
          </a:p>
          <a:p>
            <a:pPr indent="-342900" lvl="0" marL="457200" rtl="0" algn="l">
              <a:spcBef>
                <a:spcPts val="0"/>
              </a:spcBef>
              <a:spcAft>
                <a:spcPts val="0"/>
              </a:spcAft>
              <a:buSzPts val="1800"/>
              <a:buChar char="●"/>
            </a:pPr>
            <a:r>
              <a:rPr lang="en"/>
              <a:t>Unsupervised: 					Learning to structure</a:t>
            </a:r>
            <a:endParaRPr/>
          </a:p>
          <a:p>
            <a:pPr indent="-342900" lvl="0" marL="457200" rtl="0" algn="l">
              <a:spcBef>
                <a:spcPts val="0"/>
              </a:spcBef>
              <a:spcAft>
                <a:spcPts val="0"/>
              </a:spcAft>
              <a:buSzPts val="1800"/>
              <a:buChar char="●"/>
            </a:pPr>
            <a:r>
              <a:rPr lang="en"/>
              <a:t>Semi-supervised (</a:t>
            </a:r>
            <a:r>
              <a:rPr i="1" lang="en"/>
              <a:t>self training</a:t>
            </a:r>
            <a:r>
              <a:rPr lang="en"/>
              <a:t>): 	Learning to induce</a:t>
            </a:r>
            <a:endParaRPr/>
          </a:p>
          <a:p>
            <a:pPr indent="-342900" lvl="0" marL="457200" rtl="0" algn="l">
              <a:spcBef>
                <a:spcPts val="0"/>
              </a:spcBef>
              <a:spcAft>
                <a:spcPts val="0"/>
              </a:spcAft>
              <a:buSzPts val="1800"/>
              <a:buChar char="●"/>
            </a:pPr>
            <a:r>
              <a:rPr lang="en"/>
              <a:t>Reinforcement: 					Learning to do!</a:t>
            </a:r>
            <a:endParaRPr/>
          </a:p>
          <a:p>
            <a:pPr indent="0" lvl="0" marL="0" rtl="0" algn="l">
              <a:spcBef>
                <a:spcPts val="1600"/>
              </a:spcBef>
              <a:spcAft>
                <a:spcPts val="1600"/>
              </a:spcAft>
              <a:buNone/>
            </a:pPr>
            <a:r>
              <a:rPr lang="en"/>
              <a:t>We’ll see the difference between RL and supervised learning later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in a nutshell</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Agent should learn to “maximize future reward”</a:t>
            </a:r>
            <a:endParaRPr/>
          </a:p>
          <a:p>
            <a:pPr indent="-342900" lvl="0" marL="457200" rtl="0" algn="l">
              <a:spcBef>
                <a:spcPts val="0"/>
              </a:spcBef>
              <a:spcAft>
                <a:spcPts val="0"/>
              </a:spcAft>
              <a:buSzPts val="1800"/>
              <a:buChar char="●"/>
            </a:pPr>
            <a:r>
              <a:rPr lang="en"/>
              <a:t>Talk about states, actions, reward</a:t>
            </a:r>
            <a:endParaRPr/>
          </a:p>
          <a:p>
            <a:pPr indent="-342900" lvl="0" marL="457200" rtl="0" algn="l">
              <a:spcBef>
                <a:spcPts val="0"/>
              </a:spcBef>
              <a:spcAft>
                <a:spcPts val="0"/>
              </a:spcAft>
              <a:buSzPts val="1800"/>
              <a:buChar char="●"/>
            </a:pPr>
            <a:r>
              <a:rPr lang="en"/>
              <a:t>Learning from negative or positive feedback</a:t>
            </a:r>
            <a:endParaRPr/>
          </a:p>
          <a:p>
            <a:pPr indent="-342900" lvl="0" marL="457200" rtl="0" algn="l">
              <a:spcBef>
                <a:spcPts val="0"/>
              </a:spcBef>
              <a:spcAft>
                <a:spcPts val="0"/>
              </a:spcAft>
              <a:buSzPts val="1800"/>
              <a:buChar char="●"/>
            </a:pPr>
            <a:r>
              <a:rPr lang="en"/>
              <a:t>In the end: no direct human dataset -&gt; better than human performance?</a:t>
            </a:r>
            <a:endParaRPr/>
          </a:p>
          <a:p>
            <a:pPr indent="0" lvl="0" marL="0" rtl="0" algn="l">
              <a:spcBef>
                <a:spcPts val="1600"/>
              </a:spcBef>
              <a:spcAft>
                <a:spcPts val="1600"/>
              </a:spcAft>
              <a:buNone/>
            </a:pPr>
            <a:r>
              <a:t/>
            </a:r>
            <a:endParaRPr/>
          </a:p>
        </p:txBody>
      </p:sp>
      <p:pic>
        <p:nvPicPr>
          <p:cNvPr id="121" name="Google Shape;121;p24"/>
          <p:cNvPicPr preferRelativeResize="0"/>
          <p:nvPr/>
        </p:nvPicPr>
        <p:blipFill>
          <a:blip r:embed="rId3">
            <a:alphaModFix/>
          </a:blip>
          <a:stretch>
            <a:fillRect/>
          </a:stretch>
        </p:blipFill>
        <p:spPr>
          <a:xfrm>
            <a:off x="1714500" y="2476500"/>
            <a:ext cx="5715000" cy="266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2273825"/>
            <a:ext cx="4069800" cy="16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RL is difficult to position as a single research area</a:t>
            </a:r>
            <a:endParaRPr/>
          </a:p>
        </p:txBody>
      </p:sp>
      <p:pic>
        <p:nvPicPr>
          <p:cNvPr id="127" name="Google Shape;127;p25"/>
          <p:cNvPicPr preferRelativeResize="0"/>
          <p:nvPr/>
        </p:nvPicPr>
        <p:blipFill>
          <a:blip r:embed="rId3">
            <a:alphaModFix/>
          </a:blip>
          <a:stretch>
            <a:fillRect/>
          </a:stretch>
        </p:blipFill>
        <p:spPr>
          <a:xfrm>
            <a:off x="4381500" y="381000"/>
            <a:ext cx="4762500" cy="476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vs other types</a:t>
            </a:r>
            <a:endParaRPr/>
          </a:p>
        </p:txBody>
      </p:sp>
      <p:sp>
        <p:nvSpPr>
          <p:cNvPr id="133" name="Google Shape;133;p2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Sequential decision making</a:t>
            </a:r>
            <a:endParaRPr/>
          </a:p>
          <a:p>
            <a:pPr indent="-342900" lvl="0" marL="457200" rtl="0" algn="l">
              <a:spcBef>
                <a:spcPts val="0"/>
              </a:spcBef>
              <a:spcAft>
                <a:spcPts val="0"/>
              </a:spcAft>
              <a:buSzPts val="1800"/>
              <a:buChar char="●"/>
            </a:pPr>
            <a:r>
              <a:rPr lang="en"/>
              <a:t>Actions influence your future </a:t>
            </a:r>
            <a:r>
              <a:rPr i="1" lang="en"/>
              <a:t>observations</a:t>
            </a:r>
            <a:endParaRPr i="1"/>
          </a:p>
          <a:p>
            <a:pPr indent="-342900" lvl="0" marL="457200" rtl="0" algn="l">
              <a:spcBef>
                <a:spcPts val="0"/>
              </a:spcBef>
              <a:spcAft>
                <a:spcPts val="0"/>
              </a:spcAft>
              <a:buSzPts val="1800"/>
              <a:buChar char="●"/>
            </a:pPr>
            <a:r>
              <a:rPr lang="en"/>
              <a:t>In supervised learning, actions (predictions) only influence your future actions</a:t>
            </a:r>
            <a:endParaRPr/>
          </a:p>
          <a:p>
            <a:pPr indent="-317500" lvl="1" marL="914400" rtl="0" algn="l">
              <a:spcBef>
                <a:spcPts val="0"/>
              </a:spcBef>
              <a:spcAft>
                <a:spcPts val="0"/>
              </a:spcAft>
              <a:buSzPts val="1400"/>
              <a:buChar char="○"/>
            </a:pPr>
            <a:r>
              <a:rPr lang="en"/>
              <a:t>This is learning!</a:t>
            </a:r>
            <a:endParaRPr/>
          </a:p>
          <a:p>
            <a:pPr indent="-317500" lvl="1" marL="914400" rtl="0" algn="l">
              <a:spcBef>
                <a:spcPts val="0"/>
              </a:spcBef>
              <a:spcAft>
                <a:spcPts val="0"/>
              </a:spcAft>
              <a:buSzPts val="1400"/>
              <a:buChar char="○"/>
            </a:pPr>
            <a:r>
              <a:rPr lang="en"/>
              <a:t>No i.i.d. assumptions</a:t>
            </a:r>
            <a:endParaRPr/>
          </a:p>
          <a:p>
            <a:pPr indent="-342900" lvl="0" marL="457200" rtl="0" algn="l">
              <a:spcBef>
                <a:spcPts val="0"/>
              </a:spcBef>
              <a:spcAft>
                <a:spcPts val="0"/>
              </a:spcAft>
              <a:buSzPts val="1800"/>
              <a:buChar char="●"/>
            </a:pPr>
            <a:r>
              <a:rPr lang="en"/>
              <a:t>Individual states are hard (impossible?) to label</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idx="2" type="body"/>
          </p:nvPr>
        </p:nvSpPr>
        <p:spPr>
          <a:xfrm>
            <a:off x="4832400" y="2664550"/>
            <a:ext cx="3999900" cy="190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Learning to predict</a:t>
            </a:r>
            <a:endParaRPr sz="1800"/>
          </a:p>
          <a:p>
            <a:pPr indent="-342900" lvl="0" marL="457200" rtl="0" algn="l">
              <a:spcBef>
                <a:spcPts val="0"/>
              </a:spcBef>
              <a:spcAft>
                <a:spcPts val="0"/>
              </a:spcAft>
              <a:buSzPts val="1800"/>
              <a:buChar char="●"/>
            </a:pPr>
            <a:r>
              <a:rPr lang="en" sz="1800"/>
              <a:t>Dataset annotated by humans</a:t>
            </a:r>
            <a:endParaRPr sz="1800"/>
          </a:p>
          <a:p>
            <a:pPr indent="-342900" lvl="0" marL="457200" rtl="0" algn="l">
              <a:spcBef>
                <a:spcPts val="0"/>
              </a:spcBef>
              <a:spcAft>
                <a:spcPts val="0"/>
              </a:spcAft>
              <a:buSzPts val="1800"/>
              <a:buChar char="●"/>
            </a:pPr>
            <a:r>
              <a:rPr lang="en" sz="1800"/>
              <a:t>Data doesn’t depend on learned behavior*</a:t>
            </a:r>
            <a:endParaRPr sz="1800"/>
          </a:p>
          <a:p>
            <a:pPr indent="-342900" lvl="0" marL="457200" rtl="0" algn="l">
              <a:spcBef>
                <a:spcPts val="0"/>
              </a:spcBef>
              <a:spcAft>
                <a:spcPts val="0"/>
              </a:spcAft>
              <a:buSzPts val="1800"/>
              <a:buChar char="●"/>
            </a:pPr>
            <a:r>
              <a:rPr lang="en" sz="1800"/>
              <a:t>Data is assumed to be i.i.d.</a:t>
            </a:r>
            <a:endParaRPr sz="1800"/>
          </a:p>
        </p:txBody>
      </p:sp>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vs Supervised Learning</a:t>
            </a:r>
            <a:endParaRPr/>
          </a:p>
        </p:txBody>
      </p:sp>
      <p:sp>
        <p:nvSpPr>
          <p:cNvPr id="140" name="Google Shape;140;p27"/>
          <p:cNvSpPr txBox="1"/>
          <p:nvPr>
            <p:ph idx="1" type="body"/>
          </p:nvPr>
        </p:nvSpPr>
        <p:spPr>
          <a:xfrm>
            <a:off x="311700" y="2664475"/>
            <a:ext cx="3999900" cy="190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Learning to do</a:t>
            </a:r>
            <a:endParaRPr sz="1800"/>
          </a:p>
          <a:p>
            <a:pPr indent="-342900" lvl="0" marL="457200" rtl="0" algn="l">
              <a:spcBef>
                <a:spcPts val="0"/>
              </a:spcBef>
              <a:spcAft>
                <a:spcPts val="0"/>
              </a:spcAft>
              <a:buSzPts val="1800"/>
              <a:buChar char="●"/>
            </a:pPr>
            <a:r>
              <a:rPr lang="en" sz="1800"/>
              <a:t>Become better than humans</a:t>
            </a:r>
            <a:endParaRPr sz="1800"/>
          </a:p>
          <a:p>
            <a:pPr indent="-342900" lvl="0" marL="457200" rtl="0" algn="l">
              <a:spcBef>
                <a:spcPts val="0"/>
              </a:spcBef>
              <a:spcAft>
                <a:spcPts val="0"/>
              </a:spcAft>
              <a:buSzPts val="1800"/>
              <a:buChar char="●"/>
            </a:pPr>
            <a:r>
              <a:rPr lang="en" sz="1800"/>
              <a:t>Data depends on current strategy</a:t>
            </a:r>
            <a:endParaRPr sz="1800"/>
          </a:p>
          <a:p>
            <a:pPr indent="-342900" lvl="0" marL="457200" rtl="0" algn="l">
              <a:spcBef>
                <a:spcPts val="0"/>
              </a:spcBef>
              <a:spcAft>
                <a:spcPts val="0"/>
              </a:spcAft>
              <a:buSzPts val="1800"/>
              <a:buChar char="●"/>
            </a:pPr>
            <a:r>
              <a:rPr lang="en" sz="1800"/>
              <a:t>Data is sequential</a:t>
            </a:r>
            <a:endParaRPr sz="1800"/>
          </a:p>
        </p:txBody>
      </p:sp>
      <p:pic>
        <p:nvPicPr>
          <p:cNvPr id="141" name="Google Shape;141;p27"/>
          <p:cNvPicPr preferRelativeResize="0"/>
          <p:nvPr/>
        </p:nvPicPr>
        <p:blipFill rotWithShape="1">
          <a:blip r:embed="rId3">
            <a:alphaModFix/>
          </a:blip>
          <a:srcRect b="5155" l="12145" r="11704" t="7470"/>
          <a:stretch/>
        </p:blipFill>
        <p:spPr>
          <a:xfrm>
            <a:off x="5958112" y="1152475"/>
            <a:ext cx="1748476" cy="1512075"/>
          </a:xfrm>
          <a:prstGeom prst="rect">
            <a:avLst/>
          </a:prstGeom>
          <a:noFill/>
          <a:ln>
            <a:noFill/>
          </a:ln>
        </p:spPr>
      </p:pic>
      <p:pic>
        <p:nvPicPr>
          <p:cNvPr id="142" name="Google Shape;142;p27"/>
          <p:cNvPicPr preferRelativeResize="0"/>
          <p:nvPr/>
        </p:nvPicPr>
        <p:blipFill>
          <a:blip r:embed="rId4">
            <a:alphaModFix/>
          </a:blip>
          <a:stretch>
            <a:fillRect/>
          </a:stretch>
        </p:blipFill>
        <p:spPr>
          <a:xfrm>
            <a:off x="1466452" y="1152475"/>
            <a:ext cx="1690386" cy="151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RL hard?</a:t>
            </a:r>
            <a:endParaRPr/>
          </a:p>
        </p:txBody>
      </p:sp>
      <p:sp>
        <p:nvSpPr>
          <p:cNvPr id="148" name="Google Shape;148;p28"/>
          <p:cNvSpPr txBox="1"/>
          <p:nvPr>
            <p:ph idx="1" type="body"/>
          </p:nvPr>
        </p:nvSpPr>
        <p:spPr>
          <a:xfrm>
            <a:off x="311700" y="1152475"/>
            <a:ext cx="8520600" cy="3413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Credit assignment</a:t>
            </a:r>
            <a:endParaRPr/>
          </a:p>
          <a:p>
            <a:pPr indent="-317500" lvl="1" marL="914400" rtl="0" algn="l">
              <a:spcBef>
                <a:spcPts val="0"/>
              </a:spcBef>
              <a:spcAft>
                <a:spcPts val="0"/>
              </a:spcAft>
              <a:buSzPts val="1400"/>
              <a:buChar char="○"/>
            </a:pPr>
            <a:r>
              <a:rPr lang="en"/>
              <a:t>If reward is good -&gt; What action in the sequence was good? The last? The first?</a:t>
            </a:r>
            <a:endParaRPr/>
          </a:p>
          <a:p>
            <a:pPr indent="-317500" lvl="1" marL="914400" rtl="0" algn="l">
              <a:spcBef>
                <a:spcPts val="0"/>
              </a:spcBef>
              <a:spcAft>
                <a:spcPts val="0"/>
              </a:spcAft>
              <a:buSzPts val="1400"/>
              <a:buChar char="○"/>
            </a:pPr>
            <a:r>
              <a:rPr lang="en"/>
              <a:t>If reward is bad -&gt; there might exist even worse actions than the ones we picked</a:t>
            </a:r>
            <a:endParaRPr/>
          </a:p>
          <a:p>
            <a:pPr indent="-342900" lvl="0" marL="457200" rtl="0" algn="l">
              <a:spcBef>
                <a:spcPts val="0"/>
              </a:spcBef>
              <a:spcAft>
                <a:spcPts val="0"/>
              </a:spcAft>
              <a:buSzPts val="1800"/>
              <a:buChar char="●"/>
            </a:pPr>
            <a:r>
              <a:rPr lang="en"/>
              <a:t>Data is non-iid and depends on the actions chosen</a:t>
            </a:r>
            <a:endParaRPr/>
          </a:p>
          <a:p>
            <a:pPr indent="-317500" lvl="1" marL="914400" rtl="0" algn="l">
              <a:spcBef>
                <a:spcPts val="0"/>
              </a:spcBef>
              <a:spcAft>
                <a:spcPts val="0"/>
              </a:spcAft>
              <a:buSzPts val="1400"/>
              <a:buChar char="○"/>
            </a:pPr>
            <a:r>
              <a:rPr lang="en"/>
              <a:t>Get stuck in “bad” states</a:t>
            </a:r>
            <a:endParaRPr/>
          </a:p>
          <a:p>
            <a:pPr indent="-317500" lvl="1" marL="914400" rtl="0" algn="l">
              <a:spcBef>
                <a:spcPts val="0"/>
              </a:spcBef>
              <a:spcAft>
                <a:spcPts val="0"/>
              </a:spcAft>
              <a:buSzPts val="1400"/>
              <a:buChar char="○"/>
            </a:pPr>
            <a:r>
              <a:rPr lang="en"/>
              <a:t>Now, we learn to deal well with bad states but cannot reach good ones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definitions</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Decision Processes (MDPs): a model for sequential decision processes</a:t>
            </a:r>
            <a:endParaRPr/>
          </a:p>
          <a:p>
            <a:pPr indent="0" lvl="0" marL="0" rtl="0" algn="l">
              <a:spcBef>
                <a:spcPts val="1600"/>
              </a:spcBef>
              <a:spcAft>
                <a:spcPts val="0"/>
              </a:spcAft>
              <a:buNone/>
            </a:pPr>
            <a:r>
              <a:rPr lang="en"/>
              <a:t>(discounted) return: cumulative reward, discounted when we have a continuous task.</a:t>
            </a:r>
            <a:endParaRPr/>
          </a:p>
          <a:p>
            <a:pPr indent="0" lvl="0" marL="0" rtl="0" algn="l">
              <a:spcBef>
                <a:spcPts val="1600"/>
              </a:spcBef>
              <a:spcAft>
                <a:spcPts val="0"/>
              </a:spcAft>
              <a:buNone/>
            </a:pPr>
            <a:r>
              <a:rPr lang="en"/>
              <a:t>Trajectories &amp; Episode: sequence of states, actions and </a:t>
            </a:r>
            <a:r>
              <a:rPr lang="en"/>
              <a:t>rewards. If we have natural termination states, we split trajectories into episodes</a:t>
            </a:r>
            <a:endParaRPr/>
          </a:p>
          <a:p>
            <a:pPr indent="0" lvl="0" marL="0" rtl="0" algn="l">
              <a:spcBef>
                <a:spcPts val="1600"/>
              </a:spcBef>
              <a:spcAft>
                <a:spcPts val="0"/>
              </a:spcAft>
              <a:buNone/>
            </a:pPr>
            <a:r>
              <a:rPr lang="en"/>
              <a:t>Policy</a:t>
            </a:r>
            <a:endParaRPr/>
          </a:p>
          <a:p>
            <a:pPr indent="0" lvl="0" marL="0" rtl="0" algn="l">
              <a:spcBef>
                <a:spcPts val="1600"/>
              </a:spcBef>
              <a:spcAft>
                <a:spcPts val="0"/>
              </a:spcAft>
              <a:buNone/>
            </a:pPr>
            <a:r>
              <a:rPr lang="en"/>
              <a:t>Value function</a:t>
            </a:r>
            <a:endParaRPr/>
          </a:p>
          <a:p>
            <a:pPr indent="0" lvl="0" marL="0" rtl="0" algn="l">
              <a:spcBef>
                <a:spcPts val="1600"/>
              </a:spcBef>
              <a:spcAft>
                <a:spcPts val="160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methods in RL</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F36FF"/>
              </a:buClr>
              <a:buSzPts val="1800"/>
              <a:buChar char="●"/>
            </a:pPr>
            <a:r>
              <a:rPr lang="en">
                <a:solidFill>
                  <a:srgbClr val="9F36FF"/>
                </a:solidFill>
              </a:rPr>
              <a:t>Tabular</a:t>
            </a:r>
            <a:endParaRPr>
              <a:solidFill>
                <a:srgbClr val="9F36FF"/>
              </a:solidFill>
            </a:endParaRPr>
          </a:p>
          <a:p>
            <a:pPr indent="-342900" lvl="0" marL="457200" rtl="0" algn="l">
              <a:spcBef>
                <a:spcPts val="0"/>
              </a:spcBef>
              <a:spcAft>
                <a:spcPts val="0"/>
              </a:spcAft>
              <a:buSzPts val="1800"/>
              <a:buChar char="●"/>
            </a:pPr>
            <a:r>
              <a:rPr lang="en"/>
              <a:t>Model-based</a:t>
            </a:r>
            <a:endParaRPr/>
          </a:p>
          <a:p>
            <a:pPr indent="-342900" lvl="0" marL="457200" rtl="0" algn="l">
              <a:spcBef>
                <a:spcPts val="0"/>
              </a:spcBef>
              <a:spcAft>
                <a:spcPts val="0"/>
              </a:spcAft>
              <a:buClr>
                <a:srgbClr val="9F36FF"/>
              </a:buClr>
              <a:buSzPts val="1800"/>
              <a:buChar char="●"/>
            </a:pPr>
            <a:r>
              <a:rPr lang="en">
                <a:solidFill>
                  <a:srgbClr val="9F36FF"/>
                </a:solidFill>
              </a:rPr>
              <a:t>Model free</a:t>
            </a:r>
            <a:endParaRPr>
              <a:solidFill>
                <a:srgbClr val="9F36FF"/>
              </a:solidFill>
            </a:endParaRPr>
          </a:p>
          <a:p>
            <a:pPr indent="-342900" lvl="0" marL="457200" rtl="0" algn="l">
              <a:spcBef>
                <a:spcPts val="0"/>
              </a:spcBef>
              <a:spcAft>
                <a:spcPts val="0"/>
              </a:spcAft>
              <a:buSzPts val="1800"/>
              <a:buChar char="●"/>
            </a:pPr>
            <a:r>
              <a:rPr lang="en"/>
              <a:t>Q-learning</a:t>
            </a:r>
            <a:endParaRPr/>
          </a:p>
          <a:p>
            <a:pPr indent="-342900" lvl="0" marL="457200" rtl="0" algn="l">
              <a:spcBef>
                <a:spcPts val="0"/>
              </a:spcBef>
              <a:spcAft>
                <a:spcPts val="0"/>
              </a:spcAft>
              <a:buSzPts val="1800"/>
              <a:buChar char="●"/>
            </a:pPr>
            <a:r>
              <a:rPr lang="en"/>
              <a:t>DQN (we’ll see some examples later)</a:t>
            </a:r>
            <a:endParaRPr/>
          </a:p>
          <a:p>
            <a:pPr indent="-342900" lvl="0" marL="457200" rtl="0" algn="l">
              <a:spcBef>
                <a:spcPts val="0"/>
              </a:spcBef>
              <a:spcAft>
                <a:spcPts val="0"/>
              </a:spcAft>
              <a:buSzPts val="1800"/>
              <a:buChar char="●"/>
            </a:pPr>
            <a:r>
              <a:rPr lang="en"/>
              <a:t>Policy gradient (enabled Neural networks)</a:t>
            </a:r>
            <a:endParaRPr/>
          </a:p>
          <a:p>
            <a:pPr indent="-342900" lvl="0" marL="457200" rtl="0" algn="l">
              <a:spcBef>
                <a:spcPts val="0"/>
              </a:spcBef>
              <a:spcAft>
                <a:spcPts val="0"/>
              </a:spcAft>
              <a:buSzPts val="1800"/>
              <a:buChar char="●"/>
            </a:pPr>
            <a:r>
              <a:rPr lang="en"/>
              <a:t>More sophisticated methods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with g</a:t>
            </a:r>
            <a:r>
              <a:rPr lang="en"/>
              <a:t>radient updates</a:t>
            </a:r>
            <a:endParaRPr/>
          </a:p>
        </p:txBody>
      </p:sp>
      <p:sp>
        <p:nvSpPr>
          <p:cNvPr id="166" name="Google Shape;166;p3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Basis for neural networks, generally applies to all NN architectures</a:t>
            </a:r>
            <a:endParaRPr/>
          </a:p>
          <a:p>
            <a:pPr indent="-342900" lvl="0" marL="457200" rtl="0" algn="l">
              <a:spcBef>
                <a:spcPts val="0"/>
              </a:spcBef>
              <a:spcAft>
                <a:spcPts val="0"/>
              </a:spcAft>
              <a:buSzPts val="1800"/>
              <a:buChar char="●"/>
            </a:pPr>
            <a:r>
              <a:rPr lang="en"/>
              <a:t>However, hard to find right set of </a:t>
            </a:r>
            <a:r>
              <a:rPr i="1" lang="en"/>
              <a:t>hyperparameters</a:t>
            </a:r>
            <a:endParaRPr i="1"/>
          </a:p>
          <a:p>
            <a:pPr indent="-342900" lvl="0" marL="457200" rtl="0" algn="l">
              <a:spcBef>
                <a:spcPts val="0"/>
              </a:spcBef>
              <a:spcAft>
                <a:spcPts val="0"/>
              </a:spcAft>
              <a:buSzPts val="1800"/>
              <a:buChar char="●"/>
            </a:pPr>
            <a:r>
              <a:rPr lang="en"/>
              <a:t>Even more so in RL!</a:t>
            </a:r>
            <a:endParaRPr/>
          </a:p>
          <a:p>
            <a:pPr indent="-342900" lvl="0" marL="457200" rtl="0" algn="l">
              <a:spcBef>
                <a:spcPts val="0"/>
              </a:spcBef>
              <a:spcAft>
                <a:spcPts val="0"/>
              </a:spcAft>
              <a:buSzPts val="1800"/>
              <a:buChar char="●"/>
            </a:pPr>
            <a:r>
              <a:rPr lang="en"/>
              <a:t>We will not go into detail today about these methods, but we’ll see some applications</a:t>
            </a:r>
            <a:endParaRPr/>
          </a:p>
          <a:p>
            <a:pPr indent="-342900" lvl="0" marL="457200" rtl="0" algn="l">
              <a:spcBef>
                <a:spcPts val="0"/>
              </a:spcBef>
              <a:spcAft>
                <a:spcPts val="0"/>
              </a:spcAft>
              <a:buSzPts val="1800"/>
              <a:buChar char="●"/>
            </a:pPr>
            <a:r>
              <a:rPr lang="en"/>
              <a:t>Today: tabular methods, this means we’re keeping track of all values in a big table, and allows us to use dynamic programming</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Millennials.ai</a:t>
            </a:r>
            <a:endParaRPr>
              <a:solidFill>
                <a:srgbClr val="000000"/>
              </a:solidFill>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1600"/>
              </a:spcAft>
              <a:buNone/>
            </a:pPr>
            <a:r>
              <a:rPr lang="en"/>
              <a:t>Millennials.ai is a research based Artificial Intelligence (A.I.) company with a focus on middle large companies already using their data to efficiently execute their business proposition. We integrate custom made algorithms and machine learning into existing business processes to optimize the value of your business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C116B"/>
                </a:solidFill>
              </a:rPr>
              <a:t>RL Theory</a:t>
            </a:r>
            <a:endParaRPr b="1">
              <a:solidFill>
                <a:srgbClr val="1C116B"/>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33"/>
          <p:cNvPicPr preferRelativeResize="0"/>
          <p:nvPr/>
        </p:nvPicPr>
        <p:blipFill rotWithShape="1">
          <a:blip r:embed="rId3">
            <a:alphaModFix/>
          </a:blip>
          <a:srcRect b="7174" l="0" r="0" t="22214"/>
          <a:stretch/>
        </p:blipFill>
        <p:spPr>
          <a:xfrm>
            <a:off x="3572050" y="2823625"/>
            <a:ext cx="5571951" cy="2213825"/>
          </a:xfrm>
          <a:prstGeom prst="rect">
            <a:avLst/>
          </a:prstGeom>
          <a:noFill/>
          <a:ln>
            <a:noFill/>
          </a:ln>
        </p:spPr>
      </p:pic>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MDP formalization</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RL is based on sequences of actions, observations and rewards, we call this a Process</a:t>
            </a:r>
            <a:endParaRPr/>
          </a:p>
          <a:p>
            <a:pPr indent="-342900" lvl="0" marL="457200" rtl="0" algn="l">
              <a:spcBef>
                <a:spcPts val="0"/>
              </a:spcBef>
              <a:spcAft>
                <a:spcPts val="0"/>
              </a:spcAft>
              <a:buSzPts val="1800"/>
              <a:buChar char="●"/>
            </a:pPr>
            <a:r>
              <a:rPr lang="en"/>
              <a:t>Markov Decision Processes are a formulation of sequential decision making</a:t>
            </a:r>
            <a:endParaRPr/>
          </a:p>
          <a:p>
            <a:pPr indent="-342900" lvl="0" marL="457200" rtl="0" algn="l">
              <a:spcBef>
                <a:spcPts val="0"/>
              </a:spcBef>
              <a:spcAft>
                <a:spcPts val="0"/>
              </a:spcAft>
              <a:buSzPts val="1800"/>
              <a:buChar char="●"/>
            </a:pPr>
            <a:r>
              <a:rPr lang="en"/>
              <a:t>Actions impact not only immediate reward, but next states, and future rewards as well</a:t>
            </a:r>
            <a:endParaRPr/>
          </a:p>
          <a:p>
            <a:pPr indent="-342900" lvl="0" marL="457200" rtl="0" algn="l">
              <a:spcBef>
                <a:spcPts val="0"/>
              </a:spcBef>
              <a:spcAft>
                <a:spcPts val="0"/>
              </a:spcAft>
              <a:buSzPts val="1800"/>
              <a:buChar char="●"/>
            </a:pPr>
            <a:r>
              <a:rPr lang="en"/>
              <a:t>Group sequences in episodes</a:t>
            </a:r>
            <a:endParaRPr/>
          </a:p>
          <a:p>
            <a:pPr indent="-342900" lvl="0" marL="457200" rtl="0" algn="l">
              <a:spcBef>
                <a:spcPts val="0"/>
              </a:spcBef>
              <a:spcAft>
                <a:spcPts val="0"/>
              </a:spcAft>
              <a:buSzPts val="1800"/>
              <a:buChar char="●"/>
            </a:pPr>
            <a:r>
              <a:rPr lang="en"/>
              <a:t>At the end, observe </a:t>
            </a:r>
            <a:r>
              <a:rPr b="1" lang="en"/>
              <a:t>reward</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34"/>
          <p:cNvPicPr preferRelativeResize="0"/>
          <p:nvPr/>
        </p:nvPicPr>
        <p:blipFill rotWithShape="1">
          <a:blip r:embed="rId3">
            <a:alphaModFix/>
          </a:blip>
          <a:srcRect b="7174" l="0" r="0" t="22214"/>
          <a:stretch/>
        </p:blipFill>
        <p:spPr>
          <a:xfrm>
            <a:off x="3572050" y="2823625"/>
            <a:ext cx="5571951" cy="2213825"/>
          </a:xfrm>
          <a:prstGeom prst="rect">
            <a:avLst/>
          </a:prstGeom>
          <a:noFill/>
          <a:ln>
            <a:noFill/>
          </a:ln>
        </p:spPr>
      </p:pic>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MDP formalization</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RL is based on sequences of actions, observations and rewards, we call this a Process</a:t>
            </a:r>
            <a:endParaRPr/>
          </a:p>
          <a:p>
            <a:pPr indent="-342900" lvl="0" marL="457200" rtl="0" algn="l">
              <a:spcBef>
                <a:spcPts val="0"/>
              </a:spcBef>
              <a:spcAft>
                <a:spcPts val="0"/>
              </a:spcAft>
              <a:buSzPts val="1800"/>
              <a:buChar char="●"/>
            </a:pPr>
            <a:r>
              <a:rPr lang="en"/>
              <a:t>Markov Decision Processes are a formulation of sequential decision making</a:t>
            </a:r>
            <a:endParaRPr/>
          </a:p>
          <a:p>
            <a:pPr indent="-342900" lvl="0" marL="457200" rtl="0" algn="l">
              <a:spcBef>
                <a:spcPts val="0"/>
              </a:spcBef>
              <a:spcAft>
                <a:spcPts val="0"/>
              </a:spcAft>
              <a:buSzPts val="1800"/>
              <a:buChar char="●"/>
            </a:pPr>
            <a:r>
              <a:rPr lang="en"/>
              <a:t>Actions impact not only immediate reward, but next states, and future rewards as well</a:t>
            </a:r>
            <a:endParaRPr/>
          </a:p>
          <a:p>
            <a:pPr indent="-342900" lvl="0" marL="457200" rtl="0" algn="l">
              <a:spcBef>
                <a:spcPts val="0"/>
              </a:spcBef>
              <a:spcAft>
                <a:spcPts val="0"/>
              </a:spcAft>
              <a:buSzPts val="1800"/>
              <a:buChar char="●"/>
            </a:pPr>
            <a:r>
              <a:rPr lang="en"/>
              <a:t>Group sequences in episodes</a:t>
            </a:r>
            <a:endParaRPr/>
          </a:p>
          <a:p>
            <a:pPr indent="-342900" lvl="0" marL="457200" rtl="0" algn="l">
              <a:spcBef>
                <a:spcPts val="0"/>
              </a:spcBef>
              <a:spcAft>
                <a:spcPts val="0"/>
              </a:spcAft>
              <a:buSzPts val="1800"/>
              <a:buChar char="●"/>
            </a:pPr>
            <a:r>
              <a:rPr lang="en"/>
              <a:t>At the end, observe </a:t>
            </a:r>
            <a:r>
              <a:rPr b="1" lang="en"/>
              <a:t>reward</a:t>
            </a:r>
            <a:endParaRPr b="1"/>
          </a:p>
        </p:txBody>
      </p:sp>
      <p:sp>
        <p:nvSpPr>
          <p:cNvPr id="186" name="Google Shape;186;p34"/>
          <p:cNvSpPr/>
          <p:nvPr/>
        </p:nvSpPr>
        <p:spPr>
          <a:xfrm>
            <a:off x="5520925" y="4568875"/>
            <a:ext cx="273900" cy="278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4"/>
          <p:cNvSpPr/>
          <p:nvPr/>
        </p:nvSpPr>
        <p:spPr>
          <a:xfrm>
            <a:off x="6376375" y="4568875"/>
            <a:ext cx="273900" cy="278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MDP formalization</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MDP = (S, A, T, R, γ)</a:t>
            </a:r>
            <a:endParaRPr b="1"/>
          </a:p>
          <a:p>
            <a:pPr indent="-342900" lvl="0" marL="457200" rtl="0" algn="l">
              <a:spcBef>
                <a:spcPts val="0"/>
              </a:spcBef>
              <a:spcAft>
                <a:spcPts val="0"/>
              </a:spcAft>
              <a:buSzPts val="1800"/>
              <a:buChar char="●"/>
            </a:pPr>
            <a:r>
              <a:rPr b="1" lang="en"/>
              <a:t>S</a:t>
            </a:r>
            <a:r>
              <a:rPr lang="en"/>
              <a:t>: set of states</a:t>
            </a:r>
            <a:endParaRPr/>
          </a:p>
          <a:p>
            <a:pPr indent="-317500" lvl="0" marL="457200" marR="0" rtl="0" algn="l">
              <a:lnSpc>
                <a:spcPct val="115000"/>
              </a:lnSpc>
              <a:spcBef>
                <a:spcPts val="0"/>
              </a:spcBef>
              <a:spcAft>
                <a:spcPts val="0"/>
              </a:spcAft>
              <a:buClr>
                <a:schemeClr val="dk2"/>
              </a:buClr>
              <a:buSzPts val="1400"/>
              <a:buFont typeface="Arial"/>
              <a:buChar char="●"/>
            </a:pPr>
            <a:r>
              <a:rPr b="1" lang="en"/>
              <a:t>A</a:t>
            </a:r>
            <a:r>
              <a:rPr lang="en"/>
              <a:t>: set of actions</a:t>
            </a:r>
            <a:endParaRPr/>
          </a:p>
          <a:p>
            <a:pPr indent="-342900" lvl="0" marL="457200" rtl="0" algn="l">
              <a:spcBef>
                <a:spcPts val="0"/>
              </a:spcBef>
              <a:spcAft>
                <a:spcPts val="0"/>
              </a:spcAft>
              <a:buSzPts val="1800"/>
              <a:buChar char="●"/>
            </a:pPr>
            <a:r>
              <a:rPr b="1" lang="en"/>
              <a:t>T</a:t>
            </a:r>
            <a:r>
              <a:rPr lang="en"/>
              <a:t>: Transition probabilities</a:t>
            </a:r>
            <a:endParaRPr/>
          </a:p>
          <a:p>
            <a:pPr indent="-317500" lvl="1" marL="914400" rtl="0" algn="l">
              <a:spcBef>
                <a:spcPts val="0"/>
              </a:spcBef>
              <a:spcAft>
                <a:spcPts val="0"/>
              </a:spcAft>
              <a:buSzPts val="1400"/>
              <a:buChar char="○"/>
            </a:pPr>
            <a:r>
              <a:rPr lang="en"/>
              <a:t>From state s, we take action a, what is the probability we end up in state s’</a:t>
            </a:r>
            <a:endParaRPr/>
          </a:p>
          <a:p>
            <a:pPr indent="-342900" lvl="0" marL="457200" rtl="0" algn="l">
              <a:spcBef>
                <a:spcPts val="0"/>
              </a:spcBef>
              <a:spcAft>
                <a:spcPts val="0"/>
              </a:spcAft>
              <a:buSzPts val="1800"/>
              <a:buChar char="●"/>
            </a:pPr>
            <a:r>
              <a:rPr b="1" lang="en"/>
              <a:t>R</a:t>
            </a:r>
            <a:r>
              <a:rPr lang="en"/>
              <a:t>: rewards</a:t>
            </a:r>
            <a:endParaRPr/>
          </a:p>
          <a:p>
            <a:pPr indent="-317500" lvl="1" marL="914400" rtl="0" algn="l">
              <a:spcBef>
                <a:spcPts val="0"/>
              </a:spcBef>
              <a:spcAft>
                <a:spcPts val="0"/>
              </a:spcAft>
              <a:buSzPts val="1400"/>
              <a:buChar char="○"/>
            </a:pPr>
            <a:r>
              <a:rPr lang="en"/>
              <a:t>Numerical value to reward the agent upon completion of an objective</a:t>
            </a:r>
            <a:endParaRPr/>
          </a:p>
          <a:p>
            <a:pPr indent="-342900" lvl="0" marL="457200" rtl="0" algn="l">
              <a:spcBef>
                <a:spcPts val="0"/>
              </a:spcBef>
              <a:spcAft>
                <a:spcPts val="0"/>
              </a:spcAft>
              <a:buSzPts val="1800"/>
              <a:buChar char="●"/>
            </a:pPr>
            <a:r>
              <a:rPr b="1" lang="en"/>
              <a:t>γ</a:t>
            </a:r>
            <a:r>
              <a:rPr lang="en"/>
              <a:t>: discount factor</a:t>
            </a:r>
            <a:endParaRPr/>
          </a:p>
          <a:p>
            <a:pPr indent="-317500" lvl="1" marL="914400" rtl="0" algn="l">
              <a:spcBef>
                <a:spcPts val="0"/>
              </a:spcBef>
              <a:spcAft>
                <a:spcPts val="0"/>
              </a:spcAft>
              <a:buSzPts val="1400"/>
              <a:buChar char="○"/>
            </a:pPr>
            <a:r>
              <a:rPr lang="en"/>
              <a:t>Reduce reward the longer it takes to achieve</a:t>
            </a:r>
            <a:endParaRPr/>
          </a:p>
          <a:p>
            <a:pPr indent="-317500" lvl="1" marL="914400" rtl="0" algn="l">
              <a:spcBef>
                <a:spcPts val="0"/>
              </a:spcBef>
              <a:spcAft>
                <a:spcPts val="0"/>
              </a:spcAft>
              <a:buSzPts val="1400"/>
              <a:buChar char="○"/>
            </a:pPr>
            <a:r>
              <a:rPr lang="en"/>
              <a:t>Solves the problem of cyclic action set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6"/>
          <p:cNvPicPr preferRelativeResize="0"/>
          <p:nvPr/>
        </p:nvPicPr>
        <p:blipFill rotWithShape="1">
          <a:blip r:embed="rId3">
            <a:alphaModFix/>
          </a:blip>
          <a:srcRect b="7174" l="0" r="0" t="22214"/>
          <a:stretch/>
        </p:blipFill>
        <p:spPr>
          <a:xfrm>
            <a:off x="3572050" y="2823625"/>
            <a:ext cx="5571951" cy="2213825"/>
          </a:xfrm>
          <a:prstGeom prst="rect">
            <a:avLst/>
          </a:prstGeom>
          <a:noFill/>
          <a:ln>
            <a:noFill/>
          </a:ln>
        </p:spPr>
      </p:pic>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MDP formalization</a:t>
            </a:r>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Assumptions:</a:t>
            </a:r>
            <a:endParaRPr b="1"/>
          </a:p>
          <a:p>
            <a:pPr indent="-342900" lvl="0" marL="457200" rtl="0" algn="l">
              <a:spcBef>
                <a:spcPts val="1600"/>
              </a:spcBef>
              <a:spcAft>
                <a:spcPts val="0"/>
              </a:spcAft>
              <a:buSzPts val="1800"/>
              <a:buChar char="●"/>
            </a:pPr>
            <a:r>
              <a:rPr lang="en"/>
              <a:t>Next state only depends on current state (markov assumption)</a:t>
            </a:r>
            <a:endParaRPr/>
          </a:p>
          <a:p>
            <a:pPr indent="-342900" lvl="0" marL="457200" rtl="0" algn="l">
              <a:spcBef>
                <a:spcPts val="0"/>
              </a:spcBef>
              <a:spcAft>
                <a:spcPts val="0"/>
              </a:spcAft>
              <a:buSzPts val="1800"/>
              <a:buChar char="●"/>
            </a:pPr>
            <a:r>
              <a:rPr lang="en"/>
              <a:t>Reward is only dependent on state, action and next state</a:t>
            </a:r>
            <a:endParaRPr/>
          </a:p>
          <a:p>
            <a:pPr indent="-342900" lvl="0" marL="457200" rtl="0" algn="l">
              <a:spcBef>
                <a:spcPts val="0"/>
              </a:spcBef>
              <a:spcAft>
                <a:spcPts val="0"/>
              </a:spcAft>
              <a:buSzPts val="1800"/>
              <a:buChar char="●"/>
            </a:pPr>
            <a:r>
              <a:rPr lang="en"/>
              <a:t>Discrete time steps</a:t>
            </a:r>
            <a:endParaRPr/>
          </a:p>
          <a:p>
            <a:pPr indent="-342900" lvl="0" marL="457200" rtl="0" algn="l">
              <a:spcBef>
                <a:spcPts val="0"/>
              </a:spcBef>
              <a:spcAft>
                <a:spcPts val="0"/>
              </a:spcAft>
              <a:buSzPts val="1800"/>
              <a:buChar char="●"/>
            </a:pPr>
            <a:r>
              <a:rPr lang="en"/>
              <a:t>Environment is fully observable</a:t>
            </a:r>
            <a:endParaRPr/>
          </a:p>
          <a:p>
            <a:pPr indent="-317500" lvl="1" marL="914400" rtl="0" algn="l">
              <a:spcBef>
                <a:spcPts val="0"/>
              </a:spcBef>
              <a:spcAft>
                <a:spcPts val="0"/>
              </a:spcAft>
              <a:buSzPts val="1400"/>
              <a:buChar char="○"/>
            </a:pPr>
            <a:r>
              <a:rPr lang="en"/>
              <a:t>No hidden information</a:t>
            </a:r>
            <a:endParaRPr/>
          </a:p>
          <a:p>
            <a:pPr indent="-342900" lvl="0" marL="457200" rtl="0" algn="l">
              <a:spcBef>
                <a:spcPts val="0"/>
              </a:spcBef>
              <a:spcAft>
                <a:spcPts val="0"/>
              </a:spcAft>
              <a:buSzPts val="1800"/>
              <a:buChar char="●"/>
            </a:pPr>
            <a:r>
              <a:rPr lang="en"/>
              <a:t>Environment is stationary</a:t>
            </a:r>
            <a:endParaRPr/>
          </a:p>
          <a:p>
            <a:pPr indent="-317500" lvl="1" marL="914400" rtl="0" algn="l">
              <a:spcBef>
                <a:spcPts val="0"/>
              </a:spcBef>
              <a:spcAft>
                <a:spcPts val="0"/>
              </a:spcAft>
              <a:buSzPts val="1400"/>
              <a:buChar char="○"/>
            </a:pPr>
            <a:r>
              <a:rPr lang="en"/>
              <a:t>Same action from same state will</a:t>
            </a:r>
            <a:br>
              <a:rPr lang="en"/>
            </a:br>
            <a:r>
              <a:rPr lang="en"/>
              <a:t>a</a:t>
            </a:r>
            <a:r>
              <a:rPr lang="en"/>
              <a:t>lways </a:t>
            </a:r>
            <a:r>
              <a:rPr lang="en"/>
              <a:t>h</a:t>
            </a:r>
            <a:r>
              <a:rPr lang="en"/>
              <a:t>ave same effect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MDP?</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 following processes (vanilla) MDPs?</a:t>
            </a:r>
            <a:endParaRPr/>
          </a:p>
          <a:p>
            <a:pPr indent="-342900" lvl="0" marL="457200" rtl="0" algn="l">
              <a:spcBef>
                <a:spcPts val="1600"/>
              </a:spcBef>
              <a:spcAft>
                <a:spcPts val="0"/>
              </a:spcAft>
              <a:buSzPts val="1800"/>
              <a:buChar char="●"/>
            </a:pPr>
            <a:r>
              <a:rPr lang="en"/>
              <a:t>Chess</a:t>
            </a:r>
            <a:endParaRPr/>
          </a:p>
          <a:p>
            <a:pPr indent="-342900" lvl="0" marL="457200" rtl="0" algn="l">
              <a:spcBef>
                <a:spcPts val="0"/>
              </a:spcBef>
              <a:spcAft>
                <a:spcPts val="0"/>
              </a:spcAft>
              <a:buSzPts val="1800"/>
              <a:buChar char="●"/>
            </a:pPr>
            <a:r>
              <a:rPr lang="en"/>
              <a:t>Autonomous driving</a:t>
            </a:r>
            <a:endParaRPr/>
          </a:p>
          <a:p>
            <a:pPr indent="-342900" lvl="0" marL="457200" rtl="0" algn="l">
              <a:spcBef>
                <a:spcPts val="0"/>
              </a:spcBef>
              <a:spcAft>
                <a:spcPts val="0"/>
              </a:spcAft>
              <a:buSzPts val="1800"/>
              <a:buChar char="●"/>
            </a:pPr>
            <a:r>
              <a:rPr lang="en"/>
              <a:t>Robot in a maze (camera on robot)</a:t>
            </a:r>
            <a:endParaRPr/>
          </a:p>
          <a:p>
            <a:pPr indent="-342900" lvl="0" marL="457200" rtl="0" algn="l">
              <a:spcBef>
                <a:spcPts val="0"/>
              </a:spcBef>
              <a:spcAft>
                <a:spcPts val="0"/>
              </a:spcAft>
              <a:buSzPts val="1800"/>
              <a:buChar char="●"/>
            </a:pPr>
            <a:r>
              <a:rPr lang="en"/>
              <a:t>Robot in a maze (camera above robot)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Examples that are not, can often be cast into MDPs, or some additional definition can be made to accomodate (POMDP, Continuous MDPs)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picture: how to learn policies</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Learn value functions V(s) or action-value functions Q(s,a)</a:t>
            </a:r>
            <a:endParaRPr/>
          </a:p>
          <a:p>
            <a:pPr indent="-317500" lvl="1" marL="914400" rtl="0" algn="l">
              <a:spcBef>
                <a:spcPts val="0"/>
              </a:spcBef>
              <a:spcAft>
                <a:spcPts val="0"/>
              </a:spcAft>
              <a:buSzPts val="1400"/>
              <a:buChar char="○"/>
            </a:pPr>
            <a:r>
              <a:rPr lang="en"/>
              <a:t>How good is the current state s?</a:t>
            </a:r>
            <a:endParaRPr/>
          </a:p>
          <a:p>
            <a:pPr indent="-317500" lvl="1" marL="914400" rtl="0" algn="l">
              <a:spcBef>
                <a:spcPts val="0"/>
              </a:spcBef>
              <a:spcAft>
                <a:spcPts val="0"/>
              </a:spcAft>
              <a:buSzPts val="1400"/>
              <a:buChar char="○"/>
            </a:pPr>
            <a:r>
              <a:rPr lang="en"/>
              <a:t>How good is the action a in state s?</a:t>
            </a:r>
            <a:endParaRPr/>
          </a:p>
          <a:p>
            <a:pPr indent="-342900" lvl="0" marL="457200" rtl="0" algn="l">
              <a:spcBef>
                <a:spcPts val="0"/>
              </a:spcBef>
              <a:spcAft>
                <a:spcPts val="0"/>
              </a:spcAft>
              <a:buSzPts val="1800"/>
              <a:buChar char="●"/>
            </a:pPr>
            <a:r>
              <a:rPr lang="en"/>
              <a:t>Use these functions to improve on our policy π(s)</a:t>
            </a:r>
            <a:endParaRPr/>
          </a:p>
          <a:p>
            <a:pPr indent="-317500" lvl="1" marL="914400" rtl="0" algn="l">
              <a:spcBef>
                <a:spcPts val="0"/>
              </a:spcBef>
              <a:spcAft>
                <a:spcPts val="0"/>
              </a:spcAft>
              <a:buSzPts val="1400"/>
              <a:buChar char="○"/>
            </a:pPr>
            <a:r>
              <a:rPr lang="en"/>
              <a:t>Dictates what action we pick in state s</a:t>
            </a:r>
            <a:endParaRPr/>
          </a:p>
          <a:p>
            <a:pPr indent="-342900" lvl="0" marL="457200" rtl="0" algn="l">
              <a:spcBef>
                <a:spcPts val="0"/>
              </a:spcBef>
              <a:spcAft>
                <a:spcPts val="0"/>
              </a:spcAft>
              <a:buSzPts val="1800"/>
              <a:buChar char="●"/>
            </a:pPr>
            <a:r>
              <a:rPr lang="en"/>
              <a:t>Employ dynamic programming:</a:t>
            </a:r>
            <a:endParaRPr/>
          </a:p>
          <a:p>
            <a:pPr indent="457200" lvl="0" marL="457200" rtl="0" algn="ctr">
              <a:spcBef>
                <a:spcPts val="1600"/>
              </a:spcBef>
              <a:spcAft>
                <a:spcPts val="0"/>
              </a:spcAft>
              <a:buNone/>
            </a:pPr>
            <a:r>
              <a:rPr i="1" lang="en"/>
              <a:t>simplifying a complicated problem by breaking it down into simpler</a:t>
            </a:r>
            <a:r>
              <a:rPr i="1" lang="en"/>
              <a:t> </a:t>
            </a:r>
            <a:r>
              <a:rPr i="1" lang="en"/>
              <a:t>sub-problems in a recursive manner</a:t>
            </a:r>
            <a:endParaRPr i="1"/>
          </a:p>
          <a:p>
            <a:pPr indent="-342900" lvl="0" marL="457200" rtl="0" algn="l">
              <a:spcBef>
                <a:spcPts val="1600"/>
              </a:spcBef>
              <a:spcAft>
                <a:spcPts val="0"/>
              </a:spcAft>
              <a:buSzPts val="1800"/>
              <a:buChar char="●"/>
            </a:pPr>
            <a:r>
              <a:rPr lang="en"/>
              <a:t>Introduced by Bellman in the 1950s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picture: how to learn policies</a:t>
            </a:r>
            <a:endParaRPr/>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good policy </a:t>
            </a:r>
            <a:r>
              <a:rPr lang="en"/>
              <a:t>π(s) should get high expected returns</a:t>
            </a:r>
            <a:endParaRPr/>
          </a:p>
          <a:p>
            <a:pPr indent="-342900" lvl="0" marL="457200" rtl="0" algn="l">
              <a:spcBef>
                <a:spcPts val="0"/>
              </a:spcBef>
              <a:spcAft>
                <a:spcPts val="0"/>
              </a:spcAft>
              <a:buSzPts val="1800"/>
              <a:buChar char="●"/>
            </a:pPr>
            <a:r>
              <a:rPr lang="en"/>
              <a:t>When do we prefer one policy π over another policy π’?</a:t>
            </a:r>
            <a:endParaRPr/>
          </a:p>
          <a:p>
            <a:pPr indent="0" lvl="0" marL="0" rtl="0" algn="ctr">
              <a:spcBef>
                <a:spcPts val="1600"/>
              </a:spcBef>
              <a:spcAft>
                <a:spcPts val="0"/>
              </a:spcAft>
              <a:buNone/>
            </a:pPr>
            <a:r>
              <a:rPr b="1" lang="en"/>
              <a:t>When V</a:t>
            </a:r>
            <a:r>
              <a:rPr b="1" baseline="-25000" lang="en"/>
              <a:t>π</a:t>
            </a:r>
            <a:r>
              <a:rPr b="1" lang="en"/>
              <a:t>(s) &gt; V</a:t>
            </a:r>
            <a:r>
              <a:rPr b="1" baseline="-25000" lang="en"/>
              <a:t>π’</a:t>
            </a:r>
            <a:r>
              <a:rPr b="1" lang="en"/>
              <a:t>(s)</a:t>
            </a:r>
            <a:endParaRPr b="1"/>
          </a:p>
          <a:p>
            <a:pPr indent="-342900" lvl="0" marL="457200" rtl="0" algn="l">
              <a:spcBef>
                <a:spcPts val="1600"/>
              </a:spcBef>
              <a:spcAft>
                <a:spcPts val="0"/>
              </a:spcAft>
              <a:buSzPts val="1800"/>
              <a:buChar char="●"/>
            </a:pPr>
            <a:r>
              <a:rPr lang="en"/>
              <a:t>Similarly, we can do the same for state-action pairs</a:t>
            </a:r>
            <a:endParaRPr/>
          </a:p>
          <a:p>
            <a:pPr indent="0" lvl="0" marL="0" rtl="0" algn="ctr">
              <a:spcBef>
                <a:spcPts val="1600"/>
              </a:spcBef>
              <a:spcAft>
                <a:spcPts val="0"/>
              </a:spcAft>
              <a:buNone/>
            </a:pPr>
            <a:r>
              <a:rPr b="1" lang="en"/>
              <a:t>When Q</a:t>
            </a:r>
            <a:r>
              <a:rPr b="1" baseline="-25000" lang="en"/>
              <a:t>π</a:t>
            </a:r>
            <a:r>
              <a:rPr b="1" lang="en"/>
              <a:t>(s,a) &gt; Q</a:t>
            </a:r>
            <a:r>
              <a:rPr b="1" baseline="-25000" lang="en"/>
              <a:t>π’</a:t>
            </a:r>
            <a:r>
              <a:rPr b="1" lang="en"/>
              <a:t>(s,a)</a:t>
            </a:r>
            <a:endParaRPr b="1"/>
          </a:p>
          <a:p>
            <a:pPr indent="-342900" lvl="0" marL="457200" rtl="0" algn="l">
              <a:spcBef>
                <a:spcPts val="1600"/>
              </a:spcBef>
              <a:spcAft>
                <a:spcPts val="0"/>
              </a:spcAft>
              <a:buSzPts val="1800"/>
              <a:buChar char="●"/>
            </a:pPr>
            <a:r>
              <a:rPr lang="en"/>
              <a:t>We can use these Q values for finding the best action in state s:</a:t>
            </a:r>
            <a:endParaRPr/>
          </a:p>
          <a:p>
            <a:pPr indent="0" lvl="0" marL="0" rtl="0" algn="ctr">
              <a:spcBef>
                <a:spcPts val="1600"/>
              </a:spcBef>
              <a:spcAft>
                <a:spcPts val="1600"/>
              </a:spcAft>
              <a:buNone/>
            </a:pPr>
            <a:r>
              <a:rPr b="1" lang="en"/>
              <a:t>a</a:t>
            </a:r>
            <a:r>
              <a:rPr b="1" baseline="30000" lang="en"/>
              <a:t>* </a:t>
            </a:r>
            <a:r>
              <a:rPr b="1" lang="en"/>
              <a:t>= max</a:t>
            </a:r>
            <a:r>
              <a:rPr b="1" baseline="-25000" lang="en"/>
              <a:t>a</a:t>
            </a:r>
            <a:r>
              <a:rPr b="1" lang="en"/>
              <a:t>Q</a:t>
            </a:r>
            <a:r>
              <a:rPr b="1" baseline="-25000" lang="en"/>
              <a:t>π</a:t>
            </a:r>
            <a:r>
              <a:rPr b="1" lang="en"/>
              <a:t>(s,a)</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evaluation</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do we come up with </a:t>
            </a:r>
            <a:r>
              <a:rPr b="1" lang="en"/>
              <a:t>V</a:t>
            </a:r>
            <a:r>
              <a:rPr b="1" baseline="-25000" lang="en"/>
              <a:t>π</a:t>
            </a:r>
            <a:r>
              <a:rPr b="1" lang="en"/>
              <a:t>(s)</a:t>
            </a:r>
            <a:r>
              <a:rPr lang="en"/>
              <a:t>? Iterative solution, with MDP dynamics as given:</a:t>
            </a:r>
            <a:endParaRPr/>
          </a:p>
        </p:txBody>
      </p:sp>
      <p:pic>
        <p:nvPicPr>
          <p:cNvPr id="225" name="Google Shape;225;p40"/>
          <p:cNvPicPr preferRelativeResize="0"/>
          <p:nvPr/>
        </p:nvPicPr>
        <p:blipFill>
          <a:blip r:embed="rId3">
            <a:alphaModFix/>
          </a:blip>
          <a:stretch>
            <a:fillRect/>
          </a:stretch>
        </p:blipFill>
        <p:spPr>
          <a:xfrm>
            <a:off x="278075" y="1791250"/>
            <a:ext cx="8587851" cy="2998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improvement</a:t>
            </a:r>
            <a:endParaRPr/>
          </a:p>
        </p:txBody>
      </p:sp>
      <p:sp>
        <p:nvSpPr>
          <p:cNvPr id="231" name="Google Shape;231;p41"/>
          <p:cNvSpPr txBox="1"/>
          <p:nvPr>
            <p:ph idx="1" type="body"/>
          </p:nvPr>
        </p:nvSpPr>
        <p:spPr>
          <a:xfrm>
            <a:off x="220650" y="1112725"/>
            <a:ext cx="870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Exploit </a:t>
            </a:r>
            <a:r>
              <a:rPr lang="en"/>
              <a:t> </a:t>
            </a:r>
            <a:r>
              <a:rPr b="1" lang="en"/>
              <a:t>V</a:t>
            </a:r>
            <a:r>
              <a:rPr b="1" baseline="-25000" lang="en"/>
              <a:t>π</a:t>
            </a:r>
            <a:r>
              <a:rPr b="1" lang="en"/>
              <a:t>(s) </a:t>
            </a:r>
            <a:r>
              <a:rPr lang="en"/>
              <a:t>to come up with the best actions in all states. </a:t>
            </a:r>
            <a:endParaRPr b="1"/>
          </a:p>
          <a:p>
            <a:pPr indent="-342900" lvl="0" marL="457200" rtl="0" algn="l">
              <a:spcBef>
                <a:spcPts val="1600"/>
              </a:spcBef>
              <a:spcAft>
                <a:spcPts val="0"/>
              </a:spcAft>
              <a:buSzPts val="1800"/>
              <a:buChar char="●"/>
            </a:pPr>
            <a:r>
              <a:rPr lang="en"/>
              <a:t>Pick the action that looks best in the short term, according to </a:t>
            </a:r>
            <a:r>
              <a:rPr b="1" lang="en"/>
              <a:t>V</a:t>
            </a:r>
            <a:r>
              <a:rPr b="1" baseline="-25000" lang="en"/>
              <a:t>π</a:t>
            </a:r>
            <a:r>
              <a:rPr b="1" lang="en"/>
              <a:t>(s)</a:t>
            </a:r>
            <a:endParaRPr/>
          </a:p>
          <a:p>
            <a:pPr indent="-342900" lvl="0" marL="457200" rtl="0" algn="l">
              <a:spcBef>
                <a:spcPts val="1600"/>
              </a:spcBef>
              <a:spcAft>
                <a:spcPts val="1600"/>
              </a:spcAft>
              <a:buSzPts val="1800"/>
              <a:buChar char="●"/>
            </a:pPr>
            <a:r>
              <a:rPr lang="en"/>
              <a:t>Greedy action selection!</a:t>
            </a:r>
            <a:endParaRPr b="1"/>
          </a:p>
        </p:txBody>
      </p:sp>
      <p:pic>
        <p:nvPicPr>
          <p:cNvPr id="232" name="Google Shape;232;p41"/>
          <p:cNvPicPr preferRelativeResize="0"/>
          <p:nvPr/>
        </p:nvPicPr>
        <p:blipFill rotWithShape="1">
          <a:blip r:embed="rId3">
            <a:alphaModFix/>
          </a:blip>
          <a:srcRect b="0" l="-1520" r="1520" t="0"/>
          <a:stretch/>
        </p:blipFill>
        <p:spPr>
          <a:xfrm>
            <a:off x="0" y="2614850"/>
            <a:ext cx="9006675" cy="214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About me</a:t>
            </a:r>
            <a:endParaRPr>
              <a:solidFill>
                <a:srgbClr val="000000"/>
              </a:solidFill>
            </a:endParaRPr>
          </a:p>
        </p:txBody>
      </p:sp>
      <p:sp>
        <p:nvSpPr>
          <p:cNvPr id="67" name="Google Shape;67;p1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a:t>MSc Artificial Intelligence student at the UvA</a:t>
            </a:r>
            <a:endParaRPr/>
          </a:p>
          <a:p>
            <a:pPr indent="-342900" lvl="0" marL="457200" rtl="0" algn="just">
              <a:lnSpc>
                <a:spcPct val="100000"/>
              </a:lnSpc>
              <a:spcBef>
                <a:spcPts val="0"/>
              </a:spcBef>
              <a:spcAft>
                <a:spcPts val="0"/>
              </a:spcAft>
              <a:buSzPts val="1800"/>
              <a:buChar char="●"/>
            </a:pPr>
            <a:r>
              <a:rPr lang="en"/>
              <a:t>AI developer at Millennials.ai</a:t>
            </a:r>
            <a:endParaRPr/>
          </a:p>
          <a:p>
            <a:pPr indent="-342900" lvl="0" marL="457200" rtl="0" algn="just">
              <a:lnSpc>
                <a:spcPct val="100000"/>
              </a:lnSpc>
              <a:spcBef>
                <a:spcPts val="0"/>
              </a:spcBef>
              <a:spcAft>
                <a:spcPts val="0"/>
              </a:spcAft>
              <a:buSzPts val="1800"/>
              <a:buChar char="●"/>
            </a:pPr>
            <a:r>
              <a:rPr lang="en"/>
              <a:t>Currently doing my thesis about </a:t>
            </a:r>
            <a:r>
              <a:rPr i="1" lang="en"/>
              <a:t>Compositionality in Reinforcement Learning </a:t>
            </a:r>
            <a:r>
              <a:rPr lang="en"/>
              <a:t>at the Institute for Logic Language and Computation (ILLC)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iteration</a:t>
            </a:r>
            <a:endParaRPr/>
          </a:p>
        </p:txBody>
      </p:sp>
      <p:sp>
        <p:nvSpPr>
          <p:cNvPr id="238" name="Google Shape;238;p42"/>
          <p:cNvSpPr txBox="1"/>
          <p:nvPr>
            <p:ph idx="1" type="body"/>
          </p:nvPr>
        </p:nvSpPr>
        <p:spPr>
          <a:xfrm>
            <a:off x="311700" y="1152475"/>
            <a:ext cx="5606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Consists of two iteration processes</a:t>
            </a:r>
            <a:endParaRPr/>
          </a:p>
          <a:p>
            <a:pPr indent="-342900" lvl="0" marL="457200" rtl="0" algn="l">
              <a:spcBef>
                <a:spcPts val="1600"/>
              </a:spcBef>
              <a:spcAft>
                <a:spcPts val="0"/>
              </a:spcAft>
              <a:buSzPts val="1800"/>
              <a:buChar char="●"/>
            </a:pPr>
            <a:r>
              <a:rPr lang="en"/>
              <a:t>Policy evaluation:</a:t>
            </a:r>
            <a:endParaRPr/>
          </a:p>
          <a:p>
            <a:pPr indent="-317500" lvl="1" marL="914400" rtl="0" algn="l">
              <a:spcBef>
                <a:spcPts val="0"/>
              </a:spcBef>
              <a:spcAft>
                <a:spcPts val="0"/>
              </a:spcAft>
              <a:buSzPts val="1400"/>
              <a:buChar char="○"/>
            </a:pPr>
            <a:r>
              <a:rPr lang="en"/>
              <a:t>Make the value function consistent with the </a:t>
            </a:r>
            <a:br>
              <a:rPr lang="en"/>
            </a:br>
            <a:r>
              <a:rPr lang="en"/>
              <a:t>current policy</a:t>
            </a:r>
            <a:endParaRPr/>
          </a:p>
          <a:p>
            <a:pPr indent="-342900" lvl="0" marL="457200" rtl="0" algn="l">
              <a:spcBef>
                <a:spcPts val="0"/>
              </a:spcBef>
              <a:spcAft>
                <a:spcPts val="0"/>
              </a:spcAft>
              <a:buSzPts val="1800"/>
              <a:buChar char="●"/>
            </a:pPr>
            <a:r>
              <a:rPr lang="en"/>
              <a:t>Policy improvement</a:t>
            </a:r>
            <a:endParaRPr/>
          </a:p>
          <a:p>
            <a:pPr indent="-317500" lvl="1" marL="914400" rtl="0" algn="l">
              <a:spcBef>
                <a:spcPts val="0"/>
              </a:spcBef>
              <a:spcAft>
                <a:spcPts val="0"/>
              </a:spcAft>
              <a:buSzPts val="1400"/>
              <a:buChar char="○"/>
            </a:pPr>
            <a:r>
              <a:rPr lang="en"/>
              <a:t>Making the policy greedy with respect to the </a:t>
            </a:r>
            <a:br>
              <a:rPr lang="en"/>
            </a:br>
            <a:r>
              <a:rPr lang="en"/>
              <a:t>current value function</a:t>
            </a:r>
            <a:endParaRPr/>
          </a:p>
          <a:p>
            <a:pPr indent="0" lvl="0" marL="914400" rtl="0" algn="l">
              <a:spcBef>
                <a:spcPts val="1600"/>
              </a:spcBef>
              <a:spcAft>
                <a:spcPts val="1600"/>
              </a:spcAft>
              <a:buNone/>
            </a:pPr>
            <a:r>
              <a:t/>
            </a:r>
            <a:endParaRPr/>
          </a:p>
        </p:txBody>
      </p:sp>
      <p:pic>
        <p:nvPicPr>
          <p:cNvPr id="239" name="Google Shape;239;p42"/>
          <p:cNvPicPr preferRelativeResize="0"/>
          <p:nvPr/>
        </p:nvPicPr>
        <p:blipFill>
          <a:blip r:embed="rId3">
            <a:alphaModFix/>
          </a:blip>
          <a:stretch>
            <a:fillRect/>
          </a:stretch>
        </p:blipFill>
        <p:spPr>
          <a:xfrm>
            <a:off x="578838" y="4067750"/>
            <a:ext cx="7986325" cy="679675"/>
          </a:xfrm>
          <a:prstGeom prst="rect">
            <a:avLst/>
          </a:prstGeom>
          <a:noFill/>
          <a:ln>
            <a:noFill/>
          </a:ln>
        </p:spPr>
      </p:pic>
      <p:pic>
        <p:nvPicPr>
          <p:cNvPr id="240" name="Google Shape;240;p42"/>
          <p:cNvPicPr preferRelativeResize="0"/>
          <p:nvPr/>
        </p:nvPicPr>
        <p:blipFill>
          <a:blip r:embed="rId4">
            <a:alphaModFix/>
          </a:blip>
          <a:stretch>
            <a:fillRect/>
          </a:stretch>
        </p:blipFill>
        <p:spPr>
          <a:xfrm>
            <a:off x="5168550" y="170225"/>
            <a:ext cx="3806875" cy="2221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iteration</a:t>
            </a:r>
            <a:endParaRPr/>
          </a:p>
        </p:txBody>
      </p:sp>
      <p:sp>
        <p:nvSpPr>
          <p:cNvPr id="246" name="Google Shape;24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Drawback of policy iteration: evaluate policy at every iteration is computationally expensive</a:t>
            </a:r>
            <a:endParaRPr/>
          </a:p>
          <a:p>
            <a:pPr indent="-342900" lvl="0" marL="457200" rtl="0" algn="l">
              <a:spcBef>
                <a:spcPts val="0"/>
              </a:spcBef>
              <a:spcAft>
                <a:spcPts val="0"/>
              </a:spcAft>
              <a:buSzPts val="1800"/>
              <a:buChar char="●"/>
            </a:pPr>
            <a:r>
              <a:rPr lang="en"/>
              <a:t>Value iteration effectively combines, in each of its sweeps, one sweep of policy evaluation and one sweep of policy improvement</a:t>
            </a:r>
            <a:endParaRPr/>
          </a:p>
          <a:p>
            <a:pPr indent="-342900" lvl="0" marL="457200" rtl="0" algn="l">
              <a:spcBef>
                <a:spcPts val="0"/>
              </a:spcBef>
              <a:spcAft>
                <a:spcPts val="0"/>
              </a:spcAft>
              <a:buSzPts val="1800"/>
              <a:buChar char="●"/>
            </a:pPr>
            <a:r>
              <a:rPr lang="en"/>
              <a:t>Algorithm on next slide</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iteration</a:t>
            </a:r>
            <a:endParaRPr/>
          </a:p>
        </p:txBody>
      </p:sp>
      <p:pic>
        <p:nvPicPr>
          <p:cNvPr id="252" name="Google Shape;252;p44"/>
          <p:cNvPicPr preferRelativeResize="0"/>
          <p:nvPr/>
        </p:nvPicPr>
        <p:blipFill>
          <a:blip r:embed="rId3">
            <a:alphaModFix/>
          </a:blip>
          <a:stretch>
            <a:fillRect/>
          </a:stretch>
        </p:blipFill>
        <p:spPr>
          <a:xfrm>
            <a:off x="980763" y="1096125"/>
            <a:ext cx="7182467" cy="38209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C116B"/>
                </a:solidFill>
              </a:rPr>
              <a:t>Hands on</a:t>
            </a:r>
            <a:endParaRPr b="1">
              <a:solidFill>
                <a:srgbClr val="1C116B"/>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 on: your turn</a:t>
            </a:r>
            <a:endParaRPr/>
          </a:p>
        </p:txBody>
      </p:sp>
      <p:sp>
        <p:nvSpPr>
          <p:cNvPr id="263" name="Google Shape;263;p46"/>
          <p:cNvSpPr txBox="1"/>
          <p:nvPr>
            <p:ph idx="1" type="body"/>
          </p:nvPr>
        </p:nvSpPr>
        <p:spPr>
          <a:xfrm>
            <a:off x="311700" y="1152475"/>
            <a:ext cx="8520600" cy="23706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Implement policy iteration &amp; value iteration yourself on a toy problem</a:t>
            </a:r>
            <a:endParaRPr/>
          </a:p>
          <a:p>
            <a:pPr indent="0" lvl="0" marL="457200" rtl="0" algn="l">
              <a:spcBef>
                <a:spcPts val="1600"/>
              </a:spcBef>
              <a:spcAft>
                <a:spcPts val="0"/>
              </a:spcAft>
              <a:buNone/>
            </a:pPr>
            <a:r>
              <a:rPr lang="en"/>
              <a:t>Don’t hesitate to ask questions or consult the documentation</a:t>
            </a:r>
            <a:endParaRPr/>
          </a:p>
          <a:p>
            <a:pPr indent="0" lvl="0" marL="457200" rtl="0" algn="l">
              <a:spcBef>
                <a:spcPts val="1600"/>
              </a:spcBef>
              <a:spcAft>
                <a:spcPts val="1600"/>
              </a:spcAft>
              <a:buNone/>
            </a:pPr>
            <a:r>
              <a:rPr lang="en"/>
              <a:t>Good luck!</a:t>
            </a:r>
            <a:endParaRPr/>
          </a:p>
        </p:txBody>
      </p:sp>
      <p:sp>
        <p:nvSpPr>
          <p:cNvPr id="264" name="Google Shape;264;p46"/>
          <p:cNvSpPr txBox="1"/>
          <p:nvPr/>
        </p:nvSpPr>
        <p:spPr>
          <a:xfrm>
            <a:off x="311700" y="3645525"/>
            <a:ext cx="8606100" cy="124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1C116B"/>
                </a:solidFill>
              </a:rPr>
              <a:t>https://git.io/fjlph</a:t>
            </a:r>
            <a:endParaRPr b="1" sz="3000">
              <a:solidFill>
                <a:srgbClr val="1C116B"/>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C116B"/>
                </a:solidFill>
              </a:rPr>
              <a:t>Practical Applications</a:t>
            </a:r>
            <a:endParaRPr b="1">
              <a:solidFill>
                <a:srgbClr val="1C116B"/>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we’ll go over</a:t>
            </a:r>
            <a:endParaRPr/>
          </a:p>
        </p:txBody>
      </p:sp>
      <p:sp>
        <p:nvSpPr>
          <p:cNvPr id="275" name="Google Shape;27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AlphaGo</a:t>
            </a:r>
            <a:endParaRPr/>
          </a:p>
          <a:p>
            <a:pPr indent="-317500" lvl="1" marL="914400" rtl="0" algn="l">
              <a:spcBef>
                <a:spcPts val="0"/>
              </a:spcBef>
              <a:spcAft>
                <a:spcPts val="0"/>
              </a:spcAft>
              <a:buSzPts val="1400"/>
              <a:buChar char="○"/>
            </a:pPr>
            <a:r>
              <a:rPr lang="en"/>
              <a:t>The DeepBlue of our age, outperforming the human world champion</a:t>
            </a:r>
            <a:endParaRPr/>
          </a:p>
          <a:p>
            <a:pPr indent="-342900" lvl="0" marL="457200" rtl="0" algn="l">
              <a:spcBef>
                <a:spcPts val="0"/>
              </a:spcBef>
              <a:spcAft>
                <a:spcPts val="0"/>
              </a:spcAft>
              <a:buSzPts val="1800"/>
              <a:buChar char="●"/>
            </a:pPr>
            <a:r>
              <a:rPr lang="en"/>
              <a:t>AlphaGo Zero</a:t>
            </a:r>
            <a:endParaRPr/>
          </a:p>
          <a:p>
            <a:pPr indent="-317500" lvl="1" marL="914400" rtl="0" algn="l">
              <a:spcBef>
                <a:spcPts val="0"/>
              </a:spcBef>
              <a:spcAft>
                <a:spcPts val="0"/>
              </a:spcAft>
              <a:buSzPts val="1400"/>
              <a:buChar char="○"/>
            </a:pPr>
            <a:r>
              <a:rPr lang="en"/>
              <a:t>Purely RL based Go-playing AI, outperforming the original in merely days of training</a:t>
            </a:r>
            <a:endParaRPr/>
          </a:p>
          <a:p>
            <a:pPr indent="-342900" lvl="0" marL="457200" rtl="0" algn="l">
              <a:spcBef>
                <a:spcPts val="0"/>
              </a:spcBef>
              <a:spcAft>
                <a:spcPts val="0"/>
              </a:spcAft>
              <a:buSzPts val="1800"/>
              <a:buChar char="●"/>
            </a:pPr>
            <a:r>
              <a:rPr lang="en"/>
              <a:t>RTS games (Starcraft 2 / Dota 2)</a:t>
            </a:r>
            <a:endParaRPr/>
          </a:p>
          <a:p>
            <a:pPr indent="-317500" lvl="1" marL="914400" rtl="0" algn="l">
              <a:spcBef>
                <a:spcPts val="0"/>
              </a:spcBef>
              <a:spcAft>
                <a:spcPts val="0"/>
              </a:spcAft>
              <a:buSzPts val="1400"/>
              <a:buChar char="○"/>
            </a:pPr>
            <a:r>
              <a:rPr lang="en"/>
              <a:t>Moving into massively scalable RL</a:t>
            </a:r>
            <a:endParaRPr/>
          </a:p>
          <a:p>
            <a:pPr indent="-342900" lvl="0" marL="457200" rtl="0" algn="l">
              <a:spcBef>
                <a:spcPts val="0"/>
              </a:spcBef>
              <a:spcAft>
                <a:spcPts val="0"/>
              </a:spcAft>
              <a:buSzPts val="1800"/>
              <a:buChar char="●"/>
            </a:pPr>
            <a:r>
              <a:rPr lang="en"/>
              <a:t>Robotics</a:t>
            </a:r>
            <a:endParaRPr/>
          </a:p>
          <a:p>
            <a:pPr indent="-317500" lvl="1" marL="914400" rtl="0" algn="l">
              <a:spcBef>
                <a:spcPts val="0"/>
              </a:spcBef>
              <a:spcAft>
                <a:spcPts val="0"/>
              </a:spcAft>
              <a:buSzPts val="1400"/>
              <a:buChar char="○"/>
            </a:pPr>
            <a:r>
              <a:rPr lang="en"/>
              <a:t>The cool stuff</a:t>
            </a:r>
            <a:endParaRPr/>
          </a:p>
          <a:p>
            <a:pPr indent="-342900" lvl="0" marL="457200" rtl="0" algn="l">
              <a:spcBef>
                <a:spcPts val="0"/>
              </a:spcBef>
              <a:spcAft>
                <a:spcPts val="0"/>
              </a:spcAft>
              <a:buSzPts val="1800"/>
              <a:buChar char="●"/>
            </a:pPr>
            <a:r>
              <a:rPr lang="en"/>
              <a:t>Traffic Light Control</a:t>
            </a:r>
            <a:endParaRPr/>
          </a:p>
          <a:p>
            <a:pPr indent="-317500" lvl="1" marL="914400" rtl="0" algn="l">
              <a:spcBef>
                <a:spcPts val="0"/>
              </a:spcBef>
              <a:spcAft>
                <a:spcPts val="0"/>
              </a:spcAft>
              <a:buSzPts val="1400"/>
              <a:buChar char="○"/>
            </a:pPr>
            <a:r>
              <a:rPr lang="en" u="sng">
                <a:solidFill>
                  <a:schemeClr val="hlink"/>
                </a:solidFill>
                <a:hlinkClick r:id="rId3"/>
              </a:rPr>
              <a:t>https://pure.uva.nl/ws/files/10793554/vanderpol_oliehoek_nipsmalic2016.pdf</a:t>
            </a:r>
            <a:r>
              <a:rPr lang="en"/>
              <a:t> </a:t>
            </a:r>
            <a:endParaRPr/>
          </a:p>
          <a:p>
            <a:pPr indent="-342900" lvl="0" marL="457200" rtl="0" algn="l">
              <a:spcBef>
                <a:spcPts val="0"/>
              </a:spcBef>
              <a:spcAft>
                <a:spcPts val="0"/>
              </a:spcAft>
              <a:buSzPts val="1800"/>
              <a:buChar char="●"/>
            </a:pPr>
            <a:r>
              <a:rPr lang="en"/>
              <a:t>Display Advertising</a:t>
            </a:r>
            <a:endParaRPr/>
          </a:p>
          <a:p>
            <a:pPr indent="-317500" lvl="1" marL="914400" rtl="0" algn="l">
              <a:spcBef>
                <a:spcPts val="0"/>
              </a:spcBef>
              <a:spcAft>
                <a:spcPts val="0"/>
              </a:spcAft>
              <a:buSzPts val="1400"/>
              <a:buChar char="○"/>
            </a:pPr>
            <a:r>
              <a:rPr lang="en" u="sng">
                <a:solidFill>
                  <a:schemeClr val="hlink"/>
                </a:solidFill>
                <a:hlinkClick r:id="rId4"/>
              </a:rPr>
              <a:t>https://arxiv.org/pdf/1802.09756.pdf</a:t>
            </a:r>
            <a:r>
              <a:rPr lang="en"/>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Chess?</a:t>
            </a:r>
            <a:endParaRPr/>
          </a:p>
        </p:txBody>
      </p:sp>
      <p:sp>
        <p:nvSpPr>
          <p:cNvPr id="281" name="Google Shape;281;p49"/>
          <p:cNvSpPr txBox="1"/>
          <p:nvPr>
            <p:ph idx="1" type="body"/>
          </p:nvPr>
        </p:nvSpPr>
        <p:spPr>
          <a:xfrm>
            <a:off x="311700" y="1152475"/>
            <a:ext cx="5406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Chess is a combinatory explosive game</a:t>
            </a:r>
            <a:endParaRPr/>
          </a:p>
          <a:p>
            <a:pPr indent="-342900" lvl="0" marL="457200" rtl="0" algn="l">
              <a:spcBef>
                <a:spcPts val="0"/>
              </a:spcBef>
              <a:spcAft>
                <a:spcPts val="0"/>
              </a:spcAft>
              <a:buSzPts val="1800"/>
              <a:buChar char="●"/>
            </a:pPr>
            <a:r>
              <a:rPr lang="en"/>
              <a:t>Hard to search and plan ahead on “good” actions, since there are many states</a:t>
            </a:r>
            <a:endParaRPr/>
          </a:p>
          <a:p>
            <a:pPr indent="-342900" lvl="0" marL="457200" rtl="0" algn="l">
              <a:spcBef>
                <a:spcPts val="0"/>
              </a:spcBef>
              <a:spcAft>
                <a:spcPts val="0"/>
              </a:spcAft>
              <a:buSzPts val="1800"/>
              <a:buChar char="●"/>
            </a:pPr>
            <a:r>
              <a:rPr lang="en"/>
              <a:t>1996: IBM develops Deep Blue to beat the World Champion</a:t>
            </a:r>
            <a:endParaRPr/>
          </a:p>
          <a:p>
            <a:pPr indent="-342900" lvl="0" marL="457200" rtl="0" algn="l">
              <a:spcBef>
                <a:spcPts val="0"/>
              </a:spcBef>
              <a:spcAft>
                <a:spcPts val="0"/>
              </a:spcAft>
              <a:buSzPts val="1800"/>
              <a:buChar char="●"/>
            </a:pPr>
            <a:r>
              <a:rPr lang="en"/>
              <a:t>However, it was not </a:t>
            </a:r>
            <a:r>
              <a:rPr b="1" lang="en"/>
              <a:t>RL</a:t>
            </a:r>
            <a:endParaRPr b="1"/>
          </a:p>
          <a:p>
            <a:pPr indent="-342900" lvl="0" marL="457200" rtl="0" algn="l">
              <a:spcBef>
                <a:spcPts val="0"/>
              </a:spcBef>
              <a:spcAft>
                <a:spcPts val="0"/>
              </a:spcAft>
              <a:buSzPts val="1800"/>
              <a:buChar char="●"/>
            </a:pPr>
            <a:r>
              <a:rPr lang="en"/>
              <a:t>Combination of heuristics and brute force using massively parallel computational power</a:t>
            </a:r>
            <a:endParaRPr/>
          </a:p>
          <a:p>
            <a:pPr indent="-342900" lvl="0" marL="457200" rtl="0" algn="l">
              <a:spcBef>
                <a:spcPts val="0"/>
              </a:spcBef>
              <a:spcAft>
                <a:spcPts val="0"/>
              </a:spcAft>
              <a:buSzPts val="1800"/>
              <a:buChar char="●"/>
            </a:pPr>
            <a:r>
              <a:rPr lang="en"/>
              <a:t>“Think ahead” 6-8 steps.</a:t>
            </a:r>
            <a:endParaRPr/>
          </a:p>
        </p:txBody>
      </p:sp>
      <p:pic>
        <p:nvPicPr>
          <p:cNvPr id="282" name="Google Shape;282;p49"/>
          <p:cNvPicPr preferRelativeResize="0"/>
          <p:nvPr/>
        </p:nvPicPr>
        <p:blipFill>
          <a:blip r:embed="rId3">
            <a:alphaModFix/>
          </a:blip>
          <a:stretch>
            <a:fillRect/>
          </a:stretch>
        </p:blipFill>
        <p:spPr>
          <a:xfrm>
            <a:off x="5717856" y="0"/>
            <a:ext cx="3426138" cy="51435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AlphaGo</a:t>
            </a:r>
            <a:endParaRPr/>
          </a:p>
        </p:txBody>
      </p:sp>
      <p:sp>
        <p:nvSpPr>
          <p:cNvPr id="288" name="Google Shape;288;p50"/>
          <p:cNvSpPr txBox="1"/>
          <p:nvPr>
            <p:ph idx="1" type="body"/>
          </p:nvPr>
        </p:nvSpPr>
        <p:spPr>
          <a:xfrm>
            <a:off x="311700" y="1152475"/>
            <a:ext cx="5022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Chinese game “Go”, even computationally more difficult to enumerate all states due to large </a:t>
            </a:r>
            <a:r>
              <a:rPr i="1" lang="en"/>
              <a:t>branching factor</a:t>
            </a:r>
            <a:endParaRPr/>
          </a:p>
          <a:p>
            <a:pPr indent="-342900" lvl="0" marL="457200" rtl="0" algn="l">
              <a:spcBef>
                <a:spcPts val="0"/>
              </a:spcBef>
              <a:spcAft>
                <a:spcPts val="0"/>
              </a:spcAft>
              <a:buSzPts val="1800"/>
              <a:buChar char="●"/>
            </a:pPr>
            <a:r>
              <a:rPr lang="en"/>
              <a:t>Board is 19x19, turn based between two players placing white and black stones</a:t>
            </a:r>
            <a:endParaRPr/>
          </a:p>
          <a:p>
            <a:pPr indent="-342900" lvl="0" marL="457200" rtl="0" algn="l">
              <a:spcBef>
                <a:spcPts val="0"/>
              </a:spcBef>
              <a:spcAft>
                <a:spcPts val="0"/>
              </a:spcAft>
              <a:buSzPts val="1800"/>
              <a:buChar char="●"/>
            </a:pPr>
            <a:r>
              <a:rPr lang="en"/>
              <a:t>Goal is to capture an area larger than the opponent.</a:t>
            </a:r>
            <a:endParaRPr/>
          </a:p>
          <a:p>
            <a:pPr indent="-342900" lvl="0" marL="457200" rtl="0" algn="l">
              <a:spcBef>
                <a:spcPts val="0"/>
              </a:spcBef>
              <a:spcAft>
                <a:spcPts val="0"/>
              </a:spcAft>
              <a:buSzPts val="1800"/>
              <a:buChar char="●"/>
            </a:pPr>
            <a:r>
              <a:rPr lang="en"/>
              <a:t>Monte Carlo Tree Search had already shown good performance</a:t>
            </a:r>
            <a:endParaRPr/>
          </a:p>
        </p:txBody>
      </p:sp>
      <p:pic>
        <p:nvPicPr>
          <p:cNvPr id="289" name="Google Shape;289;p50"/>
          <p:cNvPicPr preferRelativeResize="0"/>
          <p:nvPr/>
        </p:nvPicPr>
        <p:blipFill>
          <a:blip r:embed="rId3">
            <a:alphaModFix/>
          </a:blip>
          <a:stretch>
            <a:fillRect/>
          </a:stretch>
        </p:blipFill>
        <p:spPr>
          <a:xfrm>
            <a:off x="5334000" y="965200"/>
            <a:ext cx="3810000" cy="3790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pic>
        <p:nvPicPr>
          <p:cNvPr id="294" name="Google Shape;294;p51"/>
          <p:cNvPicPr preferRelativeResize="0"/>
          <p:nvPr/>
        </p:nvPicPr>
        <p:blipFill rotWithShape="1">
          <a:blip r:embed="rId3">
            <a:alphaModFix/>
          </a:blip>
          <a:srcRect b="0" l="0" r="5882" t="0"/>
          <a:stretch/>
        </p:blipFill>
        <p:spPr>
          <a:xfrm>
            <a:off x="4840750" y="509700"/>
            <a:ext cx="4303250" cy="3379325"/>
          </a:xfrm>
          <a:prstGeom prst="rect">
            <a:avLst/>
          </a:prstGeom>
          <a:noFill/>
          <a:ln>
            <a:noFill/>
          </a:ln>
        </p:spPr>
      </p:pic>
      <p:sp>
        <p:nvSpPr>
          <p:cNvPr id="295" name="Google Shape;29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AlphaGo</a:t>
            </a:r>
            <a:endParaRPr/>
          </a:p>
        </p:txBody>
      </p:sp>
      <p:sp>
        <p:nvSpPr>
          <p:cNvPr id="296" name="Google Shape;296;p51"/>
          <p:cNvSpPr txBox="1"/>
          <p:nvPr>
            <p:ph idx="1" type="body"/>
          </p:nvPr>
        </p:nvSpPr>
        <p:spPr>
          <a:xfrm>
            <a:off x="311700" y="1152475"/>
            <a:ext cx="5327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Difficult to evaluate “good” board positions</a:t>
            </a:r>
            <a:endParaRPr/>
          </a:p>
          <a:p>
            <a:pPr indent="-342900" lvl="0" marL="457200" rtl="0" algn="l">
              <a:spcBef>
                <a:spcPts val="0"/>
              </a:spcBef>
              <a:spcAft>
                <a:spcPts val="0"/>
              </a:spcAft>
              <a:buSzPts val="1800"/>
              <a:buChar char="●"/>
            </a:pPr>
            <a:r>
              <a:rPr lang="en"/>
              <a:t>MCTS executes a simple idea in finding good actions: just try (rollout) games from the current position according to some policy (next slide)</a:t>
            </a:r>
            <a:endParaRPr/>
          </a:p>
          <a:p>
            <a:pPr indent="-342900" lvl="0" marL="457200" rtl="0" algn="l">
              <a:spcBef>
                <a:spcPts val="0"/>
              </a:spcBef>
              <a:spcAft>
                <a:spcPts val="0"/>
              </a:spcAft>
              <a:buSzPts val="1800"/>
              <a:buChar char="●"/>
            </a:pPr>
            <a:r>
              <a:rPr lang="en"/>
              <a:t>When the games end, we know whether we win or lose</a:t>
            </a:r>
            <a:endParaRPr/>
          </a:p>
          <a:p>
            <a:pPr indent="-342900" lvl="0" marL="457200" rtl="0" algn="l">
              <a:spcBef>
                <a:spcPts val="0"/>
              </a:spcBef>
              <a:spcAft>
                <a:spcPts val="0"/>
              </a:spcAft>
              <a:buSzPts val="1800"/>
              <a:buChar char="●"/>
            </a:pPr>
            <a:r>
              <a:rPr lang="en"/>
              <a:t>Combine MCTS with Neural Networks and win everything!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nvSpPr>
        <p:spPr>
          <a:xfrm>
            <a:off x="654750" y="1126800"/>
            <a:ext cx="7834500" cy="188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1C116B"/>
                </a:solidFill>
              </a:rPr>
              <a:t>Training: </a:t>
            </a:r>
            <a:r>
              <a:rPr b="1" lang="en" sz="3000">
                <a:solidFill>
                  <a:srgbClr val="1C116B"/>
                </a:solidFill>
              </a:rPr>
              <a:t>Reinforcement Learning</a:t>
            </a:r>
            <a:endParaRPr b="1" sz="2400">
              <a:solidFill>
                <a:srgbClr val="1C116B"/>
              </a:solidFill>
            </a:endParaRPr>
          </a:p>
          <a:p>
            <a:pPr indent="0" lvl="0" marL="0" rtl="0" algn="ctr">
              <a:spcBef>
                <a:spcPts val="0"/>
              </a:spcBef>
              <a:spcAft>
                <a:spcPts val="0"/>
              </a:spcAft>
              <a:buNone/>
            </a:pPr>
            <a:r>
              <a:rPr b="1" lang="en" sz="2400">
                <a:solidFill>
                  <a:srgbClr val="9F36FF"/>
                </a:solidFill>
              </a:rPr>
              <a:t>17-05-2019</a:t>
            </a:r>
            <a:endParaRPr b="1" sz="3000">
              <a:solidFill>
                <a:srgbClr val="9F36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52"/>
          <p:cNvPicPr preferRelativeResize="0"/>
          <p:nvPr/>
        </p:nvPicPr>
        <p:blipFill>
          <a:blip r:embed="rId3">
            <a:alphaModFix/>
          </a:blip>
          <a:stretch>
            <a:fillRect/>
          </a:stretch>
        </p:blipFill>
        <p:spPr>
          <a:xfrm>
            <a:off x="1403663" y="623375"/>
            <a:ext cx="6336674" cy="4457025"/>
          </a:xfrm>
          <a:prstGeom prst="rect">
            <a:avLst/>
          </a:prstGeom>
          <a:noFill/>
          <a:ln>
            <a:noFill/>
          </a:ln>
        </p:spPr>
      </p:pic>
      <p:sp>
        <p:nvSpPr>
          <p:cNvPr id="302" name="Google Shape;30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AlphaGo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AlphaGo Zero</a:t>
            </a:r>
            <a:endParaRPr/>
          </a:p>
        </p:txBody>
      </p:sp>
      <p:sp>
        <p:nvSpPr>
          <p:cNvPr id="308" name="Google Shape;308;p53"/>
          <p:cNvSpPr txBox="1"/>
          <p:nvPr>
            <p:ph idx="1" type="body"/>
          </p:nvPr>
        </p:nvSpPr>
        <p:spPr>
          <a:xfrm>
            <a:off x="311700" y="1152475"/>
            <a:ext cx="6250200" cy="3898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AlphaGo took months to train</a:t>
            </a:r>
            <a:endParaRPr/>
          </a:p>
          <a:p>
            <a:pPr indent="-342900" lvl="0" marL="457200" rtl="0" algn="l">
              <a:spcBef>
                <a:spcPts val="0"/>
              </a:spcBef>
              <a:spcAft>
                <a:spcPts val="0"/>
              </a:spcAft>
              <a:buSzPts val="1800"/>
              <a:buChar char="●"/>
            </a:pPr>
            <a:r>
              <a:rPr lang="en"/>
              <a:t>Initialized the neural networks by supervised learning</a:t>
            </a:r>
            <a:endParaRPr/>
          </a:p>
          <a:p>
            <a:pPr indent="-342900" lvl="0" marL="457200" rtl="0" algn="l">
              <a:spcBef>
                <a:spcPts val="0"/>
              </a:spcBef>
              <a:spcAft>
                <a:spcPts val="0"/>
              </a:spcAft>
              <a:buSzPts val="1800"/>
              <a:buChar char="●"/>
            </a:pPr>
            <a:r>
              <a:rPr lang="en"/>
              <a:t>Data gathered by humans, bad!</a:t>
            </a:r>
            <a:endParaRPr/>
          </a:p>
          <a:p>
            <a:pPr indent="-342900" lvl="0" marL="457200" rtl="0" algn="l">
              <a:spcBef>
                <a:spcPts val="0"/>
              </a:spcBef>
              <a:spcAft>
                <a:spcPts val="0"/>
              </a:spcAft>
              <a:buSzPts val="1800"/>
              <a:buChar char="●"/>
            </a:pPr>
            <a:r>
              <a:rPr lang="en"/>
              <a:t>How to outperform humans? Stop relying on them</a:t>
            </a:r>
            <a:endParaRPr/>
          </a:p>
          <a:p>
            <a:pPr indent="-342900" lvl="0" marL="457200" rtl="0" algn="l">
              <a:spcBef>
                <a:spcPts val="0"/>
              </a:spcBef>
              <a:spcAft>
                <a:spcPts val="0"/>
              </a:spcAft>
              <a:buSzPts val="1800"/>
              <a:buChar char="●"/>
            </a:pPr>
            <a:r>
              <a:rPr lang="en"/>
              <a:t>AlphaGo Zero -&gt; purely trained through self-play</a:t>
            </a:r>
            <a:endParaRPr/>
          </a:p>
          <a:p>
            <a:pPr indent="-342900" lvl="0" marL="457200" rtl="0" algn="l">
              <a:spcBef>
                <a:spcPts val="0"/>
              </a:spcBef>
              <a:spcAft>
                <a:spcPts val="0"/>
              </a:spcAft>
              <a:buSzPts val="1800"/>
              <a:buChar char="●"/>
            </a:pPr>
            <a:r>
              <a:rPr lang="en"/>
              <a:t>Squash two networks from AlphaGo into one:</a:t>
            </a:r>
            <a:br>
              <a:rPr lang="en"/>
            </a:br>
            <a:r>
              <a:rPr lang="en"/>
              <a:t>Policy and value network now share the same network</a:t>
            </a:r>
            <a:endParaRPr/>
          </a:p>
          <a:p>
            <a:pPr indent="-342900" lvl="0" marL="457200" rtl="0" algn="l">
              <a:spcBef>
                <a:spcPts val="0"/>
              </a:spcBef>
              <a:spcAft>
                <a:spcPts val="0"/>
              </a:spcAft>
              <a:buSzPts val="1800"/>
              <a:buChar char="●"/>
            </a:pPr>
            <a:r>
              <a:rPr lang="en" u="sng"/>
              <a:t>Intuition</a:t>
            </a:r>
            <a:r>
              <a:rPr lang="en"/>
              <a:t>: Guided tree search by network.</a:t>
            </a:r>
            <a:endParaRPr/>
          </a:p>
          <a:p>
            <a:pPr indent="-342900" lvl="0" marL="457200" rtl="0" algn="l">
              <a:spcBef>
                <a:spcPts val="0"/>
              </a:spcBef>
              <a:spcAft>
                <a:spcPts val="0"/>
              </a:spcAft>
              <a:buSzPts val="1800"/>
              <a:buChar char="●"/>
            </a:pPr>
            <a:r>
              <a:rPr lang="en"/>
              <a:t>Result? Trainable agent in 3(!) days, </a:t>
            </a:r>
            <a:endParaRPr/>
          </a:p>
        </p:txBody>
      </p:sp>
      <p:pic>
        <p:nvPicPr>
          <p:cNvPr id="309" name="Google Shape;309;p53"/>
          <p:cNvPicPr preferRelativeResize="0"/>
          <p:nvPr/>
        </p:nvPicPr>
        <p:blipFill rotWithShape="1">
          <a:blip r:embed="rId3">
            <a:alphaModFix/>
          </a:blip>
          <a:srcRect b="0" l="15959" r="0" t="0"/>
          <a:stretch/>
        </p:blipFill>
        <p:spPr>
          <a:xfrm>
            <a:off x="6561925" y="239300"/>
            <a:ext cx="2442700" cy="4664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AlphaStar &amp; OpenAI Five</a:t>
            </a:r>
            <a:endParaRPr/>
          </a:p>
        </p:txBody>
      </p:sp>
      <p:sp>
        <p:nvSpPr>
          <p:cNvPr id="315" name="Google Shape;315;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Once classical games are beaten, where do you go?</a:t>
            </a:r>
            <a:endParaRPr/>
          </a:p>
          <a:p>
            <a:pPr indent="-342900" lvl="0" marL="457200" rtl="0" algn="l">
              <a:spcBef>
                <a:spcPts val="0"/>
              </a:spcBef>
              <a:spcAft>
                <a:spcPts val="0"/>
              </a:spcAft>
              <a:buSzPts val="1800"/>
              <a:buChar char="●"/>
            </a:pPr>
            <a:r>
              <a:rPr lang="en"/>
              <a:t>Video games!</a:t>
            </a:r>
            <a:endParaRPr/>
          </a:p>
          <a:p>
            <a:pPr indent="-342900" lvl="0" marL="457200" rtl="0" algn="l">
              <a:spcBef>
                <a:spcPts val="0"/>
              </a:spcBef>
              <a:spcAft>
                <a:spcPts val="0"/>
              </a:spcAft>
              <a:buSzPts val="1800"/>
              <a:buChar char="●"/>
            </a:pPr>
            <a:r>
              <a:rPr lang="en"/>
              <a:t>More difficult setting because of multiple factors:</a:t>
            </a:r>
            <a:endParaRPr/>
          </a:p>
          <a:p>
            <a:pPr indent="-317500" lvl="1" marL="914400" rtl="0" algn="l">
              <a:spcBef>
                <a:spcPts val="0"/>
              </a:spcBef>
              <a:spcAft>
                <a:spcPts val="0"/>
              </a:spcAft>
              <a:buSzPts val="1400"/>
              <a:buChar char="○"/>
            </a:pPr>
            <a:r>
              <a:rPr lang="en"/>
              <a:t>Partial observation</a:t>
            </a:r>
            <a:endParaRPr/>
          </a:p>
          <a:p>
            <a:pPr indent="-317500" lvl="1" marL="914400" rtl="0" algn="l">
              <a:spcBef>
                <a:spcPts val="0"/>
              </a:spcBef>
              <a:spcAft>
                <a:spcPts val="0"/>
              </a:spcAft>
              <a:buSzPts val="1400"/>
              <a:buChar char="○"/>
            </a:pPr>
            <a:r>
              <a:rPr lang="en"/>
              <a:t>Multi-agent setting </a:t>
            </a:r>
            <a:endParaRPr/>
          </a:p>
          <a:p>
            <a:pPr indent="-317500" lvl="1" marL="914400" rtl="0" algn="l">
              <a:spcBef>
                <a:spcPts val="0"/>
              </a:spcBef>
              <a:spcAft>
                <a:spcPts val="0"/>
              </a:spcAft>
              <a:buSzPts val="1400"/>
              <a:buChar char="○"/>
            </a:pPr>
            <a:r>
              <a:rPr lang="en"/>
              <a:t>Changing environment</a:t>
            </a:r>
            <a:endParaRPr/>
          </a:p>
          <a:p>
            <a:pPr indent="-317500" lvl="1" marL="914400" rtl="0" algn="l">
              <a:spcBef>
                <a:spcPts val="0"/>
              </a:spcBef>
              <a:spcAft>
                <a:spcPts val="0"/>
              </a:spcAft>
              <a:buSzPts val="1400"/>
              <a:buChar char="○"/>
            </a:pPr>
            <a:r>
              <a:rPr lang="en"/>
              <a:t>Lack of human experts</a:t>
            </a:r>
            <a:endParaRPr/>
          </a:p>
          <a:p>
            <a:pPr indent="-317500" lvl="1" marL="914400" rtl="0" algn="l">
              <a:spcBef>
                <a:spcPts val="0"/>
              </a:spcBef>
              <a:spcAft>
                <a:spcPts val="0"/>
              </a:spcAft>
              <a:buSzPts val="1400"/>
              <a:buChar char="○"/>
            </a:pPr>
            <a:r>
              <a:rPr lang="en"/>
              <a:t>Continuous states</a:t>
            </a:r>
            <a:endParaRPr/>
          </a:p>
          <a:p>
            <a:pPr indent="-317500" lvl="1" marL="914400" rtl="0" algn="l">
              <a:spcBef>
                <a:spcPts val="0"/>
              </a:spcBef>
              <a:spcAft>
                <a:spcPts val="0"/>
              </a:spcAft>
              <a:buSzPts val="1400"/>
              <a:buChar char="○"/>
            </a:pPr>
            <a:r>
              <a:rPr lang="en"/>
              <a:t>Long term horizons</a:t>
            </a:r>
            <a:endParaRPr/>
          </a:p>
          <a:p>
            <a:pPr indent="-317500" lvl="1" marL="914400" rtl="0" algn="l">
              <a:spcBef>
                <a:spcPts val="0"/>
              </a:spcBef>
              <a:spcAft>
                <a:spcPts val="0"/>
              </a:spcAft>
              <a:buSzPts val="1400"/>
              <a:buChar char="○"/>
            </a:pPr>
            <a:r>
              <a:rPr lang="en"/>
              <a:t>..</a:t>
            </a:r>
            <a:endParaRPr/>
          </a:p>
        </p:txBody>
      </p:sp>
      <p:pic>
        <p:nvPicPr>
          <p:cNvPr id="316" name="Google Shape;316;p54"/>
          <p:cNvPicPr preferRelativeResize="0"/>
          <p:nvPr/>
        </p:nvPicPr>
        <p:blipFill>
          <a:blip r:embed="rId3">
            <a:alphaModFix/>
          </a:blip>
          <a:stretch>
            <a:fillRect/>
          </a:stretch>
        </p:blipFill>
        <p:spPr>
          <a:xfrm>
            <a:off x="6689163" y="445013"/>
            <a:ext cx="2143125" cy="2143125"/>
          </a:xfrm>
          <a:prstGeom prst="rect">
            <a:avLst/>
          </a:prstGeom>
          <a:noFill/>
          <a:ln>
            <a:noFill/>
          </a:ln>
        </p:spPr>
      </p:pic>
      <p:pic>
        <p:nvPicPr>
          <p:cNvPr id="317" name="Google Shape;317;p54"/>
          <p:cNvPicPr preferRelativeResize="0"/>
          <p:nvPr/>
        </p:nvPicPr>
        <p:blipFill>
          <a:blip r:embed="rId4">
            <a:alphaModFix/>
          </a:blip>
          <a:stretch>
            <a:fillRect/>
          </a:stretch>
        </p:blipFill>
        <p:spPr>
          <a:xfrm>
            <a:off x="6953077" y="2588150"/>
            <a:ext cx="1879229" cy="2143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AlphaStar &amp; OpenAI Five</a:t>
            </a:r>
            <a:endParaRPr/>
          </a:p>
        </p:txBody>
      </p:sp>
      <p:sp>
        <p:nvSpPr>
          <p:cNvPr id="323" name="Google Shape;323;p55"/>
          <p:cNvSpPr txBox="1"/>
          <p:nvPr>
            <p:ph idx="1" type="body"/>
          </p:nvPr>
        </p:nvSpPr>
        <p:spPr>
          <a:xfrm>
            <a:off x="311700" y="1152475"/>
            <a:ext cx="3161400" cy="19173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Main approach?</a:t>
            </a:r>
            <a:endParaRPr/>
          </a:p>
          <a:p>
            <a:pPr indent="-342900" lvl="0" marL="457200" marR="0" rtl="0" algn="l">
              <a:lnSpc>
                <a:spcPct val="115000"/>
              </a:lnSpc>
              <a:spcBef>
                <a:spcPts val="0"/>
              </a:spcBef>
              <a:spcAft>
                <a:spcPts val="0"/>
              </a:spcAft>
              <a:buSzPts val="1800"/>
              <a:buChar char="●"/>
            </a:pPr>
            <a:r>
              <a:rPr lang="en"/>
              <a:t>Parallelize training &amp; train a lot!</a:t>
            </a:r>
            <a:endParaRPr/>
          </a:p>
          <a:p>
            <a:pPr indent="-342900" lvl="0" marL="457200" marR="0" rtl="0" algn="l">
              <a:lnSpc>
                <a:spcPct val="115000"/>
              </a:lnSpc>
              <a:spcBef>
                <a:spcPts val="0"/>
              </a:spcBef>
              <a:spcAft>
                <a:spcPts val="0"/>
              </a:spcAft>
              <a:buSzPts val="1800"/>
              <a:buChar char="●"/>
            </a:pPr>
            <a:r>
              <a:rPr lang="en"/>
              <a:t>Use general learning strategies:</a:t>
            </a:r>
            <a:endParaRPr/>
          </a:p>
        </p:txBody>
      </p:sp>
      <p:pic>
        <p:nvPicPr>
          <p:cNvPr id="324" name="Google Shape;324;p55"/>
          <p:cNvPicPr preferRelativeResize="0"/>
          <p:nvPr/>
        </p:nvPicPr>
        <p:blipFill rotWithShape="1">
          <a:blip r:embed="rId3">
            <a:alphaModFix/>
          </a:blip>
          <a:srcRect b="0" l="1429" r="0" t="2959"/>
          <a:stretch/>
        </p:blipFill>
        <p:spPr>
          <a:xfrm>
            <a:off x="3473200" y="1054225"/>
            <a:ext cx="5670800" cy="3022475"/>
          </a:xfrm>
          <a:prstGeom prst="rect">
            <a:avLst/>
          </a:prstGeom>
          <a:noFill/>
          <a:ln>
            <a:noFill/>
          </a:ln>
        </p:spPr>
      </p:pic>
      <p:sp>
        <p:nvSpPr>
          <p:cNvPr id="325" name="Google Shape;325;p55"/>
          <p:cNvSpPr txBox="1"/>
          <p:nvPr/>
        </p:nvSpPr>
        <p:spPr>
          <a:xfrm>
            <a:off x="4808600" y="4255325"/>
            <a:ext cx="3596100" cy="71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Did I say a lot? I mean a lot!</a:t>
            </a:r>
            <a:endParaRPr/>
          </a:p>
        </p:txBody>
      </p:sp>
      <p:sp>
        <p:nvSpPr>
          <p:cNvPr id="326" name="Google Shape;326;p55"/>
          <p:cNvSpPr txBox="1"/>
          <p:nvPr/>
        </p:nvSpPr>
        <p:spPr>
          <a:xfrm>
            <a:off x="424200" y="3335025"/>
            <a:ext cx="2823600" cy="92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Proximal Policy Optimization</a:t>
            </a:r>
            <a:endParaRPr b="1"/>
          </a:p>
          <a:p>
            <a:pPr indent="0" lvl="0" marL="0" rtl="0" algn="ctr">
              <a:spcBef>
                <a:spcPts val="0"/>
              </a:spcBef>
              <a:spcAft>
                <a:spcPts val="0"/>
              </a:spcAft>
              <a:buNone/>
            </a:pPr>
            <a:r>
              <a:rPr b="1" lang="en"/>
              <a:t>(PPO)</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AlphaStar &amp; OpenAI Five</a:t>
            </a:r>
            <a:endParaRPr/>
          </a:p>
        </p:txBody>
      </p:sp>
      <p:sp>
        <p:nvSpPr>
          <p:cNvPr id="332" name="Google Shape;332;p56"/>
          <p:cNvSpPr txBox="1"/>
          <p:nvPr>
            <p:ph idx="1" type="body"/>
          </p:nvPr>
        </p:nvSpPr>
        <p:spPr>
          <a:xfrm>
            <a:off x="311700" y="1152475"/>
            <a:ext cx="8520600" cy="38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These big players take the theoretical properties of the algorithms for granted, and use them on huge models.</a:t>
            </a:r>
            <a:endParaRPr/>
          </a:p>
          <a:p>
            <a:pPr indent="-342900" lvl="0" marL="457200" marR="0" rtl="0" algn="l">
              <a:lnSpc>
                <a:spcPct val="115000"/>
              </a:lnSpc>
              <a:spcBef>
                <a:spcPts val="0"/>
              </a:spcBef>
              <a:spcAft>
                <a:spcPts val="0"/>
              </a:spcAft>
              <a:buSzPts val="1800"/>
              <a:buChar char="●"/>
            </a:pPr>
            <a:r>
              <a:rPr lang="en"/>
              <a:t>Moves the problem to an engineering point-of-view:</a:t>
            </a:r>
            <a:br>
              <a:rPr lang="en"/>
            </a:br>
            <a:r>
              <a:rPr i="1" lang="en"/>
              <a:t>How do I get as many training iterations as possible</a:t>
            </a:r>
            <a:endParaRPr i="1"/>
          </a:p>
          <a:p>
            <a:pPr indent="-342900" lvl="0" marL="457200" marR="0" rtl="0" algn="l">
              <a:lnSpc>
                <a:spcPct val="115000"/>
              </a:lnSpc>
              <a:spcBef>
                <a:spcPts val="0"/>
              </a:spcBef>
              <a:spcAft>
                <a:spcPts val="0"/>
              </a:spcAft>
              <a:buSzPts val="1800"/>
              <a:buChar char="●"/>
            </a:pPr>
            <a:r>
              <a:rPr lang="en"/>
              <a:t>Shows how general these methods are</a:t>
            </a:r>
            <a:endParaRPr/>
          </a:p>
          <a:p>
            <a:pPr indent="-342900" lvl="0" marL="457200" marR="0" rtl="0" algn="l">
              <a:lnSpc>
                <a:spcPct val="115000"/>
              </a:lnSpc>
              <a:spcBef>
                <a:spcPts val="0"/>
              </a:spcBef>
              <a:spcAft>
                <a:spcPts val="0"/>
              </a:spcAft>
              <a:buSzPts val="1800"/>
              <a:buChar char="●"/>
            </a:pPr>
            <a:r>
              <a:rPr lang="en"/>
              <a:t>How to see what these agents learn? Can we learn from the computer again?</a:t>
            </a:r>
            <a:endParaRPr/>
          </a:p>
          <a:p>
            <a:pPr indent="-342900" lvl="0" marL="457200" marR="0" rtl="0" algn="l">
              <a:lnSpc>
                <a:spcPct val="115000"/>
              </a:lnSpc>
              <a:spcBef>
                <a:spcPts val="0"/>
              </a:spcBef>
              <a:spcAft>
                <a:spcPts val="0"/>
              </a:spcAft>
              <a:buSzPts val="1800"/>
              <a:buChar char="●"/>
            </a:pPr>
            <a:r>
              <a:rPr lang="en"/>
              <a:t>Strive for explainable and generalizable models (XAI)</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Robotics (Boston Dynamics)</a:t>
            </a:r>
            <a:endParaRPr/>
          </a:p>
        </p:txBody>
      </p:sp>
      <p:sp>
        <p:nvSpPr>
          <p:cNvPr id="338" name="Google Shape;338;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happens if we put some of these powerful algorithms to work in the real world?</a:t>
            </a:r>
            <a:endParaRPr/>
          </a:p>
          <a:p>
            <a:pPr indent="-342900" lvl="0" marL="457200" rtl="0" algn="l">
              <a:spcBef>
                <a:spcPts val="0"/>
              </a:spcBef>
              <a:spcAft>
                <a:spcPts val="0"/>
              </a:spcAft>
              <a:buSzPts val="1800"/>
              <a:buChar char="●"/>
            </a:pPr>
            <a:r>
              <a:rPr lang="en" u="sng">
                <a:solidFill>
                  <a:schemeClr val="hlink"/>
                </a:solidFill>
                <a:hlinkClick r:id="rId3"/>
              </a:rPr>
              <a:t>https://youtu.be/LikxFZZO2sk</a:t>
            </a:r>
            <a:r>
              <a:rPr lang="en"/>
              <a:t> </a:t>
            </a:r>
            <a:endParaRPr/>
          </a:p>
          <a:p>
            <a:pPr indent="-342900" lvl="0" marL="457200" rtl="0" algn="l">
              <a:spcBef>
                <a:spcPts val="0"/>
              </a:spcBef>
              <a:spcAft>
                <a:spcPts val="0"/>
              </a:spcAft>
              <a:buSzPts val="1800"/>
              <a:buChar char="●"/>
            </a:pPr>
            <a:r>
              <a:rPr lang="en"/>
              <a:t>Basically, a combination of fancy sensors, powerful hardware and sophisticated learning methods.</a:t>
            </a:r>
            <a:endParaRPr/>
          </a:p>
          <a:p>
            <a:pPr indent="-342900" lvl="0" marL="457200" rtl="0" algn="l">
              <a:spcBef>
                <a:spcPts val="0"/>
              </a:spcBef>
              <a:spcAft>
                <a:spcPts val="0"/>
              </a:spcAft>
              <a:buSzPts val="1800"/>
              <a:buChar char="●"/>
            </a:pPr>
            <a:r>
              <a:rPr lang="en"/>
              <a:t>Very secretive about their methods, so hard</a:t>
            </a:r>
            <a:br>
              <a:rPr lang="en"/>
            </a:br>
            <a:r>
              <a:rPr lang="en"/>
              <a:t>t</a:t>
            </a:r>
            <a:r>
              <a:rPr lang="en"/>
              <a:t>o properly analyze</a:t>
            </a:r>
            <a:endParaRPr/>
          </a:p>
        </p:txBody>
      </p:sp>
      <p:pic>
        <p:nvPicPr>
          <p:cNvPr id="339" name="Google Shape;339;p57"/>
          <p:cNvPicPr preferRelativeResize="0"/>
          <p:nvPr/>
        </p:nvPicPr>
        <p:blipFill rotWithShape="1">
          <a:blip r:embed="rId4">
            <a:alphaModFix/>
          </a:blip>
          <a:srcRect b="5572" l="0" r="26297" t="9996"/>
          <a:stretch/>
        </p:blipFill>
        <p:spPr>
          <a:xfrm>
            <a:off x="5984850" y="2730825"/>
            <a:ext cx="3159150" cy="2412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Robotics (Object manipulation)</a:t>
            </a:r>
            <a:endParaRPr/>
          </a:p>
        </p:txBody>
      </p:sp>
      <p:sp>
        <p:nvSpPr>
          <p:cNvPr id="345" name="Google Shape;345;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Application of OpenAI Five approach to some other task</a:t>
            </a:r>
            <a:endParaRPr/>
          </a:p>
          <a:p>
            <a:pPr indent="-342900" lvl="0" marL="457200" rtl="0" algn="l">
              <a:spcBef>
                <a:spcPts val="0"/>
              </a:spcBef>
              <a:spcAft>
                <a:spcPts val="0"/>
              </a:spcAft>
              <a:buSzPts val="1800"/>
              <a:buChar char="●"/>
            </a:pPr>
            <a:r>
              <a:rPr lang="en"/>
              <a:t>Train in simulation a lot, only finetune in the real world</a:t>
            </a:r>
            <a:endParaRPr/>
          </a:p>
          <a:p>
            <a:pPr indent="-342900" lvl="0" marL="457200" rtl="0" algn="l">
              <a:spcBef>
                <a:spcPts val="0"/>
              </a:spcBef>
              <a:spcAft>
                <a:spcPts val="0"/>
              </a:spcAft>
              <a:buSzPts val="1800"/>
              <a:buChar char="●"/>
            </a:pPr>
            <a:r>
              <a:rPr lang="en"/>
              <a:t>Again, gathering of enough data is the real problem</a:t>
            </a:r>
            <a:endParaRPr/>
          </a:p>
          <a:p>
            <a:pPr indent="-342900" lvl="0" marL="457200" rtl="0" algn="l">
              <a:spcBef>
                <a:spcPts val="0"/>
              </a:spcBef>
              <a:spcAft>
                <a:spcPts val="0"/>
              </a:spcAft>
              <a:buSzPts val="1800"/>
              <a:buChar char="●"/>
            </a:pPr>
            <a:r>
              <a:rPr lang="en"/>
              <a:t>Found policies correspond to human-like movements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u="sng">
                <a:solidFill>
                  <a:schemeClr val="hlink"/>
                </a:solidFill>
                <a:hlinkClick r:id="rId3"/>
              </a:rPr>
              <a:t>https://youtu.be/jwSbzNHGflM</a:t>
            </a:r>
            <a:r>
              <a:rPr lang="en"/>
              <a:t> </a:t>
            </a:r>
            <a:endParaRPr/>
          </a:p>
        </p:txBody>
      </p:sp>
      <p:pic>
        <p:nvPicPr>
          <p:cNvPr id="346" name="Google Shape;346;p58"/>
          <p:cNvPicPr preferRelativeResize="0"/>
          <p:nvPr/>
        </p:nvPicPr>
        <p:blipFill>
          <a:blip r:embed="rId4">
            <a:alphaModFix/>
          </a:blip>
          <a:stretch>
            <a:fillRect/>
          </a:stretch>
        </p:blipFill>
        <p:spPr>
          <a:xfrm>
            <a:off x="3962400" y="3400413"/>
            <a:ext cx="5181600" cy="1743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 Light Control</a:t>
            </a:r>
            <a:endParaRPr/>
          </a:p>
        </p:txBody>
      </p:sp>
      <p:sp>
        <p:nvSpPr>
          <p:cNvPr id="352" name="Google Shape;352;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Very practical problem, but hard to properly optimize using traditional methods</a:t>
            </a:r>
            <a:endParaRPr/>
          </a:p>
          <a:p>
            <a:pPr indent="-342900" lvl="0" marL="457200" rtl="0" algn="l">
              <a:spcBef>
                <a:spcPts val="0"/>
              </a:spcBef>
              <a:spcAft>
                <a:spcPts val="0"/>
              </a:spcAft>
              <a:buSzPts val="1800"/>
              <a:buChar char="●"/>
            </a:pPr>
            <a:r>
              <a:rPr lang="en"/>
              <a:t>Number of states in a traffic control grid are huge (like the games before), but there is no easy way to “reset.” In the worst care we end up having a grid-locked traffic jam</a:t>
            </a:r>
            <a:endParaRPr/>
          </a:p>
          <a:p>
            <a:pPr indent="-342900" lvl="0" marL="457200" rtl="0" algn="l">
              <a:spcBef>
                <a:spcPts val="0"/>
              </a:spcBef>
              <a:spcAft>
                <a:spcPts val="0"/>
              </a:spcAft>
              <a:buSzPts val="1800"/>
              <a:buChar char="●"/>
            </a:pPr>
            <a:r>
              <a:rPr lang="en"/>
              <a:t>Again, like more real-world AI relies on simulation for training</a:t>
            </a:r>
            <a:endParaRPr/>
          </a:p>
          <a:p>
            <a:pPr indent="-342900" lvl="0" marL="457200" rtl="0" algn="l">
              <a:spcBef>
                <a:spcPts val="0"/>
              </a:spcBef>
              <a:spcAft>
                <a:spcPts val="0"/>
              </a:spcAft>
              <a:buSzPts val="1800"/>
              <a:buChar char="●"/>
            </a:pPr>
            <a:r>
              <a:rPr lang="en"/>
              <a:t>Scale to multi-agent setting to allow for communication between traffic lights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 advertising</a:t>
            </a:r>
            <a:endParaRPr/>
          </a:p>
        </p:txBody>
      </p:sp>
      <p:sp>
        <p:nvSpPr>
          <p:cNvPr id="358" name="Google Shape;358;p60"/>
          <p:cNvSpPr txBox="1"/>
          <p:nvPr>
            <p:ph idx="1" type="body"/>
          </p:nvPr>
        </p:nvSpPr>
        <p:spPr>
          <a:xfrm>
            <a:off x="311700" y="1152475"/>
            <a:ext cx="3643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policies to find the best ad for a user/context pair</a:t>
            </a:r>
            <a:endParaRPr/>
          </a:p>
          <a:p>
            <a:pPr indent="-342900" lvl="0" marL="457200" rtl="0" algn="l">
              <a:spcBef>
                <a:spcPts val="0"/>
              </a:spcBef>
              <a:spcAft>
                <a:spcPts val="0"/>
              </a:spcAft>
              <a:buSzPts val="1800"/>
              <a:buChar char="●"/>
            </a:pPr>
            <a:r>
              <a:rPr lang="en"/>
              <a:t>Move away from A/B testing, and instead make incremental improvements using RL methods</a:t>
            </a:r>
            <a:endParaRPr/>
          </a:p>
          <a:p>
            <a:pPr indent="-342900" lvl="0" marL="457200" rtl="0" algn="l">
              <a:spcBef>
                <a:spcPts val="0"/>
              </a:spcBef>
              <a:spcAft>
                <a:spcPts val="0"/>
              </a:spcAft>
              <a:buSzPts val="1800"/>
              <a:buChar char="●"/>
            </a:pPr>
            <a:r>
              <a:rPr lang="en"/>
              <a:t>Use user clicks as feedback and reward signal.</a:t>
            </a:r>
            <a:endParaRPr/>
          </a:p>
        </p:txBody>
      </p:sp>
      <p:pic>
        <p:nvPicPr>
          <p:cNvPr id="359" name="Google Shape;359;p60"/>
          <p:cNvPicPr preferRelativeResize="0"/>
          <p:nvPr/>
        </p:nvPicPr>
        <p:blipFill>
          <a:blip r:embed="rId3">
            <a:alphaModFix/>
          </a:blip>
          <a:stretch>
            <a:fillRect/>
          </a:stretch>
        </p:blipFill>
        <p:spPr>
          <a:xfrm>
            <a:off x="3955500" y="1231900"/>
            <a:ext cx="4876800" cy="3257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6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C116B"/>
                </a:solidFill>
              </a:rPr>
              <a:t>Takeaway &amp; more resources</a:t>
            </a:r>
            <a:endParaRPr b="1">
              <a:solidFill>
                <a:srgbClr val="1C116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Content</a:t>
            </a:r>
            <a:endParaRPr>
              <a:solidFill>
                <a:srgbClr val="000000"/>
              </a:solidFill>
            </a:endParaRPr>
          </a:p>
        </p:txBody>
      </p:sp>
      <p:sp>
        <p:nvSpPr>
          <p:cNvPr id="78" name="Google Shape;78;p1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Introduction</a:t>
            </a:r>
            <a:endParaRPr/>
          </a:p>
          <a:p>
            <a:pPr indent="-317500" lvl="1" marL="914400" rtl="0" algn="l">
              <a:spcBef>
                <a:spcPts val="0"/>
              </a:spcBef>
              <a:spcAft>
                <a:spcPts val="0"/>
              </a:spcAft>
              <a:buSzPts val="1400"/>
              <a:buChar char="○"/>
            </a:pPr>
            <a:r>
              <a:rPr lang="en"/>
              <a:t>(Machine) Learning</a:t>
            </a:r>
            <a:endParaRPr/>
          </a:p>
          <a:p>
            <a:pPr indent="-317500" lvl="1" marL="914400" rtl="0" algn="l">
              <a:spcBef>
                <a:spcPts val="0"/>
              </a:spcBef>
              <a:spcAft>
                <a:spcPts val="0"/>
              </a:spcAft>
              <a:buSzPts val="1400"/>
              <a:buChar char="○"/>
            </a:pPr>
            <a:r>
              <a:rPr lang="en"/>
              <a:t>Background info</a:t>
            </a:r>
            <a:endParaRPr/>
          </a:p>
          <a:p>
            <a:pPr indent="-342900" lvl="0" marL="457200" rtl="0" algn="l">
              <a:spcBef>
                <a:spcPts val="0"/>
              </a:spcBef>
              <a:spcAft>
                <a:spcPts val="0"/>
              </a:spcAft>
              <a:buSzPts val="1800"/>
              <a:buChar char="●"/>
            </a:pPr>
            <a:r>
              <a:rPr lang="en"/>
              <a:t>Theory</a:t>
            </a:r>
            <a:endParaRPr/>
          </a:p>
          <a:p>
            <a:pPr indent="-317500" lvl="1" marL="914400" rtl="0" algn="l">
              <a:spcBef>
                <a:spcPts val="0"/>
              </a:spcBef>
              <a:spcAft>
                <a:spcPts val="0"/>
              </a:spcAft>
              <a:buSzPts val="1400"/>
              <a:buChar char="○"/>
            </a:pPr>
            <a:r>
              <a:rPr lang="en"/>
              <a:t>MDP formalization</a:t>
            </a:r>
            <a:endParaRPr/>
          </a:p>
          <a:p>
            <a:pPr indent="-317500" lvl="1" marL="914400" rtl="0" algn="l">
              <a:spcBef>
                <a:spcPts val="0"/>
              </a:spcBef>
              <a:spcAft>
                <a:spcPts val="0"/>
              </a:spcAft>
              <a:buSzPts val="1400"/>
              <a:buChar char="○"/>
            </a:pPr>
            <a:r>
              <a:rPr lang="en"/>
              <a:t>Policy evaluation</a:t>
            </a:r>
            <a:endParaRPr/>
          </a:p>
          <a:p>
            <a:pPr indent="-317500" lvl="1" marL="914400" rtl="0" algn="l">
              <a:spcBef>
                <a:spcPts val="0"/>
              </a:spcBef>
              <a:spcAft>
                <a:spcPts val="0"/>
              </a:spcAft>
              <a:buSzPts val="1400"/>
              <a:buChar char="○"/>
            </a:pPr>
            <a:r>
              <a:rPr lang="en"/>
              <a:t>Policy iteration</a:t>
            </a:r>
            <a:endParaRPr/>
          </a:p>
          <a:p>
            <a:pPr indent="-317500" lvl="1" marL="914400" rtl="0" algn="l">
              <a:spcBef>
                <a:spcPts val="0"/>
              </a:spcBef>
              <a:spcAft>
                <a:spcPts val="0"/>
              </a:spcAft>
              <a:buSzPts val="1400"/>
              <a:buChar char="○"/>
            </a:pPr>
            <a:r>
              <a:rPr lang="en"/>
              <a:t>Value iteration</a:t>
            </a:r>
            <a:endParaRPr/>
          </a:p>
          <a:p>
            <a:pPr indent="-342900" lvl="0" marL="457200" rtl="0" algn="l">
              <a:spcBef>
                <a:spcPts val="0"/>
              </a:spcBef>
              <a:spcAft>
                <a:spcPts val="0"/>
              </a:spcAft>
              <a:buSzPts val="1800"/>
              <a:buChar char="●"/>
            </a:pPr>
            <a:r>
              <a:rPr lang="en"/>
              <a:t>Hands on</a:t>
            </a:r>
            <a:endParaRPr/>
          </a:p>
          <a:p>
            <a:pPr indent="-317500" lvl="1" marL="914400" rtl="0" algn="l">
              <a:spcBef>
                <a:spcPts val="0"/>
              </a:spcBef>
              <a:spcAft>
                <a:spcPts val="0"/>
              </a:spcAft>
              <a:buSzPts val="1400"/>
              <a:buChar char="○"/>
            </a:pPr>
            <a:r>
              <a:rPr lang="en"/>
              <a:t>Your turn!</a:t>
            </a:r>
            <a:endParaRPr/>
          </a:p>
          <a:p>
            <a:pPr indent="-342900" lvl="0" marL="457200" rtl="0" algn="l">
              <a:spcBef>
                <a:spcPts val="0"/>
              </a:spcBef>
              <a:spcAft>
                <a:spcPts val="0"/>
              </a:spcAft>
              <a:buSzPts val="1800"/>
              <a:buChar char="●"/>
            </a:pPr>
            <a:r>
              <a:rPr lang="en"/>
              <a:t>Practical applications &amp; Takeaways</a:t>
            </a:r>
            <a:endParaRPr/>
          </a:p>
          <a:p>
            <a:pPr indent="-317500" lvl="1" marL="914400" rtl="0" algn="l">
              <a:spcBef>
                <a:spcPts val="0"/>
              </a:spcBef>
              <a:spcAft>
                <a:spcPts val="0"/>
              </a:spcAft>
              <a:buSzPts val="1400"/>
              <a:buChar char="○"/>
            </a:pPr>
            <a:r>
              <a:rPr lang="en"/>
              <a:t>Showcasing the cool stuff</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70" name="Google Shape;37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You’ve seen:</a:t>
            </a:r>
            <a:endParaRPr/>
          </a:p>
          <a:p>
            <a:pPr indent="-342900" lvl="0" marL="457200" rtl="0" algn="l">
              <a:spcBef>
                <a:spcPts val="0"/>
              </a:spcBef>
              <a:spcAft>
                <a:spcPts val="0"/>
              </a:spcAft>
              <a:buSzPts val="1800"/>
              <a:buChar char="●"/>
            </a:pPr>
            <a:r>
              <a:rPr lang="en"/>
              <a:t>A positioning of RL in the AI research area</a:t>
            </a:r>
            <a:endParaRPr/>
          </a:p>
          <a:p>
            <a:pPr indent="-342900" lvl="0" marL="457200" rtl="0" algn="l">
              <a:spcBef>
                <a:spcPts val="0"/>
              </a:spcBef>
              <a:spcAft>
                <a:spcPts val="0"/>
              </a:spcAft>
              <a:buSzPts val="1800"/>
              <a:buChar char="●"/>
            </a:pPr>
            <a:r>
              <a:rPr lang="en"/>
              <a:t>Implementation of tabular RL methods</a:t>
            </a:r>
            <a:endParaRPr/>
          </a:p>
          <a:p>
            <a:pPr indent="-317500" lvl="1" marL="914400" rtl="0" algn="l">
              <a:spcBef>
                <a:spcPts val="0"/>
              </a:spcBef>
              <a:spcAft>
                <a:spcPts val="0"/>
              </a:spcAft>
              <a:buSzPts val="1400"/>
              <a:buChar char="○"/>
            </a:pPr>
            <a:r>
              <a:rPr lang="en"/>
              <a:t>MDP formalization</a:t>
            </a:r>
            <a:endParaRPr/>
          </a:p>
          <a:p>
            <a:pPr indent="-317500" lvl="1" marL="914400" rtl="0" algn="l">
              <a:spcBef>
                <a:spcPts val="0"/>
              </a:spcBef>
              <a:spcAft>
                <a:spcPts val="0"/>
              </a:spcAft>
              <a:buSzPts val="1400"/>
              <a:buChar char="○"/>
            </a:pPr>
            <a:r>
              <a:rPr lang="en"/>
              <a:t>Policy evaluation</a:t>
            </a:r>
            <a:endParaRPr/>
          </a:p>
          <a:p>
            <a:pPr indent="-317500" lvl="1" marL="914400" rtl="0" algn="l">
              <a:spcBef>
                <a:spcPts val="0"/>
              </a:spcBef>
              <a:spcAft>
                <a:spcPts val="0"/>
              </a:spcAft>
              <a:buSzPts val="1400"/>
              <a:buChar char="○"/>
            </a:pPr>
            <a:r>
              <a:rPr lang="en"/>
              <a:t>Policy improvement</a:t>
            </a:r>
            <a:endParaRPr/>
          </a:p>
          <a:p>
            <a:pPr indent="-317500" lvl="1" marL="914400" rtl="0" algn="l">
              <a:spcBef>
                <a:spcPts val="0"/>
              </a:spcBef>
              <a:spcAft>
                <a:spcPts val="0"/>
              </a:spcAft>
              <a:buSzPts val="1400"/>
              <a:buChar char="○"/>
            </a:pPr>
            <a:r>
              <a:rPr lang="en"/>
              <a:t>Value iteration</a:t>
            </a:r>
            <a:endParaRPr/>
          </a:p>
          <a:p>
            <a:pPr indent="-342900" lvl="0" marL="457200" rtl="0" algn="l">
              <a:spcBef>
                <a:spcPts val="0"/>
              </a:spcBef>
              <a:spcAft>
                <a:spcPts val="0"/>
              </a:spcAft>
              <a:buSzPts val="1800"/>
              <a:buChar char="●"/>
            </a:pPr>
            <a:r>
              <a:rPr lang="en"/>
              <a:t>Real world examples of RL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76" name="Google Shape;37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Hard to apply RL in the real world</a:t>
            </a:r>
            <a:endParaRPr/>
          </a:p>
          <a:p>
            <a:pPr indent="-342900" lvl="0" marL="457200" rtl="0" algn="l">
              <a:spcBef>
                <a:spcPts val="0"/>
              </a:spcBef>
              <a:spcAft>
                <a:spcPts val="0"/>
              </a:spcAft>
              <a:buSzPts val="1800"/>
              <a:buChar char="●"/>
            </a:pPr>
            <a:r>
              <a:rPr lang="en"/>
              <a:t>Thriving research area, but little examples in business</a:t>
            </a:r>
            <a:endParaRPr/>
          </a:p>
          <a:p>
            <a:pPr indent="-342900" lvl="0" marL="457200" rtl="0" algn="l">
              <a:spcBef>
                <a:spcPts val="0"/>
              </a:spcBef>
              <a:spcAft>
                <a:spcPts val="0"/>
              </a:spcAft>
              <a:buSzPts val="1800"/>
              <a:buChar char="●"/>
            </a:pPr>
            <a:r>
              <a:rPr lang="en"/>
              <a:t>Implications are huge: looking for general learning algorithms</a:t>
            </a:r>
            <a:endParaRPr/>
          </a:p>
          <a:p>
            <a:pPr indent="-342900" lvl="0" marL="457200" rtl="0" algn="l">
              <a:spcBef>
                <a:spcPts val="0"/>
              </a:spcBef>
              <a:spcAft>
                <a:spcPts val="0"/>
              </a:spcAft>
              <a:buSzPts val="1800"/>
              <a:buChar char="●"/>
            </a:pPr>
            <a:r>
              <a:rPr lang="en"/>
              <a:t>Need to explain these models and their decisions</a:t>
            </a:r>
            <a:endParaRPr/>
          </a:p>
          <a:p>
            <a:pPr indent="-317500" lvl="1" marL="914400" rtl="0" algn="l">
              <a:spcBef>
                <a:spcPts val="0"/>
              </a:spcBef>
              <a:spcAft>
                <a:spcPts val="0"/>
              </a:spcAft>
              <a:buSzPts val="1400"/>
              <a:buChar char="○"/>
            </a:pPr>
            <a:r>
              <a:rPr lang="en"/>
              <a:t>Extensive testing</a:t>
            </a:r>
            <a:endParaRPr/>
          </a:p>
          <a:p>
            <a:pPr indent="-317500" lvl="1" marL="914400" rtl="0" algn="l">
              <a:spcBef>
                <a:spcPts val="0"/>
              </a:spcBef>
              <a:spcAft>
                <a:spcPts val="0"/>
              </a:spcAft>
              <a:buSzPts val="1400"/>
              <a:buChar char="○"/>
            </a:pPr>
            <a:r>
              <a:rPr lang="en"/>
              <a:t>What caused certain actions</a:t>
            </a:r>
            <a:endParaRPr/>
          </a:p>
          <a:p>
            <a:pPr indent="-317500" lvl="1" marL="914400" rtl="0" algn="l">
              <a:spcBef>
                <a:spcPts val="0"/>
              </a:spcBef>
              <a:spcAft>
                <a:spcPts val="0"/>
              </a:spcAft>
              <a:buSzPts val="1400"/>
              <a:buChar char="○"/>
            </a:pPr>
            <a:r>
              <a:rPr lang="en"/>
              <a:t>Accountability</a:t>
            </a:r>
            <a:endParaRPr/>
          </a:p>
          <a:p>
            <a:pPr indent="-317500" lvl="1" marL="914400" rtl="0" algn="l">
              <a:spcBef>
                <a:spcPts val="0"/>
              </a:spcBef>
              <a:spcAft>
                <a:spcPts val="0"/>
              </a:spcAft>
              <a:buSzPts val="1400"/>
              <a:buChar char="○"/>
            </a:pPr>
            <a:r>
              <a:rPr lang="en"/>
              <a:t>How to deal with rapid automatization of tasks done by humans?</a:t>
            </a:r>
            <a:endParaRPr/>
          </a:p>
          <a:p>
            <a:pPr indent="-317500" lvl="1" marL="914400" rtl="0" algn="l">
              <a:spcBef>
                <a:spcPts val="0"/>
              </a:spcBef>
              <a:spcAft>
                <a:spcPts val="0"/>
              </a:spcAft>
              <a:buSzPts val="1400"/>
              <a:buChar char="○"/>
            </a:pPr>
            <a:r>
              <a:rPr lang="en"/>
              <a:t>Ethics!</a:t>
            </a:r>
            <a:endParaRPr/>
          </a:p>
          <a:p>
            <a:pPr indent="-342900" lvl="0" marL="457200" rtl="0" algn="l">
              <a:spcBef>
                <a:spcPts val="0"/>
              </a:spcBef>
              <a:spcAft>
                <a:spcPts val="0"/>
              </a:spcAft>
              <a:buSzPts val="1800"/>
              <a:buChar char="●"/>
            </a:pPr>
            <a:r>
              <a:rPr lang="en"/>
              <a:t>Large gaps to fill -&gt; good place for more experiments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Biggest players</a:t>
            </a:r>
            <a:endParaRPr/>
          </a:p>
        </p:txBody>
      </p:sp>
      <p:sp>
        <p:nvSpPr>
          <p:cNvPr id="382" name="Google Shape;382;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OpenAI</a:t>
            </a:r>
            <a:endParaRPr/>
          </a:p>
          <a:p>
            <a:pPr indent="-342900" lvl="0" marL="457200" rtl="0" algn="l">
              <a:spcBef>
                <a:spcPts val="0"/>
              </a:spcBef>
              <a:spcAft>
                <a:spcPts val="0"/>
              </a:spcAft>
              <a:buSzPts val="1800"/>
              <a:buChar char="●"/>
            </a:pPr>
            <a:r>
              <a:rPr lang="en"/>
              <a:t>NVIDIA</a:t>
            </a:r>
            <a:endParaRPr/>
          </a:p>
          <a:p>
            <a:pPr indent="-342900" lvl="0" marL="457200" rtl="0" algn="l">
              <a:spcBef>
                <a:spcPts val="0"/>
              </a:spcBef>
              <a:spcAft>
                <a:spcPts val="0"/>
              </a:spcAft>
              <a:buSzPts val="1800"/>
              <a:buChar char="●"/>
            </a:pPr>
            <a:r>
              <a:rPr lang="en"/>
              <a:t>(Google) </a:t>
            </a:r>
            <a:r>
              <a:rPr lang="en"/>
              <a:t>DeepMind</a:t>
            </a:r>
            <a:endParaRPr/>
          </a:p>
          <a:p>
            <a:pPr indent="-342900" lvl="0" marL="457200" rtl="0" algn="l">
              <a:spcBef>
                <a:spcPts val="0"/>
              </a:spcBef>
              <a:spcAft>
                <a:spcPts val="0"/>
              </a:spcAft>
              <a:buSzPts val="1800"/>
              <a:buChar char="●"/>
            </a:pPr>
            <a:r>
              <a:rPr lang="en"/>
              <a:t>Facebook AI Research</a:t>
            </a:r>
            <a:endParaRPr/>
          </a:p>
          <a:p>
            <a:pPr indent="-342900" lvl="0" marL="457200" rtl="0" algn="l">
              <a:spcBef>
                <a:spcPts val="0"/>
              </a:spcBef>
              <a:spcAft>
                <a:spcPts val="0"/>
              </a:spcAft>
              <a:buSzPts val="1800"/>
              <a:buChar char="●"/>
            </a:pPr>
            <a:r>
              <a:rPr lang="en"/>
              <a:t>MILA</a:t>
            </a:r>
            <a:endParaRPr/>
          </a:p>
          <a:p>
            <a:pPr indent="-342900" lvl="0" marL="457200" rtl="0" algn="l">
              <a:spcBef>
                <a:spcPts val="0"/>
              </a:spcBef>
              <a:spcAft>
                <a:spcPts val="0"/>
              </a:spcAft>
              <a:buSzPts val="1800"/>
              <a:buChar char="●"/>
            </a:pPr>
            <a:r>
              <a:rPr lang="en"/>
              <a:t>Stanford</a:t>
            </a:r>
            <a:endParaRPr/>
          </a:p>
          <a:p>
            <a:pPr indent="-342900" lvl="0" marL="457200" rtl="0" algn="l">
              <a:spcBef>
                <a:spcPts val="0"/>
              </a:spcBef>
              <a:spcAft>
                <a:spcPts val="1600"/>
              </a:spcAft>
              <a:buSzPts val="1800"/>
              <a:buChar char="●"/>
            </a:pPr>
            <a:r>
              <a:rPr i="1" lang="en"/>
              <a:t>.. many more</a:t>
            </a:r>
            <a:endParaRPr i="1"/>
          </a:p>
        </p:txBody>
      </p:sp>
      <p:pic>
        <p:nvPicPr>
          <p:cNvPr id="383" name="Google Shape;383;p64"/>
          <p:cNvPicPr preferRelativeResize="0"/>
          <p:nvPr/>
        </p:nvPicPr>
        <p:blipFill>
          <a:blip r:embed="rId3">
            <a:alphaModFix/>
          </a:blip>
          <a:stretch>
            <a:fillRect/>
          </a:stretch>
        </p:blipFill>
        <p:spPr>
          <a:xfrm>
            <a:off x="4572000" y="0"/>
            <a:ext cx="1870625" cy="1870625"/>
          </a:xfrm>
          <a:prstGeom prst="rect">
            <a:avLst/>
          </a:prstGeom>
          <a:noFill/>
          <a:ln>
            <a:noFill/>
          </a:ln>
        </p:spPr>
      </p:pic>
      <p:pic>
        <p:nvPicPr>
          <p:cNvPr id="384" name="Google Shape;384;p64"/>
          <p:cNvPicPr preferRelativeResize="0"/>
          <p:nvPr/>
        </p:nvPicPr>
        <p:blipFill>
          <a:blip r:embed="rId4">
            <a:alphaModFix/>
          </a:blip>
          <a:stretch>
            <a:fillRect/>
          </a:stretch>
        </p:blipFill>
        <p:spPr>
          <a:xfrm>
            <a:off x="6679484" y="0"/>
            <a:ext cx="2398242" cy="1870624"/>
          </a:xfrm>
          <a:prstGeom prst="rect">
            <a:avLst/>
          </a:prstGeom>
          <a:noFill/>
          <a:ln>
            <a:noFill/>
          </a:ln>
        </p:spPr>
      </p:pic>
      <p:pic>
        <p:nvPicPr>
          <p:cNvPr id="385" name="Google Shape;385;p64"/>
          <p:cNvPicPr preferRelativeResize="0"/>
          <p:nvPr/>
        </p:nvPicPr>
        <p:blipFill>
          <a:blip r:embed="rId5">
            <a:alphaModFix/>
          </a:blip>
          <a:stretch>
            <a:fillRect/>
          </a:stretch>
        </p:blipFill>
        <p:spPr>
          <a:xfrm>
            <a:off x="4572000" y="1998650"/>
            <a:ext cx="4535775" cy="1085949"/>
          </a:xfrm>
          <a:prstGeom prst="rect">
            <a:avLst/>
          </a:prstGeom>
          <a:noFill/>
          <a:ln>
            <a:noFill/>
          </a:ln>
        </p:spPr>
      </p:pic>
      <p:pic>
        <p:nvPicPr>
          <p:cNvPr id="386" name="Google Shape;386;p64"/>
          <p:cNvPicPr preferRelativeResize="0"/>
          <p:nvPr/>
        </p:nvPicPr>
        <p:blipFill>
          <a:blip r:embed="rId6">
            <a:alphaModFix/>
          </a:blip>
          <a:stretch>
            <a:fillRect/>
          </a:stretch>
        </p:blipFill>
        <p:spPr>
          <a:xfrm>
            <a:off x="4571995" y="3084589"/>
            <a:ext cx="2398251" cy="2096411"/>
          </a:xfrm>
          <a:prstGeom prst="rect">
            <a:avLst/>
          </a:prstGeom>
          <a:noFill/>
          <a:ln>
            <a:noFill/>
          </a:ln>
        </p:spPr>
      </p:pic>
      <p:pic>
        <p:nvPicPr>
          <p:cNvPr id="387" name="Google Shape;387;p64"/>
          <p:cNvPicPr preferRelativeResize="0"/>
          <p:nvPr/>
        </p:nvPicPr>
        <p:blipFill>
          <a:blip r:embed="rId7">
            <a:alphaModFix/>
          </a:blip>
          <a:stretch>
            <a:fillRect/>
          </a:stretch>
        </p:blipFill>
        <p:spPr>
          <a:xfrm>
            <a:off x="6980258" y="3104450"/>
            <a:ext cx="2163747" cy="1085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find interesting RL content</a:t>
            </a:r>
            <a:endParaRPr/>
          </a:p>
        </p:txBody>
      </p:sp>
      <p:sp>
        <p:nvSpPr>
          <p:cNvPr id="393" name="Google Shape;393;p6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Reinforcement Learning: an Introduction by Sutton &amp; Barto (2018)</a:t>
            </a:r>
            <a:endParaRPr/>
          </a:p>
          <a:p>
            <a:pPr indent="-342900" lvl="0" marL="457200" rtl="0" algn="l">
              <a:spcBef>
                <a:spcPts val="0"/>
              </a:spcBef>
              <a:spcAft>
                <a:spcPts val="0"/>
              </a:spcAft>
              <a:buSzPts val="1800"/>
              <a:buChar char="●"/>
            </a:pPr>
            <a:r>
              <a:rPr lang="en"/>
              <a:t>a</a:t>
            </a:r>
            <a:r>
              <a:rPr lang="en"/>
              <a:t>rxiv.org </a:t>
            </a:r>
            <a:endParaRPr/>
          </a:p>
          <a:p>
            <a:pPr indent="-317500" lvl="1" marL="914400" rtl="0" algn="l">
              <a:spcBef>
                <a:spcPts val="0"/>
              </a:spcBef>
              <a:spcAft>
                <a:spcPts val="0"/>
              </a:spcAft>
              <a:buSzPts val="1400"/>
              <a:buChar char="○"/>
            </a:pPr>
            <a:r>
              <a:rPr lang="en"/>
              <a:t>Most research is put on here, also by bigger companies</a:t>
            </a:r>
            <a:endParaRPr/>
          </a:p>
          <a:p>
            <a:pPr indent="-342900" lvl="0" marL="457200" rtl="0" algn="l">
              <a:spcBef>
                <a:spcPts val="0"/>
              </a:spcBef>
              <a:spcAft>
                <a:spcPts val="0"/>
              </a:spcAft>
              <a:buSzPts val="1800"/>
              <a:buChar char="●"/>
            </a:pPr>
            <a:r>
              <a:rPr lang="en"/>
              <a:t>Blog posts by the big three: DeepMind, OpenAI &amp; FAIR</a:t>
            </a:r>
            <a:endParaRPr/>
          </a:p>
          <a:p>
            <a:pPr indent="-342900" lvl="0" marL="457200" rtl="0" algn="l">
              <a:spcBef>
                <a:spcPts val="0"/>
              </a:spcBef>
              <a:spcAft>
                <a:spcPts val="0"/>
              </a:spcAft>
              <a:buSzPts val="1800"/>
              <a:buChar char="●"/>
            </a:pPr>
            <a:r>
              <a:rPr lang="en"/>
              <a:t>Browse GitHub repos!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More recommended literature: </a:t>
            </a:r>
            <a:br>
              <a:rPr lang="en"/>
            </a:br>
            <a:r>
              <a:rPr lang="en"/>
              <a:t>	</a:t>
            </a:r>
            <a:r>
              <a:rPr lang="en"/>
              <a:t>Artificial Intelligence: A Modern Approach</a:t>
            </a:r>
            <a:r>
              <a:rPr lang="en"/>
              <a:t> by Russel &amp; Norvig (2009)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C116B"/>
                </a:solidFill>
              </a:rPr>
              <a:t>Introduction</a:t>
            </a:r>
            <a:endParaRPr b="1">
              <a:solidFill>
                <a:srgbClr val="1C116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 Intelligence</a:t>
            </a:r>
            <a:endParaRPr/>
          </a:p>
        </p:txBody>
      </p:sp>
      <p:sp>
        <p:nvSpPr>
          <p:cNvPr id="89" name="Google Shape;89;p1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Definition of artificial intelligence?</a:t>
            </a:r>
            <a:endParaRPr/>
          </a:p>
          <a:p>
            <a:pPr indent="0" lvl="0" marL="914400" rtl="0" algn="ctr">
              <a:spcBef>
                <a:spcPts val="1600"/>
              </a:spcBef>
              <a:spcAft>
                <a:spcPts val="0"/>
              </a:spcAft>
              <a:buNone/>
            </a:pPr>
            <a:r>
              <a:rPr lang="en"/>
              <a:t>“T</a:t>
            </a:r>
            <a:r>
              <a:rPr lang="en"/>
              <a:t>he study of agents that receive percepts from the environment and perform actions” - </a:t>
            </a:r>
            <a:r>
              <a:rPr i="1" lang="en"/>
              <a:t>Russel &amp; Norvig</a:t>
            </a:r>
            <a:endParaRPr i="1"/>
          </a:p>
          <a:p>
            <a:pPr indent="-342900" lvl="0" marL="457200" rtl="0" algn="l">
              <a:spcBef>
                <a:spcPts val="1600"/>
              </a:spcBef>
              <a:spcAft>
                <a:spcPts val="0"/>
              </a:spcAft>
              <a:buSzPts val="1800"/>
              <a:buChar char="●"/>
            </a:pPr>
            <a:r>
              <a:rPr lang="en"/>
              <a:t>Art of learning mappings</a:t>
            </a:r>
            <a:endParaRPr/>
          </a:p>
          <a:p>
            <a:pPr indent="-317500" lvl="1" marL="914400" rtl="0" algn="l">
              <a:spcBef>
                <a:spcPts val="0"/>
              </a:spcBef>
              <a:spcAft>
                <a:spcPts val="0"/>
              </a:spcAft>
              <a:buSzPts val="1400"/>
              <a:buChar char="○"/>
            </a:pPr>
            <a:r>
              <a:rPr lang="en"/>
              <a:t>Function from input to labels -&gt; y = f(x)</a:t>
            </a:r>
            <a:endParaRPr/>
          </a:p>
          <a:p>
            <a:pPr indent="-342900" lvl="0" marL="457200" rtl="0" algn="l">
              <a:spcBef>
                <a:spcPts val="0"/>
              </a:spcBef>
              <a:spcAft>
                <a:spcPts val="0"/>
              </a:spcAft>
              <a:buSzPts val="1800"/>
              <a:buChar char="●"/>
            </a:pPr>
            <a:r>
              <a:rPr lang="en"/>
              <a:t>What do we consider learning? Semantic debate!</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things first, lots of people seem to get this wrong!</a:t>
            </a:r>
            <a:endParaRPr/>
          </a:p>
        </p:txBody>
      </p:sp>
      <p:pic>
        <p:nvPicPr>
          <p:cNvPr id="96" name="Google Shape;96;p20"/>
          <p:cNvPicPr preferRelativeResize="0"/>
          <p:nvPr/>
        </p:nvPicPr>
        <p:blipFill>
          <a:blip r:embed="rId3">
            <a:alphaModFix/>
          </a:blip>
          <a:stretch>
            <a:fillRect/>
          </a:stretch>
        </p:blipFill>
        <p:spPr>
          <a:xfrm>
            <a:off x="3057513" y="1600200"/>
            <a:ext cx="6086475" cy="354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history of AI</a:t>
            </a:r>
            <a:endParaRPr/>
          </a:p>
        </p:txBody>
      </p:sp>
      <p:pic>
        <p:nvPicPr>
          <p:cNvPr id="102" name="Google Shape;102;p21"/>
          <p:cNvPicPr preferRelativeResize="0"/>
          <p:nvPr/>
        </p:nvPicPr>
        <p:blipFill>
          <a:blip r:embed="rId3">
            <a:alphaModFix/>
          </a:blip>
          <a:stretch>
            <a:fillRect/>
          </a:stretch>
        </p:blipFill>
        <p:spPr>
          <a:xfrm>
            <a:off x="715850" y="1017725"/>
            <a:ext cx="7766845" cy="4108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