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2.xml" ContentType="application/vnd.openxmlformats-officedocument.presentationml.tags+xml"/>
  <Override PartName="/ppt/notesSlides/notesSlide4.xml" ContentType="application/vnd.openxmlformats-officedocument.presentationml.notesSlide+xml"/>
  <Override PartName="/ppt/tags/tag3.xml" ContentType="application/vnd.openxmlformats-officedocument.presentationml.tags+xml"/>
  <Override PartName="/ppt/notesSlides/notesSlide5.xml" ContentType="application/vnd.openxmlformats-officedocument.presentationml.notesSlide+xml"/>
  <Override PartName="/ppt/tags/tag4.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50" r:id="rId1"/>
  </p:sldMasterIdLst>
  <p:notesMasterIdLst>
    <p:notesMasterId r:id="rId20"/>
  </p:notesMasterIdLst>
  <p:handoutMasterIdLst>
    <p:handoutMasterId r:id="rId21"/>
  </p:handoutMasterIdLst>
  <p:sldIdLst>
    <p:sldId id="352" r:id="rId2"/>
    <p:sldId id="501" r:id="rId3"/>
    <p:sldId id="600" r:id="rId4"/>
    <p:sldId id="337" r:id="rId5"/>
    <p:sldId id="346" r:id="rId6"/>
    <p:sldId id="347" r:id="rId7"/>
    <p:sldId id="348" r:id="rId8"/>
    <p:sldId id="351" r:id="rId9"/>
    <p:sldId id="349" r:id="rId10"/>
    <p:sldId id="543" r:id="rId11"/>
    <p:sldId id="613" r:id="rId12"/>
    <p:sldId id="614" r:id="rId13"/>
    <p:sldId id="619" r:id="rId14"/>
    <p:sldId id="620" r:id="rId15"/>
    <p:sldId id="621" r:id="rId16"/>
    <p:sldId id="622" r:id="rId17"/>
    <p:sldId id="623" r:id="rId18"/>
    <p:sldId id="341" r:id="rId19"/>
  </p:sldIdLst>
  <p:sldSz cx="12192000" cy="6858000"/>
  <p:notesSz cx="6858000" cy="9144000"/>
  <p:custDataLst>
    <p:tags r:id="rId22"/>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a:srgbClr val="FF9409"/>
    <a:srgbClr val="D27800"/>
    <a:srgbClr val="58C9E8"/>
    <a:srgbClr val="529C6B"/>
    <a:srgbClr val="C1E9C1"/>
    <a:srgbClr val="F7F5B4"/>
    <a:srgbClr val="EDB2D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689" autoAdjust="0"/>
    <p:restoredTop sz="87253" autoAdjust="0"/>
  </p:normalViewPr>
  <p:slideViewPr>
    <p:cSldViewPr snapToGrid="0">
      <p:cViewPr varScale="1">
        <p:scale>
          <a:sx n="90" d="100"/>
          <a:sy n="90" d="100"/>
        </p:scale>
        <p:origin x="141" y="54"/>
      </p:cViewPr>
      <p:guideLst>
        <p:guide orient="horz" pos="2160"/>
        <p:guide pos="3840"/>
      </p:guideLst>
    </p:cSldViewPr>
  </p:slideViewPr>
  <p:notesTextViewPr>
    <p:cViewPr>
      <p:scale>
        <a:sx n="3" d="2"/>
        <a:sy n="3" d="2"/>
      </p:scale>
      <p:origin x="0" y="0"/>
    </p:cViewPr>
  </p:notesTextViewPr>
  <p:sorterViewPr>
    <p:cViewPr>
      <p:scale>
        <a:sx n="139" d="100"/>
        <a:sy n="139" d="100"/>
      </p:scale>
      <p:origin x="0" y="0"/>
    </p:cViewPr>
  </p:sorterViewPr>
  <p:notesViewPr>
    <p:cSldViewPr snapToGrid="0">
      <p:cViewPr varScale="1">
        <p:scale>
          <a:sx n="78" d="100"/>
          <a:sy n="78" d="100"/>
        </p:scale>
        <p:origin x="2709" y="6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gs" Target="tags/tag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image" Target="../media/image10.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244DAC75-396F-4FDB-8BE0-CA33BB1C329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66C4871D-DDEA-447A-97E8-429A495A20E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36B6733-D6EA-4356-9C86-D365C2A991E3}" type="datetimeFigureOut">
              <a:rPr lang="zh-CN" altLang="en-US" smtClean="0"/>
              <a:t>2022/4/25</a:t>
            </a:fld>
            <a:endParaRPr lang="zh-CN" altLang="en-US"/>
          </a:p>
        </p:txBody>
      </p:sp>
      <p:sp>
        <p:nvSpPr>
          <p:cNvPr id="4" name="页脚占位符 3">
            <a:extLst>
              <a:ext uri="{FF2B5EF4-FFF2-40B4-BE49-F238E27FC236}">
                <a16:creationId xmlns:a16="http://schemas.microsoft.com/office/drawing/2014/main" id="{6575BB1E-D22E-4A14-A420-F73EF3734BF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D85FB482-C401-4FF0-86AA-695D859653C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6850980-7627-48BF-80EE-3F52ECE570F6}" type="slidenum">
              <a:rPr lang="zh-CN" altLang="en-US" smtClean="0"/>
              <a:t>‹#›</a:t>
            </a:fld>
            <a:endParaRPr lang="zh-CN" altLang="en-US"/>
          </a:p>
        </p:txBody>
      </p:sp>
    </p:spTree>
    <p:extLst>
      <p:ext uri="{BB962C8B-B14F-4D97-AF65-F5344CB8AC3E}">
        <p14:creationId xmlns:p14="http://schemas.microsoft.com/office/powerpoint/2010/main" val="2371192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13BBE5-0BEA-4494-9BEF-C8C2F48C9E2D}" type="datetimeFigureOut">
              <a:rPr lang="zh-CN" altLang="en-US" smtClean="0"/>
              <a:t>2022/4/25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CB8912-F0BA-4AD8-8415-DA1F26BCB09F}" type="slidenum">
              <a:rPr lang="zh-CN" altLang="en-US" smtClean="0"/>
              <a:t>‹#›</a:t>
            </a:fld>
            <a:endParaRPr lang="zh-CN" altLang="en-US"/>
          </a:p>
        </p:txBody>
      </p:sp>
    </p:spTree>
    <p:extLst>
      <p:ext uri="{BB962C8B-B14F-4D97-AF65-F5344CB8AC3E}">
        <p14:creationId xmlns:p14="http://schemas.microsoft.com/office/powerpoint/2010/main" val="24232529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1</a:t>
            </a:fld>
            <a:endParaRPr lang="zh-CN" altLang="en-US"/>
          </a:p>
        </p:txBody>
      </p:sp>
    </p:spTree>
    <p:extLst>
      <p:ext uri="{BB962C8B-B14F-4D97-AF65-F5344CB8AC3E}">
        <p14:creationId xmlns:p14="http://schemas.microsoft.com/office/powerpoint/2010/main" val="2351914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10</a:t>
            </a:fld>
            <a:endParaRPr lang="zh-CN" altLang="en-US"/>
          </a:p>
        </p:txBody>
      </p:sp>
    </p:spTree>
    <p:extLst>
      <p:ext uri="{BB962C8B-B14F-4D97-AF65-F5344CB8AC3E}">
        <p14:creationId xmlns:p14="http://schemas.microsoft.com/office/powerpoint/2010/main" val="30984777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1CB8912-F0BA-4AD8-8415-DA1F26BCB09F}"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11</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0511605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1CB8912-F0BA-4AD8-8415-DA1F26BCB09F}"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12</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0605251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1CB8912-F0BA-4AD8-8415-DA1F26BCB09F}"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13</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42050756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1CB8912-F0BA-4AD8-8415-DA1F26BCB09F}"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14</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8441144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1CB8912-F0BA-4AD8-8415-DA1F26BCB09F}"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15</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7559718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1CB8912-F0BA-4AD8-8415-DA1F26BCB09F}"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16</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8733749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1CB8912-F0BA-4AD8-8415-DA1F26BCB09F}"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17</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5056449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2</a:t>
            </a:fld>
            <a:endParaRPr lang="zh-CN" altLang="en-US"/>
          </a:p>
        </p:txBody>
      </p:sp>
    </p:spTree>
    <p:extLst>
      <p:ext uri="{BB962C8B-B14F-4D97-AF65-F5344CB8AC3E}">
        <p14:creationId xmlns:p14="http://schemas.microsoft.com/office/powerpoint/2010/main" val="25750225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1CB8912-F0BA-4AD8-8415-DA1F26BCB09F}"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3</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3208038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1CB8912-F0BA-4AD8-8415-DA1F26BCB09F}" type="slidenum">
              <a:rPr lang="zh-CN" altLang="en-US" smtClean="0"/>
              <a:t>4</a:t>
            </a:fld>
            <a:endParaRPr lang="zh-CN" altLang="en-US"/>
          </a:p>
        </p:txBody>
      </p:sp>
    </p:spTree>
    <p:extLst>
      <p:ext uri="{BB962C8B-B14F-4D97-AF65-F5344CB8AC3E}">
        <p14:creationId xmlns:p14="http://schemas.microsoft.com/office/powerpoint/2010/main" val="11953155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1CB8912-F0BA-4AD8-8415-DA1F26BCB09F}" type="slidenum">
              <a:rPr lang="zh-CN" altLang="en-US" smtClean="0"/>
              <a:t>5</a:t>
            </a:fld>
            <a:endParaRPr lang="zh-CN" altLang="en-US"/>
          </a:p>
        </p:txBody>
      </p:sp>
    </p:spTree>
    <p:extLst>
      <p:ext uri="{BB962C8B-B14F-4D97-AF65-F5344CB8AC3E}">
        <p14:creationId xmlns:p14="http://schemas.microsoft.com/office/powerpoint/2010/main" val="28555934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dirty="0"/>
              <a:t>命题逻辑中使用过</a:t>
            </a:r>
            <a:r>
              <a:rPr lang="en-US" altLang="zh-CN" dirty="0"/>
              <a:t>CP</a:t>
            </a:r>
            <a:r>
              <a:rPr lang="zh-CN" altLang="en-US" dirty="0"/>
              <a:t>规则和反证法</a:t>
            </a:r>
            <a:endParaRPr lang="en-US" altLang="zh-CN" dirty="0"/>
          </a:p>
          <a:p>
            <a:r>
              <a:rPr lang="zh-CN" altLang="en-US" dirty="0"/>
              <a:t>谓词逻辑同样适用</a:t>
            </a:r>
            <a:endParaRPr lang="en-US" altLang="zh-CN" dirty="0"/>
          </a:p>
          <a:p>
            <a:r>
              <a:rPr lang="zh-CN" altLang="en-US" dirty="0"/>
              <a:t>（</a:t>
            </a:r>
            <a:r>
              <a:rPr lang="en-US" altLang="zh-CN" dirty="0"/>
              <a:t>3</a:t>
            </a:r>
            <a:r>
              <a:rPr lang="zh-CN" altLang="en-US" dirty="0"/>
              <a:t>）、（</a:t>
            </a:r>
            <a:r>
              <a:rPr lang="en-US" altLang="zh-CN" dirty="0"/>
              <a:t>5</a:t>
            </a:r>
            <a:r>
              <a:rPr lang="zh-CN" altLang="en-US" dirty="0"/>
              <a:t>）选言三段论</a:t>
            </a:r>
          </a:p>
        </p:txBody>
      </p:sp>
      <p:sp>
        <p:nvSpPr>
          <p:cNvPr id="4" name="灯片编号占位符 3"/>
          <p:cNvSpPr>
            <a:spLocks noGrp="1"/>
          </p:cNvSpPr>
          <p:nvPr>
            <p:ph type="sldNum" sz="quarter" idx="10"/>
          </p:nvPr>
        </p:nvSpPr>
        <p:spPr/>
        <p:txBody>
          <a:bodyPr/>
          <a:lstStyle/>
          <a:p>
            <a:fld id="{F1CB8912-F0BA-4AD8-8415-DA1F26BCB09F}" type="slidenum">
              <a:rPr lang="zh-CN" altLang="en-US" smtClean="0"/>
              <a:t>6</a:t>
            </a:fld>
            <a:endParaRPr lang="zh-CN" altLang="en-US"/>
          </a:p>
        </p:txBody>
      </p:sp>
    </p:spTree>
    <p:extLst>
      <p:ext uri="{BB962C8B-B14F-4D97-AF65-F5344CB8AC3E}">
        <p14:creationId xmlns:p14="http://schemas.microsoft.com/office/powerpoint/2010/main" val="30075450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1CB8912-F0BA-4AD8-8415-DA1F26BCB09F}" type="slidenum">
              <a:rPr lang="zh-CN" altLang="en-US" smtClean="0"/>
              <a:t>7</a:t>
            </a:fld>
            <a:endParaRPr lang="zh-CN" altLang="en-US"/>
          </a:p>
        </p:txBody>
      </p:sp>
    </p:spTree>
    <p:extLst>
      <p:ext uri="{BB962C8B-B14F-4D97-AF65-F5344CB8AC3E}">
        <p14:creationId xmlns:p14="http://schemas.microsoft.com/office/powerpoint/2010/main" val="39003643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1CB8912-F0BA-4AD8-8415-DA1F26BCB09F}" type="slidenum">
              <a:rPr lang="zh-CN" altLang="en-US" smtClean="0"/>
              <a:t>8</a:t>
            </a:fld>
            <a:endParaRPr lang="zh-CN" altLang="en-US"/>
          </a:p>
        </p:txBody>
      </p:sp>
    </p:spTree>
    <p:extLst>
      <p:ext uri="{BB962C8B-B14F-4D97-AF65-F5344CB8AC3E}">
        <p14:creationId xmlns:p14="http://schemas.microsoft.com/office/powerpoint/2010/main" val="18821679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1CB8912-F0BA-4AD8-8415-DA1F26BCB09F}" type="slidenum">
              <a:rPr lang="zh-CN" altLang="en-US" smtClean="0"/>
              <a:t>9</a:t>
            </a:fld>
            <a:endParaRPr lang="zh-CN" altLang="en-US"/>
          </a:p>
        </p:txBody>
      </p:sp>
    </p:spTree>
    <p:extLst>
      <p:ext uri="{BB962C8B-B14F-4D97-AF65-F5344CB8AC3E}">
        <p14:creationId xmlns:p14="http://schemas.microsoft.com/office/powerpoint/2010/main" val="36099309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E78876C5-8D70-44DA-8771-E5D1B3743097}"/>
              </a:ext>
            </a:extLst>
          </p:cNvPr>
          <p:cNvSpPr/>
          <p:nvPr userDrawn="1"/>
        </p:nvSpPr>
        <p:spPr>
          <a:xfrm>
            <a:off x="-1" y="0"/>
            <a:ext cx="1745109" cy="983077"/>
          </a:xfrm>
          <a:prstGeom prst="rect">
            <a:avLst/>
          </a:prstGeom>
          <a:solidFill>
            <a:srgbClr val="C1E9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DFEB0E43-26D8-4AE9-8451-2D5A79D1668B}"/>
              </a:ext>
            </a:extLst>
          </p:cNvPr>
          <p:cNvSpPr/>
          <p:nvPr userDrawn="1"/>
        </p:nvSpPr>
        <p:spPr>
          <a:xfrm>
            <a:off x="1745109" y="983077"/>
            <a:ext cx="10491329" cy="587492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连接符 12">
            <a:extLst>
              <a:ext uri="{FF2B5EF4-FFF2-40B4-BE49-F238E27FC236}">
                <a16:creationId xmlns:a16="http://schemas.microsoft.com/office/drawing/2014/main" id="{60203E8C-7E1D-4367-9EA2-2A59F9729AFD}"/>
              </a:ext>
            </a:extLst>
          </p:cNvPr>
          <p:cNvCxnSpPr>
            <a:cxnSpLocks/>
          </p:cNvCxnSpPr>
          <p:nvPr userDrawn="1"/>
        </p:nvCxnSpPr>
        <p:spPr>
          <a:xfrm>
            <a:off x="1745109" y="0"/>
            <a:ext cx="0" cy="685800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95EB5EB5-BB5D-4C73-92AB-80FC04BA49B8}"/>
              </a:ext>
            </a:extLst>
          </p:cNvPr>
          <p:cNvCxnSpPr>
            <a:cxnSpLocks/>
          </p:cNvCxnSpPr>
          <p:nvPr userDrawn="1"/>
        </p:nvCxnSpPr>
        <p:spPr>
          <a:xfrm flipH="1">
            <a:off x="0" y="983077"/>
            <a:ext cx="12236438"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7" name="Slide Number Placeholder 5">
            <a:extLst>
              <a:ext uri="{FF2B5EF4-FFF2-40B4-BE49-F238E27FC236}">
                <a16:creationId xmlns:a16="http://schemas.microsoft.com/office/drawing/2014/main" id="{80FA2359-093B-4830-83DE-F6797D3E943D}"/>
              </a:ext>
            </a:extLst>
          </p:cNvPr>
          <p:cNvSpPr>
            <a:spLocks noGrp="1"/>
          </p:cNvSpPr>
          <p:nvPr>
            <p:ph type="sldNum" sz="quarter" idx="4"/>
          </p:nvPr>
        </p:nvSpPr>
        <p:spPr>
          <a:xfrm>
            <a:off x="11738416" y="6492875"/>
            <a:ext cx="498022" cy="365125"/>
          </a:xfrm>
          <a:prstGeom prst="rect">
            <a:avLst/>
          </a:prstGeom>
          <a:solidFill>
            <a:srgbClr val="C1E9C1"/>
          </a:solidFill>
        </p:spPr>
        <p:txBody>
          <a:bodyPr/>
          <a:lstStyle>
            <a:lvl1pPr algn="ctr">
              <a:defRPr sz="1400" b="1">
                <a:solidFill>
                  <a:sysClr val="windowText" lastClr="000000"/>
                </a:solidFill>
                <a:latin typeface="Arial Unicode MS" panose="020B0604020202020204" pitchFamily="34" charset="-122"/>
                <a:ea typeface="Arial Unicode MS" panose="020B0604020202020204" pitchFamily="34" charset="-122"/>
                <a:cs typeface="Arial Unicode MS" panose="020B0604020202020204" pitchFamily="34" charset="-122"/>
              </a:defRPr>
            </a:lvl1pPr>
          </a:lstStyle>
          <a:p>
            <a:fld id="{297B5860-9389-40BC-8CED-DD2AAB23A1E9}" type="slidenum">
              <a:rPr lang="zh-CN" altLang="en-US" smtClean="0"/>
              <a:pPr/>
              <a:t>‹#›</a:t>
            </a:fld>
            <a:endParaRPr lang="zh-CN" altLang="en-US" dirty="0"/>
          </a:p>
        </p:txBody>
      </p:sp>
    </p:spTree>
    <p:extLst>
      <p:ext uri="{BB962C8B-B14F-4D97-AF65-F5344CB8AC3E}">
        <p14:creationId xmlns:p14="http://schemas.microsoft.com/office/powerpoint/2010/main" val="3692960433"/>
      </p:ext>
    </p:extLst>
  </p:cSld>
  <p:clrMapOvr>
    <a:masterClrMapping/>
  </p:clrMapOvr>
  <mc:AlternateContent xmlns:mc="http://schemas.openxmlformats.org/markup-compatibility/2006" xmlns:p14="http://schemas.microsoft.com/office/powerpoint/2010/main">
    <mc:Choice Requires="p14">
      <p:transition spd="slow" p14:dur="10500"/>
    </mc:Choice>
    <mc:Fallback xmlns="">
      <p:transitio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7170" name="Rectangle 2"/>
          <p:cNvSpPr>
            <a:spLocks noGrp="1" noChangeArrowheads="1"/>
          </p:cNvSpPr>
          <p:nvPr>
            <p:ph type="ctrTitle"/>
          </p:nvPr>
        </p:nvSpPr>
        <p:spPr>
          <a:xfrm>
            <a:off x="406400" y="3810000"/>
            <a:ext cx="11379200" cy="609600"/>
          </a:xfrm>
        </p:spPr>
        <p:txBody>
          <a:bodyPr/>
          <a:lstStyle>
            <a:lvl1pPr>
              <a:defRPr sz="6000">
                <a:solidFill>
                  <a:schemeClr val="bg1"/>
                </a:solidFill>
              </a:defRPr>
            </a:lvl1pPr>
          </a:lstStyle>
          <a:p>
            <a:r>
              <a:rPr lang="en-US" altLang="zh-CN"/>
              <a:t>Click to edit Master title style</a:t>
            </a:r>
          </a:p>
        </p:txBody>
      </p:sp>
      <p:sp>
        <p:nvSpPr>
          <p:cNvPr id="7171" name="Rectangle 3"/>
          <p:cNvSpPr>
            <a:spLocks noGrp="1" noChangeArrowheads="1"/>
          </p:cNvSpPr>
          <p:nvPr>
            <p:ph type="subTitle" idx="1"/>
          </p:nvPr>
        </p:nvSpPr>
        <p:spPr>
          <a:xfrm>
            <a:off x="406400" y="4343400"/>
            <a:ext cx="11379200" cy="1752600"/>
          </a:xfrm>
        </p:spPr>
        <p:txBody>
          <a:bodyPr/>
          <a:lstStyle>
            <a:lvl1pPr marL="0" indent="0" algn="ctr">
              <a:buFontTx/>
              <a:buNone/>
              <a:defRPr>
                <a:solidFill>
                  <a:srgbClr val="003366"/>
                </a:solidFill>
              </a:defRPr>
            </a:lvl1pPr>
          </a:lstStyle>
          <a:p>
            <a:r>
              <a:rPr lang="en-US" altLang="zh-CN"/>
              <a:t>Click to edit Master subtitle style</a:t>
            </a:r>
          </a:p>
        </p:txBody>
      </p:sp>
      <p:sp>
        <p:nvSpPr>
          <p:cNvPr id="4" name="Rectangle 4">
            <a:extLst>
              <a:ext uri="{FF2B5EF4-FFF2-40B4-BE49-F238E27FC236}">
                <a16:creationId xmlns:a16="http://schemas.microsoft.com/office/drawing/2014/main" id="{87ABFB34-5A41-467D-AB9A-D56B73556E11}"/>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C519B1E4-DFBB-44CB-87E9-AAE25DAC9C56}"/>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654A9CE0-6BE8-4E15-8AC6-BE7D497DBF20}"/>
              </a:ext>
            </a:extLst>
          </p:cNvPr>
          <p:cNvSpPr>
            <a:spLocks noGrp="1" noChangeArrowheads="1"/>
          </p:cNvSpPr>
          <p:nvPr>
            <p:ph type="sldNum" sz="quarter" idx="12"/>
          </p:nvPr>
        </p:nvSpPr>
        <p:spPr>
          <a:ln/>
        </p:spPr>
        <p:txBody>
          <a:bodyPr/>
          <a:lstStyle>
            <a:lvl1pPr>
              <a:defRPr/>
            </a:lvl1pPr>
          </a:lstStyle>
          <a:p>
            <a:pPr>
              <a:defRPr/>
            </a:pPr>
            <a:fld id="{05BDC027-A609-4E85-80C3-026232E7E4CA}" type="slidenum">
              <a:rPr lang="zh-CN" altLang="en-US"/>
              <a:pPr>
                <a:defRPr/>
              </a:pPr>
              <a:t>‹#›</a:t>
            </a:fld>
            <a:r>
              <a:rPr lang="en-US" altLang="zh-CN"/>
              <a:t>/50</a:t>
            </a:r>
          </a:p>
        </p:txBody>
      </p:sp>
    </p:spTree>
    <p:extLst>
      <p:ext uri="{BB962C8B-B14F-4D97-AF65-F5344CB8AC3E}">
        <p14:creationId xmlns:p14="http://schemas.microsoft.com/office/powerpoint/2010/main" val="3793951072"/>
      </p:ext>
    </p:extLst>
  </p:cSld>
  <p:clrMapOvr>
    <a:masterClrMapping/>
  </p:clrMapOvr>
  <p:transition>
    <p:dissolv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endParaRPr lang="en-US" dirty="0"/>
          </a:p>
        </p:txBody>
      </p:sp>
      <p:sp>
        <p:nvSpPr>
          <p:cNvPr id="3" name="内容占位符 2"/>
          <p:cNvSpPr>
            <a:spLocks noGrp="1"/>
          </p:cNvSpPr>
          <p:nvPr>
            <p:ph idx="1"/>
          </p:nvPr>
        </p:nvSpPr>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Rectangle 4">
            <a:extLst>
              <a:ext uri="{FF2B5EF4-FFF2-40B4-BE49-F238E27FC236}">
                <a16:creationId xmlns:a16="http://schemas.microsoft.com/office/drawing/2014/main" id="{8C64E1D4-1C6B-48AE-B18C-20ADF17CCD0D}"/>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72EB39C2-ACCB-4F24-8760-8918DD77ACDE}"/>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84BBB42A-3DDD-479B-91F1-BB7BBE2ABA79}"/>
              </a:ext>
            </a:extLst>
          </p:cNvPr>
          <p:cNvSpPr>
            <a:spLocks noGrp="1" noChangeArrowheads="1"/>
          </p:cNvSpPr>
          <p:nvPr>
            <p:ph type="sldNum" sz="quarter" idx="12"/>
          </p:nvPr>
        </p:nvSpPr>
        <p:spPr>
          <a:ln/>
        </p:spPr>
        <p:txBody>
          <a:bodyPr/>
          <a:lstStyle>
            <a:lvl1pPr>
              <a:defRPr/>
            </a:lvl1pPr>
          </a:lstStyle>
          <a:p>
            <a:pPr>
              <a:defRPr/>
            </a:pPr>
            <a:fld id="{C64555AA-B5BA-45AA-885C-686EBB98F563}" type="slidenum">
              <a:rPr lang="zh-CN" altLang="en-US"/>
              <a:pPr>
                <a:defRPr/>
              </a:pPr>
              <a:t>‹#›</a:t>
            </a:fld>
            <a:r>
              <a:rPr lang="en-US" altLang="zh-CN"/>
              <a:t>/50</a:t>
            </a:r>
          </a:p>
        </p:txBody>
      </p:sp>
    </p:spTree>
    <p:extLst>
      <p:ext uri="{BB962C8B-B14F-4D97-AF65-F5344CB8AC3E}">
        <p14:creationId xmlns:p14="http://schemas.microsoft.com/office/powerpoint/2010/main" val="6211864"/>
      </p:ext>
    </p:extLst>
  </p:cSld>
  <p:clrMapOvr>
    <a:masterClrMapping/>
  </p:clrMapOvr>
  <p:transition>
    <p:dissolv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101600" y="76200"/>
            <a:ext cx="11988800" cy="609600"/>
          </a:xfrm>
        </p:spPr>
        <p:txBody>
          <a:bodyPr/>
          <a:lstStyle/>
          <a:p>
            <a:r>
              <a:rPr lang="zh-CN" altLang="en-US"/>
              <a:t>单击此处编辑母版标题样式</a:t>
            </a:r>
            <a:endParaRPr lang="en-US"/>
          </a:p>
        </p:txBody>
      </p:sp>
      <p:sp>
        <p:nvSpPr>
          <p:cNvPr id="3" name="文本占位符 2"/>
          <p:cNvSpPr>
            <a:spLocks noGrp="1"/>
          </p:cNvSpPr>
          <p:nvPr>
            <p:ph type="body" sz="half" idx="1"/>
          </p:nvPr>
        </p:nvSpPr>
        <p:spPr>
          <a:xfrm>
            <a:off x="1320800" y="838200"/>
            <a:ext cx="5232400" cy="57150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p:cNvSpPr>
            <a:spLocks noGrp="1"/>
          </p:cNvSpPr>
          <p:nvPr>
            <p:ph sz="quarter" idx="2"/>
          </p:nvPr>
        </p:nvSpPr>
        <p:spPr>
          <a:xfrm>
            <a:off x="6756400" y="838200"/>
            <a:ext cx="5232400" cy="27813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内容占位符 4"/>
          <p:cNvSpPr>
            <a:spLocks noGrp="1"/>
          </p:cNvSpPr>
          <p:nvPr>
            <p:ph sz="quarter" idx="3"/>
          </p:nvPr>
        </p:nvSpPr>
        <p:spPr>
          <a:xfrm>
            <a:off x="6756400" y="3771900"/>
            <a:ext cx="5232400" cy="27813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6" name="Rectangle 4">
            <a:extLst>
              <a:ext uri="{FF2B5EF4-FFF2-40B4-BE49-F238E27FC236}">
                <a16:creationId xmlns:a16="http://schemas.microsoft.com/office/drawing/2014/main" id="{906D8030-4E7D-496D-9150-C5FE7C00DADC}"/>
              </a:ext>
            </a:extLst>
          </p:cNvPr>
          <p:cNvSpPr>
            <a:spLocks noGrp="1" noChangeArrowheads="1"/>
          </p:cNvSpPr>
          <p:nvPr>
            <p:ph type="dt" sz="half" idx="10"/>
          </p:nvPr>
        </p:nvSpPr>
        <p:spPr/>
        <p:txBody>
          <a:bodyPr/>
          <a:lstStyle>
            <a:lvl1pPr>
              <a:defRPr/>
            </a:lvl1pPr>
          </a:lstStyle>
          <a:p>
            <a:pPr>
              <a:defRPr/>
            </a:pPr>
            <a:endParaRPr lang="en-US" altLang="zh-CN"/>
          </a:p>
        </p:txBody>
      </p:sp>
      <p:sp>
        <p:nvSpPr>
          <p:cNvPr id="7" name="Rectangle 5">
            <a:extLst>
              <a:ext uri="{FF2B5EF4-FFF2-40B4-BE49-F238E27FC236}">
                <a16:creationId xmlns:a16="http://schemas.microsoft.com/office/drawing/2014/main" id="{A8C91BDA-B32C-4177-8246-D44F5CB4D0BE}"/>
              </a:ext>
            </a:extLst>
          </p:cNvPr>
          <p:cNvSpPr>
            <a:spLocks noGrp="1" noChangeArrowheads="1"/>
          </p:cNvSpPr>
          <p:nvPr>
            <p:ph type="ftr" sz="quarter" idx="11"/>
          </p:nvPr>
        </p:nvSpPr>
        <p:spPr/>
        <p:txBody>
          <a:bodyPr/>
          <a:lstStyle>
            <a:lvl1pPr>
              <a:defRPr/>
            </a:lvl1pPr>
          </a:lstStyle>
          <a:p>
            <a:pPr>
              <a:defRPr/>
            </a:pPr>
            <a:endParaRPr lang="en-US" altLang="zh-CN"/>
          </a:p>
        </p:txBody>
      </p:sp>
      <p:sp>
        <p:nvSpPr>
          <p:cNvPr id="8" name="Rectangle 6">
            <a:extLst>
              <a:ext uri="{FF2B5EF4-FFF2-40B4-BE49-F238E27FC236}">
                <a16:creationId xmlns:a16="http://schemas.microsoft.com/office/drawing/2014/main" id="{589D36C4-770B-4646-BC33-6DC4936FA98D}"/>
              </a:ext>
            </a:extLst>
          </p:cNvPr>
          <p:cNvSpPr>
            <a:spLocks noGrp="1" noChangeArrowheads="1"/>
          </p:cNvSpPr>
          <p:nvPr>
            <p:ph type="sldNum" sz="quarter" idx="12"/>
          </p:nvPr>
        </p:nvSpPr>
        <p:spPr/>
        <p:txBody>
          <a:bodyPr/>
          <a:lstStyle>
            <a:lvl1pPr>
              <a:defRPr/>
            </a:lvl1pPr>
          </a:lstStyle>
          <a:p>
            <a:pPr>
              <a:defRPr/>
            </a:pPr>
            <a:fld id="{F6D7466E-D64E-46A3-B65A-BADACD754EC7}" type="slidenum">
              <a:rPr lang="zh-CN" altLang="en-US"/>
              <a:pPr>
                <a:defRPr/>
              </a:pPr>
              <a:t>‹#›</a:t>
            </a:fld>
            <a:endParaRPr lang="en-US" altLang="zh-CN"/>
          </a:p>
        </p:txBody>
      </p:sp>
    </p:spTree>
    <p:extLst>
      <p:ext uri="{BB962C8B-B14F-4D97-AF65-F5344CB8AC3E}">
        <p14:creationId xmlns:p14="http://schemas.microsoft.com/office/powerpoint/2010/main" val="515348267"/>
      </p:ext>
    </p:extLst>
  </p:cSld>
  <p:clrMapOvr>
    <a:masterClrMapping/>
  </p:clrMapOvr>
  <p:transition>
    <p:dissolv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101600" y="76200"/>
            <a:ext cx="11988800" cy="609600"/>
          </a:xfrm>
        </p:spPr>
        <p:txBody>
          <a:bodyPr/>
          <a:lstStyle/>
          <a:p>
            <a:r>
              <a:rPr lang="zh-CN" altLang="en-US"/>
              <a:t>单击此处编辑母版标题样式</a:t>
            </a:r>
            <a:endParaRPr lang="en-US"/>
          </a:p>
        </p:txBody>
      </p:sp>
      <p:sp>
        <p:nvSpPr>
          <p:cNvPr id="3" name="内容占位符 2"/>
          <p:cNvSpPr>
            <a:spLocks noGrp="1"/>
          </p:cNvSpPr>
          <p:nvPr>
            <p:ph sz="half" idx="1"/>
          </p:nvPr>
        </p:nvSpPr>
        <p:spPr>
          <a:xfrm>
            <a:off x="1320800" y="838200"/>
            <a:ext cx="5232400" cy="57150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p:cNvSpPr>
            <a:spLocks noGrp="1"/>
          </p:cNvSpPr>
          <p:nvPr>
            <p:ph sz="quarter" idx="2"/>
          </p:nvPr>
        </p:nvSpPr>
        <p:spPr>
          <a:xfrm>
            <a:off x="6756400" y="838200"/>
            <a:ext cx="5232400" cy="27813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内容占位符 4"/>
          <p:cNvSpPr>
            <a:spLocks noGrp="1"/>
          </p:cNvSpPr>
          <p:nvPr>
            <p:ph sz="quarter" idx="3"/>
          </p:nvPr>
        </p:nvSpPr>
        <p:spPr>
          <a:xfrm>
            <a:off x="6756400" y="3771900"/>
            <a:ext cx="5232400" cy="27813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6" name="Rectangle 4">
            <a:extLst>
              <a:ext uri="{FF2B5EF4-FFF2-40B4-BE49-F238E27FC236}">
                <a16:creationId xmlns:a16="http://schemas.microsoft.com/office/drawing/2014/main" id="{54748062-3542-4659-BA7F-0AB194E2269D}"/>
              </a:ext>
            </a:extLst>
          </p:cNvPr>
          <p:cNvSpPr>
            <a:spLocks noGrp="1" noChangeArrowheads="1"/>
          </p:cNvSpPr>
          <p:nvPr>
            <p:ph type="dt" sz="half" idx="10"/>
          </p:nvPr>
        </p:nvSpPr>
        <p:spPr/>
        <p:txBody>
          <a:bodyPr/>
          <a:lstStyle>
            <a:lvl1pPr>
              <a:defRPr/>
            </a:lvl1pPr>
          </a:lstStyle>
          <a:p>
            <a:pPr>
              <a:defRPr/>
            </a:pPr>
            <a:endParaRPr lang="en-US" altLang="zh-CN"/>
          </a:p>
        </p:txBody>
      </p:sp>
      <p:sp>
        <p:nvSpPr>
          <p:cNvPr id="7" name="Rectangle 5">
            <a:extLst>
              <a:ext uri="{FF2B5EF4-FFF2-40B4-BE49-F238E27FC236}">
                <a16:creationId xmlns:a16="http://schemas.microsoft.com/office/drawing/2014/main" id="{E262F4E2-2302-4805-9761-AEC7FFC6059F}"/>
              </a:ext>
            </a:extLst>
          </p:cNvPr>
          <p:cNvSpPr>
            <a:spLocks noGrp="1" noChangeArrowheads="1"/>
          </p:cNvSpPr>
          <p:nvPr>
            <p:ph type="ftr" sz="quarter" idx="11"/>
          </p:nvPr>
        </p:nvSpPr>
        <p:spPr/>
        <p:txBody>
          <a:bodyPr/>
          <a:lstStyle>
            <a:lvl1pPr>
              <a:defRPr/>
            </a:lvl1pPr>
          </a:lstStyle>
          <a:p>
            <a:pPr>
              <a:defRPr/>
            </a:pPr>
            <a:endParaRPr lang="en-US" altLang="zh-CN"/>
          </a:p>
        </p:txBody>
      </p:sp>
      <p:sp>
        <p:nvSpPr>
          <p:cNvPr id="8" name="Rectangle 6">
            <a:extLst>
              <a:ext uri="{FF2B5EF4-FFF2-40B4-BE49-F238E27FC236}">
                <a16:creationId xmlns:a16="http://schemas.microsoft.com/office/drawing/2014/main" id="{77B4440C-A44C-4C2A-8017-140069481243}"/>
              </a:ext>
            </a:extLst>
          </p:cNvPr>
          <p:cNvSpPr>
            <a:spLocks noGrp="1" noChangeArrowheads="1"/>
          </p:cNvSpPr>
          <p:nvPr>
            <p:ph type="sldNum" sz="quarter" idx="12"/>
          </p:nvPr>
        </p:nvSpPr>
        <p:spPr/>
        <p:txBody>
          <a:bodyPr/>
          <a:lstStyle>
            <a:lvl1pPr>
              <a:defRPr/>
            </a:lvl1pPr>
          </a:lstStyle>
          <a:p>
            <a:pPr>
              <a:defRPr/>
            </a:pPr>
            <a:fld id="{12FDEBC4-100A-4F3F-94CB-20187FA687BB}" type="slidenum">
              <a:rPr lang="zh-CN" altLang="en-US"/>
              <a:pPr>
                <a:defRPr/>
              </a:pPr>
              <a:t>‹#›</a:t>
            </a:fld>
            <a:endParaRPr lang="en-US" altLang="zh-CN"/>
          </a:p>
        </p:txBody>
      </p:sp>
    </p:spTree>
    <p:extLst>
      <p:ext uri="{BB962C8B-B14F-4D97-AF65-F5344CB8AC3E}">
        <p14:creationId xmlns:p14="http://schemas.microsoft.com/office/powerpoint/2010/main" val="2834878421"/>
      </p:ext>
    </p:extLst>
  </p:cSld>
  <p:clrMapOvr>
    <a:masterClrMapping/>
  </p:clrMapOvr>
  <p:transition>
    <p:dissolv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01600" y="76200"/>
            <a:ext cx="11988800" cy="609600"/>
          </a:xfrm>
        </p:spPr>
        <p:txBody>
          <a:bodyPr/>
          <a:lstStyle/>
          <a:p>
            <a:r>
              <a:rPr lang="zh-CN" altLang="en-US"/>
              <a:t>单击此处编辑母版标题样式</a:t>
            </a:r>
            <a:endParaRPr lang="en-US"/>
          </a:p>
        </p:txBody>
      </p:sp>
      <p:sp>
        <p:nvSpPr>
          <p:cNvPr id="3" name="文本占位符 2"/>
          <p:cNvSpPr>
            <a:spLocks noGrp="1"/>
          </p:cNvSpPr>
          <p:nvPr>
            <p:ph type="body" sz="half" idx="1"/>
          </p:nvPr>
        </p:nvSpPr>
        <p:spPr>
          <a:xfrm>
            <a:off x="1320800" y="838200"/>
            <a:ext cx="5232400" cy="57150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p:cNvSpPr>
            <a:spLocks noGrp="1"/>
          </p:cNvSpPr>
          <p:nvPr>
            <p:ph sz="half" idx="2"/>
          </p:nvPr>
        </p:nvSpPr>
        <p:spPr>
          <a:xfrm>
            <a:off x="6756400" y="838200"/>
            <a:ext cx="5232400" cy="57150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Rectangle 4">
            <a:extLst>
              <a:ext uri="{FF2B5EF4-FFF2-40B4-BE49-F238E27FC236}">
                <a16:creationId xmlns:a16="http://schemas.microsoft.com/office/drawing/2014/main" id="{8F77CC63-969D-4C3A-8ACA-8830C046FB42}"/>
              </a:ext>
            </a:extLst>
          </p:cNvPr>
          <p:cNvSpPr>
            <a:spLocks noGrp="1" noChangeArrowheads="1"/>
          </p:cNvSpPr>
          <p:nvPr>
            <p:ph type="dt" sz="half" idx="10"/>
          </p:nvPr>
        </p:nvSpPr>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65C4F2AC-B8BC-42EE-9691-F81BB69CC889}"/>
              </a:ext>
            </a:extLst>
          </p:cNvPr>
          <p:cNvSpPr>
            <a:spLocks noGrp="1" noChangeArrowheads="1"/>
          </p:cNvSpPr>
          <p:nvPr>
            <p:ph type="ftr" sz="quarter" idx="11"/>
          </p:nvPr>
        </p:nvSpPr>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8E80DBED-4F83-4201-B176-5365690D139B}"/>
              </a:ext>
            </a:extLst>
          </p:cNvPr>
          <p:cNvSpPr>
            <a:spLocks noGrp="1" noChangeArrowheads="1"/>
          </p:cNvSpPr>
          <p:nvPr>
            <p:ph type="sldNum" sz="quarter" idx="12"/>
          </p:nvPr>
        </p:nvSpPr>
        <p:spPr/>
        <p:txBody>
          <a:bodyPr/>
          <a:lstStyle>
            <a:lvl1pPr>
              <a:defRPr/>
            </a:lvl1pPr>
          </a:lstStyle>
          <a:p>
            <a:pPr>
              <a:defRPr/>
            </a:pPr>
            <a:fld id="{73ADB857-10E4-41E0-A4FD-6D373B3C4B63}" type="slidenum">
              <a:rPr lang="zh-CN" altLang="en-US"/>
              <a:pPr>
                <a:defRPr/>
              </a:pPr>
              <a:t>‹#›</a:t>
            </a:fld>
            <a:endParaRPr lang="en-US" altLang="zh-CN"/>
          </a:p>
        </p:txBody>
      </p:sp>
    </p:spTree>
    <p:extLst>
      <p:ext uri="{BB962C8B-B14F-4D97-AF65-F5344CB8AC3E}">
        <p14:creationId xmlns:p14="http://schemas.microsoft.com/office/powerpoint/2010/main" val="210498412"/>
      </p:ext>
    </p:extLst>
  </p:cSld>
  <p:clrMapOvr>
    <a:masterClrMapping/>
  </p:clrMapOvr>
  <p:transition>
    <p:dissolv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仅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1697786094"/>
      </p:ext>
    </p:extLst>
  </p:cSld>
  <p:clrMapOvr>
    <a:masterClrMapping/>
  </p:clrMapOvr>
  <mc:AlternateContent xmlns:mc="http://schemas.openxmlformats.org/markup-compatibility/2006" xmlns:p14="http://schemas.microsoft.com/office/powerpoint/2010/main">
    <mc:Choice Requires="p14">
      <p:transition spd="slow" p14:dur="10500"/>
    </mc:Choice>
    <mc:Fallback xmlns="">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1486228809"/>
      </p:ext>
    </p:extLst>
  </p:cSld>
  <p:clrMapOvr>
    <a:masterClrMapping/>
  </p:clrMapOvr>
  <mc:AlternateContent xmlns:mc="http://schemas.openxmlformats.org/markup-compatibility/2006" xmlns:p14="http://schemas.microsoft.com/office/powerpoint/2010/main">
    <mc:Choice Requires="p14">
      <p:transition spd="slow" p14:dur="10500"/>
    </mc:Choice>
    <mc:Fallback xmlns="">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1515112252"/>
      </p:ext>
    </p:extLst>
  </p:cSld>
  <p:clrMapOvr>
    <a:masterClrMapping/>
  </p:clrMapOvr>
  <mc:AlternateContent xmlns:mc="http://schemas.openxmlformats.org/markup-compatibility/2006" xmlns:p14="http://schemas.microsoft.com/office/powerpoint/2010/main">
    <mc:Choice Requires="p14">
      <p:transition spd="slow" p14:dur="10500"/>
    </mc:Choice>
    <mc:Fallback xmlns="">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4" name="矩形 3"/>
          <p:cNvSpPr/>
          <p:nvPr userDrawn="1"/>
        </p:nvSpPr>
        <p:spPr>
          <a:xfrm>
            <a:off x="7448928" y="6314594"/>
            <a:ext cx="775136" cy="230832"/>
          </a:xfrm>
          <a:prstGeom prst="rect">
            <a:avLst/>
          </a:prstGeom>
        </p:spPr>
        <p:txBody>
          <a:bodyPr wrap="square">
            <a:spAutoFit/>
          </a:bodyPr>
          <a:lstStyle/>
          <a:p>
            <a:pPr defTabSz="914400"/>
            <a:r>
              <a:rPr lang="en-US" altLang="zh-CN" sz="100" dirty="0">
                <a:solidFill>
                  <a:srgbClr val="529C6B"/>
                </a:solidFill>
                <a:latin typeface="Calibri"/>
                <a:ea typeface="宋体"/>
              </a:rPr>
              <a:t>PPT</a:t>
            </a:r>
            <a:r>
              <a:rPr lang="zh-CN" altLang="en-US" sz="100" dirty="0">
                <a:solidFill>
                  <a:srgbClr val="529C6B"/>
                </a:solidFill>
                <a:latin typeface="Calibri"/>
                <a:ea typeface="宋体"/>
              </a:rPr>
              <a:t>模板下载：</a:t>
            </a:r>
            <a:r>
              <a:rPr lang="en-US" altLang="zh-CN" sz="100" dirty="0">
                <a:solidFill>
                  <a:srgbClr val="529C6B"/>
                </a:solidFill>
                <a:latin typeface="Calibri"/>
                <a:ea typeface="宋体"/>
              </a:rPr>
              <a:t>www.1ppt.com/moban/          </a:t>
            </a:r>
            <a:r>
              <a:rPr lang="zh-CN" altLang="en-US" sz="100" dirty="0">
                <a:solidFill>
                  <a:srgbClr val="529C6B"/>
                </a:solidFill>
                <a:latin typeface="Calibri"/>
                <a:ea typeface="宋体"/>
              </a:rPr>
              <a:t>行业</a:t>
            </a:r>
            <a:r>
              <a:rPr lang="en-US" altLang="zh-CN" sz="100" dirty="0">
                <a:solidFill>
                  <a:srgbClr val="529C6B"/>
                </a:solidFill>
                <a:latin typeface="Calibri"/>
                <a:ea typeface="宋体"/>
              </a:rPr>
              <a:t>PPT</a:t>
            </a:r>
            <a:r>
              <a:rPr lang="zh-CN" altLang="en-US" sz="100" dirty="0">
                <a:solidFill>
                  <a:srgbClr val="529C6B"/>
                </a:solidFill>
                <a:latin typeface="Calibri"/>
                <a:ea typeface="宋体"/>
              </a:rPr>
              <a:t>模板：</a:t>
            </a:r>
            <a:r>
              <a:rPr lang="en-US" altLang="zh-CN" sz="100" dirty="0">
                <a:solidFill>
                  <a:srgbClr val="529C6B"/>
                </a:solidFill>
                <a:latin typeface="Calibri"/>
                <a:ea typeface="宋体"/>
              </a:rPr>
              <a:t>www.1ppt.com/hangye/ </a:t>
            </a:r>
          </a:p>
          <a:p>
            <a:pPr defTabSz="914400"/>
            <a:r>
              <a:rPr lang="zh-CN" altLang="en-US" sz="100" dirty="0">
                <a:solidFill>
                  <a:srgbClr val="529C6B"/>
                </a:solidFill>
                <a:latin typeface="Calibri"/>
                <a:ea typeface="宋体"/>
              </a:rPr>
              <a:t>节日</a:t>
            </a:r>
            <a:r>
              <a:rPr lang="en-US" altLang="zh-CN" sz="100" dirty="0">
                <a:solidFill>
                  <a:srgbClr val="529C6B"/>
                </a:solidFill>
                <a:latin typeface="Calibri"/>
                <a:ea typeface="宋体"/>
              </a:rPr>
              <a:t>PPT</a:t>
            </a:r>
            <a:r>
              <a:rPr lang="zh-CN" altLang="en-US" sz="100" dirty="0">
                <a:solidFill>
                  <a:srgbClr val="529C6B"/>
                </a:solidFill>
                <a:latin typeface="Calibri"/>
                <a:ea typeface="宋体"/>
              </a:rPr>
              <a:t>模板：</a:t>
            </a:r>
            <a:r>
              <a:rPr lang="en-US" altLang="zh-CN" sz="100" dirty="0">
                <a:solidFill>
                  <a:srgbClr val="529C6B"/>
                </a:solidFill>
                <a:latin typeface="Calibri"/>
                <a:ea typeface="宋体"/>
              </a:rPr>
              <a:t>www.1ppt.com/jieri/          PPT</a:t>
            </a:r>
            <a:r>
              <a:rPr lang="zh-CN" altLang="en-US" sz="100" dirty="0">
                <a:solidFill>
                  <a:srgbClr val="529C6B"/>
                </a:solidFill>
                <a:latin typeface="Calibri"/>
                <a:ea typeface="宋体"/>
              </a:rPr>
              <a:t>素材：</a:t>
            </a:r>
            <a:r>
              <a:rPr lang="en-US" altLang="zh-CN" sz="100" dirty="0">
                <a:solidFill>
                  <a:srgbClr val="529C6B"/>
                </a:solidFill>
                <a:latin typeface="Calibri"/>
                <a:ea typeface="宋体"/>
              </a:rPr>
              <a:t>www.1ppt.com/sucai/</a:t>
            </a:r>
          </a:p>
          <a:p>
            <a:pPr defTabSz="914400"/>
            <a:r>
              <a:rPr lang="en-US" altLang="zh-CN" sz="100" dirty="0">
                <a:solidFill>
                  <a:srgbClr val="529C6B"/>
                </a:solidFill>
                <a:latin typeface="Calibri"/>
                <a:ea typeface="宋体"/>
              </a:rPr>
              <a:t>PPT</a:t>
            </a:r>
            <a:r>
              <a:rPr lang="zh-CN" altLang="en-US" sz="100" dirty="0">
                <a:solidFill>
                  <a:srgbClr val="529C6B"/>
                </a:solidFill>
                <a:latin typeface="Calibri"/>
                <a:ea typeface="宋体"/>
              </a:rPr>
              <a:t>背景图片：</a:t>
            </a:r>
            <a:r>
              <a:rPr lang="en-US" altLang="zh-CN" sz="100" dirty="0">
                <a:solidFill>
                  <a:srgbClr val="529C6B"/>
                </a:solidFill>
                <a:latin typeface="Calibri"/>
                <a:ea typeface="宋体"/>
              </a:rPr>
              <a:t>www.1ppt.com/beijing/        PPT</a:t>
            </a:r>
            <a:r>
              <a:rPr lang="zh-CN" altLang="en-US" sz="100" dirty="0">
                <a:solidFill>
                  <a:srgbClr val="529C6B"/>
                </a:solidFill>
                <a:latin typeface="Calibri"/>
                <a:ea typeface="宋体"/>
              </a:rPr>
              <a:t>图表：</a:t>
            </a:r>
            <a:r>
              <a:rPr lang="en-US" altLang="zh-CN" sz="100" dirty="0">
                <a:solidFill>
                  <a:srgbClr val="529C6B"/>
                </a:solidFill>
                <a:latin typeface="Calibri"/>
                <a:ea typeface="宋体"/>
              </a:rPr>
              <a:t>www.1ppt.com/tubiao/      </a:t>
            </a:r>
          </a:p>
          <a:p>
            <a:pPr defTabSz="914400"/>
            <a:r>
              <a:rPr lang="zh-CN" altLang="en-US" sz="100" dirty="0">
                <a:solidFill>
                  <a:srgbClr val="529C6B"/>
                </a:solidFill>
                <a:latin typeface="Calibri"/>
                <a:ea typeface="宋体"/>
              </a:rPr>
              <a:t>精美</a:t>
            </a:r>
            <a:r>
              <a:rPr lang="en-US" altLang="zh-CN" sz="100" dirty="0">
                <a:solidFill>
                  <a:srgbClr val="529C6B"/>
                </a:solidFill>
                <a:latin typeface="Calibri"/>
                <a:ea typeface="宋体"/>
              </a:rPr>
              <a:t>PPT</a:t>
            </a:r>
            <a:r>
              <a:rPr lang="zh-CN" altLang="en-US" sz="100" dirty="0">
                <a:solidFill>
                  <a:srgbClr val="529C6B"/>
                </a:solidFill>
                <a:latin typeface="Calibri"/>
                <a:ea typeface="宋体"/>
              </a:rPr>
              <a:t>下载：</a:t>
            </a:r>
            <a:r>
              <a:rPr lang="en-US" altLang="zh-CN" sz="100" dirty="0">
                <a:solidFill>
                  <a:srgbClr val="529C6B"/>
                </a:solidFill>
                <a:latin typeface="Calibri"/>
                <a:ea typeface="宋体"/>
              </a:rPr>
              <a:t>www.1ppt.com/xiazai/         PPT</a:t>
            </a:r>
            <a:r>
              <a:rPr lang="zh-CN" altLang="en-US" sz="100" dirty="0">
                <a:solidFill>
                  <a:srgbClr val="529C6B"/>
                </a:solidFill>
                <a:latin typeface="Calibri"/>
                <a:ea typeface="宋体"/>
              </a:rPr>
              <a:t>教程： </a:t>
            </a:r>
            <a:r>
              <a:rPr lang="en-US" altLang="zh-CN" sz="100" dirty="0">
                <a:solidFill>
                  <a:srgbClr val="529C6B"/>
                </a:solidFill>
                <a:latin typeface="Calibri"/>
                <a:ea typeface="宋体"/>
              </a:rPr>
              <a:t>www.1ppt.com/powerpoint/      </a:t>
            </a:r>
          </a:p>
          <a:p>
            <a:pPr defTabSz="914400"/>
            <a:r>
              <a:rPr lang="en-US" altLang="zh-CN" sz="100" dirty="0">
                <a:solidFill>
                  <a:srgbClr val="529C6B"/>
                </a:solidFill>
                <a:latin typeface="Calibri"/>
                <a:ea typeface="宋体"/>
              </a:rPr>
              <a:t>PPT</a:t>
            </a:r>
            <a:r>
              <a:rPr lang="zh-CN" altLang="en-US" sz="100" dirty="0">
                <a:solidFill>
                  <a:srgbClr val="529C6B"/>
                </a:solidFill>
                <a:latin typeface="Calibri"/>
                <a:ea typeface="宋体"/>
              </a:rPr>
              <a:t>课件：</a:t>
            </a:r>
            <a:r>
              <a:rPr lang="en-US" altLang="zh-CN" sz="100" dirty="0">
                <a:solidFill>
                  <a:srgbClr val="529C6B"/>
                </a:solidFill>
                <a:latin typeface="Calibri"/>
                <a:ea typeface="宋体"/>
              </a:rPr>
              <a:t>www.1ppt.com/kejian/             </a:t>
            </a:r>
            <a:r>
              <a:rPr lang="zh-CN" altLang="en-US" sz="100" dirty="0">
                <a:solidFill>
                  <a:srgbClr val="529C6B"/>
                </a:solidFill>
                <a:latin typeface="Calibri"/>
                <a:ea typeface="宋体"/>
              </a:rPr>
              <a:t>字体下载：</a:t>
            </a:r>
            <a:r>
              <a:rPr lang="en-US" altLang="zh-CN" sz="100" dirty="0">
                <a:solidFill>
                  <a:srgbClr val="529C6B"/>
                </a:solidFill>
                <a:latin typeface="Calibri"/>
                <a:ea typeface="宋体"/>
              </a:rPr>
              <a:t>www.1ppt.com/ziti/</a:t>
            </a:r>
          </a:p>
          <a:p>
            <a:pPr defTabSz="914400"/>
            <a:r>
              <a:rPr lang="zh-CN" altLang="en-US" sz="100" dirty="0">
                <a:solidFill>
                  <a:srgbClr val="529C6B"/>
                </a:solidFill>
                <a:latin typeface="Calibri"/>
                <a:ea typeface="宋体"/>
              </a:rPr>
              <a:t>工作总结</a:t>
            </a:r>
            <a:r>
              <a:rPr lang="en-US" altLang="zh-CN" sz="100" dirty="0">
                <a:solidFill>
                  <a:srgbClr val="529C6B"/>
                </a:solidFill>
                <a:latin typeface="Calibri"/>
                <a:ea typeface="宋体"/>
              </a:rPr>
              <a:t>PPT</a:t>
            </a:r>
            <a:r>
              <a:rPr lang="zh-CN" altLang="en-US" sz="100" dirty="0">
                <a:solidFill>
                  <a:srgbClr val="529C6B"/>
                </a:solidFill>
                <a:latin typeface="Calibri"/>
                <a:ea typeface="宋体"/>
              </a:rPr>
              <a:t>：</a:t>
            </a:r>
            <a:r>
              <a:rPr lang="en-US" altLang="zh-CN" sz="100" dirty="0">
                <a:solidFill>
                  <a:srgbClr val="529C6B"/>
                </a:solidFill>
                <a:latin typeface="Calibri"/>
                <a:ea typeface="宋体"/>
              </a:rPr>
              <a:t>www.1ppt.com/xiazai/zongjie/ </a:t>
            </a:r>
            <a:r>
              <a:rPr lang="zh-CN" altLang="en-US" sz="100" dirty="0">
                <a:solidFill>
                  <a:srgbClr val="529C6B"/>
                </a:solidFill>
                <a:latin typeface="Calibri"/>
                <a:ea typeface="宋体"/>
              </a:rPr>
              <a:t>工作计划：</a:t>
            </a:r>
            <a:r>
              <a:rPr lang="en-US" altLang="zh-CN" sz="100" dirty="0">
                <a:solidFill>
                  <a:srgbClr val="529C6B"/>
                </a:solidFill>
                <a:latin typeface="Calibri"/>
                <a:ea typeface="宋体"/>
              </a:rPr>
              <a:t>www.1ppt.com/xiazai/jihua/</a:t>
            </a:r>
          </a:p>
          <a:p>
            <a:pPr defTabSz="914400"/>
            <a:r>
              <a:rPr lang="zh-CN" altLang="en-US" sz="100" dirty="0">
                <a:solidFill>
                  <a:srgbClr val="529C6B"/>
                </a:solidFill>
                <a:latin typeface="Calibri"/>
                <a:ea typeface="宋体"/>
              </a:rPr>
              <a:t>商务</a:t>
            </a:r>
            <a:r>
              <a:rPr lang="en-US" altLang="zh-CN" sz="100" dirty="0">
                <a:solidFill>
                  <a:srgbClr val="529C6B"/>
                </a:solidFill>
                <a:latin typeface="Calibri"/>
                <a:ea typeface="宋体"/>
              </a:rPr>
              <a:t>PPT</a:t>
            </a:r>
            <a:r>
              <a:rPr lang="zh-CN" altLang="en-US" sz="100" dirty="0">
                <a:solidFill>
                  <a:srgbClr val="529C6B"/>
                </a:solidFill>
                <a:latin typeface="Calibri"/>
                <a:ea typeface="宋体"/>
              </a:rPr>
              <a:t>模板：</a:t>
            </a:r>
            <a:r>
              <a:rPr lang="en-US" altLang="zh-CN" sz="100" dirty="0">
                <a:solidFill>
                  <a:srgbClr val="529C6B"/>
                </a:solidFill>
                <a:latin typeface="Calibri"/>
                <a:ea typeface="宋体"/>
              </a:rPr>
              <a:t>www.1ppt.com/moban/shangwu/  </a:t>
            </a:r>
            <a:r>
              <a:rPr lang="zh-CN" altLang="en-US" sz="100" dirty="0">
                <a:solidFill>
                  <a:srgbClr val="529C6B"/>
                </a:solidFill>
                <a:latin typeface="Calibri"/>
                <a:ea typeface="宋体"/>
              </a:rPr>
              <a:t>个人简历</a:t>
            </a:r>
            <a:r>
              <a:rPr lang="en-US" altLang="zh-CN" sz="100" dirty="0">
                <a:solidFill>
                  <a:srgbClr val="529C6B"/>
                </a:solidFill>
                <a:latin typeface="Calibri"/>
                <a:ea typeface="宋体"/>
              </a:rPr>
              <a:t>PPT</a:t>
            </a:r>
            <a:r>
              <a:rPr lang="zh-CN" altLang="en-US" sz="100" dirty="0">
                <a:solidFill>
                  <a:srgbClr val="529C6B"/>
                </a:solidFill>
                <a:latin typeface="Calibri"/>
                <a:ea typeface="宋体"/>
              </a:rPr>
              <a:t>：</a:t>
            </a:r>
            <a:r>
              <a:rPr lang="en-US" altLang="zh-CN" sz="100" dirty="0">
                <a:solidFill>
                  <a:srgbClr val="529C6B"/>
                </a:solidFill>
                <a:latin typeface="Calibri"/>
                <a:ea typeface="宋体"/>
              </a:rPr>
              <a:t>www.1ppt.com/xiazai/jianli/  </a:t>
            </a:r>
          </a:p>
          <a:p>
            <a:pPr defTabSz="914400"/>
            <a:r>
              <a:rPr lang="zh-CN" altLang="en-US" sz="100" dirty="0">
                <a:solidFill>
                  <a:srgbClr val="529C6B"/>
                </a:solidFill>
                <a:latin typeface="Calibri"/>
                <a:ea typeface="宋体"/>
              </a:rPr>
              <a:t>毕业答辩</a:t>
            </a:r>
            <a:r>
              <a:rPr lang="en-US" altLang="zh-CN" sz="100" dirty="0">
                <a:solidFill>
                  <a:srgbClr val="529C6B"/>
                </a:solidFill>
                <a:latin typeface="Calibri"/>
                <a:ea typeface="宋体"/>
              </a:rPr>
              <a:t>PPT</a:t>
            </a:r>
            <a:r>
              <a:rPr lang="zh-CN" altLang="en-US" sz="100" dirty="0">
                <a:solidFill>
                  <a:srgbClr val="529C6B"/>
                </a:solidFill>
                <a:latin typeface="Calibri"/>
                <a:ea typeface="宋体"/>
              </a:rPr>
              <a:t>：</a:t>
            </a:r>
            <a:r>
              <a:rPr lang="en-US" altLang="zh-CN" sz="100" dirty="0">
                <a:solidFill>
                  <a:srgbClr val="529C6B"/>
                </a:solidFill>
                <a:latin typeface="Calibri"/>
                <a:ea typeface="宋体"/>
              </a:rPr>
              <a:t>www.1ppt.com/xiazai/dabian/  </a:t>
            </a:r>
            <a:r>
              <a:rPr lang="zh-CN" altLang="en-US" sz="100" dirty="0">
                <a:solidFill>
                  <a:srgbClr val="529C6B"/>
                </a:solidFill>
                <a:latin typeface="Calibri"/>
                <a:ea typeface="宋体"/>
              </a:rPr>
              <a:t>工作汇报</a:t>
            </a:r>
            <a:r>
              <a:rPr lang="en-US" altLang="zh-CN" sz="100" dirty="0">
                <a:solidFill>
                  <a:srgbClr val="529C6B"/>
                </a:solidFill>
                <a:latin typeface="Calibri"/>
                <a:ea typeface="宋体"/>
              </a:rPr>
              <a:t>PPT</a:t>
            </a:r>
            <a:r>
              <a:rPr lang="zh-CN" altLang="en-US" sz="100" dirty="0">
                <a:solidFill>
                  <a:srgbClr val="529C6B"/>
                </a:solidFill>
                <a:latin typeface="Calibri"/>
                <a:ea typeface="宋体"/>
              </a:rPr>
              <a:t>：</a:t>
            </a:r>
            <a:r>
              <a:rPr lang="en-US" altLang="zh-CN" sz="100" dirty="0">
                <a:solidFill>
                  <a:srgbClr val="529C6B"/>
                </a:solidFill>
                <a:latin typeface="Calibri"/>
                <a:ea typeface="宋体"/>
              </a:rPr>
              <a:t>www.1ppt.com/xiazai/huibao/    </a:t>
            </a:r>
          </a:p>
          <a:p>
            <a:pPr defTabSz="914400"/>
            <a:r>
              <a:rPr lang="en-US" altLang="zh-CN" sz="100" dirty="0">
                <a:solidFill>
                  <a:srgbClr val="529C6B"/>
                </a:solidFill>
                <a:latin typeface="Calibri"/>
                <a:ea typeface="宋体"/>
              </a:rPr>
              <a:t> </a:t>
            </a:r>
          </a:p>
        </p:txBody>
      </p:sp>
    </p:spTree>
    <p:extLst>
      <p:ext uri="{BB962C8B-B14F-4D97-AF65-F5344CB8AC3E}">
        <p14:creationId xmlns:p14="http://schemas.microsoft.com/office/powerpoint/2010/main" val="1646616842"/>
      </p:ext>
    </p:extLst>
  </p:cSld>
  <p:clrMapOvr>
    <a:masterClrMapping/>
  </p:clrMapOvr>
  <mc:AlternateContent xmlns:mc="http://schemas.openxmlformats.org/markup-compatibility/2006" xmlns:p14="http://schemas.microsoft.com/office/powerpoint/2010/main">
    <mc:Choice Requires="p14">
      <p:transition spd="slow" p14:dur="10500"/>
    </mc:Choice>
    <mc:Fallback xmlns="">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944389227"/>
      </p:ext>
    </p:extLst>
  </p:cSld>
  <p:clrMapOvr>
    <a:masterClrMapping/>
  </p:clrMapOvr>
  <mc:AlternateContent xmlns:mc="http://schemas.openxmlformats.org/markup-compatibility/2006" xmlns:p14="http://schemas.microsoft.com/office/powerpoint/2010/main">
    <mc:Choice Requires="p14">
      <p:transition spd="slow" p14:dur="10500"/>
    </mc:Choice>
    <mc:Fallback xmlns="">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3402379164"/>
      </p:ext>
    </p:extLst>
  </p:cSld>
  <p:clrMapOvr>
    <a:masterClrMapping/>
  </p:clrMapOvr>
  <mc:AlternateContent xmlns:mc="http://schemas.openxmlformats.org/markup-compatibility/2006" xmlns:p14="http://schemas.microsoft.com/office/powerpoint/2010/main">
    <mc:Choice Requires="p14">
      <p:transition spd="slow" p14:dur="10500"/>
    </mc:Choice>
    <mc:Fallback xmlns="">
      <p:transition spd="slow"/>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1872490087"/>
      </p:ext>
    </p:extLst>
  </p:cSld>
  <p:clrMapOvr>
    <a:masterClrMapping/>
  </p:clrMapOvr>
  <mc:AlternateContent xmlns:mc="http://schemas.openxmlformats.org/markup-compatibility/2006" xmlns:p14="http://schemas.microsoft.com/office/powerpoint/2010/main">
    <mc:Choice Requires="p14">
      <p:transition spd="slow" p14:dur="10500"/>
    </mc:Choice>
    <mc:Fallback xmlns="">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1048711295"/>
      </p:ext>
    </p:extLst>
  </p:cSld>
  <p:clrMapOvr>
    <a:masterClrMapping/>
  </p:clrMapOvr>
  <mc:AlternateContent xmlns:mc="http://schemas.openxmlformats.org/markup-compatibility/2006" xmlns:p14="http://schemas.microsoft.com/office/powerpoint/2010/main">
    <mc:Choice Requires="p14">
      <p:transition spd="slow" p14:dur="10500"/>
    </mc:Choice>
    <mc:Fallback xmlns="">
      <p:transition spd="slow"/>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2E4465FC-705D-4684-BD1E-274284C7CAC0}"/>
              </a:ext>
            </a:extLst>
          </p:cNvPr>
          <p:cNvPicPr>
            <a:picLocks noChangeAspect="1"/>
          </p:cNvPicPr>
          <p:nvPr userDrawn="1"/>
        </p:nvPicPr>
        <p:blipFill rotWithShape="1">
          <a:blip r:embed="rId16" cstate="screen">
            <a:extLst>
              <a:ext uri="{28A0092B-C50C-407E-A947-70E740481C1C}">
                <a14:useLocalDpi xmlns:a14="http://schemas.microsoft.com/office/drawing/2010/main"/>
              </a:ext>
            </a:extLst>
          </a:blip>
          <a:srcRect t="5000" b="5000"/>
          <a:stretch/>
        </p:blipFill>
        <p:spPr>
          <a:xfrm>
            <a:off x="-2" y="0"/>
            <a:ext cx="12192003" cy="6858000"/>
          </a:xfrm>
          <a:prstGeom prst="rect">
            <a:avLst/>
          </a:prstGeom>
        </p:spPr>
      </p:pic>
    </p:spTree>
    <p:extLst>
      <p:ext uri="{BB962C8B-B14F-4D97-AF65-F5344CB8AC3E}">
        <p14:creationId xmlns:p14="http://schemas.microsoft.com/office/powerpoint/2010/main" val="3337063809"/>
      </p:ext>
    </p:extLst>
  </p:cSld>
  <p:clrMap bg1="lt1" tx1="dk1" bg2="lt2" tx2="dk2" accent1="accent1" accent2="accent2" accent3="accent3" accent4="accent4" accent5="accent5" accent6="accent6" hlink="hlink" folHlink="folHlink"/>
  <p:sldLayoutIdLst>
    <p:sldLayoutId id="2147483652"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 id="2147483664" r:id="rId12"/>
    <p:sldLayoutId id="2147483665" r:id="rId13"/>
    <p:sldLayoutId id="2147483666" r:id="rId14"/>
  </p:sldLayoutIdLst>
  <mc:AlternateContent xmlns:mc="http://schemas.openxmlformats.org/markup-compatibility/2006" xmlns:p14="http://schemas.microsoft.com/office/powerpoint/2010/main">
    <mc:Choice Requires="p14">
      <p:transition spd="slow" p14:dur="10500"/>
    </mc:Choice>
    <mc:Fallback xmlns="">
      <p:transition spd="slow"/>
    </mc:Fallback>
  </mc:AlternateConten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vmlDrawing" Target="../drawings/vmlDrawing1.vml"/><Relationship Id="rId5" Type="http://schemas.openxmlformats.org/officeDocument/2006/relationships/image" Target="../media/image3.wmf"/><Relationship Id="rId4" Type="http://schemas.openxmlformats.org/officeDocument/2006/relationships/oleObject" Target="../embeddings/oleObject1.bin"/></Relationships>
</file>

<file path=ppt/slides/_rels/slide13.xml.rels><?xml version="1.0" encoding="UTF-8" standalone="yes"?>
<Relationships xmlns="http://schemas.openxmlformats.org/package/2006/relationships"><Relationship Id="rId8" Type="http://schemas.openxmlformats.org/officeDocument/2006/relationships/image" Target="../media/image5.wmf"/><Relationship Id="rId3" Type="http://schemas.openxmlformats.org/officeDocument/2006/relationships/notesSlide" Target="../notesSlides/notesSlide13.xml"/><Relationship Id="rId7" Type="http://schemas.openxmlformats.org/officeDocument/2006/relationships/oleObject" Target="../embeddings/oleObject3.bin"/><Relationship Id="rId2" Type="http://schemas.openxmlformats.org/officeDocument/2006/relationships/slideLayout" Target="../slideLayouts/slideLayout1.xml"/><Relationship Id="rId1" Type="http://schemas.openxmlformats.org/officeDocument/2006/relationships/vmlDrawing" Target="../drawings/vmlDrawing2.vml"/><Relationship Id="rId6" Type="http://schemas.openxmlformats.org/officeDocument/2006/relationships/image" Target="../media/image4.wmf"/><Relationship Id="rId5" Type="http://schemas.openxmlformats.org/officeDocument/2006/relationships/oleObject" Target="../embeddings/oleObject2.bin"/><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xml"/><Relationship Id="rId1" Type="http://schemas.openxmlformats.org/officeDocument/2006/relationships/vmlDrawing" Target="../drawings/vmlDrawing3.vml"/><Relationship Id="rId6" Type="http://schemas.openxmlformats.org/officeDocument/2006/relationships/image" Target="../media/image7.emf"/><Relationship Id="rId5" Type="http://schemas.openxmlformats.org/officeDocument/2006/relationships/oleObject" Target="../embeddings/oleObject4.bin"/><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7.bin"/><Relationship Id="rId3" Type="http://schemas.openxmlformats.org/officeDocument/2006/relationships/notesSlide" Target="../notesSlides/notesSlide16.xml"/><Relationship Id="rId7" Type="http://schemas.openxmlformats.org/officeDocument/2006/relationships/image" Target="../media/image11.wmf"/><Relationship Id="rId2" Type="http://schemas.openxmlformats.org/officeDocument/2006/relationships/slideLayout" Target="../slideLayouts/slideLayout1.xml"/><Relationship Id="rId1" Type="http://schemas.openxmlformats.org/officeDocument/2006/relationships/vmlDrawing" Target="../drawings/vmlDrawing4.vml"/><Relationship Id="rId6" Type="http://schemas.openxmlformats.org/officeDocument/2006/relationships/oleObject" Target="../embeddings/oleObject6.bin"/><Relationship Id="rId5" Type="http://schemas.openxmlformats.org/officeDocument/2006/relationships/image" Target="../media/image10.wmf"/><Relationship Id="rId4" Type="http://schemas.openxmlformats.org/officeDocument/2006/relationships/oleObject" Target="../embeddings/oleObject5.bin"/><Relationship Id="rId9" Type="http://schemas.openxmlformats.org/officeDocument/2006/relationships/image" Target="../media/image12.wmf"/></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xml"/><Relationship Id="rId1" Type="http://schemas.openxmlformats.org/officeDocument/2006/relationships/vmlDrawing" Target="../drawings/vmlDrawing5.vml"/><Relationship Id="rId6" Type="http://schemas.openxmlformats.org/officeDocument/2006/relationships/image" Target="../media/image14.png"/><Relationship Id="rId5" Type="http://schemas.openxmlformats.org/officeDocument/2006/relationships/image" Target="../media/image13.wmf"/><Relationship Id="rId4" Type="http://schemas.openxmlformats.org/officeDocument/2006/relationships/oleObject" Target="../embeddings/oleObject8.bin"/></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tags" Target="../tags/tag3.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tags" Target="../tags/tag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F97797DE-7568-454D-9880-D53156F8EC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76822">
            <a:off x="2512756" y="-418718"/>
            <a:ext cx="7357502" cy="6737367"/>
          </a:xfrm>
          <a:prstGeom prst="rect">
            <a:avLst/>
          </a:prstGeom>
        </p:spPr>
      </p:pic>
      <p:grpSp>
        <p:nvGrpSpPr>
          <p:cNvPr id="4" name="Group 44">
            <a:extLst>
              <a:ext uri="{FF2B5EF4-FFF2-40B4-BE49-F238E27FC236}">
                <a16:creationId xmlns:a16="http://schemas.microsoft.com/office/drawing/2014/main" id="{3CD5A73F-81C9-4328-AC1B-5D8078E0F5D1}"/>
              </a:ext>
            </a:extLst>
          </p:cNvPr>
          <p:cNvGrpSpPr>
            <a:grpSpLocks noChangeAspect="1"/>
          </p:cNvGrpSpPr>
          <p:nvPr/>
        </p:nvGrpSpPr>
        <p:grpSpPr bwMode="auto">
          <a:xfrm>
            <a:off x="5332414" y="5414174"/>
            <a:ext cx="1527175" cy="273302"/>
            <a:chOff x="2062" y="3556"/>
            <a:chExt cx="1749" cy="313"/>
          </a:xfrm>
        </p:grpSpPr>
        <p:sp>
          <p:nvSpPr>
            <p:cNvPr id="5" name="Freeform 45">
              <a:extLst>
                <a:ext uri="{FF2B5EF4-FFF2-40B4-BE49-F238E27FC236}">
                  <a16:creationId xmlns:a16="http://schemas.microsoft.com/office/drawing/2014/main" id="{B4209274-CEDA-4CF1-95C3-DAF16154AD7E}"/>
                </a:ext>
              </a:extLst>
            </p:cNvPr>
            <p:cNvSpPr>
              <a:spLocks noEditPoints="1"/>
            </p:cNvSpPr>
            <p:nvPr/>
          </p:nvSpPr>
          <p:spPr bwMode="auto">
            <a:xfrm>
              <a:off x="2062" y="3562"/>
              <a:ext cx="252" cy="301"/>
            </a:xfrm>
            <a:custGeom>
              <a:avLst/>
              <a:gdLst>
                <a:gd name="T0" fmla="*/ 86 w 94"/>
                <a:gd name="T1" fmla="*/ 23 h 110"/>
                <a:gd name="T2" fmla="*/ 2 w 94"/>
                <a:gd name="T3" fmla="*/ 39 h 110"/>
                <a:gd name="T4" fmla="*/ 17 w 94"/>
                <a:gd name="T5" fmla="*/ 107 h 110"/>
                <a:gd name="T6" fmla="*/ 25 w 94"/>
                <a:gd name="T7" fmla="*/ 107 h 110"/>
                <a:gd name="T8" fmla="*/ 26 w 94"/>
                <a:gd name="T9" fmla="*/ 107 h 110"/>
                <a:gd name="T10" fmla="*/ 31 w 94"/>
                <a:gd name="T11" fmla="*/ 107 h 110"/>
                <a:gd name="T12" fmla="*/ 57 w 94"/>
                <a:gd name="T13" fmla="*/ 109 h 110"/>
                <a:gd name="T14" fmla="*/ 81 w 94"/>
                <a:gd name="T15" fmla="*/ 99 h 110"/>
                <a:gd name="T16" fmla="*/ 86 w 94"/>
                <a:gd name="T17" fmla="*/ 23 h 110"/>
                <a:gd name="T18" fmla="*/ 28 w 94"/>
                <a:gd name="T19" fmla="*/ 77 h 110"/>
                <a:gd name="T20" fmla="*/ 33 w 94"/>
                <a:gd name="T21" fmla="*/ 89 h 110"/>
                <a:gd name="T22" fmla="*/ 28 w 94"/>
                <a:gd name="T23" fmla="*/ 77 h 110"/>
                <a:gd name="T24" fmla="*/ 30 w 94"/>
                <a:gd name="T25" fmla="*/ 39 h 110"/>
                <a:gd name="T26" fmla="*/ 35 w 94"/>
                <a:gd name="T27" fmla="*/ 28 h 110"/>
                <a:gd name="T28" fmla="*/ 30 w 94"/>
                <a:gd name="T29" fmla="*/ 39 h 110"/>
                <a:gd name="T30" fmla="*/ 63 w 94"/>
                <a:gd name="T31" fmla="*/ 39 h 110"/>
                <a:gd name="T32" fmla="*/ 66 w 94"/>
                <a:gd name="T33" fmla="*/ 49 h 110"/>
                <a:gd name="T34" fmla="*/ 58 w 94"/>
                <a:gd name="T35" fmla="*/ 46 h 110"/>
                <a:gd name="T36" fmla="*/ 63 w 94"/>
                <a:gd name="T37" fmla="*/ 39 h 110"/>
                <a:gd name="T38" fmla="*/ 66 w 94"/>
                <a:gd name="T39" fmla="*/ 66 h 110"/>
                <a:gd name="T40" fmla="*/ 68 w 94"/>
                <a:gd name="T41" fmla="*/ 77 h 110"/>
                <a:gd name="T42" fmla="*/ 66 w 94"/>
                <a:gd name="T43" fmla="*/ 66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4" h="110">
                  <a:moveTo>
                    <a:pt x="86" y="23"/>
                  </a:moveTo>
                  <a:cubicBezTo>
                    <a:pt x="69" y="0"/>
                    <a:pt x="8" y="2"/>
                    <a:pt x="2" y="39"/>
                  </a:cubicBezTo>
                  <a:cubicBezTo>
                    <a:pt x="21" y="48"/>
                    <a:pt x="0" y="91"/>
                    <a:pt x="17" y="107"/>
                  </a:cubicBezTo>
                  <a:cubicBezTo>
                    <a:pt x="19" y="108"/>
                    <a:pt x="22" y="107"/>
                    <a:pt x="25" y="107"/>
                  </a:cubicBezTo>
                  <a:cubicBezTo>
                    <a:pt x="26" y="107"/>
                    <a:pt x="26" y="107"/>
                    <a:pt x="26" y="107"/>
                  </a:cubicBezTo>
                  <a:cubicBezTo>
                    <a:pt x="29" y="106"/>
                    <a:pt x="30" y="107"/>
                    <a:pt x="31" y="107"/>
                  </a:cubicBezTo>
                  <a:cubicBezTo>
                    <a:pt x="40" y="110"/>
                    <a:pt x="49" y="109"/>
                    <a:pt x="57" y="109"/>
                  </a:cubicBezTo>
                  <a:cubicBezTo>
                    <a:pt x="66" y="107"/>
                    <a:pt x="75" y="107"/>
                    <a:pt x="81" y="99"/>
                  </a:cubicBezTo>
                  <a:cubicBezTo>
                    <a:pt x="94" y="81"/>
                    <a:pt x="80" y="48"/>
                    <a:pt x="86" y="23"/>
                  </a:cubicBezTo>
                  <a:close/>
                  <a:moveTo>
                    <a:pt x="28" y="77"/>
                  </a:moveTo>
                  <a:cubicBezTo>
                    <a:pt x="31" y="79"/>
                    <a:pt x="33" y="83"/>
                    <a:pt x="33" y="89"/>
                  </a:cubicBezTo>
                  <a:cubicBezTo>
                    <a:pt x="24" y="92"/>
                    <a:pt x="29" y="81"/>
                    <a:pt x="28" y="77"/>
                  </a:cubicBezTo>
                  <a:close/>
                  <a:moveTo>
                    <a:pt x="30" y="39"/>
                  </a:moveTo>
                  <a:cubicBezTo>
                    <a:pt x="24" y="37"/>
                    <a:pt x="29" y="26"/>
                    <a:pt x="35" y="28"/>
                  </a:cubicBezTo>
                  <a:cubicBezTo>
                    <a:pt x="37" y="35"/>
                    <a:pt x="30" y="34"/>
                    <a:pt x="30" y="39"/>
                  </a:cubicBezTo>
                  <a:close/>
                  <a:moveTo>
                    <a:pt x="63" y="39"/>
                  </a:moveTo>
                  <a:cubicBezTo>
                    <a:pt x="66" y="39"/>
                    <a:pt x="65" y="45"/>
                    <a:pt x="66" y="49"/>
                  </a:cubicBezTo>
                  <a:cubicBezTo>
                    <a:pt x="63" y="47"/>
                    <a:pt x="61" y="46"/>
                    <a:pt x="58" y="46"/>
                  </a:cubicBezTo>
                  <a:cubicBezTo>
                    <a:pt x="59" y="43"/>
                    <a:pt x="62" y="42"/>
                    <a:pt x="63" y="39"/>
                  </a:cubicBezTo>
                  <a:close/>
                  <a:moveTo>
                    <a:pt x="66" y="66"/>
                  </a:moveTo>
                  <a:cubicBezTo>
                    <a:pt x="69" y="67"/>
                    <a:pt x="68" y="73"/>
                    <a:pt x="68" y="77"/>
                  </a:cubicBezTo>
                  <a:cubicBezTo>
                    <a:pt x="62" y="76"/>
                    <a:pt x="62" y="70"/>
                    <a:pt x="66" y="66"/>
                  </a:cubicBezTo>
                  <a:close/>
                </a:path>
              </a:pathLst>
            </a:custGeom>
            <a:solidFill>
              <a:srgbClr val="EDB2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 name="Freeform 46">
              <a:extLst>
                <a:ext uri="{FF2B5EF4-FFF2-40B4-BE49-F238E27FC236}">
                  <a16:creationId xmlns:a16="http://schemas.microsoft.com/office/drawing/2014/main" id="{E7090F7D-6EFE-4388-9C68-8BEE6A2DF62D}"/>
                </a:ext>
              </a:extLst>
            </p:cNvPr>
            <p:cNvSpPr>
              <a:spLocks noEditPoints="1"/>
            </p:cNvSpPr>
            <p:nvPr/>
          </p:nvSpPr>
          <p:spPr bwMode="auto">
            <a:xfrm>
              <a:off x="2443" y="3562"/>
              <a:ext cx="251" cy="301"/>
            </a:xfrm>
            <a:custGeom>
              <a:avLst/>
              <a:gdLst>
                <a:gd name="T0" fmla="*/ 85 w 94"/>
                <a:gd name="T1" fmla="*/ 23 h 110"/>
                <a:gd name="T2" fmla="*/ 1 w 94"/>
                <a:gd name="T3" fmla="*/ 39 h 110"/>
                <a:gd name="T4" fmla="*/ 17 w 94"/>
                <a:gd name="T5" fmla="*/ 107 h 110"/>
                <a:gd name="T6" fmla="*/ 24 w 94"/>
                <a:gd name="T7" fmla="*/ 107 h 110"/>
                <a:gd name="T8" fmla="*/ 26 w 94"/>
                <a:gd name="T9" fmla="*/ 107 h 110"/>
                <a:gd name="T10" fmla="*/ 31 w 94"/>
                <a:gd name="T11" fmla="*/ 107 h 110"/>
                <a:gd name="T12" fmla="*/ 57 w 94"/>
                <a:gd name="T13" fmla="*/ 109 h 110"/>
                <a:gd name="T14" fmla="*/ 80 w 94"/>
                <a:gd name="T15" fmla="*/ 99 h 110"/>
                <a:gd name="T16" fmla="*/ 85 w 94"/>
                <a:gd name="T17" fmla="*/ 23 h 110"/>
                <a:gd name="T18" fmla="*/ 27 w 94"/>
                <a:gd name="T19" fmla="*/ 77 h 110"/>
                <a:gd name="T20" fmla="*/ 32 w 94"/>
                <a:gd name="T21" fmla="*/ 89 h 110"/>
                <a:gd name="T22" fmla="*/ 27 w 94"/>
                <a:gd name="T23" fmla="*/ 77 h 110"/>
                <a:gd name="T24" fmla="*/ 29 w 94"/>
                <a:gd name="T25" fmla="*/ 39 h 110"/>
                <a:gd name="T26" fmla="*/ 34 w 94"/>
                <a:gd name="T27" fmla="*/ 28 h 110"/>
                <a:gd name="T28" fmla="*/ 29 w 94"/>
                <a:gd name="T29" fmla="*/ 39 h 110"/>
                <a:gd name="T30" fmla="*/ 62 w 94"/>
                <a:gd name="T31" fmla="*/ 39 h 110"/>
                <a:gd name="T32" fmla="*/ 65 w 94"/>
                <a:gd name="T33" fmla="*/ 49 h 110"/>
                <a:gd name="T34" fmla="*/ 57 w 94"/>
                <a:gd name="T35" fmla="*/ 46 h 110"/>
                <a:gd name="T36" fmla="*/ 62 w 94"/>
                <a:gd name="T37" fmla="*/ 39 h 110"/>
                <a:gd name="T38" fmla="*/ 65 w 94"/>
                <a:gd name="T39" fmla="*/ 66 h 110"/>
                <a:gd name="T40" fmla="*/ 67 w 94"/>
                <a:gd name="T41" fmla="*/ 77 h 110"/>
                <a:gd name="T42" fmla="*/ 65 w 94"/>
                <a:gd name="T43" fmla="*/ 66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4" h="110">
                  <a:moveTo>
                    <a:pt x="85" y="23"/>
                  </a:moveTo>
                  <a:cubicBezTo>
                    <a:pt x="68" y="0"/>
                    <a:pt x="7" y="2"/>
                    <a:pt x="1" y="39"/>
                  </a:cubicBezTo>
                  <a:cubicBezTo>
                    <a:pt x="20" y="48"/>
                    <a:pt x="0" y="91"/>
                    <a:pt x="17" y="107"/>
                  </a:cubicBezTo>
                  <a:cubicBezTo>
                    <a:pt x="19" y="108"/>
                    <a:pt x="22" y="107"/>
                    <a:pt x="24" y="107"/>
                  </a:cubicBezTo>
                  <a:cubicBezTo>
                    <a:pt x="25" y="107"/>
                    <a:pt x="25" y="107"/>
                    <a:pt x="26" y="107"/>
                  </a:cubicBezTo>
                  <a:cubicBezTo>
                    <a:pt x="28" y="106"/>
                    <a:pt x="30" y="107"/>
                    <a:pt x="31" y="107"/>
                  </a:cubicBezTo>
                  <a:cubicBezTo>
                    <a:pt x="39" y="110"/>
                    <a:pt x="48" y="109"/>
                    <a:pt x="57" y="109"/>
                  </a:cubicBezTo>
                  <a:cubicBezTo>
                    <a:pt x="66" y="107"/>
                    <a:pt x="74" y="107"/>
                    <a:pt x="80" y="99"/>
                  </a:cubicBezTo>
                  <a:cubicBezTo>
                    <a:pt x="94" y="81"/>
                    <a:pt x="79" y="48"/>
                    <a:pt x="85" y="23"/>
                  </a:cubicBezTo>
                  <a:close/>
                  <a:moveTo>
                    <a:pt x="27" y="77"/>
                  </a:moveTo>
                  <a:cubicBezTo>
                    <a:pt x="31" y="79"/>
                    <a:pt x="32" y="83"/>
                    <a:pt x="32" y="89"/>
                  </a:cubicBezTo>
                  <a:cubicBezTo>
                    <a:pt x="23" y="92"/>
                    <a:pt x="28" y="81"/>
                    <a:pt x="27" y="77"/>
                  </a:cubicBezTo>
                  <a:close/>
                  <a:moveTo>
                    <a:pt x="29" y="39"/>
                  </a:moveTo>
                  <a:cubicBezTo>
                    <a:pt x="23" y="37"/>
                    <a:pt x="28" y="26"/>
                    <a:pt x="34" y="28"/>
                  </a:cubicBezTo>
                  <a:cubicBezTo>
                    <a:pt x="36" y="35"/>
                    <a:pt x="29" y="34"/>
                    <a:pt x="29" y="39"/>
                  </a:cubicBezTo>
                  <a:close/>
                  <a:moveTo>
                    <a:pt x="62" y="39"/>
                  </a:moveTo>
                  <a:cubicBezTo>
                    <a:pt x="66" y="39"/>
                    <a:pt x="64" y="45"/>
                    <a:pt x="65" y="49"/>
                  </a:cubicBezTo>
                  <a:cubicBezTo>
                    <a:pt x="63" y="47"/>
                    <a:pt x="61" y="46"/>
                    <a:pt x="57" y="46"/>
                  </a:cubicBezTo>
                  <a:cubicBezTo>
                    <a:pt x="58" y="43"/>
                    <a:pt x="62" y="42"/>
                    <a:pt x="62" y="39"/>
                  </a:cubicBezTo>
                  <a:close/>
                  <a:moveTo>
                    <a:pt x="65" y="66"/>
                  </a:moveTo>
                  <a:cubicBezTo>
                    <a:pt x="68" y="67"/>
                    <a:pt x="67" y="73"/>
                    <a:pt x="67" y="77"/>
                  </a:cubicBezTo>
                  <a:cubicBezTo>
                    <a:pt x="61" y="76"/>
                    <a:pt x="62" y="70"/>
                    <a:pt x="65" y="66"/>
                  </a:cubicBezTo>
                  <a:close/>
                </a:path>
              </a:pathLst>
            </a:custGeom>
            <a:solidFill>
              <a:srgbClr val="F7F5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 name="Freeform 47">
              <a:extLst>
                <a:ext uri="{FF2B5EF4-FFF2-40B4-BE49-F238E27FC236}">
                  <a16:creationId xmlns:a16="http://schemas.microsoft.com/office/drawing/2014/main" id="{DF03B5F7-56EA-4275-AAC8-5CDA5425E29E}"/>
                </a:ext>
              </a:extLst>
            </p:cNvPr>
            <p:cNvSpPr>
              <a:spLocks noEditPoints="1"/>
            </p:cNvSpPr>
            <p:nvPr/>
          </p:nvSpPr>
          <p:spPr bwMode="auto">
            <a:xfrm>
              <a:off x="2820" y="3570"/>
              <a:ext cx="252" cy="299"/>
            </a:xfrm>
            <a:custGeom>
              <a:avLst/>
              <a:gdLst>
                <a:gd name="T0" fmla="*/ 85 w 94"/>
                <a:gd name="T1" fmla="*/ 23 h 109"/>
                <a:gd name="T2" fmla="*/ 2 w 94"/>
                <a:gd name="T3" fmla="*/ 38 h 109"/>
                <a:gd name="T4" fmla="*/ 17 w 94"/>
                <a:gd name="T5" fmla="*/ 106 h 109"/>
                <a:gd name="T6" fmla="*/ 25 w 94"/>
                <a:gd name="T7" fmla="*/ 106 h 109"/>
                <a:gd name="T8" fmla="*/ 26 w 94"/>
                <a:gd name="T9" fmla="*/ 106 h 109"/>
                <a:gd name="T10" fmla="*/ 31 w 94"/>
                <a:gd name="T11" fmla="*/ 107 h 109"/>
                <a:gd name="T12" fmla="*/ 57 w 94"/>
                <a:gd name="T13" fmla="*/ 109 h 109"/>
                <a:gd name="T14" fmla="*/ 80 w 94"/>
                <a:gd name="T15" fmla="*/ 99 h 109"/>
                <a:gd name="T16" fmla="*/ 85 w 94"/>
                <a:gd name="T17" fmla="*/ 23 h 109"/>
                <a:gd name="T18" fmla="*/ 27 w 94"/>
                <a:gd name="T19" fmla="*/ 76 h 109"/>
                <a:gd name="T20" fmla="*/ 32 w 94"/>
                <a:gd name="T21" fmla="*/ 89 h 109"/>
                <a:gd name="T22" fmla="*/ 27 w 94"/>
                <a:gd name="T23" fmla="*/ 76 h 109"/>
                <a:gd name="T24" fmla="*/ 30 w 94"/>
                <a:gd name="T25" fmla="*/ 38 h 109"/>
                <a:gd name="T26" fmla="*/ 35 w 94"/>
                <a:gd name="T27" fmla="*/ 28 h 109"/>
                <a:gd name="T28" fmla="*/ 30 w 94"/>
                <a:gd name="T29" fmla="*/ 38 h 109"/>
                <a:gd name="T30" fmla="*/ 63 w 94"/>
                <a:gd name="T31" fmla="*/ 38 h 109"/>
                <a:gd name="T32" fmla="*/ 65 w 94"/>
                <a:gd name="T33" fmla="*/ 48 h 109"/>
                <a:gd name="T34" fmla="*/ 57 w 94"/>
                <a:gd name="T35" fmla="*/ 46 h 109"/>
                <a:gd name="T36" fmla="*/ 63 w 94"/>
                <a:gd name="T37" fmla="*/ 38 h 109"/>
                <a:gd name="T38" fmla="*/ 65 w 94"/>
                <a:gd name="T39" fmla="*/ 66 h 109"/>
                <a:gd name="T40" fmla="*/ 68 w 94"/>
                <a:gd name="T41" fmla="*/ 76 h 109"/>
                <a:gd name="T42" fmla="*/ 65 w 94"/>
                <a:gd name="T43" fmla="*/ 6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4" h="109">
                  <a:moveTo>
                    <a:pt x="85" y="23"/>
                  </a:moveTo>
                  <a:cubicBezTo>
                    <a:pt x="68" y="0"/>
                    <a:pt x="7" y="2"/>
                    <a:pt x="2" y="38"/>
                  </a:cubicBezTo>
                  <a:cubicBezTo>
                    <a:pt x="21" y="48"/>
                    <a:pt x="0" y="91"/>
                    <a:pt x="17" y="106"/>
                  </a:cubicBezTo>
                  <a:cubicBezTo>
                    <a:pt x="19" y="107"/>
                    <a:pt x="22" y="107"/>
                    <a:pt x="25" y="106"/>
                  </a:cubicBezTo>
                  <a:cubicBezTo>
                    <a:pt x="25" y="106"/>
                    <a:pt x="25" y="106"/>
                    <a:pt x="26" y="106"/>
                  </a:cubicBezTo>
                  <a:cubicBezTo>
                    <a:pt x="28" y="106"/>
                    <a:pt x="30" y="106"/>
                    <a:pt x="31" y="107"/>
                  </a:cubicBezTo>
                  <a:cubicBezTo>
                    <a:pt x="40" y="109"/>
                    <a:pt x="48" y="109"/>
                    <a:pt x="57" y="109"/>
                  </a:cubicBezTo>
                  <a:cubicBezTo>
                    <a:pt x="66" y="107"/>
                    <a:pt x="74" y="107"/>
                    <a:pt x="80" y="99"/>
                  </a:cubicBezTo>
                  <a:cubicBezTo>
                    <a:pt x="94" y="81"/>
                    <a:pt x="80" y="48"/>
                    <a:pt x="85" y="23"/>
                  </a:cubicBezTo>
                  <a:close/>
                  <a:moveTo>
                    <a:pt x="27" y="76"/>
                  </a:moveTo>
                  <a:cubicBezTo>
                    <a:pt x="31" y="78"/>
                    <a:pt x="33" y="82"/>
                    <a:pt x="32" y="89"/>
                  </a:cubicBezTo>
                  <a:cubicBezTo>
                    <a:pt x="24" y="91"/>
                    <a:pt x="28" y="81"/>
                    <a:pt x="27" y="76"/>
                  </a:cubicBezTo>
                  <a:close/>
                  <a:moveTo>
                    <a:pt x="30" y="38"/>
                  </a:moveTo>
                  <a:cubicBezTo>
                    <a:pt x="23" y="36"/>
                    <a:pt x="28" y="25"/>
                    <a:pt x="35" y="28"/>
                  </a:cubicBezTo>
                  <a:cubicBezTo>
                    <a:pt x="37" y="35"/>
                    <a:pt x="30" y="33"/>
                    <a:pt x="30" y="38"/>
                  </a:cubicBezTo>
                  <a:close/>
                  <a:moveTo>
                    <a:pt x="63" y="38"/>
                  </a:moveTo>
                  <a:cubicBezTo>
                    <a:pt x="66" y="39"/>
                    <a:pt x="65" y="44"/>
                    <a:pt x="65" y="48"/>
                  </a:cubicBezTo>
                  <a:cubicBezTo>
                    <a:pt x="63" y="47"/>
                    <a:pt x="61" y="45"/>
                    <a:pt x="57" y="46"/>
                  </a:cubicBezTo>
                  <a:cubicBezTo>
                    <a:pt x="58" y="42"/>
                    <a:pt x="62" y="42"/>
                    <a:pt x="63" y="38"/>
                  </a:cubicBezTo>
                  <a:close/>
                  <a:moveTo>
                    <a:pt x="65" y="66"/>
                  </a:moveTo>
                  <a:cubicBezTo>
                    <a:pt x="69" y="67"/>
                    <a:pt x="67" y="72"/>
                    <a:pt x="68" y="76"/>
                  </a:cubicBezTo>
                  <a:cubicBezTo>
                    <a:pt x="62" y="75"/>
                    <a:pt x="62" y="69"/>
                    <a:pt x="65" y="6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 name="Freeform 48">
              <a:extLst>
                <a:ext uri="{FF2B5EF4-FFF2-40B4-BE49-F238E27FC236}">
                  <a16:creationId xmlns:a16="http://schemas.microsoft.com/office/drawing/2014/main" id="{4DAD4D92-E8FE-46ED-BE2E-B6408E7DD2D3}"/>
                </a:ext>
              </a:extLst>
            </p:cNvPr>
            <p:cNvSpPr>
              <a:spLocks noEditPoints="1"/>
            </p:cNvSpPr>
            <p:nvPr/>
          </p:nvSpPr>
          <p:spPr bwMode="auto">
            <a:xfrm>
              <a:off x="3198" y="3570"/>
              <a:ext cx="251" cy="299"/>
            </a:xfrm>
            <a:custGeom>
              <a:avLst/>
              <a:gdLst>
                <a:gd name="T0" fmla="*/ 86 w 94"/>
                <a:gd name="T1" fmla="*/ 23 h 109"/>
                <a:gd name="T2" fmla="*/ 2 w 94"/>
                <a:gd name="T3" fmla="*/ 38 h 109"/>
                <a:gd name="T4" fmla="*/ 17 w 94"/>
                <a:gd name="T5" fmla="*/ 106 h 109"/>
                <a:gd name="T6" fmla="*/ 25 w 94"/>
                <a:gd name="T7" fmla="*/ 106 h 109"/>
                <a:gd name="T8" fmla="*/ 26 w 94"/>
                <a:gd name="T9" fmla="*/ 106 h 109"/>
                <a:gd name="T10" fmla="*/ 31 w 94"/>
                <a:gd name="T11" fmla="*/ 107 h 109"/>
                <a:gd name="T12" fmla="*/ 57 w 94"/>
                <a:gd name="T13" fmla="*/ 109 h 109"/>
                <a:gd name="T14" fmla="*/ 81 w 94"/>
                <a:gd name="T15" fmla="*/ 99 h 109"/>
                <a:gd name="T16" fmla="*/ 86 w 94"/>
                <a:gd name="T17" fmla="*/ 23 h 109"/>
                <a:gd name="T18" fmla="*/ 27 w 94"/>
                <a:gd name="T19" fmla="*/ 76 h 109"/>
                <a:gd name="T20" fmla="*/ 32 w 94"/>
                <a:gd name="T21" fmla="*/ 89 h 109"/>
                <a:gd name="T22" fmla="*/ 27 w 94"/>
                <a:gd name="T23" fmla="*/ 76 h 109"/>
                <a:gd name="T24" fmla="*/ 30 w 94"/>
                <a:gd name="T25" fmla="*/ 38 h 109"/>
                <a:gd name="T26" fmla="*/ 35 w 94"/>
                <a:gd name="T27" fmla="*/ 28 h 109"/>
                <a:gd name="T28" fmla="*/ 30 w 94"/>
                <a:gd name="T29" fmla="*/ 38 h 109"/>
                <a:gd name="T30" fmla="*/ 63 w 94"/>
                <a:gd name="T31" fmla="*/ 38 h 109"/>
                <a:gd name="T32" fmla="*/ 65 w 94"/>
                <a:gd name="T33" fmla="*/ 48 h 109"/>
                <a:gd name="T34" fmla="*/ 58 w 94"/>
                <a:gd name="T35" fmla="*/ 46 h 109"/>
                <a:gd name="T36" fmla="*/ 63 w 94"/>
                <a:gd name="T37" fmla="*/ 38 h 109"/>
                <a:gd name="T38" fmla="*/ 65 w 94"/>
                <a:gd name="T39" fmla="*/ 66 h 109"/>
                <a:gd name="T40" fmla="*/ 68 w 94"/>
                <a:gd name="T41" fmla="*/ 76 h 109"/>
                <a:gd name="T42" fmla="*/ 65 w 94"/>
                <a:gd name="T43" fmla="*/ 6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4" h="109">
                  <a:moveTo>
                    <a:pt x="86" y="23"/>
                  </a:moveTo>
                  <a:cubicBezTo>
                    <a:pt x="69" y="0"/>
                    <a:pt x="8" y="2"/>
                    <a:pt x="2" y="38"/>
                  </a:cubicBezTo>
                  <a:cubicBezTo>
                    <a:pt x="21" y="48"/>
                    <a:pt x="0" y="91"/>
                    <a:pt x="17" y="106"/>
                  </a:cubicBezTo>
                  <a:cubicBezTo>
                    <a:pt x="19" y="107"/>
                    <a:pt x="22" y="107"/>
                    <a:pt x="25" y="106"/>
                  </a:cubicBezTo>
                  <a:cubicBezTo>
                    <a:pt x="25" y="106"/>
                    <a:pt x="26" y="106"/>
                    <a:pt x="26" y="106"/>
                  </a:cubicBezTo>
                  <a:cubicBezTo>
                    <a:pt x="28" y="106"/>
                    <a:pt x="30" y="106"/>
                    <a:pt x="31" y="107"/>
                  </a:cubicBezTo>
                  <a:cubicBezTo>
                    <a:pt x="40" y="109"/>
                    <a:pt x="49" y="109"/>
                    <a:pt x="57" y="109"/>
                  </a:cubicBezTo>
                  <a:cubicBezTo>
                    <a:pt x="66" y="107"/>
                    <a:pt x="74" y="107"/>
                    <a:pt x="81" y="99"/>
                  </a:cubicBezTo>
                  <a:cubicBezTo>
                    <a:pt x="94" y="81"/>
                    <a:pt x="80" y="48"/>
                    <a:pt x="86" y="23"/>
                  </a:cubicBezTo>
                  <a:close/>
                  <a:moveTo>
                    <a:pt x="27" y="76"/>
                  </a:moveTo>
                  <a:cubicBezTo>
                    <a:pt x="31" y="78"/>
                    <a:pt x="33" y="82"/>
                    <a:pt x="32" y="89"/>
                  </a:cubicBezTo>
                  <a:cubicBezTo>
                    <a:pt x="24" y="91"/>
                    <a:pt x="28" y="81"/>
                    <a:pt x="27" y="76"/>
                  </a:cubicBezTo>
                  <a:close/>
                  <a:moveTo>
                    <a:pt x="30" y="38"/>
                  </a:moveTo>
                  <a:cubicBezTo>
                    <a:pt x="24" y="36"/>
                    <a:pt x="29" y="25"/>
                    <a:pt x="35" y="28"/>
                  </a:cubicBezTo>
                  <a:cubicBezTo>
                    <a:pt x="37" y="35"/>
                    <a:pt x="30" y="33"/>
                    <a:pt x="30" y="38"/>
                  </a:cubicBezTo>
                  <a:close/>
                  <a:moveTo>
                    <a:pt x="63" y="38"/>
                  </a:moveTo>
                  <a:cubicBezTo>
                    <a:pt x="66" y="39"/>
                    <a:pt x="65" y="44"/>
                    <a:pt x="65" y="48"/>
                  </a:cubicBezTo>
                  <a:cubicBezTo>
                    <a:pt x="63" y="47"/>
                    <a:pt x="61" y="45"/>
                    <a:pt x="58" y="46"/>
                  </a:cubicBezTo>
                  <a:cubicBezTo>
                    <a:pt x="59" y="42"/>
                    <a:pt x="62" y="42"/>
                    <a:pt x="63" y="38"/>
                  </a:cubicBezTo>
                  <a:close/>
                  <a:moveTo>
                    <a:pt x="65" y="66"/>
                  </a:moveTo>
                  <a:cubicBezTo>
                    <a:pt x="69" y="67"/>
                    <a:pt x="67" y="72"/>
                    <a:pt x="68" y="76"/>
                  </a:cubicBezTo>
                  <a:cubicBezTo>
                    <a:pt x="62" y="75"/>
                    <a:pt x="62" y="69"/>
                    <a:pt x="65" y="66"/>
                  </a:cubicBezTo>
                  <a:close/>
                </a:path>
              </a:pathLst>
            </a:custGeom>
            <a:solidFill>
              <a:srgbClr val="C1E9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 name="Freeform 49">
              <a:extLst>
                <a:ext uri="{FF2B5EF4-FFF2-40B4-BE49-F238E27FC236}">
                  <a16:creationId xmlns:a16="http://schemas.microsoft.com/office/drawing/2014/main" id="{8FFDF5C7-EFCE-474A-8590-6E835951CBAB}"/>
                </a:ext>
              </a:extLst>
            </p:cNvPr>
            <p:cNvSpPr>
              <a:spLocks noEditPoints="1"/>
            </p:cNvSpPr>
            <p:nvPr/>
          </p:nvSpPr>
          <p:spPr bwMode="auto">
            <a:xfrm>
              <a:off x="3559" y="3556"/>
              <a:ext cx="252" cy="299"/>
            </a:xfrm>
            <a:custGeom>
              <a:avLst/>
              <a:gdLst>
                <a:gd name="T0" fmla="*/ 86 w 94"/>
                <a:gd name="T1" fmla="*/ 23 h 109"/>
                <a:gd name="T2" fmla="*/ 2 w 94"/>
                <a:gd name="T3" fmla="*/ 38 h 109"/>
                <a:gd name="T4" fmla="*/ 17 w 94"/>
                <a:gd name="T5" fmla="*/ 107 h 109"/>
                <a:gd name="T6" fmla="*/ 25 w 94"/>
                <a:gd name="T7" fmla="*/ 107 h 109"/>
                <a:gd name="T8" fmla="*/ 26 w 94"/>
                <a:gd name="T9" fmla="*/ 107 h 109"/>
                <a:gd name="T10" fmla="*/ 31 w 94"/>
                <a:gd name="T11" fmla="*/ 107 h 109"/>
                <a:gd name="T12" fmla="*/ 57 w 94"/>
                <a:gd name="T13" fmla="*/ 109 h 109"/>
                <a:gd name="T14" fmla="*/ 81 w 94"/>
                <a:gd name="T15" fmla="*/ 99 h 109"/>
                <a:gd name="T16" fmla="*/ 86 w 94"/>
                <a:gd name="T17" fmla="*/ 23 h 109"/>
                <a:gd name="T18" fmla="*/ 27 w 94"/>
                <a:gd name="T19" fmla="*/ 76 h 109"/>
                <a:gd name="T20" fmla="*/ 32 w 94"/>
                <a:gd name="T21" fmla="*/ 89 h 109"/>
                <a:gd name="T22" fmla="*/ 27 w 94"/>
                <a:gd name="T23" fmla="*/ 76 h 109"/>
                <a:gd name="T24" fmla="*/ 30 w 94"/>
                <a:gd name="T25" fmla="*/ 38 h 109"/>
                <a:gd name="T26" fmla="*/ 35 w 94"/>
                <a:gd name="T27" fmla="*/ 28 h 109"/>
                <a:gd name="T28" fmla="*/ 30 w 94"/>
                <a:gd name="T29" fmla="*/ 38 h 109"/>
                <a:gd name="T30" fmla="*/ 63 w 94"/>
                <a:gd name="T31" fmla="*/ 38 h 109"/>
                <a:gd name="T32" fmla="*/ 65 w 94"/>
                <a:gd name="T33" fmla="*/ 49 h 109"/>
                <a:gd name="T34" fmla="*/ 58 w 94"/>
                <a:gd name="T35" fmla="*/ 46 h 109"/>
                <a:gd name="T36" fmla="*/ 63 w 94"/>
                <a:gd name="T37" fmla="*/ 38 h 109"/>
                <a:gd name="T38" fmla="*/ 65 w 94"/>
                <a:gd name="T39" fmla="*/ 66 h 109"/>
                <a:gd name="T40" fmla="*/ 68 w 94"/>
                <a:gd name="T41" fmla="*/ 76 h 109"/>
                <a:gd name="T42" fmla="*/ 65 w 94"/>
                <a:gd name="T43" fmla="*/ 6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4" h="109">
                  <a:moveTo>
                    <a:pt x="86" y="23"/>
                  </a:moveTo>
                  <a:cubicBezTo>
                    <a:pt x="69" y="0"/>
                    <a:pt x="8" y="2"/>
                    <a:pt x="2" y="38"/>
                  </a:cubicBezTo>
                  <a:cubicBezTo>
                    <a:pt x="21" y="48"/>
                    <a:pt x="0" y="91"/>
                    <a:pt x="17" y="107"/>
                  </a:cubicBezTo>
                  <a:cubicBezTo>
                    <a:pt x="19" y="107"/>
                    <a:pt x="22" y="107"/>
                    <a:pt x="25" y="107"/>
                  </a:cubicBezTo>
                  <a:cubicBezTo>
                    <a:pt x="25" y="107"/>
                    <a:pt x="26" y="107"/>
                    <a:pt x="26" y="107"/>
                  </a:cubicBezTo>
                  <a:cubicBezTo>
                    <a:pt x="28" y="106"/>
                    <a:pt x="30" y="107"/>
                    <a:pt x="31" y="107"/>
                  </a:cubicBezTo>
                  <a:cubicBezTo>
                    <a:pt x="40" y="109"/>
                    <a:pt x="49" y="109"/>
                    <a:pt x="57" y="109"/>
                  </a:cubicBezTo>
                  <a:cubicBezTo>
                    <a:pt x="66" y="107"/>
                    <a:pt x="75" y="107"/>
                    <a:pt x="81" y="99"/>
                  </a:cubicBezTo>
                  <a:cubicBezTo>
                    <a:pt x="94" y="81"/>
                    <a:pt x="80" y="48"/>
                    <a:pt x="86" y="23"/>
                  </a:cubicBezTo>
                  <a:close/>
                  <a:moveTo>
                    <a:pt x="27" y="76"/>
                  </a:moveTo>
                  <a:cubicBezTo>
                    <a:pt x="31" y="79"/>
                    <a:pt x="33" y="83"/>
                    <a:pt x="32" y="89"/>
                  </a:cubicBezTo>
                  <a:cubicBezTo>
                    <a:pt x="24" y="92"/>
                    <a:pt x="29" y="81"/>
                    <a:pt x="27" y="76"/>
                  </a:cubicBezTo>
                  <a:close/>
                  <a:moveTo>
                    <a:pt x="30" y="38"/>
                  </a:moveTo>
                  <a:cubicBezTo>
                    <a:pt x="24" y="37"/>
                    <a:pt x="29" y="26"/>
                    <a:pt x="35" y="28"/>
                  </a:cubicBezTo>
                  <a:cubicBezTo>
                    <a:pt x="37" y="35"/>
                    <a:pt x="30" y="33"/>
                    <a:pt x="30" y="38"/>
                  </a:cubicBezTo>
                  <a:close/>
                  <a:moveTo>
                    <a:pt x="63" y="38"/>
                  </a:moveTo>
                  <a:cubicBezTo>
                    <a:pt x="66" y="39"/>
                    <a:pt x="65" y="45"/>
                    <a:pt x="65" y="49"/>
                  </a:cubicBezTo>
                  <a:cubicBezTo>
                    <a:pt x="63" y="47"/>
                    <a:pt x="61" y="46"/>
                    <a:pt x="58" y="46"/>
                  </a:cubicBezTo>
                  <a:cubicBezTo>
                    <a:pt x="59" y="43"/>
                    <a:pt x="62" y="42"/>
                    <a:pt x="63" y="38"/>
                  </a:cubicBezTo>
                  <a:close/>
                  <a:moveTo>
                    <a:pt x="65" y="66"/>
                  </a:moveTo>
                  <a:cubicBezTo>
                    <a:pt x="69" y="67"/>
                    <a:pt x="67" y="73"/>
                    <a:pt x="68" y="76"/>
                  </a:cubicBezTo>
                  <a:cubicBezTo>
                    <a:pt x="62" y="76"/>
                    <a:pt x="62" y="70"/>
                    <a:pt x="65" y="66"/>
                  </a:cubicBezTo>
                  <a:close/>
                </a:path>
              </a:pathLst>
            </a:custGeom>
            <a:solidFill>
              <a:srgbClr val="58C9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sp>
        <p:nvSpPr>
          <p:cNvPr id="10" name="文本框 9">
            <a:extLst>
              <a:ext uri="{FF2B5EF4-FFF2-40B4-BE49-F238E27FC236}">
                <a16:creationId xmlns:a16="http://schemas.microsoft.com/office/drawing/2014/main" id="{D53B8655-7C44-44E1-8CA6-0B5A3E216FCF}"/>
              </a:ext>
            </a:extLst>
          </p:cNvPr>
          <p:cNvSpPr txBox="1"/>
          <p:nvPr/>
        </p:nvSpPr>
        <p:spPr>
          <a:xfrm>
            <a:off x="0" y="2542132"/>
            <a:ext cx="12192000" cy="1569660"/>
          </a:xfrm>
          <a:prstGeom prst="rect">
            <a:avLst/>
          </a:prstGeom>
          <a:noFill/>
        </p:spPr>
        <p:txBody>
          <a:bodyPr wrap="square" rtlCol="0">
            <a:spAutoFit/>
          </a:bodyPr>
          <a:lstStyle/>
          <a:p>
            <a:pPr algn="ctr"/>
            <a:r>
              <a:rPr lang="zh-CN" altLang="en-US" sz="9600" dirty="0">
                <a:solidFill>
                  <a:schemeClr val="bg1"/>
                </a:solidFill>
                <a:effectLst>
                  <a:outerShdw blurRad="38100" dist="38100" dir="2700000" algn="tl">
                    <a:srgbClr val="000000">
                      <a:alpha val="43137"/>
                    </a:srgbClr>
                  </a:outerShdw>
                </a:effectLst>
                <a:cs typeface="+mn-ea"/>
                <a:sym typeface="+mn-lt"/>
              </a:rPr>
              <a:t>离散数学</a:t>
            </a:r>
          </a:p>
        </p:txBody>
      </p:sp>
      <p:sp>
        <p:nvSpPr>
          <p:cNvPr id="11" name="文本框 10">
            <a:extLst>
              <a:ext uri="{FF2B5EF4-FFF2-40B4-BE49-F238E27FC236}">
                <a16:creationId xmlns:a16="http://schemas.microsoft.com/office/drawing/2014/main" id="{789D842A-2767-4AC4-87B3-DF41DFEFD3B8}"/>
              </a:ext>
            </a:extLst>
          </p:cNvPr>
          <p:cNvSpPr txBox="1"/>
          <p:nvPr/>
        </p:nvSpPr>
        <p:spPr>
          <a:xfrm>
            <a:off x="3490823" y="4125398"/>
            <a:ext cx="5378291" cy="1326261"/>
          </a:xfrm>
          <a:prstGeom prst="rect">
            <a:avLst/>
          </a:prstGeom>
          <a:noFill/>
        </p:spPr>
        <p:txBody>
          <a:bodyPr wrap="square" rtlCol="0">
            <a:spAutoFit/>
            <a:scene3d>
              <a:camera prst="orthographicFront"/>
              <a:lightRig rig="threePt" dir="t"/>
            </a:scene3d>
            <a:sp3d/>
          </a:bodyPr>
          <a:lstStyle/>
          <a:p>
            <a:pPr algn="ctr">
              <a:lnSpc>
                <a:spcPct val="114000"/>
              </a:lnSpc>
            </a:pPr>
            <a:r>
              <a:rPr lang="en-US" altLang="zh-CN" sz="3600" dirty="0">
                <a:solidFill>
                  <a:schemeClr val="bg1"/>
                </a:solidFill>
                <a:effectLst>
                  <a:outerShdw blurRad="38100" dist="38100" dir="2700000" algn="tl">
                    <a:srgbClr val="000000">
                      <a:alpha val="43137"/>
                    </a:srgbClr>
                  </a:outerShdw>
                </a:effectLst>
                <a:cs typeface="+mn-ea"/>
                <a:sym typeface="+mn-lt"/>
              </a:rPr>
              <a:t>Discrete Mathematics </a:t>
            </a:r>
          </a:p>
          <a:p>
            <a:pPr algn="ctr">
              <a:lnSpc>
                <a:spcPct val="114000"/>
              </a:lnSpc>
            </a:pPr>
            <a:r>
              <a:rPr lang="zh-CN" altLang="en-US" sz="3600" dirty="0">
                <a:solidFill>
                  <a:schemeClr val="bg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cs typeface="+mn-ea"/>
                <a:sym typeface="+mn-lt"/>
              </a:rPr>
              <a:t>钟芳明</a:t>
            </a:r>
            <a:endParaRPr lang="en-US" altLang="zh-CN" sz="3600" dirty="0">
              <a:solidFill>
                <a:schemeClr val="bg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cs typeface="+mn-ea"/>
              <a:sym typeface="+mn-lt"/>
            </a:endParaRPr>
          </a:p>
        </p:txBody>
      </p:sp>
      <p:grpSp>
        <p:nvGrpSpPr>
          <p:cNvPr id="12" name="Group 4">
            <a:extLst>
              <a:ext uri="{FF2B5EF4-FFF2-40B4-BE49-F238E27FC236}">
                <a16:creationId xmlns:a16="http://schemas.microsoft.com/office/drawing/2014/main" id="{5DF987BA-4218-4F92-AFC1-84A9768C4319}"/>
              </a:ext>
            </a:extLst>
          </p:cNvPr>
          <p:cNvGrpSpPr>
            <a:grpSpLocks noChangeAspect="1"/>
          </p:cNvGrpSpPr>
          <p:nvPr/>
        </p:nvGrpSpPr>
        <p:grpSpPr bwMode="auto">
          <a:xfrm rot="2136143">
            <a:off x="9694576" y="3873168"/>
            <a:ext cx="1906587" cy="2565400"/>
            <a:chOff x="1260" y="774"/>
            <a:chExt cx="1201" cy="1616"/>
          </a:xfrm>
          <a:solidFill>
            <a:schemeClr val="bg1"/>
          </a:solidFill>
        </p:grpSpPr>
        <p:sp>
          <p:nvSpPr>
            <p:cNvPr id="13" name="Freeform 5">
              <a:extLst>
                <a:ext uri="{FF2B5EF4-FFF2-40B4-BE49-F238E27FC236}">
                  <a16:creationId xmlns:a16="http://schemas.microsoft.com/office/drawing/2014/main" id="{9CC12FE4-63B0-4BE2-80AC-C110C1F849E2}"/>
                </a:ext>
              </a:extLst>
            </p:cNvPr>
            <p:cNvSpPr>
              <a:spLocks/>
            </p:cNvSpPr>
            <p:nvPr/>
          </p:nvSpPr>
          <p:spPr bwMode="auto">
            <a:xfrm>
              <a:off x="1260" y="774"/>
              <a:ext cx="1201" cy="1616"/>
            </a:xfrm>
            <a:custGeom>
              <a:avLst/>
              <a:gdLst>
                <a:gd name="T0" fmla="*/ 426 w 448"/>
                <a:gd name="T1" fmla="*/ 21 h 603"/>
                <a:gd name="T2" fmla="*/ 418 w 448"/>
                <a:gd name="T3" fmla="*/ 16 h 603"/>
                <a:gd name="T4" fmla="*/ 27 w 448"/>
                <a:gd name="T5" fmla="*/ 31 h 603"/>
                <a:gd name="T6" fmla="*/ 23 w 448"/>
                <a:gd name="T7" fmla="*/ 36 h 603"/>
                <a:gd name="T8" fmla="*/ 14 w 448"/>
                <a:gd name="T9" fmla="*/ 71 h 603"/>
                <a:gd name="T10" fmla="*/ 26 w 448"/>
                <a:gd name="T11" fmla="*/ 93 h 603"/>
                <a:gd name="T12" fmla="*/ 14 w 448"/>
                <a:gd name="T13" fmla="*/ 118 h 603"/>
                <a:gd name="T14" fmla="*/ 29 w 448"/>
                <a:gd name="T15" fmla="*/ 139 h 603"/>
                <a:gd name="T16" fmla="*/ 14 w 448"/>
                <a:gd name="T17" fmla="*/ 164 h 603"/>
                <a:gd name="T18" fmla="*/ 32 w 448"/>
                <a:gd name="T19" fmla="*/ 184 h 603"/>
                <a:gd name="T20" fmla="*/ 17 w 448"/>
                <a:gd name="T21" fmla="*/ 211 h 603"/>
                <a:gd name="T22" fmla="*/ 35 w 448"/>
                <a:gd name="T23" fmla="*/ 232 h 603"/>
                <a:gd name="T24" fmla="*/ 26 w 448"/>
                <a:gd name="T25" fmla="*/ 258 h 603"/>
                <a:gd name="T26" fmla="*/ 38 w 448"/>
                <a:gd name="T27" fmla="*/ 284 h 603"/>
                <a:gd name="T28" fmla="*/ 24 w 448"/>
                <a:gd name="T29" fmla="*/ 314 h 603"/>
                <a:gd name="T30" fmla="*/ 41 w 448"/>
                <a:gd name="T31" fmla="*/ 336 h 603"/>
                <a:gd name="T32" fmla="*/ 32 w 448"/>
                <a:gd name="T33" fmla="*/ 361 h 603"/>
                <a:gd name="T34" fmla="*/ 43 w 448"/>
                <a:gd name="T35" fmla="*/ 380 h 603"/>
                <a:gd name="T36" fmla="*/ 28 w 448"/>
                <a:gd name="T37" fmla="*/ 417 h 603"/>
                <a:gd name="T38" fmla="*/ 45 w 448"/>
                <a:gd name="T39" fmla="*/ 439 h 603"/>
                <a:gd name="T40" fmla="*/ 32 w 448"/>
                <a:gd name="T41" fmla="*/ 482 h 603"/>
                <a:gd name="T42" fmla="*/ 45 w 448"/>
                <a:gd name="T43" fmla="*/ 503 h 603"/>
                <a:gd name="T44" fmla="*/ 28 w 448"/>
                <a:gd name="T45" fmla="*/ 535 h 603"/>
                <a:gd name="T46" fmla="*/ 45 w 448"/>
                <a:gd name="T47" fmla="*/ 557 h 603"/>
                <a:gd name="T48" fmla="*/ 55 w 448"/>
                <a:gd name="T49" fmla="*/ 596 h 603"/>
                <a:gd name="T50" fmla="*/ 60 w 448"/>
                <a:gd name="T51" fmla="*/ 557 h 603"/>
                <a:gd name="T52" fmla="*/ 56 w 448"/>
                <a:gd name="T53" fmla="*/ 535 h 603"/>
                <a:gd name="T54" fmla="*/ 71 w 448"/>
                <a:gd name="T55" fmla="*/ 503 h 603"/>
                <a:gd name="T56" fmla="*/ 56 w 448"/>
                <a:gd name="T57" fmla="*/ 482 h 603"/>
                <a:gd name="T58" fmla="*/ 64 w 448"/>
                <a:gd name="T59" fmla="*/ 439 h 603"/>
                <a:gd name="T60" fmla="*/ 55 w 448"/>
                <a:gd name="T61" fmla="*/ 417 h 603"/>
                <a:gd name="T62" fmla="*/ 64 w 448"/>
                <a:gd name="T63" fmla="*/ 381 h 603"/>
                <a:gd name="T64" fmla="*/ 53 w 448"/>
                <a:gd name="T65" fmla="*/ 358 h 603"/>
                <a:gd name="T66" fmla="*/ 54 w 448"/>
                <a:gd name="T67" fmla="*/ 339 h 603"/>
                <a:gd name="T68" fmla="*/ 51 w 448"/>
                <a:gd name="T69" fmla="*/ 316 h 603"/>
                <a:gd name="T70" fmla="*/ 57 w 448"/>
                <a:gd name="T71" fmla="*/ 285 h 603"/>
                <a:gd name="T72" fmla="*/ 48 w 448"/>
                <a:gd name="T73" fmla="*/ 264 h 603"/>
                <a:gd name="T74" fmla="*/ 50 w 448"/>
                <a:gd name="T75" fmla="*/ 235 h 603"/>
                <a:gd name="T76" fmla="*/ 45 w 448"/>
                <a:gd name="T77" fmla="*/ 212 h 603"/>
                <a:gd name="T78" fmla="*/ 57 w 448"/>
                <a:gd name="T79" fmla="*/ 182 h 603"/>
                <a:gd name="T80" fmla="*/ 41 w 448"/>
                <a:gd name="T81" fmla="*/ 162 h 603"/>
                <a:gd name="T82" fmla="*/ 57 w 448"/>
                <a:gd name="T83" fmla="*/ 139 h 603"/>
                <a:gd name="T84" fmla="*/ 39 w 448"/>
                <a:gd name="T85" fmla="*/ 118 h 603"/>
                <a:gd name="T86" fmla="*/ 49 w 448"/>
                <a:gd name="T87" fmla="*/ 93 h 603"/>
                <a:gd name="T88" fmla="*/ 36 w 448"/>
                <a:gd name="T89" fmla="*/ 71 h 603"/>
                <a:gd name="T90" fmla="*/ 220 w 448"/>
                <a:gd name="T91" fmla="*/ 13 h 603"/>
                <a:gd name="T92" fmla="*/ 415 w 448"/>
                <a:gd name="T93" fmla="*/ 348 h 603"/>
                <a:gd name="T94" fmla="*/ 415 w 448"/>
                <a:gd name="T95" fmla="*/ 573 h 603"/>
                <a:gd name="T96" fmla="*/ 427 w 448"/>
                <a:gd name="T97" fmla="*/ 354 h 6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48" h="603">
                  <a:moveTo>
                    <a:pt x="427" y="354"/>
                  </a:moveTo>
                  <a:cubicBezTo>
                    <a:pt x="419" y="243"/>
                    <a:pt x="426" y="132"/>
                    <a:pt x="426" y="21"/>
                  </a:cubicBezTo>
                  <a:cubicBezTo>
                    <a:pt x="426" y="17"/>
                    <a:pt x="422" y="16"/>
                    <a:pt x="419" y="17"/>
                  </a:cubicBezTo>
                  <a:cubicBezTo>
                    <a:pt x="419" y="16"/>
                    <a:pt x="419" y="16"/>
                    <a:pt x="418" y="16"/>
                  </a:cubicBezTo>
                  <a:cubicBezTo>
                    <a:pt x="353" y="4"/>
                    <a:pt x="286" y="0"/>
                    <a:pt x="220" y="2"/>
                  </a:cubicBezTo>
                  <a:cubicBezTo>
                    <a:pt x="155" y="3"/>
                    <a:pt x="88" y="9"/>
                    <a:pt x="27" y="31"/>
                  </a:cubicBezTo>
                  <a:cubicBezTo>
                    <a:pt x="26" y="31"/>
                    <a:pt x="26" y="31"/>
                    <a:pt x="26" y="31"/>
                  </a:cubicBezTo>
                  <a:cubicBezTo>
                    <a:pt x="24" y="31"/>
                    <a:pt x="23" y="33"/>
                    <a:pt x="23" y="36"/>
                  </a:cubicBezTo>
                  <a:cubicBezTo>
                    <a:pt x="23" y="48"/>
                    <a:pt x="24" y="59"/>
                    <a:pt x="25" y="71"/>
                  </a:cubicBezTo>
                  <a:cubicBezTo>
                    <a:pt x="14" y="71"/>
                    <a:pt x="14" y="71"/>
                    <a:pt x="14" y="71"/>
                  </a:cubicBezTo>
                  <a:cubicBezTo>
                    <a:pt x="0" y="71"/>
                    <a:pt x="0" y="93"/>
                    <a:pt x="14" y="93"/>
                  </a:cubicBezTo>
                  <a:cubicBezTo>
                    <a:pt x="26" y="93"/>
                    <a:pt x="26" y="93"/>
                    <a:pt x="26" y="93"/>
                  </a:cubicBezTo>
                  <a:cubicBezTo>
                    <a:pt x="27" y="101"/>
                    <a:pt x="27" y="109"/>
                    <a:pt x="28" y="118"/>
                  </a:cubicBezTo>
                  <a:cubicBezTo>
                    <a:pt x="14" y="118"/>
                    <a:pt x="14" y="118"/>
                    <a:pt x="14" y="118"/>
                  </a:cubicBezTo>
                  <a:cubicBezTo>
                    <a:pt x="0" y="118"/>
                    <a:pt x="0" y="139"/>
                    <a:pt x="14" y="139"/>
                  </a:cubicBezTo>
                  <a:cubicBezTo>
                    <a:pt x="29" y="139"/>
                    <a:pt x="29" y="139"/>
                    <a:pt x="29" y="139"/>
                  </a:cubicBezTo>
                  <a:cubicBezTo>
                    <a:pt x="30" y="147"/>
                    <a:pt x="30" y="155"/>
                    <a:pt x="31" y="163"/>
                  </a:cubicBezTo>
                  <a:cubicBezTo>
                    <a:pt x="25" y="163"/>
                    <a:pt x="19" y="164"/>
                    <a:pt x="14" y="164"/>
                  </a:cubicBezTo>
                  <a:cubicBezTo>
                    <a:pt x="0" y="164"/>
                    <a:pt x="0" y="186"/>
                    <a:pt x="14" y="186"/>
                  </a:cubicBezTo>
                  <a:cubicBezTo>
                    <a:pt x="20" y="185"/>
                    <a:pt x="26" y="185"/>
                    <a:pt x="32" y="184"/>
                  </a:cubicBezTo>
                  <a:cubicBezTo>
                    <a:pt x="33" y="193"/>
                    <a:pt x="33" y="202"/>
                    <a:pt x="34" y="211"/>
                  </a:cubicBezTo>
                  <a:cubicBezTo>
                    <a:pt x="28" y="211"/>
                    <a:pt x="23" y="211"/>
                    <a:pt x="17" y="211"/>
                  </a:cubicBezTo>
                  <a:cubicBezTo>
                    <a:pt x="4" y="211"/>
                    <a:pt x="4" y="232"/>
                    <a:pt x="17" y="232"/>
                  </a:cubicBezTo>
                  <a:cubicBezTo>
                    <a:pt x="23" y="232"/>
                    <a:pt x="29" y="232"/>
                    <a:pt x="35" y="232"/>
                  </a:cubicBezTo>
                  <a:cubicBezTo>
                    <a:pt x="36" y="242"/>
                    <a:pt x="36" y="252"/>
                    <a:pt x="37" y="263"/>
                  </a:cubicBezTo>
                  <a:cubicBezTo>
                    <a:pt x="33" y="262"/>
                    <a:pt x="30" y="260"/>
                    <a:pt x="26" y="258"/>
                  </a:cubicBezTo>
                  <a:cubicBezTo>
                    <a:pt x="15" y="251"/>
                    <a:pt x="4" y="270"/>
                    <a:pt x="16" y="277"/>
                  </a:cubicBezTo>
                  <a:cubicBezTo>
                    <a:pt x="23" y="281"/>
                    <a:pt x="30" y="283"/>
                    <a:pt x="38" y="284"/>
                  </a:cubicBezTo>
                  <a:cubicBezTo>
                    <a:pt x="39" y="294"/>
                    <a:pt x="39" y="305"/>
                    <a:pt x="40" y="315"/>
                  </a:cubicBezTo>
                  <a:cubicBezTo>
                    <a:pt x="35" y="314"/>
                    <a:pt x="30" y="314"/>
                    <a:pt x="24" y="314"/>
                  </a:cubicBezTo>
                  <a:cubicBezTo>
                    <a:pt x="11" y="314"/>
                    <a:pt x="11" y="335"/>
                    <a:pt x="24" y="335"/>
                  </a:cubicBezTo>
                  <a:cubicBezTo>
                    <a:pt x="30" y="335"/>
                    <a:pt x="36" y="336"/>
                    <a:pt x="41" y="336"/>
                  </a:cubicBezTo>
                  <a:cubicBezTo>
                    <a:pt x="41" y="344"/>
                    <a:pt x="42" y="351"/>
                    <a:pt x="42" y="359"/>
                  </a:cubicBezTo>
                  <a:cubicBezTo>
                    <a:pt x="39" y="359"/>
                    <a:pt x="36" y="360"/>
                    <a:pt x="32" y="361"/>
                  </a:cubicBezTo>
                  <a:cubicBezTo>
                    <a:pt x="19" y="365"/>
                    <a:pt x="25" y="385"/>
                    <a:pt x="38" y="381"/>
                  </a:cubicBezTo>
                  <a:cubicBezTo>
                    <a:pt x="40" y="381"/>
                    <a:pt x="41" y="381"/>
                    <a:pt x="43" y="380"/>
                  </a:cubicBezTo>
                  <a:cubicBezTo>
                    <a:pt x="43" y="393"/>
                    <a:pt x="44" y="405"/>
                    <a:pt x="44" y="417"/>
                  </a:cubicBezTo>
                  <a:cubicBezTo>
                    <a:pt x="28" y="417"/>
                    <a:pt x="28" y="417"/>
                    <a:pt x="28" y="417"/>
                  </a:cubicBezTo>
                  <a:cubicBezTo>
                    <a:pt x="14" y="417"/>
                    <a:pt x="14" y="439"/>
                    <a:pt x="28" y="439"/>
                  </a:cubicBezTo>
                  <a:cubicBezTo>
                    <a:pt x="45" y="439"/>
                    <a:pt x="45" y="439"/>
                    <a:pt x="45" y="439"/>
                  </a:cubicBezTo>
                  <a:cubicBezTo>
                    <a:pt x="45" y="453"/>
                    <a:pt x="45" y="467"/>
                    <a:pt x="45" y="482"/>
                  </a:cubicBezTo>
                  <a:cubicBezTo>
                    <a:pt x="32" y="482"/>
                    <a:pt x="32" y="482"/>
                    <a:pt x="32" y="482"/>
                  </a:cubicBezTo>
                  <a:cubicBezTo>
                    <a:pt x="18" y="482"/>
                    <a:pt x="18" y="503"/>
                    <a:pt x="32" y="503"/>
                  </a:cubicBezTo>
                  <a:cubicBezTo>
                    <a:pt x="45" y="503"/>
                    <a:pt x="45" y="503"/>
                    <a:pt x="45" y="503"/>
                  </a:cubicBezTo>
                  <a:cubicBezTo>
                    <a:pt x="45" y="514"/>
                    <a:pt x="45" y="524"/>
                    <a:pt x="45" y="535"/>
                  </a:cubicBezTo>
                  <a:cubicBezTo>
                    <a:pt x="28" y="535"/>
                    <a:pt x="28" y="535"/>
                    <a:pt x="28" y="535"/>
                  </a:cubicBezTo>
                  <a:cubicBezTo>
                    <a:pt x="14" y="535"/>
                    <a:pt x="14" y="557"/>
                    <a:pt x="28" y="557"/>
                  </a:cubicBezTo>
                  <a:cubicBezTo>
                    <a:pt x="45" y="557"/>
                    <a:pt x="45" y="557"/>
                    <a:pt x="45" y="557"/>
                  </a:cubicBezTo>
                  <a:cubicBezTo>
                    <a:pt x="45" y="570"/>
                    <a:pt x="45" y="583"/>
                    <a:pt x="44" y="596"/>
                  </a:cubicBezTo>
                  <a:cubicBezTo>
                    <a:pt x="44" y="603"/>
                    <a:pt x="55" y="603"/>
                    <a:pt x="55" y="596"/>
                  </a:cubicBezTo>
                  <a:cubicBezTo>
                    <a:pt x="55" y="583"/>
                    <a:pt x="56" y="570"/>
                    <a:pt x="56" y="557"/>
                  </a:cubicBezTo>
                  <a:cubicBezTo>
                    <a:pt x="60" y="557"/>
                    <a:pt x="60" y="557"/>
                    <a:pt x="60" y="557"/>
                  </a:cubicBezTo>
                  <a:cubicBezTo>
                    <a:pt x="74" y="557"/>
                    <a:pt x="74" y="535"/>
                    <a:pt x="60" y="535"/>
                  </a:cubicBezTo>
                  <a:cubicBezTo>
                    <a:pt x="56" y="535"/>
                    <a:pt x="56" y="535"/>
                    <a:pt x="56" y="535"/>
                  </a:cubicBezTo>
                  <a:cubicBezTo>
                    <a:pt x="56" y="524"/>
                    <a:pt x="56" y="514"/>
                    <a:pt x="56" y="503"/>
                  </a:cubicBezTo>
                  <a:cubicBezTo>
                    <a:pt x="71" y="503"/>
                    <a:pt x="71" y="503"/>
                    <a:pt x="71" y="503"/>
                  </a:cubicBezTo>
                  <a:cubicBezTo>
                    <a:pt x="85" y="503"/>
                    <a:pt x="85" y="482"/>
                    <a:pt x="71" y="482"/>
                  </a:cubicBezTo>
                  <a:cubicBezTo>
                    <a:pt x="56" y="482"/>
                    <a:pt x="56" y="482"/>
                    <a:pt x="56" y="482"/>
                  </a:cubicBezTo>
                  <a:cubicBezTo>
                    <a:pt x="56" y="467"/>
                    <a:pt x="56" y="453"/>
                    <a:pt x="55" y="439"/>
                  </a:cubicBezTo>
                  <a:cubicBezTo>
                    <a:pt x="64" y="439"/>
                    <a:pt x="64" y="439"/>
                    <a:pt x="64" y="439"/>
                  </a:cubicBezTo>
                  <a:cubicBezTo>
                    <a:pt x="78" y="439"/>
                    <a:pt x="78" y="417"/>
                    <a:pt x="64" y="417"/>
                  </a:cubicBezTo>
                  <a:cubicBezTo>
                    <a:pt x="55" y="417"/>
                    <a:pt x="55" y="417"/>
                    <a:pt x="55" y="417"/>
                  </a:cubicBezTo>
                  <a:cubicBezTo>
                    <a:pt x="54" y="405"/>
                    <a:pt x="54" y="392"/>
                    <a:pt x="53" y="379"/>
                  </a:cubicBezTo>
                  <a:cubicBezTo>
                    <a:pt x="57" y="380"/>
                    <a:pt x="61" y="380"/>
                    <a:pt x="64" y="381"/>
                  </a:cubicBezTo>
                  <a:cubicBezTo>
                    <a:pt x="78" y="385"/>
                    <a:pt x="83" y="365"/>
                    <a:pt x="70" y="361"/>
                  </a:cubicBezTo>
                  <a:cubicBezTo>
                    <a:pt x="64" y="359"/>
                    <a:pt x="58" y="358"/>
                    <a:pt x="53" y="358"/>
                  </a:cubicBezTo>
                  <a:cubicBezTo>
                    <a:pt x="52" y="351"/>
                    <a:pt x="52" y="345"/>
                    <a:pt x="52" y="338"/>
                  </a:cubicBezTo>
                  <a:cubicBezTo>
                    <a:pt x="52" y="338"/>
                    <a:pt x="53" y="338"/>
                    <a:pt x="54" y="339"/>
                  </a:cubicBezTo>
                  <a:cubicBezTo>
                    <a:pt x="67" y="343"/>
                    <a:pt x="73" y="322"/>
                    <a:pt x="59" y="318"/>
                  </a:cubicBezTo>
                  <a:cubicBezTo>
                    <a:pt x="57" y="317"/>
                    <a:pt x="54" y="316"/>
                    <a:pt x="51" y="316"/>
                  </a:cubicBezTo>
                  <a:cubicBezTo>
                    <a:pt x="50" y="306"/>
                    <a:pt x="50" y="295"/>
                    <a:pt x="49" y="285"/>
                  </a:cubicBezTo>
                  <a:cubicBezTo>
                    <a:pt x="52" y="285"/>
                    <a:pt x="54" y="285"/>
                    <a:pt x="57" y="285"/>
                  </a:cubicBezTo>
                  <a:cubicBezTo>
                    <a:pt x="70" y="285"/>
                    <a:pt x="70" y="264"/>
                    <a:pt x="57" y="264"/>
                  </a:cubicBezTo>
                  <a:cubicBezTo>
                    <a:pt x="54" y="264"/>
                    <a:pt x="51" y="264"/>
                    <a:pt x="48" y="264"/>
                  </a:cubicBezTo>
                  <a:cubicBezTo>
                    <a:pt x="47" y="254"/>
                    <a:pt x="47" y="244"/>
                    <a:pt x="46" y="234"/>
                  </a:cubicBezTo>
                  <a:cubicBezTo>
                    <a:pt x="47" y="234"/>
                    <a:pt x="49" y="235"/>
                    <a:pt x="50" y="235"/>
                  </a:cubicBezTo>
                  <a:cubicBezTo>
                    <a:pt x="63" y="239"/>
                    <a:pt x="69" y="219"/>
                    <a:pt x="56" y="214"/>
                  </a:cubicBezTo>
                  <a:cubicBezTo>
                    <a:pt x="52" y="213"/>
                    <a:pt x="48" y="213"/>
                    <a:pt x="45" y="212"/>
                  </a:cubicBezTo>
                  <a:cubicBezTo>
                    <a:pt x="44" y="202"/>
                    <a:pt x="43" y="193"/>
                    <a:pt x="43" y="183"/>
                  </a:cubicBezTo>
                  <a:cubicBezTo>
                    <a:pt x="47" y="182"/>
                    <a:pt x="52" y="182"/>
                    <a:pt x="57" y="182"/>
                  </a:cubicBezTo>
                  <a:cubicBezTo>
                    <a:pt x="70" y="182"/>
                    <a:pt x="70" y="160"/>
                    <a:pt x="57" y="161"/>
                  </a:cubicBezTo>
                  <a:cubicBezTo>
                    <a:pt x="51" y="161"/>
                    <a:pt x="46" y="161"/>
                    <a:pt x="41" y="162"/>
                  </a:cubicBezTo>
                  <a:cubicBezTo>
                    <a:pt x="41" y="154"/>
                    <a:pt x="40" y="147"/>
                    <a:pt x="40" y="139"/>
                  </a:cubicBezTo>
                  <a:cubicBezTo>
                    <a:pt x="57" y="139"/>
                    <a:pt x="57" y="139"/>
                    <a:pt x="57" y="139"/>
                  </a:cubicBezTo>
                  <a:cubicBezTo>
                    <a:pt x="70" y="139"/>
                    <a:pt x="70" y="118"/>
                    <a:pt x="57" y="118"/>
                  </a:cubicBezTo>
                  <a:cubicBezTo>
                    <a:pt x="39" y="118"/>
                    <a:pt x="39" y="118"/>
                    <a:pt x="39" y="118"/>
                  </a:cubicBezTo>
                  <a:cubicBezTo>
                    <a:pt x="38" y="109"/>
                    <a:pt x="37" y="101"/>
                    <a:pt x="37" y="93"/>
                  </a:cubicBezTo>
                  <a:cubicBezTo>
                    <a:pt x="49" y="93"/>
                    <a:pt x="49" y="93"/>
                    <a:pt x="49" y="93"/>
                  </a:cubicBezTo>
                  <a:cubicBezTo>
                    <a:pt x="63" y="93"/>
                    <a:pt x="63" y="71"/>
                    <a:pt x="49" y="71"/>
                  </a:cubicBezTo>
                  <a:cubicBezTo>
                    <a:pt x="36" y="71"/>
                    <a:pt x="36" y="71"/>
                    <a:pt x="36" y="71"/>
                  </a:cubicBezTo>
                  <a:cubicBezTo>
                    <a:pt x="35" y="61"/>
                    <a:pt x="34" y="50"/>
                    <a:pt x="34" y="40"/>
                  </a:cubicBezTo>
                  <a:cubicBezTo>
                    <a:pt x="93" y="20"/>
                    <a:pt x="157" y="14"/>
                    <a:pt x="220" y="13"/>
                  </a:cubicBezTo>
                  <a:cubicBezTo>
                    <a:pt x="285" y="11"/>
                    <a:pt x="351" y="14"/>
                    <a:pt x="415" y="27"/>
                  </a:cubicBezTo>
                  <a:cubicBezTo>
                    <a:pt x="415" y="134"/>
                    <a:pt x="409" y="241"/>
                    <a:pt x="415" y="348"/>
                  </a:cubicBezTo>
                  <a:cubicBezTo>
                    <a:pt x="418" y="387"/>
                    <a:pt x="421" y="425"/>
                    <a:pt x="423" y="464"/>
                  </a:cubicBezTo>
                  <a:cubicBezTo>
                    <a:pt x="425" y="500"/>
                    <a:pt x="427" y="539"/>
                    <a:pt x="415" y="573"/>
                  </a:cubicBezTo>
                  <a:cubicBezTo>
                    <a:pt x="413" y="580"/>
                    <a:pt x="423" y="582"/>
                    <a:pt x="426" y="576"/>
                  </a:cubicBezTo>
                  <a:cubicBezTo>
                    <a:pt x="448" y="507"/>
                    <a:pt x="431" y="425"/>
                    <a:pt x="427" y="3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4" name="Freeform 6">
              <a:extLst>
                <a:ext uri="{FF2B5EF4-FFF2-40B4-BE49-F238E27FC236}">
                  <a16:creationId xmlns:a16="http://schemas.microsoft.com/office/drawing/2014/main" id="{FCA5C412-0004-479A-BA1F-5747F8D99365}"/>
                </a:ext>
              </a:extLst>
            </p:cNvPr>
            <p:cNvSpPr>
              <a:spLocks/>
            </p:cNvSpPr>
            <p:nvPr/>
          </p:nvSpPr>
          <p:spPr bwMode="auto">
            <a:xfrm>
              <a:off x="1402" y="2317"/>
              <a:ext cx="976" cy="67"/>
            </a:xfrm>
            <a:custGeom>
              <a:avLst/>
              <a:gdLst>
                <a:gd name="T0" fmla="*/ 357 w 364"/>
                <a:gd name="T1" fmla="*/ 0 h 25"/>
                <a:gd name="T2" fmla="*/ 7 w 364"/>
                <a:gd name="T3" fmla="*/ 14 h 25"/>
                <a:gd name="T4" fmla="*/ 7 w 364"/>
                <a:gd name="T5" fmla="*/ 25 h 25"/>
                <a:gd name="T6" fmla="*/ 357 w 364"/>
                <a:gd name="T7" fmla="*/ 11 h 25"/>
                <a:gd name="T8" fmla="*/ 357 w 364"/>
                <a:gd name="T9" fmla="*/ 0 h 25"/>
              </a:gdLst>
              <a:ahLst/>
              <a:cxnLst>
                <a:cxn ang="0">
                  <a:pos x="T0" y="T1"/>
                </a:cxn>
                <a:cxn ang="0">
                  <a:pos x="T2" y="T3"/>
                </a:cxn>
                <a:cxn ang="0">
                  <a:pos x="T4" y="T5"/>
                </a:cxn>
                <a:cxn ang="0">
                  <a:pos x="T6" y="T7"/>
                </a:cxn>
                <a:cxn ang="0">
                  <a:pos x="T8" y="T9"/>
                </a:cxn>
              </a:cxnLst>
              <a:rect l="0" t="0" r="r" b="b"/>
              <a:pathLst>
                <a:path w="364" h="25">
                  <a:moveTo>
                    <a:pt x="357" y="0"/>
                  </a:moveTo>
                  <a:cubicBezTo>
                    <a:pt x="241" y="11"/>
                    <a:pt x="124" y="14"/>
                    <a:pt x="7" y="14"/>
                  </a:cubicBezTo>
                  <a:cubicBezTo>
                    <a:pt x="0" y="14"/>
                    <a:pt x="0" y="25"/>
                    <a:pt x="7" y="25"/>
                  </a:cubicBezTo>
                  <a:cubicBezTo>
                    <a:pt x="124" y="25"/>
                    <a:pt x="241" y="22"/>
                    <a:pt x="357" y="11"/>
                  </a:cubicBezTo>
                  <a:cubicBezTo>
                    <a:pt x="364" y="10"/>
                    <a:pt x="364" y="0"/>
                    <a:pt x="35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5" name="Freeform 7">
              <a:extLst>
                <a:ext uri="{FF2B5EF4-FFF2-40B4-BE49-F238E27FC236}">
                  <a16:creationId xmlns:a16="http://schemas.microsoft.com/office/drawing/2014/main" id="{02166D29-A352-4C41-A64B-73E44810C2D4}"/>
                </a:ext>
              </a:extLst>
            </p:cNvPr>
            <p:cNvSpPr>
              <a:spLocks/>
            </p:cNvSpPr>
            <p:nvPr/>
          </p:nvSpPr>
          <p:spPr bwMode="auto">
            <a:xfrm>
              <a:off x="1871" y="1867"/>
              <a:ext cx="400" cy="40"/>
            </a:xfrm>
            <a:custGeom>
              <a:avLst/>
              <a:gdLst>
                <a:gd name="T0" fmla="*/ 143 w 149"/>
                <a:gd name="T1" fmla="*/ 0 h 15"/>
                <a:gd name="T2" fmla="*/ 7 w 149"/>
                <a:gd name="T3" fmla="*/ 4 h 15"/>
                <a:gd name="T4" fmla="*/ 7 w 149"/>
                <a:gd name="T5" fmla="*/ 15 h 15"/>
                <a:gd name="T6" fmla="*/ 143 w 149"/>
                <a:gd name="T7" fmla="*/ 11 h 15"/>
                <a:gd name="T8" fmla="*/ 143 w 149"/>
                <a:gd name="T9" fmla="*/ 0 h 15"/>
              </a:gdLst>
              <a:ahLst/>
              <a:cxnLst>
                <a:cxn ang="0">
                  <a:pos x="T0" y="T1"/>
                </a:cxn>
                <a:cxn ang="0">
                  <a:pos x="T2" y="T3"/>
                </a:cxn>
                <a:cxn ang="0">
                  <a:pos x="T4" y="T5"/>
                </a:cxn>
                <a:cxn ang="0">
                  <a:pos x="T6" y="T7"/>
                </a:cxn>
                <a:cxn ang="0">
                  <a:pos x="T8" y="T9"/>
                </a:cxn>
              </a:cxnLst>
              <a:rect l="0" t="0" r="r" b="b"/>
              <a:pathLst>
                <a:path w="149" h="15">
                  <a:moveTo>
                    <a:pt x="143" y="0"/>
                  </a:moveTo>
                  <a:cubicBezTo>
                    <a:pt x="97" y="4"/>
                    <a:pt x="52" y="4"/>
                    <a:pt x="7" y="4"/>
                  </a:cubicBezTo>
                  <a:cubicBezTo>
                    <a:pt x="0" y="4"/>
                    <a:pt x="0" y="15"/>
                    <a:pt x="7" y="15"/>
                  </a:cubicBezTo>
                  <a:cubicBezTo>
                    <a:pt x="52" y="15"/>
                    <a:pt x="97" y="14"/>
                    <a:pt x="143" y="11"/>
                  </a:cubicBezTo>
                  <a:cubicBezTo>
                    <a:pt x="149" y="11"/>
                    <a:pt x="149" y="0"/>
                    <a:pt x="14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6" name="Freeform 8">
              <a:extLst>
                <a:ext uri="{FF2B5EF4-FFF2-40B4-BE49-F238E27FC236}">
                  <a16:creationId xmlns:a16="http://schemas.microsoft.com/office/drawing/2014/main" id="{B82CDD40-9110-49DD-B2C0-D80FFFF1BE33}"/>
                </a:ext>
              </a:extLst>
            </p:cNvPr>
            <p:cNvSpPr>
              <a:spLocks/>
            </p:cNvSpPr>
            <p:nvPr/>
          </p:nvSpPr>
          <p:spPr bwMode="auto">
            <a:xfrm>
              <a:off x="1863" y="1955"/>
              <a:ext cx="429" cy="38"/>
            </a:xfrm>
            <a:custGeom>
              <a:avLst/>
              <a:gdLst>
                <a:gd name="T0" fmla="*/ 153 w 160"/>
                <a:gd name="T1" fmla="*/ 0 h 14"/>
                <a:gd name="T2" fmla="*/ 6 w 160"/>
                <a:gd name="T3" fmla="*/ 3 h 14"/>
                <a:gd name="T4" fmla="*/ 6 w 160"/>
                <a:gd name="T5" fmla="*/ 14 h 14"/>
                <a:gd name="T6" fmla="*/ 153 w 160"/>
                <a:gd name="T7" fmla="*/ 10 h 14"/>
                <a:gd name="T8" fmla="*/ 153 w 160"/>
                <a:gd name="T9" fmla="*/ 0 h 14"/>
              </a:gdLst>
              <a:ahLst/>
              <a:cxnLst>
                <a:cxn ang="0">
                  <a:pos x="T0" y="T1"/>
                </a:cxn>
                <a:cxn ang="0">
                  <a:pos x="T2" y="T3"/>
                </a:cxn>
                <a:cxn ang="0">
                  <a:pos x="T4" y="T5"/>
                </a:cxn>
                <a:cxn ang="0">
                  <a:pos x="T6" y="T7"/>
                </a:cxn>
                <a:cxn ang="0">
                  <a:pos x="T8" y="T9"/>
                </a:cxn>
              </a:cxnLst>
              <a:rect l="0" t="0" r="r" b="b"/>
              <a:pathLst>
                <a:path w="160" h="14">
                  <a:moveTo>
                    <a:pt x="153" y="0"/>
                  </a:moveTo>
                  <a:cubicBezTo>
                    <a:pt x="104" y="0"/>
                    <a:pt x="55" y="3"/>
                    <a:pt x="6" y="3"/>
                  </a:cubicBezTo>
                  <a:cubicBezTo>
                    <a:pt x="0" y="3"/>
                    <a:pt x="0" y="14"/>
                    <a:pt x="6" y="14"/>
                  </a:cubicBezTo>
                  <a:cubicBezTo>
                    <a:pt x="55" y="14"/>
                    <a:pt x="104" y="11"/>
                    <a:pt x="153" y="10"/>
                  </a:cubicBezTo>
                  <a:cubicBezTo>
                    <a:pt x="160" y="10"/>
                    <a:pt x="160" y="0"/>
                    <a:pt x="15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7" name="Freeform 9">
              <a:extLst>
                <a:ext uri="{FF2B5EF4-FFF2-40B4-BE49-F238E27FC236}">
                  <a16:creationId xmlns:a16="http://schemas.microsoft.com/office/drawing/2014/main" id="{722C6FE7-4FAB-47EF-9CA8-0251C185BA89}"/>
                </a:ext>
              </a:extLst>
            </p:cNvPr>
            <p:cNvSpPr>
              <a:spLocks/>
            </p:cNvSpPr>
            <p:nvPr/>
          </p:nvSpPr>
          <p:spPr bwMode="auto">
            <a:xfrm>
              <a:off x="1834" y="2028"/>
              <a:ext cx="448" cy="51"/>
            </a:xfrm>
            <a:custGeom>
              <a:avLst/>
              <a:gdLst>
                <a:gd name="T0" fmla="*/ 160 w 167"/>
                <a:gd name="T1" fmla="*/ 1 h 19"/>
                <a:gd name="T2" fmla="*/ 7 w 167"/>
                <a:gd name="T3" fmla="*/ 5 h 19"/>
                <a:gd name="T4" fmla="*/ 7 w 167"/>
                <a:gd name="T5" fmla="*/ 15 h 19"/>
                <a:gd name="T6" fmla="*/ 160 w 167"/>
                <a:gd name="T7" fmla="*/ 12 h 19"/>
                <a:gd name="T8" fmla="*/ 160 w 167"/>
                <a:gd name="T9" fmla="*/ 1 h 19"/>
              </a:gdLst>
              <a:ahLst/>
              <a:cxnLst>
                <a:cxn ang="0">
                  <a:pos x="T0" y="T1"/>
                </a:cxn>
                <a:cxn ang="0">
                  <a:pos x="T2" y="T3"/>
                </a:cxn>
                <a:cxn ang="0">
                  <a:pos x="T4" y="T5"/>
                </a:cxn>
                <a:cxn ang="0">
                  <a:pos x="T6" y="T7"/>
                </a:cxn>
                <a:cxn ang="0">
                  <a:pos x="T8" y="T9"/>
                </a:cxn>
              </a:cxnLst>
              <a:rect l="0" t="0" r="r" b="b"/>
              <a:pathLst>
                <a:path w="167" h="19">
                  <a:moveTo>
                    <a:pt x="160" y="1"/>
                  </a:moveTo>
                  <a:cubicBezTo>
                    <a:pt x="109" y="8"/>
                    <a:pt x="58" y="8"/>
                    <a:pt x="7" y="5"/>
                  </a:cubicBezTo>
                  <a:cubicBezTo>
                    <a:pt x="0" y="4"/>
                    <a:pt x="0" y="15"/>
                    <a:pt x="7" y="15"/>
                  </a:cubicBezTo>
                  <a:cubicBezTo>
                    <a:pt x="58" y="19"/>
                    <a:pt x="109" y="19"/>
                    <a:pt x="160" y="12"/>
                  </a:cubicBezTo>
                  <a:cubicBezTo>
                    <a:pt x="167" y="11"/>
                    <a:pt x="167" y="0"/>
                    <a:pt x="16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8" name="Freeform 10">
              <a:extLst>
                <a:ext uri="{FF2B5EF4-FFF2-40B4-BE49-F238E27FC236}">
                  <a16:creationId xmlns:a16="http://schemas.microsoft.com/office/drawing/2014/main" id="{D5FD6A20-B80A-4E6F-836D-E1872B42BF03}"/>
                </a:ext>
              </a:extLst>
            </p:cNvPr>
            <p:cNvSpPr>
              <a:spLocks/>
            </p:cNvSpPr>
            <p:nvPr/>
          </p:nvSpPr>
          <p:spPr bwMode="auto">
            <a:xfrm>
              <a:off x="1863" y="2119"/>
              <a:ext cx="419" cy="45"/>
            </a:xfrm>
            <a:custGeom>
              <a:avLst/>
              <a:gdLst>
                <a:gd name="T0" fmla="*/ 149 w 156"/>
                <a:gd name="T1" fmla="*/ 3 h 17"/>
                <a:gd name="T2" fmla="*/ 6 w 156"/>
                <a:gd name="T3" fmla="*/ 3 h 17"/>
                <a:gd name="T4" fmla="*/ 6 w 156"/>
                <a:gd name="T5" fmla="*/ 14 h 17"/>
                <a:gd name="T6" fmla="*/ 149 w 156"/>
                <a:gd name="T7" fmla="*/ 14 h 17"/>
                <a:gd name="T8" fmla="*/ 149 w 156"/>
                <a:gd name="T9" fmla="*/ 3 h 17"/>
              </a:gdLst>
              <a:ahLst/>
              <a:cxnLst>
                <a:cxn ang="0">
                  <a:pos x="T0" y="T1"/>
                </a:cxn>
                <a:cxn ang="0">
                  <a:pos x="T2" y="T3"/>
                </a:cxn>
                <a:cxn ang="0">
                  <a:pos x="T4" y="T5"/>
                </a:cxn>
                <a:cxn ang="0">
                  <a:pos x="T6" y="T7"/>
                </a:cxn>
                <a:cxn ang="0">
                  <a:pos x="T8" y="T9"/>
                </a:cxn>
              </a:cxnLst>
              <a:rect l="0" t="0" r="r" b="b"/>
              <a:pathLst>
                <a:path w="156" h="17">
                  <a:moveTo>
                    <a:pt x="149" y="3"/>
                  </a:moveTo>
                  <a:cubicBezTo>
                    <a:pt x="102" y="0"/>
                    <a:pt x="54" y="6"/>
                    <a:pt x="6" y="3"/>
                  </a:cubicBezTo>
                  <a:cubicBezTo>
                    <a:pt x="0" y="2"/>
                    <a:pt x="0" y="13"/>
                    <a:pt x="6" y="14"/>
                  </a:cubicBezTo>
                  <a:cubicBezTo>
                    <a:pt x="54" y="17"/>
                    <a:pt x="102" y="11"/>
                    <a:pt x="149" y="14"/>
                  </a:cubicBezTo>
                  <a:cubicBezTo>
                    <a:pt x="156" y="14"/>
                    <a:pt x="156" y="3"/>
                    <a:pt x="149"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9" name="Freeform 11">
              <a:extLst>
                <a:ext uri="{FF2B5EF4-FFF2-40B4-BE49-F238E27FC236}">
                  <a16:creationId xmlns:a16="http://schemas.microsoft.com/office/drawing/2014/main" id="{2E81AAC7-AEBC-4D51-AB79-EB7C086318FA}"/>
                </a:ext>
              </a:extLst>
            </p:cNvPr>
            <p:cNvSpPr>
              <a:spLocks/>
            </p:cNvSpPr>
            <p:nvPr/>
          </p:nvSpPr>
          <p:spPr bwMode="auto">
            <a:xfrm>
              <a:off x="1869" y="2191"/>
              <a:ext cx="426" cy="49"/>
            </a:xfrm>
            <a:custGeom>
              <a:avLst/>
              <a:gdLst>
                <a:gd name="T0" fmla="*/ 149 w 159"/>
                <a:gd name="T1" fmla="*/ 1 h 18"/>
                <a:gd name="T2" fmla="*/ 9 w 159"/>
                <a:gd name="T3" fmla="*/ 1 h 18"/>
                <a:gd name="T4" fmla="*/ 7 w 159"/>
                <a:gd name="T5" fmla="*/ 11 h 18"/>
                <a:gd name="T6" fmla="*/ 152 w 159"/>
                <a:gd name="T7" fmla="*/ 11 h 18"/>
                <a:gd name="T8" fmla="*/ 149 w 159"/>
                <a:gd name="T9" fmla="*/ 1 h 18"/>
              </a:gdLst>
              <a:ahLst/>
              <a:cxnLst>
                <a:cxn ang="0">
                  <a:pos x="T0" y="T1"/>
                </a:cxn>
                <a:cxn ang="0">
                  <a:pos x="T2" y="T3"/>
                </a:cxn>
                <a:cxn ang="0">
                  <a:pos x="T4" y="T5"/>
                </a:cxn>
                <a:cxn ang="0">
                  <a:pos x="T6" y="T7"/>
                </a:cxn>
                <a:cxn ang="0">
                  <a:pos x="T8" y="T9"/>
                </a:cxn>
              </a:cxnLst>
              <a:rect l="0" t="0" r="r" b="b"/>
              <a:pathLst>
                <a:path w="159" h="18">
                  <a:moveTo>
                    <a:pt x="149" y="1"/>
                  </a:moveTo>
                  <a:cubicBezTo>
                    <a:pt x="103" y="8"/>
                    <a:pt x="56" y="8"/>
                    <a:pt x="9" y="1"/>
                  </a:cubicBezTo>
                  <a:cubicBezTo>
                    <a:pt x="3" y="0"/>
                    <a:pt x="0" y="10"/>
                    <a:pt x="7" y="11"/>
                  </a:cubicBezTo>
                  <a:cubicBezTo>
                    <a:pt x="55" y="18"/>
                    <a:pt x="104" y="18"/>
                    <a:pt x="152" y="11"/>
                  </a:cubicBezTo>
                  <a:cubicBezTo>
                    <a:pt x="159" y="10"/>
                    <a:pt x="156" y="0"/>
                    <a:pt x="149"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sp>
        <p:nvSpPr>
          <p:cNvPr id="20" name="矩形 19">
            <a:extLst>
              <a:ext uri="{FF2B5EF4-FFF2-40B4-BE49-F238E27FC236}">
                <a16:creationId xmlns:a16="http://schemas.microsoft.com/office/drawing/2014/main" id="{57F53E05-82B8-498E-BC4B-ED4F1B626F4F}"/>
              </a:ext>
            </a:extLst>
          </p:cNvPr>
          <p:cNvSpPr/>
          <p:nvPr/>
        </p:nvSpPr>
        <p:spPr>
          <a:xfrm rot="2136143">
            <a:off x="10196229" y="4364792"/>
            <a:ext cx="1343027" cy="1065741"/>
          </a:xfrm>
          <a:prstGeom prst="rect">
            <a:avLst/>
          </a:prstGeom>
        </p:spPr>
        <p:txBody>
          <a:bodyPr wrap="square">
            <a:spAutoFit/>
            <a:scene3d>
              <a:camera prst="orthographicFront"/>
              <a:lightRig rig="threePt" dir="t"/>
            </a:scene3d>
            <a:sp3d/>
          </a:bodyPr>
          <a:lstStyle/>
          <a:p>
            <a:pPr algn="ctr">
              <a:lnSpc>
                <a:spcPct val="120000"/>
              </a:lnSpc>
            </a:pPr>
            <a:r>
              <a:rPr lang="zh-CN" altLang="en-US" sz="2000" b="1" dirty="0">
                <a:solidFill>
                  <a:schemeClr val="bg1"/>
                </a:solidFill>
                <a:cs typeface="+mn-ea"/>
                <a:sym typeface="+mn-lt"/>
              </a:rPr>
              <a:t>离散数学</a:t>
            </a:r>
            <a:endParaRPr lang="en-US" altLang="zh-CN" sz="2000" b="1" dirty="0">
              <a:solidFill>
                <a:schemeClr val="bg1"/>
              </a:solidFill>
              <a:cs typeface="+mn-ea"/>
              <a:sym typeface="+mn-lt"/>
            </a:endParaRPr>
          </a:p>
          <a:p>
            <a:pPr algn="ctr">
              <a:lnSpc>
                <a:spcPct val="120000"/>
              </a:lnSpc>
            </a:pPr>
            <a:r>
              <a:rPr lang="en-US" altLang="zh-CN" sz="2000" b="1" dirty="0">
                <a:solidFill>
                  <a:schemeClr val="bg1"/>
                </a:solidFill>
                <a:cs typeface="+mn-ea"/>
                <a:sym typeface="+mn-lt"/>
              </a:rPr>
              <a:t>Discrete </a:t>
            </a:r>
            <a:r>
              <a:rPr lang="en-US" altLang="zh-CN" sz="1400" b="1" dirty="0">
                <a:solidFill>
                  <a:schemeClr val="bg1"/>
                </a:solidFill>
                <a:cs typeface="+mn-ea"/>
                <a:sym typeface="+mn-lt"/>
              </a:rPr>
              <a:t>Mathematics </a:t>
            </a:r>
            <a:endParaRPr lang="en-US" altLang="zh-CN" sz="2000" b="1" dirty="0">
              <a:solidFill>
                <a:schemeClr val="bg1"/>
              </a:solidFill>
              <a:cs typeface="+mn-ea"/>
              <a:sym typeface="+mn-lt"/>
            </a:endParaRPr>
          </a:p>
        </p:txBody>
      </p:sp>
    </p:spTree>
    <p:extLst>
      <p:ext uri="{BB962C8B-B14F-4D97-AF65-F5344CB8AC3E}">
        <p14:creationId xmlns:p14="http://schemas.microsoft.com/office/powerpoint/2010/main" val="2692421933"/>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44">
            <a:extLst>
              <a:ext uri="{FF2B5EF4-FFF2-40B4-BE49-F238E27FC236}">
                <a16:creationId xmlns:a16="http://schemas.microsoft.com/office/drawing/2014/main" id="{3CD5A73F-81C9-4328-AC1B-5D8078E0F5D1}"/>
              </a:ext>
            </a:extLst>
          </p:cNvPr>
          <p:cNvGrpSpPr>
            <a:grpSpLocks noChangeAspect="1"/>
          </p:cNvGrpSpPr>
          <p:nvPr/>
        </p:nvGrpSpPr>
        <p:grpSpPr bwMode="auto">
          <a:xfrm>
            <a:off x="5332414" y="5414174"/>
            <a:ext cx="1527175" cy="273302"/>
            <a:chOff x="2062" y="3556"/>
            <a:chExt cx="1749" cy="313"/>
          </a:xfrm>
        </p:grpSpPr>
        <p:sp>
          <p:nvSpPr>
            <p:cNvPr id="5" name="Freeform 45">
              <a:extLst>
                <a:ext uri="{FF2B5EF4-FFF2-40B4-BE49-F238E27FC236}">
                  <a16:creationId xmlns:a16="http://schemas.microsoft.com/office/drawing/2014/main" id="{B4209274-CEDA-4CF1-95C3-DAF16154AD7E}"/>
                </a:ext>
              </a:extLst>
            </p:cNvPr>
            <p:cNvSpPr>
              <a:spLocks noEditPoints="1"/>
            </p:cNvSpPr>
            <p:nvPr/>
          </p:nvSpPr>
          <p:spPr bwMode="auto">
            <a:xfrm>
              <a:off x="2062" y="3562"/>
              <a:ext cx="252" cy="301"/>
            </a:xfrm>
            <a:custGeom>
              <a:avLst/>
              <a:gdLst>
                <a:gd name="T0" fmla="*/ 86 w 94"/>
                <a:gd name="T1" fmla="*/ 23 h 110"/>
                <a:gd name="T2" fmla="*/ 2 w 94"/>
                <a:gd name="T3" fmla="*/ 39 h 110"/>
                <a:gd name="T4" fmla="*/ 17 w 94"/>
                <a:gd name="T5" fmla="*/ 107 h 110"/>
                <a:gd name="T6" fmla="*/ 25 w 94"/>
                <a:gd name="T7" fmla="*/ 107 h 110"/>
                <a:gd name="T8" fmla="*/ 26 w 94"/>
                <a:gd name="T9" fmla="*/ 107 h 110"/>
                <a:gd name="T10" fmla="*/ 31 w 94"/>
                <a:gd name="T11" fmla="*/ 107 h 110"/>
                <a:gd name="T12" fmla="*/ 57 w 94"/>
                <a:gd name="T13" fmla="*/ 109 h 110"/>
                <a:gd name="T14" fmla="*/ 81 w 94"/>
                <a:gd name="T15" fmla="*/ 99 h 110"/>
                <a:gd name="T16" fmla="*/ 86 w 94"/>
                <a:gd name="T17" fmla="*/ 23 h 110"/>
                <a:gd name="T18" fmla="*/ 28 w 94"/>
                <a:gd name="T19" fmla="*/ 77 h 110"/>
                <a:gd name="T20" fmla="*/ 33 w 94"/>
                <a:gd name="T21" fmla="*/ 89 h 110"/>
                <a:gd name="T22" fmla="*/ 28 w 94"/>
                <a:gd name="T23" fmla="*/ 77 h 110"/>
                <a:gd name="T24" fmla="*/ 30 w 94"/>
                <a:gd name="T25" fmla="*/ 39 h 110"/>
                <a:gd name="T26" fmla="*/ 35 w 94"/>
                <a:gd name="T27" fmla="*/ 28 h 110"/>
                <a:gd name="T28" fmla="*/ 30 w 94"/>
                <a:gd name="T29" fmla="*/ 39 h 110"/>
                <a:gd name="T30" fmla="*/ 63 w 94"/>
                <a:gd name="T31" fmla="*/ 39 h 110"/>
                <a:gd name="T32" fmla="*/ 66 w 94"/>
                <a:gd name="T33" fmla="*/ 49 h 110"/>
                <a:gd name="T34" fmla="*/ 58 w 94"/>
                <a:gd name="T35" fmla="*/ 46 h 110"/>
                <a:gd name="T36" fmla="*/ 63 w 94"/>
                <a:gd name="T37" fmla="*/ 39 h 110"/>
                <a:gd name="T38" fmla="*/ 66 w 94"/>
                <a:gd name="T39" fmla="*/ 66 h 110"/>
                <a:gd name="T40" fmla="*/ 68 w 94"/>
                <a:gd name="T41" fmla="*/ 77 h 110"/>
                <a:gd name="T42" fmla="*/ 66 w 94"/>
                <a:gd name="T43" fmla="*/ 66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4" h="110">
                  <a:moveTo>
                    <a:pt x="86" y="23"/>
                  </a:moveTo>
                  <a:cubicBezTo>
                    <a:pt x="69" y="0"/>
                    <a:pt x="8" y="2"/>
                    <a:pt x="2" y="39"/>
                  </a:cubicBezTo>
                  <a:cubicBezTo>
                    <a:pt x="21" y="48"/>
                    <a:pt x="0" y="91"/>
                    <a:pt x="17" y="107"/>
                  </a:cubicBezTo>
                  <a:cubicBezTo>
                    <a:pt x="19" y="108"/>
                    <a:pt x="22" y="107"/>
                    <a:pt x="25" y="107"/>
                  </a:cubicBezTo>
                  <a:cubicBezTo>
                    <a:pt x="26" y="107"/>
                    <a:pt x="26" y="107"/>
                    <a:pt x="26" y="107"/>
                  </a:cubicBezTo>
                  <a:cubicBezTo>
                    <a:pt x="29" y="106"/>
                    <a:pt x="30" y="107"/>
                    <a:pt x="31" y="107"/>
                  </a:cubicBezTo>
                  <a:cubicBezTo>
                    <a:pt x="40" y="110"/>
                    <a:pt x="49" y="109"/>
                    <a:pt x="57" y="109"/>
                  </a:cubicBezTo>
                  <a:cubicBezTo>
                    <a:pt x="66" y="107"/>
                    <a:pt x="75" y="107"/>
                    <a:pt x="81" y="99"/>
                  </a:cubicBezTo>
                  <a:cubicBezTo>
                    <a:pt x="94" y="81"/>
                    <a:pt x="80" y="48"/>
                    <a:pt x="86" y="23"/>
                  </a:cubicBezTo>
                  <a:close/>
                  <a:moveTo>
                    <a:pt x="28" y="77"/>
                  </a:moveTo>
                  <a:cubicBezTo>
                    <a:pt x="31" y="79"/>
                    <a:pt x="33" y="83"/>
                    <a:pt x="33" y="89"/>
                  </a:cubicBezTo>
                  <a:cubicBezTo>
                    <a:pt x="24" y="92"/>
                    <a:pt x="29" y="81"/>
                    <a:pt x="28" y="77"/>
                  </a:cubicBezTo>
                  <a:close/>
                  <a:moveTo>
                    <a:pt x="30" y="39"/>
                  </a:moveTo>
                  <a:cubicBezTo>
                    <a:pt x="24" y="37"/>
                    <a:pt x="29" y="26"/>
                    <a:pt x="35" y="28"/>
                  </a:cubicBezTo>
                  <a:cubicBezTo>
                    <a:pt x="37" y="35"/>
                    <a:pt x="30" y="34"/>
                    <a:pt x="30" y="39"/>
                  </a:cubicBezTo>
                  <a:close/>
                  <a:moveTo>
                    <a:pt x="63" y="39"/>
                  </a:moveTo>
                  <a:cubicBezTo>
                    <a:pt x="66" y="39"/>
                    <a:pt x="65" y="45"/>
                    <a:pt x="66" y="49"/>
                  </a:cubicBezTo>
                  <a:cubicBezTo>
                    <a:pt x="63" y="47"/>
                    <a:pt x="61" y="46"/>
                    <a:pt x="58" y="46"/>
                  </a:cubicBezTo>
                  <a:cubicBezTo>
                    <a:pt x="59" y="43"/>
                    <a:pt x="62" y="42"/>
                    <a:pt x="63" y="39"/>
                  </a:cubicBezTo>
                  <a:close/>
                  <a:moveTo>
                    <a:pt x="66" y="66"/>
                  </a:moveTo>
                  <a:cubicBezTo>
                    <a:pt x="69" y="67"/>
                    <a:pt x="68" y="73"/>
                    <a:pt x="68" y="77"/>
                  </a:cubicBezTo>
                  <a:cubicBezTo>
                    <a:pt x="62" y="76"/>
                    <a:pt x="62" y="70"/>
                    <a:pt x="66" y="66"/>
                  </a:cubicBezTo>
                  <a:close/>
                </a:path>
              </a:pathLst>
            </a:custGeom>
            <a:solidFill>
              <a:srgbClr val="EDB2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 name="Freeform 46">
              <a:extLst>
                <a:ext uri="{FF2B5EF4-FFF2-40B4-BE49-F238E27FC236}">
                  <a16:creationId xmlns:a16="http://schemas.microsoft.com/office/drawing/2014/main" id="{E7090F7D-6EFE-4388-9C68-8BEE6A2DF62D}"/>
                </a:ext>
              </a:extLst>
            </p:cNvPr>
            <p:cNvSpPr>
              <a:spLocks noEditPoints="1"/>
            </p:cNvSpPr>
            <p:nvPr/>
          </p:nvSpPr>
          <p:spPr bwMode="auto">
            <a:xfrm>
              <a:off x="2443" y="3562"/>
              <a:ext cx="251" cy="301"/>
            </a:xfrm>
            <a:custGeom>
              <a:avLst/>
              <a:gdLst>
                <a:gd name="T0" fmla="*/ 85 w 94"/>
                <a:gd name="T1" fmla="*/ 23 h 110"/>
                <a:gd name="T2" fmla="*/ 1 w 94"/>
                <a:gd name="T3" fmla="*/ 39 h 110"/>
                <a:gd name="T4" fmla="*/ 17 w 94"/>
                <a:gd name="T5" fmla="*/ 107 h 110"/>
                <a:gd name="T6" fmla="*/ 24 w 94"/>
                <a:gd name="T7" fmla="*/ 107 h 110"/>
                <a:gd name="T8" fmla="*/ 26 w 94"/>
                <a:gd name="T9" fmla="*/ 107 h 110"/>
                <a:gd name="T10" fmla="*/ 31 w 94"/>
                <a:gd name="T11" fmla="*/ 107 h 110"/>
                <a:gd name="T12" fmla="*/ 57 w 94"/>
                <a:gd name="T13" fmla="*/ 109 h 110"/>
                <a:gd name="T14" fmla="*/ 80 w 94"/>
                <a:gd name="T15" fmla="*/ 99 h 110"/>
                <a:gd name="T16" fmla="*/ 85 w 94"/>
                <a:gd name="T17" fmla="*/ 23 h 110"/>
                <a:gd name="T18" fmla="*/ 27 w 94"/>
                <a:gd name="T19" fmla="*/ 77 h 110"/>
                <a:gd name="T20" fmla="*/ 32 w 94"/>
                <a:gd name="T21" fmla="*/ 89 h 110"/>
                <a:gd name="T22" fmla="*/ 27 w 94"/>
                <a:gd name="T23" fmla="*/ 77 h 110"/>
                <a:gd name="T24" fmla="*/ 29 w 94"/>
                <a:gd name="T25" fmla="*/ 39 h 110"/>
                <a:gd name="T26" fmla="*/ 34 w 94"/>
                <a:gd name="T27" fmla="*/ 28 h 110"/>
                <a:gd name="T28" fmla="*/ 29 w 94"/>
                <a:gd name="T29" fmla="*/ 39 h 110"/>
                <a:gd name="T30" fmla="*/ 62 w 94"/>
                <a:gd name="T31" fmla="*/ 39 h 110"/>
                <a:gd name="T32" fmla="*/ 65 w 94"/>
                <a:gd name="T33" fmla="*/ 49 h 110"/>
                <a:gd name="T34" fmla="*/ 57 w 94"/>
                <a:gd name="T35" fmla="*/ 46 h 110"/>
                <a:gd name="T36" fmla="*/ 62 w 94"/>
                <a:gd name="T37" fmla="*/ 39 h 110"/>
                <a:gd name="T38" fmla="*/ 65 w 94"/>
                <a:gd name="T39" fmla="*/ 66 h 110"/>
                <a:gd name="T40" fmla="*/ 67 w 94"/>
                <a:gd name="T41" fmla="*/ 77 h 110"/>
                <a:gd name="T42" fmla="*/ 65 w 94"/>
                <a:gd name="T43" fmla="*/ 66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4" h="110">
                  <a:moveTo>
                    <a:pt x="85" y="23"/>
                  </a:moveTo>
                  <a:cubicBezTo>
                    <a:pt x="68" y="0"/>
                    <a:pt x="7" y="2"/>
                    <a:pt x="1" y="39"/>
                  </a:cubicBezTo>
                  <a:cubicBezTo>
                    <a:pt x="20" y="48"/>
                    <a:pt x="0" y="91"/>
                    <a:pt x="17" y="107"/>
                  </a:cubicBezTo>
                  <a:cubicBezTo>
                    <a:pt x="19" y="108"/>
                    <a:pt x="22" y="107"/>
                    <a:pt x="24" y="107"/>
                  </a:cubicBezTo>
                  <a:cubicBezTo>
                    <a:pt x="25" y="107"/>
                    <a:pt x="25" y="107"/>
                    <a:pt x="26" y="107"/>
                  </a:cubicBezTo>
                  <a:cubicBezTo>
                    <a:pt x="28" y="106"/>
                    <a:pt x="30" y="107"/>
                    <a:pt x="31" y="107"/>
                  </a:cubicBezTo>
                  <a:cubicBezTo>
                    <a:pt x="39" y="110"/>
                    <a:pt x="48" y="109"/>
                    <a:pt x="57" y="109"/>
                  </a:cubicBezTo>
                  <a:cubicBezTo>
                    <a:pt x="66" y="107"/>
                    <a:pt x="74" y="107"/>
                    <a:pt x="80" y="99"/>
                  </a:cubicBezTo>
                  <a:cubicBezTo>
                    <a:pt x="94" y="81"/>
                    <a:pt x="79" y="48"/>
                    <a:pt x="85" y="23"/>
                  </a:cubicBezTo>
                  <a:close/>
                  <a:moveTo>
                    <a:pt x="27" y="77"/>
                  </a:moveTo>
                  <a:cubicBezTo>
                    <a:pt x="31" y="79"/>
                    <a:pt x="32" y="83"/>
                    <a:pt x="32" y="89"/>
                  </a:cubicBezTo>
                  <a:cubicBezTo>
                    <a:pt x="23" y="92"/>
                    <a:pt x="28" y="81"/>
                    <a:pt x="27" y="77"/>
                  </a:cubicBezTo>
                  <a:close/>
                  <a:moveTo>
                    <a:pt x="29" y="39"/>
                  </a:moveTo>
                  <a:cubicBezTo>
                    <a:pt x="23" y="37"/>
                    <a:pt x="28" y="26"/>
                    <a:pt x="34" y="28"/>
                  </a:cubicBezTo>
                  <a:cubicBezTo>
                    <a:pt x="36" y="35"/>
                    <a:pt x="29" y="34"/>
                    <a:pt x="29" y="39"/>
                  </a:cubicBezTo>
                  <a:close/>
                  <a:moveTo>
                    <a:pt x="62" y="39"/>
                  </a:moveTo>
                  <a:cubicBezTo>
                    <a:pt x="66" y="39"/>
                    <a:pt x="64" y="45"/>
                    <a:pt x="65" y="49"/>
                  </a:cubicBezTo>
                  <a:cubicBezTo>
                    <a:pt x="63" y="47"/>
                    <a:pt x="61" y="46"/>
                    <a:pt x="57" y="46"/>
                  </a:cubicBezTo>
                  <a:cubicBezTo>
                    <a:pt x="58" y="43"/>
                    <a:pt x="62" y="42"/>
                    <a:pt x="62" y="39"/>
                  </a:cubicBezTo>
                  <a:close/>
                  <a:moveTo>
                    <a:pt x="65" y="66"/>
                  </a:moveTo>
                  <a:cubicBezTo>
                    <a:pt x="68" y="67"/>
                    <a:pt x="67" y="73"/>
                    <a:pt x="67" y="77"/>
                  </a:cubicBezTo>
                  <a:cubicBezTo>
                    <a:pt x="61" y="76"/>
                    <a:pt x="62" y="70"/>
                    <a:pt x="65" y="66"/>
                  </a:cubicBezTo>
                  <a:close/>
                </a:path>
              </a:pathLst>
            </a:custGeom>
            <a:solidFill>
              <a:srgbClr val="F7F5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 name="Freeform 47">
              <a:extLst>
                <a:ext uri="{FF2B5EF4-FFF2-40B4-BE49-F238E27FC236}">
                  <a16:creationId xmlns:a16="http://schemas.microsoft.com/office/drawing/2014/main" id="{DF03B5F7-56EA-4275-AAC8-5CDA5425E29E}"/>
                </a:ext>
              </a:extLst>
            </p:cNvPr>
            <p:cNvSpPr>
              <a:spLocks noEditPoints="1"/>
            </p:cNvSpPr>
            <p:nvPr/>
          </p:nvSpPr>
          <p:spPr bwMode="auto">
            <a:xfrm>
              <a:off x="2820" y="3570"/>
              <a:ext cx="252" cy="299"/>
            </a:xfrm>
            <a:custGeom>
              <a:avLst/>
              <a:gdLst>
                <a:gd name="T0" fmla="*/ 85 w 94"/>
                <a:gd name="T1" fmla="*/ 23 h 109"/>
                <a:gd name="T2" fmla="*/ 2 w 94"/>
                <a:gd name="T3" fmla="*/ 38 h 109"/>
                <a:gd name="T4" fmla="*/ 17 w 94"/>
                <a:gd name="T5" fmla="*/ 106 h 109"/>
                <a:gd name="T6" fmla="*/ 25 w 94"/>
                <a:gd name="T7" fmla="*/ 106 h 109"/>
                <a:gd name="T8" fmla="*/ 26 w 94"/>
                <a:gd name="T9" fmla="*/ 106 h 109"/>
                <a:gd name="T10" fmla="*/ 31 w 94"/>
                <a:gd name="T11" fmla="*/ 107 h 109"/>
                <a:gd name="T12" fmla="*/ 57 w 94"/>
                <a:gd name="T13" fmla="*/ 109 h 109"/>
                <a:gd name="T14" fmla="*/ 80 w 94"/>
                <a:gd name="T15" fmla="*/ 99 h 109"/>
                <a:gd name="T16" fmla="*/ 85 w 94"/>
                <a:gd name="T17" fmla="*/ 23 h 109"/>
                <a:gd name="T18" fmla="*/ 27 w 94"/>
                <a:gd name="T19" fmla="*/ 76 h 109"/>
                <a:gd name="T20" fmla="*/ 32 w 94"/>
                <a:gd name="T21" fmla="*/ 89 h 109"/>
                <a:gd name="T22" fmla="*/ 27 w 94"/>
                <a:gd name="T23" fmla="*/ 76 h 109"/>
                <a:gd name="T24" fmla="*/ 30 w 94"/>
                <a:gd name="T25" fmla="*/ 38 h 109"/>
                <a:gd name="T26" fmla="*/ 35 w 94"/>
                <a:gd name="T27" fmla="*/ 28 h 109"/>
                <a:gd name="T28" fmla="*/ 30 w 94"/>
                <a:gd name="T29" fmla="*/ 38 h 109"/>
                <a:gd name="T30" fmla="*/ 63 w 94"/>
                <a:gd name="T31" fmla="*/ 38 h 109"/>
                <a:gd name="T32" fmla="*/ 65 w 94"/>
                <a:gd name="T33" fmla="*/ 48 h 109"/>
                <a:gd name="T34" fmla="*/ 57 w 94"/>
                <a:gd name="T35" fmla="*/ 46 h 109"/>
                <a:gd name="T36" fmla="*/ 63 w 94"/>
                <a:gd name="T37" fmla="*/ 38 h 109"/>
                <a:gd name="T38" fmla="*/ 65 w 94"/>
                <a:gd name="T39" fmla="*/ 66 h 109"/>
                <a:gd name="T40" fmla="*/ 68 w 94"/>
                <a:gd name="T41" fmla="*/ 76 h 109"/>
                <a:gd name="T42" fmla="*/ 65 w 94"/>
                <a:gd name="T43" fmla="*/ 6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4" h="109">
                  <a:moveTo>
                    <a:pt x="85" y="23"/>
                  </a:moveTo>
                  <a:cubicBezTo>
                    <a:pt x="68" y="0"/>
                    <a:pt x="7" y="2"/>
                    <a:pt x="2" y="38"/>
                  </a:cubicBezTo>
                  <a:cubicBezTo>
                    <a:pt x="21" y="48"/>
                    <a:pt x="0" y="91"/>
                    <a:pt x="17" y="106"/>
                  </a:cubicBezTo>
                  <a:cubicBezTo>
                    <a:pt x="19" y="107"/>
                    <a:pt x="22" y="107"/>
                    <a:pt x="25" y="106"/>
                  </a:cubicBezTo>
                  <a:cubicBezTo>
                    <a:pt x="25" y="106"/>
                    <a:pt x="25" y="106"/>
                    <a:pt x="26" y="106"/>
                  </a:cubicBezTo>
                  <a:cubicBezTo>
                    <a:pt x="28" y="106"/>
                    <a:pt x="30" y="106"/>
                    <a:pt x="31" y="107"/>
                  </a:cubicBezTo>
                  <a:cubicBezTo>
                    <a:pt x="40" y="109"/>
                    <a:pt x="48" y="109"/>
                    <a:pt x="57" y="109"/>
                  </a:cubicBezTo>
                  <a:cubicBezTo>
                    <a:pt x="66" y="107"/>
                    <a:pt x="74" y="107"/>
                    <a:pt x="80" y="99"/>
                  </a:cubicBezTo>
                  <a:cubicBezTo>
                    <a:pt x="94" y="81"/>
                    <a:pt x="80" y="48"/>
                    <a:pt x="85" y="23"/>
                  </a:cubicBezTo>
                  <a:close/>
                  <a:moveTo>
                    <a:pt x="27" y="76"/>
                  </a:moveTo>
                  <a:cubicBezTo>
                    <a:pt x="31" y="78"/>
                    <a:pt x="33" y="82"/>
                    <a:pt x="32" y="89"/>
                  </a:cubicBezTo>
                  <a:cubicBezTo>
                    <a:pt x="24" y="91"/>
                    <a:pt x="28" y="81"/>
                    <a:pt x="27" y="76"/>
                  </a:cubicBezTo>
                  <a:close/>
                  <a:moveTo>
                    <a:pt x="30" y="38"/>
                  </a:moveTo>
                  <a:cubicBezTo>
                    <a:pt x="23" y="36"/>
                    <a:pt x="28" y="25"/>
                    <a:pt x="35" y="28"/>
                  </a:cubicBezTo>
                  <a:cubicBezTo>
                    <a:pt x="37" y="35"/>
                    <a:pt x="30" y="33"/>
                    <a:pt x="30" y="38"/>
                  </a:cubicBezTo>
                  <a:close/>
                  <a:moveTo>
                    <a:pt x="63" y="38"/>
                  </a:moveTo>
                  <a:cubicBezTo>
                    <a:pt x="66" y="39"/>
                    <a:pt x="65" y="44"/>
                    <a:pt x="65" y="48"/>
                  </a:cubicBezTo>
                  <a:cubicBezTo>
                    <a:pt x="63" y="47"/>
                    <a:pt x="61" y="45"/>
                    <a:pt x="57" y="46"/>
                  </a:cubicBezTo>
                  <a:cubicBezTo>
                    <a:pt x="58" y="42"/>
                    <a:pt x="62" y="42"/>
                    <a:pt x="63" y="38"/>
                  </a:cubicBezTo>
                  <a:close/>
                  <a:moveTo>
                    <a:pt x="65" y="66"/>
                  </a:moveTo>
                  <a:cubicBezTo>
                    <a:pt x="69" y="67"/>
                    <a:pt x="67" y="72"/>
                    <a:pt x="68" y="76"/>
                  </a:cubicBezTo>
                  <a:cubicBezTo>
                    <a:pt x="62" y="75"/>
                    <a:pt x="62" y="69"/>
                    <a:pt x="65" y="6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 name="Freeform 48">
              <a:extLst>
                <a:ext uri="{FF2B5EF4-FFF2-40B4-BE49-F238E27FC236}">
                  <a16:creationId xmlns:a16="http://schemas.microsoft.com/office/drawing/2014/main" id="{4DAD4D92-E8FE-46ED-BE2E-B6408E7DD2D3}"/>
                </a:ext>
              </a:extLst>
            </p:cNvPr>
            <p:cNvSpPr>
              <a:spLocks noEditPoints="1"/>
            </p:cNvSpPr>
            <p:nvPr/>
          </p:nvSpPr>
          <p:spPr bwMode="auto">
            <a:xfrm>
              <a:off x="3198" y="3570"/>
              <a:ext cx="251" cy="299"/>
            </a:xfrm>
            <a:custGeom>
              <a:avLst/>
              <a:gdLst>
                <a:gd name="T0" fmla="*/ 86 w 94"/>
                <a:gd name="T1" fmla="*/ 23 h 109"/>
                <a:gd name="T2" fmla="*/ 2 w 94"/>
                <a:gd name="T3" fmla="*/ 38 h 109"/>
                <a:gd name="T4" fmla="*/ 17 w 94"/>
                <a:gd name="T5" fmla="*/ 106 h 109"/>
                <a:gd name="T6" fmla="*/ 25 w 94"/>
                <a:gd name="T7" fmla="*/ 106 h 109"/>
                <a:gd name="T8" fmla="*/ 26 w 94"/>
                <a:gd name="T9" fmla="*/ 106 h 109"/>
                <a:gd name="T10" fmla="*/ 31 w 94"/>
                <a:gd name="T11" fmla="*/ 107 h 109"/>
                <a:gd name="T12" fmla="*/ 57 w 94"/>
                <a:gd name="T13" fmla="*/ 109 h 109"/>
                <a:gd name="T14" fmla="*/ 81 w 94"/>
                <a:gd name="T15" fmla="*/ 99 h 109"/>
                <a:gd name="T16" fmla="*/ 86 w 94"/>
                <a:gd name="T17" fmla="*/ 23 h 109"/>
                <a:gd name="T18" fmla="*/ 27 w 94"/>
                <a:gd name="T19" fmla="*/ 76 h 109"/>
                <a:gd name="T20" fmla="*/ 32 w 94"/>
                <a:gd name="T21" fmla="*/ 89 h 109"/>
                <a:gd name="T22" fmla="*/ 27 w 94"/>
                <a:gd name="T23" fmla="*/ 76 h 109"/>
                <a:gd name="T24" fmla="*/ 30 w 94"/>
                <a:gd name="T25" fmla="*/ 38 h 109"/>
                <a:gd name="T26" fmla="*/ 35 w 94"/>
                <a:gd name="T27" fmla="*/ 28 h 109"/>
                <a:gd name="T28" fmla="*/ 30 w 94"/>
                <a:gd name="T29" fmla="*/ 38 h 109"/>
                <a:gd name="T30" fmla="*/ 63 w 94"/>
                <a:gd name="T31" fmla="*/ 38 h 109"/>
                <a:gd name="T32" fmla="*/ 65 w 94"/>
                <a:gd name="T33" fmla="*/ 48 h 109"/>
                <a:gd name="T34" fmla="*/ 58 w 94"/>
                <a:gd name="T35" fmla="*/ 46 h 109"/>
                <a:gd name="T36" fmla="*/ 63 w 94"/>
                <a:gd name="T37" fmla="*/ 38 h 109"/>
                <a:gd name="T38" fmla="*/ 65 w 94"/>
                <a:gd name="T39" fmla="*/ 66 h 109"/>
                <a:gd name="T40" fmla="*/ 68 w 94"/>
                <a:gd name="T41" fmla="*/ 76 h 109"/>
                <a:gd name="T42" fmla="*/ 65 w 94"/>
                <a:gd name="T43" fmla="*/ 6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4" h="109">
                  <a:moveTo>
                    <a:pt x="86" y="23"/>
                  </a:moveTo>
                  <a:cubicBezTo>
                    <a:pt x="69" y="0"/>
                    <a:pt x="8" y="2"/>
                    <a:pt x="2" y="38"/>
                  </a:cubicBezTo>
                  <a:cubicBezTo>
                    <a:pt x="21" y="48"/>
                    <a:pt x="0" y="91"/>
                    <a:pt x="17" y="106"/>
                  </a:cubicBezTo>
                  <a:cubicBezTo>
                    <a:pt x="19" y="107"/>
                    <a:pt x="22" y="107"/>
                    <a:pt x="25" y="106"/>
                  </a:cubicBezTo>
                  <a:cubicBezTo>
                    <a:pt x="25" y="106"/>
                    <a:pt x="26" y="106"/>
                    <a:pt x="26" y="106"/>
                  </a:cubicBezTo>
                  <a:cubicBezTo>
                    <a:pt x="28" y="106"/>
                    <a:pt x="30" y="106"/>
                    <a:pt x="31" y="107"/>
                  </a:cubicBezTo>
                  <a:cubicBezTo>
                    <a:pt x="40" y="109"/>
                    <a:pt x="49" y="109"/>
                    <a:pt x="57" y="109"/>
                  </a:cubicBezTo>
                  <a:cubicBezTo>
                    <a:pt x="66" y="107"/>
                    <a:pt x="74" y="107"/>
                    <a:pt x="81" y="99"/>
                  </a:cubicBezTo>
                  <a:cubicBezTo>
                    <a:pt x="94" y="81"/>
                    <a:pt x="80" y="48"/>
                    <a:pt x="86" y="23"/>
                  </a:cubicBezTo>
                  <a:close/>
                  <a:moveTo>
                    <a:pt x="27" y="76"/>
                  </a:moveTo>
                  <a:cubicBezTo>
                    <a:pt x="31" y="78"/>
                    <a:pt x="33" y="82"/>
                    <a:pt x="32" y="89"/>
                  </a:cubicBezTo>
                  <a:cubicBezTo>
                    <a:pt x="24" y="91"/>
                    <a:pt x="28" y="81"/>
                    <a:pt x="27" y="76"/>
                  </a:cubicBezTo>
                  <a:close/>
                  <a:moveTo>
                    <a:pt x="30" y="38"/>
                  </a:moveTo>
                  <a:cubicBezTo>
                    <a:pt x="24" y="36"/>
                    <a:pt x="29" y="25"/>
                    <a:pt x="35" y="28"/>
                  </a:cubicBezTo>
                  <a:cubicBezTo>
                    <a:pt x="37" y="35"/>
                    <a:pt x="30" y="33"/>
                    <a:pt x="30" y="38"/>
                  </a:cubicBezTo>
                  <a:close/>
                  <a:moveTo>
                    <a:pt x="63" y="38"/>
                  </a:moveTo>
                  <a:cubicBezTo>
                    <a:pt x="66" y="39"/>
                    <a:pt x="65" y="44"/>
                    <a:pt x="65" y="48"/>
                  </a:cubicBezTo>
                  <a:cubicBezTo>
                    <a:pt x="63" y="47"/>
                    <a:pt x="61" y="45"/>
                    <a:pt x="58" y="46"/>
                  </a:cubicBezTo>
                  <a:cubicBezTo>
                    <a:pt x="59" y="42"/>
                    <a:pt x="62" y="42"/>
                    <a:pt x="63" y="38"/>
                  </a:cubicBezTo>
                  <a:close/>
                  <a:moveTo>
                    <a:pt x="65" y="66"/>
                  </a:moveTo>
                  <a:cubicBezTo>
                    <a:pt x="69" y="67"/>
                    <a:pt x="67" y="72"/>
                    <a:pt x="68" y="76"/>
                  </a:cubicBezTo>
                  <a:cubicBezTo>
                    <a:pt x="62" y="75"/>
                    <a:pt x="62" y="69"/>
                    <a:pt x="65" y="66"/>
                  </a:cubicBezTo>
                  <a:close/>
                </a:path>
              </a:pathLst>
            </a:custGeom>
            <a:solidFill>
              <a:srgbClr val="C1E9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 name="Freeform 49">
              <a:extLst>
                <a:ext uri="{FF2B5EF4-FFF2-40B4-BE49-F238E27FC236}">
                  <a16:creationId xmlns:a16="http://schemas.microsoft.com/office/drawing/2014/main" id="{8FFDF5C7-EFCE-474A-8590-6E835951CBAB}"/>
                </a:ext>
              </a:extLst>
            </p:cNvPr>
            <p:cNvSpPr>
              <a:spLocks noEditPoints="1"/>
            </p:cNvSpPr>
            <p:nvPr/>
          </p:nvSpPr>
          <p:spPr bwMode="auto">
            <a:xfrm>
              <a:off x="3559" y="3556"/>
              <a:ext cx="252" cy="299"/>
            </a:xfrm>
            <a:custGeom>
              <a:avLst/>
              <a:gdLst>
                <a:gd name="T0" fmla="*/ 86 w 94"/>
                <a:gd name="T1" fmla="*/ 23 h 109"/>
                <a:gd name="T2" fmla="*/ 2 w 94"/>
                <a:gd name="T3" fmla="*/ 38 h 109"/>
                <a:gd name="T4" fmla="*/ 17 w 94"/>
                <a:gd name="T5" fmla="*/ 107 h 109"/>
                <a:gd name="T6" fmla="*/ 25 w 94"/>
                <a:gd name="T7" fmla="*/ 107 h 109"/>
                <a:gd name="T8" fmla="*/ 26 w 94"/>
                <a:gd name="T9" fmla="*/ 107 h 109"/>
                <a:gd name="T10" fmla="*/ 31 w 94"/>
                <a:gd name="T11" fmla="*/ 107 h 109"/>
                <a:gd name="T12" fmla="*/ 57 w 94"/>
                <a:gd name="T13" fmla="*/ 109 h 109"/>
                <a:gd name="T14" fmla="*/ 81 w 94"/>
                <a:gd name="T15" fmla="*/ 99 h 109"/>
                <a:gd name="T16" fmla="*/ 86 w 94"/>
                <a:gd name="T17" fmla="*/ 23 h 109"/>
                <a:gd name="T18" fmla="*/ 27 w 94"/>
                <a:gd name="T19" fmla="*/ 76 h 109"/>
                <a:gd name="T20" fmla="*/ 32 w 94"/>
                <a:gd name="T21" fmla="*/ 89 h 109"/>
                <a:gd name="T22" fmla="*/ 27 w 94"/>
                <a:gd name="T23" fmla="*/ 76 h 109"/>
                <a:gd name="T24" fmla="*/ 30 w 94"/>
                <a:gd name="T25" fmla="*/ 38 h 109"/>
                <a:gd name="T26" fmla="*/ 35 w 94"/>
                <a:gd name="T27" fmla="*/ 28 h 109"/>
                <a:gd name="T28" fmla="*/ 30 w 94"/>
                <a:gd name="T29" fmla="*/ 38 h 109"/>
                <a:gd name="T30" fmla="*/ 63 w 94"/>
                <a:gd name="T31" fmla="*/ 38 h 109"/>
                <a:gd name="T32" fmla="*/ 65 w 94"/>
                <a:gd name="T33" fmla="*/ 49 h 109"/>
                <a:gd name="T34" fmla="*/ 58 w 94"/>
                <a:gd name="T35" fmla="*/ 46 h 109"/>
                <a:gd name="T36" fmla="*/ 63 w 94"/>
                <a:gd name="T37" fmla="*/ 38 h 109"/>
                <a:gd name="T38" fmla="*/ 65 w 94"/>
                <a:gd name="T39" fmla="*/ 66 h 109"/>
                <a:gd name="T40" fmla="*/ 68 w 94"/>
                <a:gd name="T41" fmla="*/ 76 h 109"/>
                <a:gd name="T42" fmla="*/ 65 w 94"/>
                <a:gd name="T43" fmla="*/ 6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4" h="109">
                  <a:moveTo>
                    <a:pt x="86" y="23"/>
                  </a:moveTo>
                  <a:cubicBezTo>
                    <a:pt x="69" y="0"/>
                    <a:pt x="8" y="2"/>
                    <a:pt x="2" y="38"/>
                  </a:cubicBezTo>
                  <a:cubicBezTo>
                    <a:pt x="21" y="48"/>
                    <a:pt x="0" y="91"/>
                    <a:pt x="17" y="107"/>
                  </a:cubicBezTo>
                  <a:cubicBezTo>
                    <a:pt x="19" y="107"/>
                    <a:pt x="22" y="107"/>
                    <a:pt x="25" y="107"/>
                  </a:cubicBezTo>
                  <a:cubicBezTo>
                    <a:pt x="25" y="107"/>
                    <a:pt x="26" y="107"/>
                    <a:pt x="26" y="107"/>
                  </a:cubicBezTo>
                  <a:cubicBezTo>
                    <a:pt x="28" y="106"/>
                    <a:pt x="30" y="107"/>
                    <a:pt x="31" y="107"/>
                  </a:cubicBezTo>
                  <a:cubicBezTo>
                    <a:pt x="40" y="109"/>
                    <a:pt x="49" y="109"/>
                    <a:pt x="57" y="109"/>
                  </a:cubicBezTo>
                  <a:cubicBezTo>
                    <a:pt x="66" y="107"/>
                    <a:pt x="75" y="107"/>
                    <a:pt x="81" y="99"/>
                  </a:cubicBezTo>
                  <a:cubicBezTo>
                    <a:pt x="94" y="81"/>
                    <a:pt x="80" y="48"/>
                    <a:pt x="86" y="23"/>
                  </a:cubicBezTo>
                  <a:close/>
                  <a:moveTo>
                    <a:pt x="27" y="76"/>
                  </a:moveTo>
                  <a:cubicBezTo>
                    <a:pt x="31" y="79"/>
                    <a:pt x="33" y="83"/>
                    <a:pt x="32" y="89"/>
                  </a:cubicBezTo>
                  <a:cubicBezTo>
                    <a:pt x="24" y="92"/>
                    <a:pt x="29" y="81"/>
                    <a:pt x="27" y="76"/>
                  </a:cubicBezTo>
                  <a:close/>
                  <a:moveTo>
                    <a:pt x="30" y="38"/>
                  </a:moveTo>
                  <a:cubicBezTo>
                    <a:pt x="24" y="37"/>
                    <a:pt x="29" y="26"/>
                    <a:pt x="35" y="28"/>
                  </a:cubicBezTo>
                  <a:cubicBezTo>
                    <a:pt x="37" y="35"/>
                    <a:pt x="30" y="33"/>
                    <a:pt x="30" y="38"/>
                  </a:cubicBezTo>
                  <a:close/>
                  <a:moveTo>
                    <a:pt x="63" y="38"/>
                  </a:moveTo>
                  <a:cubicBezTo>
                    <a:pt x="66" y="39"/>
                    <a:pt x="65" y="45"/>
                    <a:pt x="65" y="49"/>
                  </a:cubicBezTo>
                  <a:cubicBezTo>
                    <a:pt x="63" y="47"/>
                    <a:pt x="61" y="46"/>
                    <a:pt x="58" y="46"/>
                  </a:cubicBezTo>
                  <a:cubicBezTo>
                    <a:pt x="59" y="43"/>
                    <a:pt x="62" y="42"/>
                    <a:pt x="63" y="38"/>
                  </a:cubicBezTo>
                  <a:close/>
                  <a:moveTo>
                    <a:pt x="65" y="66"/>
                  </a:moveTo>
                  <a:cubicBezTo>
                    <a:pt x="69" y="67"/>
                    <a:pt x="67" y="73"/>
                    <a:pt x="68" y="76"/>
                  </a:cubicBezTo>
                  <a:cubicBezTo>
                    <a:pt x="62" y="76"/>
                    <a:pt x="62" y="70"/>
                    <a:pt x="65" y="66"/>
                  </a:cubicBezTo>
                  <a:close/>
                </a:path>
              </a:pathLst>
            </a:custGeom>
            <a:solidFill>
              <a:srgbClr val="58C9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sp>
        <p:nvSpPr>
          <p:cNvPr id="10" name="文本框 9">
            <a:extLst>
              <a:ext uri="{FF2B5EF4-FFF2-40B4-BE49-F238E27FC236}">
                <a16:creationId xmlns:a16="http://schemas.microsoft.com/office/drawing/2014/main" id="{D53B8655-7C44-44E1-8CA6-0B5A3E216FCF}"/>
              </a:ext>
            </a:extLst>
          </p:cNvPr>
          <p:cNvSpPr txBox="1"/>
          <p:nvPr/>
        </p:nvSpPr>
        <p:spPr>
          <a:xfrm>
            <a:off x="-22297" y="2252192"/>
            <a:ext cx="12192000" cy="2154436"/>
          </a:xfrm>
          <a:prstGeom prst="rect">
            <a:avLst/>
          </a:prstGeom>
          <a:noFill/>
        </p:spPr>
        <p:txBody>
          <a:bodyPr wrap="square" rtlCol="0">
            <a:spAutoFit/>
          </a:bodyPr>
          <a:lstStyle/>
          <a:p>
            <a:pPr algn="ctr"/>
            <a:r>
              <a:rPr lang="en-US" altLang="zh-CN" sz="5400" b="1" dirty="0">
                <a:solidFill>
                  <a:schemeClr val="bg1"/>
                </a:solidFill>
                <a:effectLst>
                  <a:outerShdw blurRad="38100" dist="38100" dir="2700000" algn="tl">
                    <a:srgbClr val="000000">
                      <a:alpha val="43137"/>
                    </a:srgbClr>
                  </a:outerShdw>
                </a:effectLst>
                <a:cs typeface="+mn-ea"/>
                <a:sym typeface="+mn-lt"/>
              </a:rPr>
              <a:t>Chapter 2 Predicate logic</a:t>
            </a:r>
            <a:endParaRPr lang="en-US" altLang="zh-CN" sz="5400" dirty="0">
              <a:solidFill>
                <a:schemeClr val="bg1"/>
              </a:solidFill>
              <a:effectLst>
                <a:outerShdw blurRad="38100" dist="38100" dir="2700000" algn="tl">
                  <a:srgbClr val="000000">
                    <a:alpha val="43137"/>
                  </a:srgbClr>
                </a:outerShdw>
              </a:effectLst>
              <a:cs typeface="+mn-ea"/>
              <a:sym typeface="+mn-lt"/>
            </a:endParaRPr>
          </a:p>
          <a:p>
            <a:pPr algn="ctr"/>
            <a:endParaRPr lang="en-US" altLang="zh-CN" sz="4000" dirty="0">
              <a:solidFill>
                <a:schemeClr val="bg1"/>
              </a:solidFill>
              <a:effectLst>
                <a:outerShdw blurRad="38100" dist="38100" dir="2700000" algn="tl">
                  <a:srgbClr val="000000">
                    <a:alpha val="43137"/>
                  </a:srgbClr>
                </a:outerShdw>
              </a:effectLst>
              <a:cs typeface="+mn-ea"/>
              <a:sym typeface="+mn-lt"/>
            </a:endParaRPr>
          </a:p>
          <a:p>
            <a:pPr algn="ctr"/>
            <a:r>
              <a:rPr lang="en-US" altLang="zh-CN" sz="4000" dirty="0">
                <a:solidFill>
                  <a:schemeClr val="bg1"/>
                </a:solidFill>
                <a:effectLst>
                  <a:outerShdw blurRad="38100" dist="38100" dir="2700000" algn="tl">
                    <a:srgbClr val="000000">
                      <a:alpha val="43137"/>
                    </a:srgbClr>
                  </a:outerShdw>
                </a:effectLst>
                <a:cs typeface="+mn-ea"/>
                <a:sym typeface="+mn-lt"/>
              </a:rPr>
              <a:t>2.5 Normal form of predicate formula</a:t>
            </a:r>
          </a:p>
        </p:txBody>
      </p:sp>
    </p:spTree>
    <p:extLst>
      <p:ext uri="{BB962C8B-B14F-4D97-AF65-F5344CB8AC3E}">
        <p14:creationId xmlns:p14="http://schemas.microsoft.com/office/powerpoint/2010/main" val="3419386745"/>
      </p:ext>
    </p:extLst>
  </p:cSld>
  <p:clrMapOvr>
    <a:masterClrMapping/>
  </p:clrMapOvr>
  <mc:AlternateContent xmlns:mc="http://schemas.openxmlformats.org/markup-compatibility/2006" xmlns:p14="http://schemas.microsoft.com/office/powerpoint/2010/main">
    <mc:Choice Requires="p14">
      <p:transition spd="slow" p14:dur="10500"/>
    </mc:Choice>
    <mc:Fallback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62423AEC-297D-4AC6-937F-565891408581}"/>
              </a:ext>
            </a:extLst>
          </p:cNvPr>
          <p:cNvSpPr txBox="1"/>
          <p:nvPr/>
        </p:nvSpPr>
        <p:spPr>
          <a:xfrm>
            <a:off x="1756364" y="103852"/>
            <a:ext cx="10315663" cy="769441"/>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44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Arial"/>
                <a:cs typeface="+mn-ea"/>
                <a:sym typeface="+mn-lt"/>
              </a:rPr>
              <a:t>Normal form of predicate formula</a:t>
            </a:r>
            <a:endParaRPr kumimoji="0" lang="zh-CN" altLang="en-US" sz="36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Arial"/>
              <a:cs typeface="+mn-ea"/>
              <a:sym typeface="+mn-lt"/>
            </a:endParaRPr>
          </a:p>
        </p:txBody>
      </p:sp>
      <p:grpSp>
        <p:nvGrpSpPr>
          <p:cNvPr id="6" name="组合 5">
            <a:extLst>
              <a:ext uri="{FF2B5EF4-FFF2-40B4-BE49-F238E27FC236}">
                <a16:creationId xmlns:a16="http://schemas.microsoft.com/office/drawing/2014/main" id="{65459A86-2236-4247-9311-D46EC9F8D18D}"/>
              </a:ext>
            </a:extLst>
          </p:cNvPr>
          <p:cNvGrpSpPr/>
          <p:nvPr/>
        </p:nvGrpSpPr>
        <p:grpSpPr>
          <a:xfrm>
            <a:off x="119973" y="397477"/>
            <a:ext cx="1449151" cy="180724"/>
            <a:chOff x="5392832" y="1016000"/>
            <a:chExt cx="1449150" cy="180724"/>
          </a:xfrm>
        </p:grpSpPr>
        <p:sp>
          <p:nvSpPr>
            <p:cNvPr id="7" name="Freeform 45">
              <a:extLst>
                <a:ext uri="{FF2B5EF4-FFF2-40B4-BE49-F238E27FC236}">
                  <a16:creationId xmlns:a16="http://schemas.microsoft.com/office/drawing/2014/main" id="{79F5C682-BDEF-4D53-B481-CCF2EF60A471}"/>
                </a:ext>
              </a:extLst>
            </p:cNvPr>
            <p:cNvSpPr>
              <a:spLocks noEditPoints="1"/>
            </p:cNvSpPr>
            <p:nvPr/>
          </p:nvSpPr>
          <p:spPr bwMode="auto">
            <a:xfrm>
              <a:off x="5392832" y="1021378"/>
              <a:ext cx="142015" cy="169628"/>
            </a:xfrm>
            <a:custGeom>
              <a:avLst/>
              <a:gdLst>
                <a:gd name="T0" fmla="*/ 86 w 94"/>
                <a:gd name="T1" fmla="*/ 23 h 110"/>
                <a:gd name="T2" fmla="*/ 2 w 94"/>
                <a:gd name="T3" fmla="*/ 39 h 110"/>
                <a:gd name="T4" fmla="*/ 17 w 94"/>
                <a:gd name="T5" fmla="*/ 107 h 110"/>
                <a:gd name="T6" fmla="*/ 25 w 94"/>
                <a:gd name="T7" fmla="*/ 107 h 110"/>
                <a:gd name="T8" fmla="*/ 26 w 94"/>
                <a:gd name="T9" fmla="*/ 107 h 110"/>
                <a:gd name="T10" fmla="*/ 31 w 94"/>
                <a:gd name="T11" fmla="*/ 107 h 110"/>
                <a:gd name="T12" fmla="*/ 57 w 94"/>
                <a:gd name="T13" fmla="*/ 109 h 110"/>
                <a:gd name="T14" fmla="*/ 81 w 94"/>
                <a:gd name="T15" fmla="*/ 99 h 110"/>
                <a:gd name="T16" fmla="*/ 86 w 94"/>
                <a:gd name="T17" fmla="*/ 23 h 110"/>
                <a:gd name="T18" fmla="*/ 28 w 94"/>
                <a:gd name="T19" fmla="*/ 77 h 110"/>
                <a:gd name="T20" fmla="*/ 33 w 94"/>
                <a:gd name="T21" fmla="*/ 89 h 110"/>
                <a:gd name="T22" fmla="*/ 28 w 94"/>
                <a:gd name="T23" fmla="*/ 77 h 110"/>
                <a:gd name="T24" fmla="*/ 30 w 94"/>
                <a:gd name="T25" fmla="*/ 39 h 110"/>
                <a:gd name="T26" fmla="*/ 35 w 94"/>
                <a:gd name="T27" fmla="*/ 28 h 110"/>
                <a:gd name="T28" fmla="*/ 30 w 94"/>
                <a:gd name="T29" fmla="*/ 39 h 110"/>
                <a:gd name="T30" fmla="*/ 63 w 94"/>
                <a:gd name="T31" fmla="*/ 39 h 110"/>
                <a:gd name="T32" fmla="*/ 66 w 94"/>
                <a:gd name="T33" fmla="*/ 49 h 110"/>
                <a:gd name="T34" fmla="*/ 58 w 94"/>
                <a:gd name="T35" fmla="*/ 46 h 110"/>
                <a:gd name="T36" fmla="*/ 63 w 94"/>
                <a:gd name="T37" fmla="*/ 39 h 110"/>
                <a:gd name="T38" fmla="*/ 66 w 94"/>
                <a:gd name="T39" fmla="*/ 66 h 110"/>
                <a:gd name="T40" fmla="*/ 68 w 94"/>
                <a:gd name="T41" fmla="*/ 77 h 110"/>
                <a:gd name="T42" fmla="*/ 66 w 94"/>
                <a:gd name="T43" fmla="*/ 66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4" h="110">
                  <a:moveTo>
                    <a:pt x="86" y="23"/>
                  </a:moveTo>
                  <a:cubicBezTo>
                    <a:pt x="69" y="0"/>
                    <a:pt x="8" y="2"/>
                    <a:pt x="2" y="39"/>
                  </a:cubicBezTo>
                  <a:cubicBezTo>
                    <a:pt x="21" y="48"/>
                    <a:pt x="0" y="91"/>
                    <a:pt x="17" y="107"/>
                  </a:cubicBezTo>
                  <a:cubicBezTo>
                    <a:pt x="19" y="108"/>
                    <a:pt x="22" y="107"/>
                    <a:pt x="25" y="107"/>
                  </a:cubicBezTo>
                  <a:cubicBezTo>
                    <a:pt x="26" y="107"/>
                    <a:pt x="26" y="107"/>
                    <a:pt x="26" y="107"/>
                  </a:cubicBezTo>
                  <a:cubicBezTo>
                    <a:pt x="29" y="106"/>
                    <a:pt x="30" y="107"/>
                    <a:pt x="31" y="107"/>
                  </a:cubicBezTo>
                  <a:cubicBezTo>
                    <a:pt x="40" y="110"/>
                    <a:pt x="49" y="109"/>
                    <a:pt x="57" y="109"/>
                  </a:cubicBezTo>
                  <a:cubicBezTo>
                    <a:pt x="66" y="107"/>
                    <a:pt x="75" y="107"/>
                    <a:pt x="81" y="99"/>
                  </a:cubicBezTo>
                  <a:cubicBezTo>
                    <a:pt x="94" y="81"/>
                    <a:pt x="80" y="48"/>
                    <a:pt x="86" y="23"/>
                  </a:cubicBezTo>
                  <a:close/>
                  <a:moveTo>
                    <a:pt x="28" y="77"/>
                  </a:moveTo>
                  <a:cubicBezTo>
                    <a:pt x="31" y="79"/>
                    <a:pt x="33" y="83"/>
                    <a:pt x="33" y="89"/>
                  </a:cubicBezTo>
                  <a:cubicBezTo>
                    <a:pt x="24" y="92"/>
                    <a:pt x="29" y="81"/>
                    <a:pt x="28" y="77"/>
                  </a:cubicBezTo>
                  <a:close/>
                  <a:moveTo>
                    <a:pt x="30" y="39"/>
                  </a:moveTo>
                  <a:cubicBezTo>
                    <a:pt x="24" y="37"/>
                    <a:pt x="29" y="26"/>
                    <a:pt x="35" y="28"/>
                  </a:cubicBezTo>
                  <a:cubicBezTo>
                    <a:pt x="37" y="35"/>
                    <a:pt x="30" y="34"/>
                    <a:pt x="30" y="39"/>
                  </a:cubicBezTo>
                  <a:close/>
                  <a:moveTo>
                    <a:pt x="63" y="39"/>
                  </a:moveTo>
                  <a:cubicBezTo>
                    <a:pt x="66" y="39"/>
                    <a:pt x="65" y="45"/>
                    <a:pt x="66" y="49"/>
                  </a:cubicBezTo>
                  <a:cubicBezTo>
                    <a:pt x="63" y="47"/>
                    <a:pt x="61" y="46"/>
                    <a:pt x="58" y="46"/>
                  </a:cubicBezTo>
                  <a:cubicBezTo>
                    <a:pt x="59" y="43"/>
                    <a:pt x="62" y="42"/>
                    <a:pt x="63" y="39"/>
                  </a:cubicBezTo>
                  <a:close/>
                  <a:moveTo>
                    <a:pt x="66" y="66"/>
                  </a:moveTo>
                  <a:cubicBezTo>
                    <a:pt x="69" y="67"/>
                    <a:pt x="68" y="73"/>
                    <a:pt x="68" y="77"/>
                  </a:cubicBezTo>
                  <a:cubicBezTo>
                    <a:pt x="62" y="76"/>
                    <a:pt x="62" y="70"/>
                    <a:pt x="66" y="66"/>
                  </a:cubicBezTo>
                  <a:close/>
                </a:path>
              </a:pathLst>
            </a:custGeom>
            <a:solidFill>
              <a:srgbClr val="EDB2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cs typeface="+mn-ea"/>
                <a:sym typeface="+mn-lt"/>
              </a:endParaRPr>
            </a:p>
          </p:txBody>
        </p:sp>
        <p:sp>
          <p:nvSpPr>
            <p:cNvPr id="8" name="Freeform 46">
              <a:extLst>
                <a:ext uri="{FF2B5EF4-FFF2-40B4-BE49-F238E27FC236}">
                  <a16:creationId xmlns:a16="http://schemas.microsoft.com/office/drawing/2014/main" id="{34E012F1-3888-4574-B83C-160D877B5CED}"/>
                </a:ext>
              </a:extLst>
            </p:cNvPr>
            <p:cNvSpPr>
              <a:spLocks noEditPoints="1"/>
            </p:cNvSpPr>
            <p:nvPr/>
          </p:nvSpPr>
          <p:spPr bwMode="auto">
            <a:xfrm>
              <a:off x="5725270" y="1021378"/>
              <a:ext cx="141451" cy="169628"/>
            </a:xfrm>
            <a:custGeom>
              <a:avLst/>
              <a:gdLst>
                <a:gd name="T0" fmla="*/ 85 w 94"/>
                <a:gd name="T1" fmla="*/ 23 h 110"/>
                <a:gd name="T2" fmla="*/ 1 w 94"/>
                <a:gd name="T3" fmla="*/ 39 h 110"/>
                <a:gd name="T4" fmla="*/ 17 w 94"/>
                <a:gd name="T5" fmla="*/ 107 h 110"/>
                <a:gd name="T6" fmla="*/ 24 w 94"/>
                <a:gd name="T7" fmla="*/ 107 h 110"/>
                <a:gd name="T8" fmla="*/ 26 w 94"/>
                <a:gd name="T9" fmla="*/ 107 h 110"/>
                <a:gd name="T10" fmla="*/ 31 w 94"/>
                <a:gd name="T11" fmla="*/ 107 h 110"/>
                <a:gd name="T12" fmla="*/ 57 w 94"/>
                <a:gd name="T13" fmla="*/ 109 h 110"/>
                <a:gd name="T14" fmla="*/ 80 w 94"/>
                <a:gd name="T15" fmla="*/ 99 h 110"/>
                <a:gd name="T16" fmla="*/ 85 w 94"/>
                <a:gd name="T17" fmla="*/ 23 h 110"/>
                <a:gd name="T18" fmla="*/ 27 w 94"/>
                <a:gd name="T19" fmla="*/ 77 h 110"/>
                <a:gd name="T20" fmla="*/ 32 w 94"/>
                <a:gd name="T21" fmla="*/ 89 h 110"/>
                <a:gd name="T22" fmla="*/ 27 w 94"/>
                <a:gd name="T23" fmla="*/ 77 h 110"/>
                <a:gd name="T24" fmla="*/ 29 w 94"/>
                <a:gd name="T25" fmla="*/ 39 h 110"/>
                <a:gd name="T26" fmla="*/ 34 w 94"/>
                <a:gd name="T27" fmla="*/ 28 h 110"/>
                <a:gd name="T28" fmla="*/ 29 w 94"/>
                <a:gd name="T29" fmla="*/ 39 h 110"/>
                <a:gd name="T30" fmla="*/ 62 w 94"/>
                <a:gd name="T31" fmla="*/ 39 h 110"/>
                <a:gd name="T32" fmla="*/ 65 w 94"/>
                <a:gd name="T33" fmla="*/ 49 h 110"/>
                <a:gd name="T34" fmla="*/ 57 w 94"/>
                <a:gd name="T35" fmla="*/ 46 h 110"/>
                <a:gd name="T36" fmla="*/ 62 w 94"/>
                <a:gd name="T37" fmla="*/ 39 h 110"/>
                <a:gd name="T38" fmla="*/ 65 w 94"/>
                <a:gd name="T39" fmla="*/ 66 h 110"/>
                <a:gd name="T40" fmla="*/ 67 w 94"/>
                <a:gd name="T41" fmla="*/ 77 h 110"/>
                <a:gd name="T42" fmla="*/ 65 w 94"/>
                <a:gd name="T43" fmla="*/ 66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4" h="110">
                  <a:moveTo>
                    <a:pt x="85" y="23"/>
                  </a:moveTo>
                  <a:cubicBezTo>
                    <a:pt x="68" y="0"/>
                    <a:pt x="7" y="2"/>
                    <a:pt x="1" y="39"/>
                  </a:cubicBezTo>
                  <a:cubicBezTo>
                    <a:pt x="20" y="48"/>
                    <a:pt x="0" y="91"/>
                    <a:pt x="17" y="107"/>
                  </a:cubicBezTo>
                  <a:cubicBezTo>
                    <a:pt x="19" y="108"/>
                    <a:pt x="22" y="107"/>
                    <a:pt x="24" y="107"/>
                  </a:cubicBezTo>
                  <a:cubicBezTo>
                    <a:pt x="25" y="107"/>
                    <a:pt x="25" y="107"/>
                    <a:pt x="26" y="107"/>
                  </a:cubicBezTo>
                  <a:cubicBezTo>
                    <a:pt x="28" y="106"/>
                    <a:pt x="30" y="107"/>
                    <a:pt x="31" y="107"/>
                  </a:cubicBezTo>
                  <a:cubicBezTo>
                    <a:pt x="39" y="110"/>
                    <a:pt x="48" y="109"/>
                    <a:pt x="57" y="109"/>
                  </a:cubicBezTo>
                  <a:cubicBezTo>
                    <a:pt x="66" y="107"/>
                    <a:pt x="74" y="107"/>
                    <a:pt x="80" y="99"/>
                  </a:cubicBezTo>
                  <a:cubicBezTo>
                    <a:pt x="94" y="81"/>
                    <a:pt x="79" y="48"/>
                    <a:pt x="85" y="23"/>
                  </a:cubicBezTo>
                  <a:close/>
                  <a:moveTo>
                    <a:pt x="27" y="77"/>
                  </a:moveTo>
                  <a:cubicBezTo>
                    <a:pt x="31" y="79"/>
                    <a:pt x="32" y="83"/>
                    <a:pt x="32" y="89"/>
                  </a:cubicBezTo>
                  <a:cubicBezTo>
                    <a:pt x="23" y="92"/>
                    <a:pt x="28" y="81"/>
                    <a:pt x="27" y="77"/>
                  </a:cubicBezTo>
                  <a:close/>
                  <a:moveTo>
                    <a:pt x="29" y="39"/>
                  </a:moveTo>
                  <a:cubicBezTo>
                    <a:pt x="23" y="37"/>
                    <a:pt x="28" y="26"/>
                    <a:pt x="34" y="28"/>
                  </a:cubicBezTo>
                  <a:cubicBezTo>
                    <a:pt x="36" y="35"/>
                    <a:pt x="29" y="34"/>
                    <a:pt x="29" y="39"/>
                  </a:cubicBezTo>
                  <a:close/>
                  <a:moveTo>
                    <a:pt x="62" y="39"/>
                  </a:moveTo>
                  <a:cubicBezTo>
                    <a:pt x="66" y="39"/>
                    <a:pt x="64" y="45"/>
                    <a:pt x="65" y="49"/>
                  </a:cubicBezTo>
                  <a:cubicBezTo>
                    <a:pt x="63" y="47"/>
                    <a:pt x="61" y="46"/>
                    <a:pt x="57" y="46"/>
                  </a:cubicBezTo>
                  <a:cubicBezTo>
                    <a:pt x="58" y="43"/>
                    <a:pt x="62" y="42"/>
                    <a:pt x="62" y="39"/>
                  </a:cubicBezTo>
                  <a:close/>
                  <a:moveTo>
                    <a:pt x="65" y="66"/>
                  </a:moveTo>
                  <a:cubicBezTo>
                    <a:pt x="68" y="67"/>
                    <a:pt x="67" y="73"/>
                    <a:pt x="67" y="77"/>
                  </a:cubicBezTo>
                  <a:cubicBezTo>
                    <a:pt x="61" y="76"/>
                    <a:pt x="62" y="70"/>
                    <a:pt x="65" y="66"/>
                  </a:cubicBezTo>
                  <a:close/>
                </a:path>
              </a:pathLst>
            </a:custGeom>
            <a:solidFill>
              <a:srgbClr val="F7F5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cs typeface="+mn-ea"/>
                <a:sym typeface="+mn-lt"/>
              </a:endParaRPr>
            </a:p>
          </p:txBody>
        </p:sp>
        <p:sp>
          <p:nvSpPr>
            <p:cNvPr id="9" name="Freeform 47">
              <a:extLst>
                <a:ext uri="{FF2B5EF4-FFF2-40B4-BE49-F238E27FC236}">
                  <a16:creationId xmlns:a16="http://schemas.microsoft.com/office/drawing/2014/main" id="{92C0B701-D754-4A82-AB31-4E35C971D152}"/>
                </a:ext>
              </a:extLst>
            </p:cNvPr>
            <p:cNvSpPr>
              <a:spLocks noEditPoints="1"/>
            </p:cNvSpPr>
            <p:nvPr/>
          </p:nvSpPr>
          <p:spPr bwMode="auto">
            <a:xfrm>
              <a:off x="6054695" y="1028224"/>
              <a:ext cx="142015" cy="168500"/>
            </a:xfrm>
            <a:custGeom>
              <a:avLst/>
              <a:gdLst>
                <a:gd name="T0" fmla="*/ 85 w 94"/>
                <a:gd name="T1" fmla="*/ 23 h 109"/>
                <a:gd name="T2" fmla="*/ 2 w 94"/>
                <a:gd name="T3" fmla="*/ 38 h 109"/>
                <a:gd name="T4" fmla="*/ 17 w 94"/>
                <a:gd name="T5" fmla="*/ 106 h 109"/>
                <a:gd name="T6" fmla="*/ 25 w 94"/>
                <a:gd name="T7" fmla="*/ 106 h 109"/>
                <a:gd name="T8" fmla="*/ 26 w 94"/>
                <a:gd name="T9" fmla="*/ 106 h 109"/>
                <a:gd name="T10" fmla="*/ 31 w 94"/>
                <a:gd name="T11" fmla="*/ 107 h 109"/>
                <a:gd name="T12" fmla="*/ 57 w 94"/>
                <a:gd name="T13" fmla="*/ 109 h 109"/>
                <a:gd name="T14" fmla="*/ 80 w 94"/>
                <a:gd name="T15" fmla="*/ 99 h 109"/>
                <a:gd name="T16" fmla="*/ 85 w 94"/>
                <a:gd name="T17" fmla="*/ 23 h 109"/>
                <a:gd name="T18" fmla="*/ 27 w 94"/>
                <a:gd name="T19" fmla="*/ 76 h 109"/>
                <a:gd name="T20" fmla="*/ 32 w 94"/>
                <a:gd name="T21" fmla="*/ 89 h 109"/>
                <a:gd name="T22" fmla="*/ 27 w 94"/>
                <a:gd name="T23" fmla="*/ 76 h 109"/>
                <a:gd name="T24" fmla="*/ 30 w 94"/>
                <a:gd name="T25" fmla="*/ 38 h 109"/>
                <a:gd name="T26" fmla="*/ 35 w 94"/>
                <a:gd name="T27" fmla="*/ 28 h 109"/>
                <a:gd name="T28" fmla="*/ 30 w 94"/>
                <a:gd name="T29" fmla="*/ 38 h 109"/>
                <a:gd name="T30" fmla="*/ 63 w 94"/>
                <a:gd name="T31" fmla="*/ 38 h 109"/>
                <a:gd name="T32" fmla="*/ 65 w 94"/>
                <a:gd name="T33" fmla="*/ 48 h 109"/>
                <a:gd name="T34" fmla="*/ 57 w 94"/>
                <a:gd name="T35" fmla="*/ 46 h 109"/>
                <a:gd name="T36" fmla="*/ 63 w 94"/>
                <a:gd name="T37" fmla="*/ 38 h 109"/>
                <a:gd name="T38" fmla="*/ 65 w 94"/>
                <a:gd name="T39" fmla="*/ 66 h 109"/>
                <a:gd name="T40" fmla="*/ 68 w 94"/>
                <a:gd name="T41" fmla="*/ 76 h 109"/>
                <a:gd name="T42" fmla="*/ 65 w 94"/>
                <a:gd name="T43" fmla="*/ 6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4" h="109">
                  <a:moveTo>
                    <a:pt x="85" y="23"/>
                  </a:moveTo>
                  <a:cubicBezTo>
                    <a:pt x="68" y="0"/>
                    <a:pt x="7" y="2"/>
                    <a:pt x="2" y="38"/>
                  </a:cubicBezTo>
                  <a:cubicBezTo>
                    <a:pt x="21" y="48"/>
                    <a:pt x="0" y="91"/>
                    <a:pt x="17" y="106"/>
                  </a:cubicBezTo>
                  <a:cubicBezTo>
                    <a:pt x="19" y="107"/>
                    <a:pt x="22" y="107"/>
                    <a:pt x="25" y="106"/>
                  </a:cubicBezTo>
                  <a:cubicBezTo>
                    <a:pt x="25" y="106"/>
                    <a:pt x="25" y="106"/>
                    <a:pt x="26" y="106"/>
                  </a:cubicBezTo>
                  <a:cubicBezTo>
                    <a:pt x="28" y="106"/>
                    <a:pt x="30" y="106"/>
                    <a:pt x="31" y="107"/>
                  </a:cubicBezTo>
                  <a:cubicBezTo>
                    <a:pt x="40" y="109"/>
                    <a:pt x="48" y="109"/>
                    <a:pt x="57" y="109"/>
                  </a:cubicBezTo>
                  <a:cubicBezTo>
                    <a:pt x="66" y="107"/>
                    <a:pt x="74" y="107"/>
                    <a:pt x="80" y="99"/>
                  </a:cubicBezTo>
                  <a:cubicBezTo>
                    <a:pt x="94" y="81"/>
                    <a:pt x="80" y="48"/>
                    <a:pt x="85" y="23"/>
                  </a:cubicBezTo>
                  <a:close/>
                  <a:moveTo>
                    <a:pt x="27" y="76"/>
                  </a:moveTo>
                  <a:cubicBezTo>
                    <a:pt x="31" y="78"/>
                    <a:pt x="33" y="82"/>
                    <a:pt x="32" y="89"/>
                  </a:cubicBezTo>
                  <a:cubicBezTo>
                    <a:pt x="24" y="91"/>
                    <a:pt x="28" y="81"/>
                    <a:pt x="27" y="76"/>
                  </a:cubicBezTo>
                  <a:close/>
                  <a:moveTo>
                    <a:pt x="30" y="38"/>
                  </a:moveTo>
                  <a:cubicBezTo>
                    <a:pt x="23" y="36"/>
                    <a:pt x="28" y="25"/>
                    <a:pt x="35" y="28"/>
                  </a:cubicBezTo>
                  <a:cubicBezTo>
                    <a:pt x="37" y="35"/>
                    <a:pt x="30" y="33"/>
                    <a:pt x="30" y="38"/>
                  </a:cubicBezTo>
                  <a:close/>
                  <a:moveTo>
                    <a:pt x="63" y="38"/>
                  </a:moveTo>
                  <a:cubicBezTo>
                    <a:pt x="66" y="39"/>
                    <a:pt x="65" y="44"/>
                    <a:pt x="65" y="48"/>
                  </a:cubicBezTo>
                  <a:cubicBezTo>
                    <a:pt x="63" y="47"/>
                    <a:pt x="61" y="45"/>
                    <a:pt x="57" y="46"/>
                  </a:cubicBezTo>
                  <a:cubicBezTo>
                    <a:pt x="58" y="42"/>
                    <a:pt x="62" y="42"/>
                    <a:pt x="63" y="38"/>
                  </a:cubicBezTo>
                  <a:close/>
                  <a:moveTo>
                    <a:pt x="65" y="66"/>
                  </a:moveTo>
                  <a:cubicBezTo>
                    <a:pt x="69" y="67"/>
                    <a:pt x="67" y="72"/>
                    <a:pt x="68" y="76"/>
                  </a:cubicBezTo>
                  <a:cubicBezTo>
                    <a:pt x="62" y="75"/>
                    <a:pt x="62" y="69"/>
                    <a:pt x="65" y="6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cs typeface="+mn-ea"/>
                <a:sym typeface="+mn-lt"/>
              </a:endParaRPr>
            </a:p>
          </p:txBody>
        </p:sp>
        <p:sp>
          <p:nvSpPr>
            <p:cNvPr id="10" name="Freeform 48">
              <a:extLst>
                <a:ext uri="{FF2B5EF4-FFF2-40B4-BE49-F238E27FC236}">
                  <a16:creationId xmlns:a16="http://schemas.microsoft.com/office/drawing/2014/main" id="{60F2428E-B4AC-403A-9F72-86667F857636}"/>
                </a:ext>
              </a:extLst>
            </p:cNvPr>
            <p:cNvSpPr>
              <a:spLocks noEditPoints="1"/>
            </p:cNvSpPr>
            <p:nvPr/>
          </p:nvSpPr>
          <p:spPr bwMode="auto">
            <a:xfrm>
              <a:off x="6384513" y="1028224"/>
              <a:ext cx="141451" cy="168500"/>
            </a:xfrm>
            <a:custGeom>
              <a:avLst/>
              <a:gdLst>
                <a:gd name="T0" fmla="*/ 86 w 94"/>
                <a:gd name="T1" fmla="*/ 23 h 109"/>
                <a:gd name="T2" fmla="*/ 2 w 94"/>
                <a:gd name="T3" fmla="*/ 38 h 109"/>
                <a:gd name="T4" fmla="*/ 17 w 94"/>
                <a:gd name="T5" fmla="*/ 106 h 109"/>
                <a:gd name="T6" fmla="*/ 25 w 94"/>
                <a:gd name="T7" fmla="*/ 106 h 109"/>
                <a:gd name="T8" fmla="*/ 26 w 94"/>
                <a:gd name="T9" fmla="*/ 106 h 109"/>
                <a:gd name="T10" fmla="*/ 31 w 94"/>
                <a:gd name="T11" fmla="*/ 107 h 109"/>
                <a:gd name="T12" fmla="*/ 57 w 94"/>
                <a:gd name="T13" fmla="*/ 109 h 109"/>
                <a:gd name="T14" fmla="*/ 81 w 94"/>
                <a:gd name="T15" fmla="*/ 99 h 109"/>
                <a:gd name="T16" fmla="*/ 86 w 94"/>
                <a:gd name="T17" fmla="*/ 23 h 109"/>
                <a:gd name="T18" fmla="*/ 27 w 94"/>
                <a:gd name="T19" fmla="*/ 76 h 109"/>
                <a:gd name="T20" fmla="*/ 32 w 94"/>
                <a:gd name="T21" fmla="*/ 89 h 109"/>
                <a:gd name="T22" fmla="*/ 27 w 94"/>
                <a:gd name="T23" fmla="*/ 76 h 109"/>
                <a:gd name="T24" fmla="*/ 30 w 94"/>
                <a:gd name="T25" fmla="*/ 38 h 109"/>
                <a:gd name="T26" fmla="*/ 35 w 94"/>
                <a:gd name="T27" fmla="*/ 28 h 109"/>
                <a:gd name="T28" fmla="*/ 30 w 94"/>
                <a:gd name="T29" fmla="*/ 38 h 109"/>
                <a:gd name="T30" fmla="*/ 63 w 94"/>
                <a:gd name="T31" fmla="*/ 38 h 109"/>
                <a:gd name="T32" fmla="*/ 65 w 94"/>
                <a:gd name="T33" fmla="*/ 48 h 109"/>
                <a:gd name="T34" fmla="*/ 58 w 94"/>
                <a:gd name="T35" fmla="*/ 46 h 109"/>
                <a:gd name="T36" fmla="*/ 63 w 94"/>
                <a:gd name="T37" fmla="*/ 38 h 109"/>
                <a:gd name="T38" fmla="*/ 65 w 94"/>
                <a:gd name="T39" fmla="*/ 66 h 109"/>
                <a:gd name="T40" fmla="*/ 68 w 94"/>
                <a:gd name="T41" fmla="*/ 76 h 109"/>
                <a:gd name="T42" fmla="*/ 65 w 94"/>
                <a:gd name="T43" fmla="*/ 6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4" h="109">
                  <a:moveTo>
                    <a:pt x="86" y="23"/>
                  </a:moveTo>
                  <a:cubicBezTo>
                    <a:pt x="69" y="0"/>
                    <a:pt x="8" y="2"/>
                    <a:pt x="2" y="38"/>
                  </a:cubicBezTo>
                  <a:cubicBezTo>
                    <a:pt x="21" y="48"/>
                    <a:pt x="0" y="91"/>
                    <a:pt x="17" y="106"/>
                  </a:cubicBezTo>
                  <a:cubicBezTo>
                    <a:pt x="19" y="107"/>
                    <a:pt x="22" y="107"/>
                    <a:pt x="25" y="106"/>
                  </a:cubicBezTo>
                  <a:cubicBezTo>
                    <a:pt x="25" y="106"/>
                    <a:pt x="26" y="106"/>
                    <a:pt x="26" y="106"/>
                  </a:cubicBezTo>
                  <a:cubicBezTo>
                    <a:pt x="28" y="106"/>
                    <a:pt x="30" y="106"/>
                    <a:pt x="31" y="107"/>
                  </a:cubicBezTo>
                  <a:cubicBezTo>
                    <a:pt x="40" y="109"/>
                    <a:pt x="49" y="109"/>
                    <a:pt x="57" y="109"/>
                  </a:cubicBezTo>
                  <a:cubicBezTo>
                    <a:pt x="66" y="107"/>
                    <a:pt x="74" y="107"/>
                    <a:pt x="81" y="99"/>
                  </a:cubicBezTo>
                  <a:cubicBezTo>
                    <a:pt x="94" y="81"/>
                    <a:pt x="80" y="48"/>
                    <a:pt x="86" y="23"/>
                  </a:cubicBezTo>
                  <a:close/>
                  <a:moveTo>
                    <a:pt x="27" y="76"/>
                  </a:moveTo>
                  <a:cubicBezTo>
                    <a:pt x="31" y="78"/>
                    <a:pt x="33" y="82"/>
                    <a:pt x="32" y="89"/>
                  </a:cubicBezTo>
                  <a:cubicBezTo>
                    <a:pt x="24" y="91"/>
                    <a:pt x="28" y="81"/>
                    <a:pt x="27" y="76"/>
                  </a:cubicBezTo>
                  <a:close/>
                  <a:moveTo>
                    <a:pt x="30" y="38"/>
                  </a:moveTo>
                  <a:cubicBezTo>
                    <a:pt x="24" y="36"/>
                    <a:pt x="29" y="25"/>
                    <a:pt x="35" y="28"/>
                  </a:cubicBezTo>
                  <a:cubicBezTo>
                    <a:pt x="37" y="35"/>
                    <a:pt x="30" y="33"/>
                    <a:pt x="30" y="38"/>
                  </a:cubicBezTo>
                  <a:close/>
                  <a:moveTo>
                    <a:pt x="63" y="38"/>
                  </a:moveTo>
                  <a:cubicBezTo>
                    <a:pt x="66" y="39"/>
                    <a:pt x="65" y="44"/>
                    <a:pt x="65" y="48"/>
                  </a:cubicBezTo>
                  <a:cubicBezTo>
                    <a:pt x="63" y="47"/>
                    <a:pt x="61" y="45"/>
                    <a:pt x="58" y="46"/>
                  </a:cubicBezTo>
                  <a:cubicBezTo>
                    <a:pt x="59" y="42"/>
                    <a:pt x="62" y="42"/>
                    <a:pt x="63" y="38"/>
                  </a:cubicBezTo>
                  <a:close/>
                  <a:moveTo>
                    <a:pt x="65" y="66"/>
                  </a:moveTo>
                  <a:cubicBezTo>
                    <a:pt x="69" y="67"/>
                    <a:pt x="67" y="72"/>
                    <a:pt x="68" y="76"/>
                  </a:cubicBezTo>
                  <a:cubicBezTo>
                    <a:pt x="62" y="75"/>
                    <a:pt x="62" y="69"/>
                    <a:pt x="65" y="66"/>
                  </a:cubicBezTo>
                  <a:close/>
                </a:path>
              </a:pathLst>
            </a:custGeom>
            <a:solidFill>
              <a:srgbClr val="00B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cs typeface="+mn-ea"/>
                <a:sym typeface="+mn-lt"/>
              </a:endParaRPr>
            </a:p>
          </p:txBody>
        </p:sp>
        <p:sp>
          <p:nvSpPr>
            <p:cNvPr id="11" name="Freeform 49">
              <a:extLst>
                <a:ext uri="{FF2B5EF4-FFF2-40B4-BE49-F238E27FC236}">
                  <a16:creationId xmlns:a16="http://schemas.microsoft.com/office/drawing/2014/main" id="{0C987953-0EFA-465A-B7F9-C0CF22995A9A}"/>
                </a:ext>
              </a:extLst>
            </p:cNvPr>
            <p:cNvSpPr>
              <a:spLocks noEditPoints="1"/>
            </p:cNvSpPr>
            <p:nvPr/>
          </p:nvSpPr>
          <p:spPr bwMode="auto">
            <a:xfrm>
              <a:off x="6699967" y="1016000"/>
              <a:ext cx="142015" cy="168500"/>
            </a:xfrm>
            <a:custGeom>
              <a:avLst/>
              <a:gdLst>
                <a:gd name="T0" fmla="*/ 86 w 94"/>
                <a:gd name="T1" fmla="*/ 23 h 109"/>
                <a:gd name="T2" fmla="*/ 2 w 94"/>
                <a:gd name="T3" fmla="*/ 38 h 109"/>
                <a:gd name="T4" fmla="*/ 17 w 94"/>
                <a:gd name="T5" fmla="*/ 107 h 109"/>
                <a:gd name="T6" fmla="*/ 25 w 94"/>
                <a:gd name="T7" fmla="*/ 107 h 109"/>
                <a:gd name="T8" fmla="*/ 26 w 94"/>
                <a:gd name="T9" fmla="*/ 107 h 109"/>
                <a:gd name="T10" fmla="*/ 31 w 94"/>
                <a:gd name="T11" fmla="*/ 107 h 109"/>
                <a:gd name="T12" fmla="*/ 57 w 94"/>
                <a:gd name="T13" fmla="*/ 109 h 109"/>
                <a:gd name="T14" fmla="*/ 81 w 94"/>
                <a:gd name="T15" fmla="*/ 99 h 109"/>
                <a:gd name="T16" fmla="*/ 86 w 94"/>
                <a:gd name="T17" fmla="*/ 23 h 109"/>
                <a:gd name="T18" fmla="*/ 27 w 94"/>
                <a:gd name="T19" fmla="*/ 76 h 109"/>
                <a:gd name="T20" fmla="*/ 32 w 94"/>
                <a:gd name="T21" fmla="*/ 89 h 109"/>
                <a:gd name="T22" fmla="*/ 27 w 94"/>
                <a:gd name="T23" fmla="*/ 76 h 109"/>
                <a:gd name="T24" fmla="*/ 30 w 94"/>
                <a:gd name="T25" fmla="*/ 38 h 109"/>
                <a:gd name="T26" fmla="*/ 35 w 94"/>
                <a:gd name="T27" fmla="*/ 28 h 109"/>
                <a:gd name="T28" fmla="*/ 30 w 94"/>
                <a:gd name="T29" fmla="*/ 38 h 109"/>
                <a:gd name="T30" fmla="*/ 63 w 94"/>
                <a:gd name="T31" fmla="*/ 38 h 109"/>
                <a:gd name="T32" fmla="*/ 65 w 94"/>
                <a:gd name="T33" fmla="*/ 49 h 109"/>
                <a:gd name="T34" fmla="*/ 58 w 94"/>
                <a:gd name="T35" fmla="*/ 46 h 109"/>
                <a:gd name="T36" fmla="*/ 63 w 94"/>
                <a:gd name="T37" fmla="*/ 38 h 109"/>
                <a:gd name="T38" fmla="*/ 65 w 94"/>
                <a:gd name="T39" fmla="*/ 66 h 109"/>
                <a:gd name="T40" fmla="*/ 68 w 94"/>
                <a:gd name="T41" fmla="*/ 76 h 109"/>
                <a:gd name="T42" fmla="*/ 65 w 94"/>
                <a:gd name="T43" fmla="*/ 6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4" h="109">
                  <a:moveTo>
                    <a:pt x="86" y="23"/>
                  </a:moveTo>
                  <a:cubicBezTo>
                    <a:pt x="69" y="0"/>
                    <a:pt x="8" y="2"/>
                    <a:pt x="2" y="38"/>
                  </a:cubicBezTo>
                  <a:cubicBezTo>
                    <a:pt x="21" y="48"/>
                    <a:pt x="0" y="91"/>
                    <a:pt x="17" y="107"/>
                  </a:cubicBezTo>
                  <a:cubicBezTo>
                    <a:pt x="19" y="107"/>
                    <a:pt x="22" y="107"/>
                    <a:pt x="25" y="107"/>
                  </a:cubicBezTo>
                  <a:cubicBezTo>
                    <a:pt x="25" y="107"/>
                    <a:pt x="26" y="107"/>
                    <a:pt x="26" y="107"/>
                  </a:cubicBezTo>
                  <a:cubicBezTo>
                    <a:pt x="28" y="106"/>
                    <a:pt x="30" y="107"/>
                    <a:pt x="31" y="107"/>
                  </a:cubicBezTo>
                  <a:cubicBezTo>
                    <a:pt x="40" y="109"/>
                    <a:pt x="49" y="109"/>
                    <a:pt x="57" y="109"/>
                  </a:cubicBezTo>
                  <a:cubicBezTo>
                    <a:pt x="66" y="107"/>
                    <a:pt x="75" y="107"/>
                    <a:pt x="81" y="99"/>
                  </a:cubicBezTo>
                  <a:cubicBezTo>
                    <a:pt x="94" y="81"/>
                    <a:pt x="80" y="48"/>
                    <a:pt x="86" y="23"/>
                  </a:cubicBezTo>
                  <a:close/>
                  <a:moveTo>
                    <a:pt x="27" y="76"/>
                  </a:moveTo>
                  <a:cubicBezTo>
                    <a:pt x="31" y="79"/>
                    <a:pt x="33" y="83"/>
                    <a:pt x="32" y="89"/>
                  </a:cubicBezTo>
                  <a:cubicBezTo>
                    <a:pt x="24" y="92"/>
                    <a:pt x="29" y="81"/>
                    <a:pt x="27" y="76"/>
                  </a:cubicBezTo>
                  <a:close/>
                  <a:moveTo>
                    <a:pt x="30" y="38"/>
                  </a:moveTo>
                  <a:cubicBezTo>
                    <a:pt x="24" y="37"/>
                    <a:pt x="29" y="26"/>
                    <a:pt x="35" y="28"/>
                  </a:cubicBezTo>
                  <a:cubicBezTo>
                    <a:pt x="37" y="35"/>
                    <a:pt x="30" y="33"/>
                    <a:pt x="30" y="38"/>
                  </a:cubicBezTo>
                  <a:close/>
                  <a:moveTo>
                    <a:pt x="63" y="38"/>
                  </a:moveTo>
                  <a:cubicBezTo>
                    <a:pt x="66" y="39"/>
                    <a:pt x="65" y="45"/>
                    <a:pt x="65" y="49"/>
                  </a:cubicBezTo>
                  <a:cubicBezTo>
                    <a:pt x="63" y="47"/>
                    <a:pt x="61" y="46"/>
                    <a:pt x="58" y="46"/>
                  </a:cubicBezTo>
                  <a:cubicBezTo>
                    <a:pt x="59" y="43"/>
                    <a:pt x="62" y="42"/>
                    <a:pt x="63" y="38"/>
                  </a:cubicBezTo>
                  <a:close/>
                  <a:moveTo>
                    <a:pt x="65" y="66"/>
                  </a:moveTo>
                  <a:cubicBezTo>
                    <a:pt x="69" y="67"/>
                    <a:pt x="67" y="73"/>
                    <a:pt x="68" y="76"/>
                  </a:cubicBezTo>
                  <a:cubicBezTo>
                    <a:pt x="62" y="76"/>
                    <a:pt x="62" y="70"/>
                    <a:pt x="65" y="66"/>
                  </a:cubicBezTo>
                  <a:close/>
                </a:path>
              </a:pathLst>
            </a:custGeom>
            <a:solidFill>
              <a:srgbClr val="58C9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cs typeface="+mn-ea"/>
                <a:sym typeface="+mn-lt"/>
              </a:endParaRPr>
            </a:p>
          </p:txBody>
        </p:sp>
      </p:grpSp>
      <p:sp>
        <p:nvSpPr>
          <p:cNvPr id="12" name="灯片编号占位符 1">
            <a:extLst>
              <a:ext uri="{FF2B5EF4-FFF2-40B4-BE49-F238E27FC236}">
                <a16:creationId xmlns:a16="http://schemas.microsoft.com/office/drawing/2014/main" id="{5AEBC6C7-6925-4C9A-B360-18D57EB16CAD}"/>
              </a:ext>
            </a:extLst>
          </p:cNvPr>
          <p:cNvSpPr>
            <a:spLocks noGrp="1"/>
          </p:cNvSpPr>
          <p:nvPr>
            <p:ph type="sldNum" sz="quarter" idx="4"/>
          </p:nvPr>
        </p:nvSpPr>
        <p:spPr>
          <a:xfrm>
            <a:off x="11738416" y="6492875"/>
            <a:ext cx="498022" cy="365125"/>
          </a:xfrm>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fld id="{297B5860-9389-40BC-8CED-DD2AAB23A1E9}" type="slidenum">
              <a:rPr kumimoji="0" lang="zh-CN" altLang="en-US" sz="1400" b="1" i="0" u="none" strike="noStrike" kern="1200" cap="none" spc="0" normalizeH="0" baseline="0" noProof="0" smtClean="0">
                <a:ln>
                  <a:noFill/>
                </a:ln>
                <a:solidFill>
                  <a:sysClr val="windowText" lastClr="000000"/>
                </a:solidFill>
                <a:effectLst/>
                <a:uLnTx/>
                <a:uFillTx/>
                <a:ea typeface="Arial Unicode MS" panose="020B0604020202020204" pitchFamily="34" charset="-122"/>
              </a:rPr>
              <a:pPr marL="0" marR="0" lvl="0" indent="0" algn="ctr" defTabSz="457200" rtl="0" eaLnBrk="1" fontAlgn="auto" latinLnBrk="0" hangingPunct="1">
                <a:lnSpc>
                  <a:spcPct val="100000"/>
                </a:lnSpc>
                <a:spcBef>
                  <a:spcPts val="0"/>
                </a:spcBef>
                <a:spcAft>
                  <a:spcPts val="0"/>
                </a:spcAft>
                <a:buClrTx/>
                <a:buSzTx/>
                <a:buFontTx/>
                <a:buNone/>
                <a:tabLst/>
                <a:defRPr/>
              </a:pPr>
              <a:t>11</a:t>
            </a:fld>
            <a:endParaRPr kumimoji="0" lang="zh-CN" altLang="en-US" sz="1400" b="1" i="0" u="none" strike="noStrike" kern="1200" cap="none" spc="0" normalizeH="0" baseline="0" noProof="0" dirty="0">
              <a:ln>
                <a:noFill/>
              </a:ln>
              <a:solidFill>
                <a:sysClr val="windowText" lastClr="000000"/>
              </a:solidFill>
              <a:effectLst/>
              <a:uLnTx/>
              <a:uFillTx/>
              <a:ea typeface="Arial Unicode MS" panose="020B0604020202020204" pitchFamily="34" charset="-122"/>
            </a:endParaRPr>
          </a:p>
        </p:txBody>
      </p:sp>
      <p:sp>
        <p:nvSpPr>
          <p:cNvPr id="14" name="矩形 1">
            <a:extLst>
              <a:ext uri="{FF2B5EF4-FFF2-40B4-BE49-F238E27FC236}">
                <a16:creationId xmlns:a16="http://schemas.microsoft.com/office/drawing/2014/main" id="{1166D35D-EA5F-44A1-B425-76F0ECF82E66}"/>
              </a:ext>
            </a:extLst>
          </p:cNvPr>
          <p:cNvSpPr>
            <a:spLocks noChangeArrowheads="1"/>
          </p:cNvSpPr>
          <p:nvPr/>
        </p:nvSpPr>
        <p:spPr bwMode="auto">
          <a:xfrm>
            <a:off x="2051495" y="1454849"/>
            <a:ext cx="9491849" cy="3970318"/>
          </a:xfrm>
          <a:prstGeom prst="rect">
            <a:avLst/>
          </a:prstGeom>
          <a:noFill/>
          <a:ln>
            <a:noFill/>
          </a:ln>
        </p:spPr>
        <p:txBody>
          <a:bodyPr wrap="square">
            <a:spAutoFit/>
          </a:bodyPr>
          <a:lstStyle>
            <a:lvl1pPr marL="342900" indent="-342900">
              <a:spcBef>
                <a:spcPct val="20000"/>
              </a:spcBef>
              <a:buChar char="•"/>
              <a:defRPr sz="3200">
                <a:solidFill>
                  <a:schemeClr val="tx1"/>
                </a:solidFill>
                <a:latin typeface="Franklin Gothic Demi" panose="020B0703020102020204" pitchFamily="34" charset="0"/>
                <a:cs typeface="Arial" panose="020B0604020202020204" pitchFamily="34" charset="0"/>
              </a:defRPr>
            </a:lvl1pPr>
            <a:lvl2pPr marL="742950" indent="-285750">
              <a:spcBef>
                <a:spcPct val="20000"/>
              </a:spcBef>
              <a:buChar char="–"/>
              <a:defRPr sz="2800">
                <a:solidFill>
                  <a:schemeClr val="tx1"/>
                </a:solidFill>
                <a:latin typeface="Franklin Gothic Demi" panose="020B0703020102020204" pitchFamily="34" charset="0"/>
                <a:cs typeface="Arial" panose="020B0604020202020204" pitchFamily="34" charset="0"/>
              </a:defRPr>
            </a:lvl2pPr>
            <a:lvl3pPr marL="1143000" indent="-228600">
              <a:spcBef>
                <a:spcPct val="20000"/>
              </a:spcBef>
              <a:buChar char="•"/>
              <a:defRPr sz="2400">
                <a:solidFill>
                  <a:schemeClr val="tx1"/>
                </a:solidFill>
                <a:latin typeface="Franklin Gothic Demi" panose="020B0703020102020204" pitchFamily="34" charset="0"/>
                <a:cs typeface="Arial" panose="020B0604020202020204" pitchFamily="34" charset="0"/>
              </a:defRPr>
            </a:lvl3pPr>
            <a:lvl4pPr marL="1600200" indent="-228600">
              <a:spcBef>
                <a:spcPct val="20000"/>
              </a:spcBef>
              <a:buChar char="–"/>
              <a:defRPr sz="2000">
                <a:solidFill>
                  <a:schemeClr val="tx1"/>
                </a:solidFill>
                <a:latin typeface="Franklin Gothic Demi" panose="020B0703020102020204" pitchFamily="34" charset="0"/>
                <a:cs typeface="Arial" panose="020B0604020202020204" pitchFamily="34" charset="0"/>
              </a:defRPr>
            </a:lvl4pPr>
            <a:lvl5pPr marL="2057400" indent="-228600">
              <a:spcBef>
                <a:spcPct val="20000"/>
              </a:spcBef>
              <a:buChar char="»"/>
              <a:defRPr sz="2000">
                <a:solidFill>
                  <a:schemeClr val="tx1"/>
                </a:solidFill>
                <a:latin typeface="Franklin Gothic Demi" panose="020B07030201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Franklin Gothic Demi" panose="020B07030201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Franklin Gothic Demi" panose="020B07030201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Franklin Gothic Demi" panose="020B07030201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Franklin Gothic Demi" panose="020B0703020102020204" pitchFamily="34" charset="0"/>
                <a:cs typeface="Arial" panose="020B0604020202020204" pitchFamily="34" charset="0"/>
              </a:defRPr>
            </a:lvl9pPr>
          </a:lstStyle>
          <a:p>
            <a:pPr algn="just">
              <a:spcBef>
                <a:spcPct val="0"/>
              </a:spcBef>
              <a:buFont typeface="Wingdings" panose="05000000000000000000" pitchFamily="2" charset="2"/>
              <a:buChar char="l"/>
              <a:defRPr/>
            </a:pPr>
            <a:r>
              <a:rPr lang="zh-CN" altLang="en-US" sz="2800" dirty="0">
                <a:latin typeface="+mn-lt"/>
                <a:ea typeface="微软雅黑" panose="020B0503020204020204" pitchFamily="34" charset="-122"/>
                <a:cs typeface="Times New Roman" panose="02020603050405020304" pitchFamily="18" charset="0"/>
              </a:rPr>
              <a:t>The two </a:t>
            </a:r>
            <a:r>
              <a:rPr lang="en-US" altLang="zh-CN" sz="2800" dirty="0">
                <a:latin typeface="+mn-lt"/>
                <a:ea typeface="微软雅黑" panose="020B0503020204020204" pitchFamily="34" charset="-122"/>
                <a:cs typeface="Times New Roman" panose="02020603050405020304" pitchFamily="18" charset="0"/>
              </a:rPr>
              <a:t>normal</a:t>
            </a:r>
            <a:r>
              <a:rPr lang="zh-CN" altLang="en-US" sz="2800" dirty="0">
                <a:latin typeface="+mn-lt"/>
                <a:ea typeface="微软雅黑" panose="020B0503020204020204" pitchFamily="34" charset="-122"/>
                <a:cs typeface="Times New Roman" panose="02020603050405020304" pitchFamily="18" charset="0"/>
              </a:rPr>
              <a:t> </a:t>
            </a:r>
            <a:r>
              <a:rPr lang="en-US" altLang="zh-CN" sz="2800" dirty="0">
                <a:latin typeface="+mn-lt"/>
                <a:ea typeface="微软雅黑" panose="020B0503020204020204" pitchFamily="34" charset="-122"/>
                <a:cs typeface="Times New Roman" panose="02020603050405020304" pitchFamily="18" charset="0"/>
              </a:rPr>
              <a:t>form</a:t>
            </a:r>
            <a:r>
              <a:rPr lang="zh-CN" altLang="en-US" sz="2800" dirty="0">
                <a:latin typeface="+mn-lt"/>
                <a:ea typeface="微软雅黑" panose="020B0503020204020204" pitchFamily="34" charset="-122"/>
                <a:cs typeface="Times New Roman" panose="02020603050405020304" pitchFamily="18" charset="0"/>
              </a:rPr>
              <a:t>s in propositional logic can be directly extended to the predicate logic, as long as the atomic proposition formula is replaced by the atomic predicate formula.</a:t>
            </a:r>
            <a:endParaRPr lang="en-US" altLang="zh-CN" sz="2800" dirty="0">
              <a:latin typeface="+mn-lt"/>
              <a:ea typeface="微软雅黑" panose="020B0503020204020204" pitchFamily="34" charset="-122"/>
              <a:cs typeface="Times New Roman" panose="02020603050405020304" pitchFamily="18" charset="0"/>
            </a:endParaRPr>
          </a:p>
          <a:p>
            <a:pPr algn="just">
              <a:spcBef>
                <a:spcPct val="0"/>
              </a:spcBef>
              <a:buFont typeface="Wingdings" panose="05000000000000000000" pitchFamily="2" charset="2"/>
              <a:buChar char="l"/>
              <a:defRPr/>
            </a:pPr>
            <a:endParaRPr lang="en-US" altLang="zh-CN" sz="2800" dirty="0">
              <a:latin typeface="+mn-lt"/>
              <a:ea typeface="微软雅黑" panose="020B0503020204020204" pitchFamily="34" charset="-122"/>
              <a:cs typeface="Times New Roman" panose="02020603050405020304" pitchFamily="18" charset="0"/>
            </a:endParaRPr>
          </a:p>
          <a:p>
            <a:pPr algn="just">
              <a:spcBef>
                <a:spcPct val="0"/>
              </a:spcBef>
              <a:buFont typeface="Wingdings" panose="05000000000000000000" pitchFamily="2" charset="2"/>
              <a:buChar char="l"/>
              <a:defRPr/>
            </a:pPr>
            <a:r>
              <a:rPr lang="zh-CN" altLang="en-US" sz="2800" dirty="0">
                <a:latin typeface="+mn-lt"/>
                <a:ea typeface="微软雅黑" panose="020B0503020204020204" pitchFamily="34" charset="-122"/>
                <a:cs typeface="Times New Roman" panose="02020603050405020304" pitchFamily="18" charset="0"/>
              </a:rPr>
              <a:t>According to the </a:t>
            </a:r>
            <a:r>
              <a:rPr lang="zh-CN" altLang="en-US" sz="2800" b="1" dirty="0">
                <a:solidFill>
                  <a:schemeClr val="accent2"/>
                </a:solidFill>
                <a:latin typeface="+mn-lt"/>
                <a:ea typeface="微软雅黑" panose="020B0503020204020204" pitchFamily="34" charset="-122"/>
                <a:cs typeface="Times New Roman" panose="02020603050405020304" pitchFamily="18" charset="0"/>
              </a:rPr>
              <a:t>different situations in which the quantifiers appear in the formula</a:t>
            </a:r>
            <a:r>
              <a:rPr lang="zh-CN" altLang="en-US" sz="2800" dirty="0">
                <a:latin typeface="+mn-lt"/>
                <a:ea typeface="微软雅黑" panose="020B0503020204020204" pitchFamily="34" charset="-122"/>
                <a:cs typeface="Times New Roman" panose="02020603050405020304" pitchFamily="18" charset="0"/>
              </a:rPr>
              <a:t>, they can be divided into the </a:t>
            </a:r>
            <a:r>
              <a:rPr lang="en-US" altLang="zh-CN" sz="2800" u="sng" dirty="0" err="1">
                <a:solidFill>
                  <a:srgbClr val="FF0000"/>
                </a:solidFill>
                <a:latin typeface="+mn-lt"/>
                <a:ea typeface="微软雅黑" panose="020B0503020204020204" pitchFamily="34" charset="-122"/>
                <a:cs typeface="Times New Roman" panose="02020603050405020304" pitchFamily="18" charset="0"/>
              </a:rPr>
              <a:t>Prenex</a:t>
            </a:r>
            <a:r>
              <a:rPr lang="en-US" altLang="zh-CN" sz="2800" u="sng" dirty="0">
                <a:solidFill>
                  <a:srgbClr val="FF0000"/>
                </a:solidFill>
                <a:latin typeface="+mn-lt"/>
                <a:ea typeface="微软雅黑" panose="020B0503020204020204" pitchFamily="34" charset="-122"/>
                <a:cs typeface="Times New Roman" panose="02020603050405020304" pitchFamily="18" charset="0"/>
              </a:rPr>
              <a:t> normal form (</a:t>
            </a:r>
            <a:r>
              <a:rPr lang="zh-CN" altLang="en-US" sz="2800" u="sng" dirty="0">
                <a:solidFill>
                  <a:srgbClr val="FF0000"/>
                </a:solidFill>
                <a:latin typeface="+mn-lt"/>
                <a:ea typeface="微软雅黑" panose="020B0503020204020204" pitchFamily="34" charset="-122"/>
                <a:cs typeface="Times New Roman" panose="02020603050405020304" pitchFamily="18" charset="0"/>
              </a:rPr>
              <a:t>前束范式</a:t>
            </a:r>
            <a:r>
              <a:rPr lang="en-US" altLang="zh-CN" sz="2800" u="sng" dirty="0">
                <a:solidFill>
                  <a:srgbClr val="FF0000"/>
                </a:solidFill>
                <a:latin typeface="+mn-lt"/>
                <a:ea typeface="微软雅黑" panose="020B0503020204020204" pitchFamily="34" charset="-122"/>
                <a:cs typeface="Times New Roman" panose="02020603050405020304" pitchFamily="18" charset="0"/>
              </a:rPr>
              <a:t>)</a:t>
            </a:r>
            <a:r>
              <a:rPr lang="zh-CN" altLang="en-US" sz="2800" dirty="0">
                <a:solidFill>
                  <a:srgbClr val="FF0000"/>
                </a:solidFill>
                <a:latin typeface="+mn-lt"/>
                <a:ea typeface="微软雅黑" panose="020B0503020204020204" pitchFamily="34" charset="-122"/>
                <a:cs typeface="Times New Roman" panose="02020603050405020304" pitchFamily="18" charset="0"/>
              </a:rPr>
              <a:t> </a:t>
            </a:r>
            <a:r>
              <a:rPr lang="zh-CN" altLang="en-US" sz="2800" dirty="0">
                <a:latin typeface="+mn-lt"/>
                <a:ea typeface="微软雅黑" panose="020B0503020204020204" pitchFamily="34" charset="-122"/>
                <a:cs typeface="Times New Roman" panose="02020603050405020304" pitchFamily="18" charset="0"/>
              </a:rPr>
              <a:t>and the </a:t>
            </a:r>
            <a:r>
              <a:rPr lang="en-US" altLang="zh-CN" sz="2800" u="sng" dirty="0" err="1">
                <a:solidFill>
                  <a:srgbClr val="FF0000"/>
                </a:solidFill>
                <a:latin typeface="+mn-lt"/>
                <a:ea typeface="微软雅黑" panose="020B0503020204020204" pitchFamily="34" charset="-122"/>
                <a:cs typeface="Times New Roman" panose="02020603050405020304" pitchFamily="18" charset="0"/>
              </a:rPr>
              <a:t>Skolem</a:t>
            </a:r>
            <a:r>
              <a:rPr lang="zh-CN" altLang="en-US" sz="2800" u="sng" dirty="0">
                <a:solidFill>
                  <a:srgbClr val="FF0000"/>
                </a:solidFill>
                <a:latin typeface="+mn-lt"/>
                <a:ea typeface="微软雅黑" panose="020B0503020204020204" pitchFamily="34" charset="-122"/>
                <a:cs typeface="Times New Roman" panose="02020603050405020304" pitchFamily="18" charset="0"/>
              </a:rPr>
              <a:t> </a:t>
            </a:r>
            <a:r>
              <a:rPr lang="en-US" altLang="zh-CN" sz="2800" u="sng" dirty="0">
                <a:solidFill>
                  <a:srgbClr val="FF0000"/>
                </a:solidFill>
                <a:latin typeface="+mn-lt"/>
                <a:ea typeface="微软雅黑" panose="020B0503020204020204" pitchFamily="34" charset="-122"/>
                <a:cs typeface="Times New Roman" panose="02020603050405020304" pitchFamily="18" charset="0"/>
              </a:rPr>
              <a:t>Paradigm</a:t>
            </a:r>
            <a:r>
              <a:rPr lang="zh-CN" altLang="en-US" sz="2800" u="sng" dirty="0">
                <a:solidFill>
                  <a:srgbClr val="FF0000"/>
                </a:solidFill>
                <a:latin typeface="+mn-lt"/>
                <a:ea typeface="微软雅黑" panose="020B0503020204020204" pitchFamily="34" charset="-122"/>
                <a:cs typeface="Times New Roman" panose="02020603050405020304" pitchFamily="18" charset="0"/>
              </a:rPr>
              <a:t>（斯柯林范式）</a:t>
            </a:r>
            <a:r>
              <a:rPr lang="zh-CN" altLang="en-US" sz="2800" dirty="0">
                <a:latin typeface="+mn-lt"/>
                <a:ea typeface="微软雅黑" panose="020B0503020204020204" pitchFamily="34" charset="-122"/>
                <a:cs typeface="Times New Roman" panose="02020603050405020304" pitchFamily="18" charset="0"/>
              </a:rPr>
              <a:t>.</a:t>
            </a:r>
          </a:p>
        </p:txBody>
      </p:sp>
      <p:sp>
        <p:nvSpPr>
          <p:cNvPr id="15" name="矩形 14">
            <a:extLst>
              <a:ext uri="{FF2B5EF4-FFF2-40B4-BE49-F238E27FC236}">
                <a16:creationId xmlns:a16="http://schemas.microsoft.com/office/drawing/2014/main" id="{8BE3FBFA-BBD1-4C84-9636-FF826E89D87B}"/>
              </a:ext>
            </a:extLst>
          </p:cNvPr>
          <p:cNvSpPr/>
          <p:nvPr/>
        </p:nvSpPr>
        <p:spPr>
          <a:xfrm>
            <a:off x="0" y="1037509"/>
            <a:ext cx="1689098" cy="1391407"/>
          </a:xfrm>
          <a:prstGeom prst="rect">
            <a:avLst/>
          </a:prstGeom>
        </p:spPr>
        <p:txBody>
          <a:bodyPr wrap="square">
            <a:spAutoFit/>
            <a:scene3d>
              <a:camera prst="orthographicFront"/>
              <a:lightRig rig="threePt" dir="t"/>
            </a:scene3d>
            <a:sp3d/>
          </a:bodyPr>
          <a:lstStyle/>
          <a:p>
            <a:pPr>
              <a:lnSpc>
                <a:spcPct val="120000"/>
              </a:lnSpc>
            </a:pPr>
            <a:r>
              <a:rPr lang="zh-CN" altLang="en-US" b="1" u="sng" dirty="0">
                <a:solidFill>
                  <a:schemeClr val="bg1"/>
                </a:solidFill>
                <a:cs typeface="+mn-ea"/>
                <a:sym typeface="+mn-lt"/>
              </a:rPr>
              <a:t>前束范式</a:t>
            </a:r>
          </a:p>
          <a:p>
            <a:pPr>
              <a:lnSpc>
                <a:spcPct val="120000"/>
              </a:lnSpc>
            </a:pPr>
            <a:endParaRPr lang="en-US" altLang="zh-CN" dirty="0">
              <a:solidFill>
                <a:schemeClr val="bg1">
                  <a:lumMod val="65000"/>
                </a:schemeClr>
              </a:solidFill>
              <a:cs typeface="+mn-ea"/>
              <a:sym typeface="+mn-lt"/>
            </a:endParaRPr>
          </a:p>
          <a:p>
            <a:pPr>
              <a:lnSpc>
                <a:spcPct val="120000"/>
              </a:lnSpc>
            </a:pPr>
            <a:r>
              <a:rPr lang="zh-CN" altLang="en-US" b="1" dirty="0">
                <a:solidFill>
                  <a:srgbClr val="FFFF00"/>
                </a:solidFill>
                <a:cs typeface="+mn-ea"/>
                <a:sym typeface="+mn-lt"/>
              </a:rPr>
              <a:t>斯柯林范式</a:t>
            </a:r>
            <a:endParaRPr lang="en-US" altLang="zh-CN" b="1" dirty="0">
              <a:solidFill>
                <a:srgbClr val="FFFF00"/>
              </a:solidFill>
              <a:cs typeface="+mn-ea"/>
              <a:sym typeface="+mn-lt"/>
            </a:endParaRPr>
          </a:p>
          <a:p>
            <a:pPr>
              <a:lnSpc>
                <a:spcPct val="120000"/>
              </a:lnSpc>
            </a:pPr>
            <a:endParaRPr lang="en-US" altLang="zh-CN" dirty="0">
              <a:solidFill>
                <a:schemeClr val="bg1">
                  <a:lumMod val="65000"/>
                </a:schemeClr>
              </a:solidFill>
              <a:cs typeface="+mn-ea"/>
              <a:sym typeface="+mn-lt"/>
            </a:endParaRPr>
          </a:p>
        </p:txBody>
      </p:sp>
    </p:spTree>
    <p:extLst>
      <p:ext uri="{BB962C8B-B14F-4D97-AF65-F5344CB8AC3E}">
        <p14:creationId xmlns:p14="http://schemas.microsoft.com/office/powerpoint/2010/main" val="2030670062"/>
      </p:ext>
    </p:extLst>
  </p:cSld>
  <p:clrMapOvr>
    <a:masterClrMapping/>
  </p:clrMapOvr>
  <mc:AlternateContent xmlns:mc="http://schemas.openxmlformats.org/markup-compatibility/2006" xmlns:p14="http://schemas.microsoft.com/office/powerpoint/2010/main">
    <mc:Choice Requires="p14">
      <p:transition spd="slow" p14:dur="10500"/>
    </mc:Choice>
    <mc:Fallback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62423AEC-297D-4AC6-937F-565891408581}"/>
              </a:ext>
            </a:extLst>
          </p:cNvPr>
          <p:cNvSpPr txBox="1"/>
          <p:nvPr/>
        </p:nvSpPr>
        <p:spPr>
          <a:xfrm>
            <a:off x="1756364" y="103852"/>
            <a:ext cx="10315663" cy="769441"/>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4400" b="1" i="0" u="none" strike="noStrike" kern="1200" cap="none" spc="0" normalizeH="0" baseline="0" noProof="0" dirty="0" err="1">
                <a:ln>
                  <a:noFill/>
                </a:ln>
                <a:solidFill>
                  <a:srgbClr val="FFFFFF"/>
                </a:solidFill>
                <a:effectLst>
                  <a:outerShdw blurRad="38100" dist="38100" dir="2700000" algn="tl">
                    <a:srgbClr val="000000">
                      <a:alpha val="43137"/>
                    </a:srgbClr>
                  </a:outerShdw>
                </a:effectLst>
                <a:uLnTx/>
                <a:uFillTx/>
                <a:latin typeface="Arial"/>
                <a:cs typeface="+mn-ea"/>
                <a:sym typeface="+mn-lt"/>
              </a:rPr>
              <a:t>Prenex</a:t>
            </a:r>
            <a:r>
              <a:rPr kumimoji="0" lang="en-US" altLang="zh-CN" sz="44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Arial"/>
                <a:cs typeface="+mn-ea"/>
                <a:sym typeface="+mn-lt"/>
              </a:rPr>
              <a:t> Normal Form</a:t>
            </a:r>
            <a:endParaRPr kumimoji="0" lang="zh-CN" altLang="en-US" sz="36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Arial"/>
              <a:cs typeface="+mn-ea"/>
              <a:sym typeface="+mn-lt"/>
            </a:endParaRPr>
          </a:p>
        </p:txBody>
      </p:sp>
      <p:grpSp>
        <p:nvGrpSpPr>
          <p:cNvPr id="6" name="组合 5">
            <a:extLst>
              <a:ext uri="{FF2B5EF4-FFF2-40B4-BE49-F238E27FC236}">
                <a16:creationId xmlns:a16="http://schemas.microsoft.com/office/drawing/2014/main" id="{65459A86-2236-4247-9311-D46EC9F8D18D}"/>
              </a:ext>
            </a:extLst>
          </p:cNvPr>
          <p:cNvGrpSpPr/>
          <p:nvPr/>
        </p:nvGrpSpPr>
        <p:grpSpPr>
          <a:xfrm>
            <a:off x="119973" y="397477"/>
            <a:ext cx="1449151" cy="180724"/>
            <a:chOff x="5392832" y="1016000"/>
            <a:chExt cx="1449150" cy="180724"/>
          </a:xfrm>
        </p:grpSpPr>
        <p:sp>
          <p:nvSpPr>
            <p:cNvPr id="7" name="Freeform 45">
              <a:extLst>
                <a:ext uri="{FF2B5EF4-FFF2-40B4-BE49-F238E27FC236}">
                  <a16:creationId xmlns:a16="http://schemas.microsoft.com/office/drawing/2014/main" id="{79F5C682-BDEF-4D53-B481-CCF2EF60A471}"/>
                </a:ext>
              </a:extLst>
            </p:cNvPr>
            <p:cNvSpPr>
              <a:spLocks noEditPoints="1"/>
            </p:cNvSpPr>
            <p:nvPr/>
          </p:nvSpPr>
          <p:spPr bwMode="auto">
            <a:xfrm>
              <a:off x="5392832" y="1021378"/>
              <a:ext cx="142015" cy="169628"/>
            </a:xfrm>
            <a:custGeom>
              <a:avLst/>
              <a:gdLst>
                <a:gd name="T0" fmla="*/ 86 w 94"/>
                <a:gd name="T1" fmla="*/ 23 h 110"/>
                <a:gd name="T2" fmla="*/ 2 w 94"/>
                <a:gd name="T3" fmla="*/ 39 h 110"/>
                <a:gd name="T4" fmla="*/ 17 w 94"/>
                <a:gd name="T5" fmla="*/ 107 h 110"/>
                <a:gd name="T6" fmla="*/ 25 w 94"/>
                <a:gd name="T7" fmla="*/ 107 h 110"/>
                <a:gd name="T8" fmla="*/ 26 w 94"/>
                <a:gd name="T9" fmla="*/ 107 h 110"/>
                <a:gd name="T10" fmla="*/ 31 w 94"/>
                <a:gd name="T11" fmla="*/ 107 h 110"/>
                <a:gd name="T12" fmla="*/ 57 w 94"/>
                <a:gd name="T13" fmla="*/ 109 h 110"/>
                <a:gd name="T14" fmla="*/ 81 w 94"/>
                <a:gd name="T15" fmla="*/ 99 h 110"/>
                <a:gd name="T16" fmla="*/ 86 w 94"/>
                <a:gd name="T17" fmla="*/ 23 h 110"/>
                <a:gd name="T18" fmla="*/ 28 w 94"/>
                <a:gd name="T19" fmla="*/ 77 h 110"/>
                <a:gd name="T20" fmla="*/ 33 w 94"/>
                <a:gd name="T21" fmla="*/ 89 h 110"/>
                <a:gd name="T22" fmla="*/ 28 w 94"/>
                <a:gd name="T23" fmla="*/ 77 h 110"/>
                <a:gd name="T24" fmla="*/ 30 w 94"/>
                <a:gd name="T25" fmla="*/ 39 h 110"/>
                <a:gd name="T26" fmla="*/ 35 w 94"/>
                <a:gd name="T27" fmla="*/ 28 h 110"/>
                <a:gd name="T28" fmla="*/ 30 w 94"/>
                <a:gd name="T29" fmla="*/ 39 h 110"/>
                <a:gd name="T30" fmla="*/ 63 w 94"/>
                <a:gd name="T31" fmla="*/ 39 h 110"/>
                <a:gd name="T32" fmla="*/ 66 w 94"/>
                <a:gd name="T33" fmla="*/ 49 h 110"/>
                <a:gd name="T34" fmla="*/ 58 w 94"/>
                <a:gd name="T35" fmla="*/ 46 h 110"/>
                <a:gd name="T36" fmla="*/ 63 w 94"/>
                <a:gd name="T37" fmla="*/ 39 h 110"/>
                <a:gd name="T38" fmla="*/ 66 w 94"/>
                <a:gd name="T39" fmla="*/ 66 h 110"/>
                <a:gd name="T40" fmla="*/ 68 w 94"/>
                <a:gd name="T41" fmla="*/ 77 h 110"/>
                <a:gd name="T42" fmla="*/ 66 w 94"/>
                <a:gd name="T43" fmla="*/ 66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4" h="110">
                  <a:moveTo>
                    <a:pt x="86" y="23"/>
                  </a:moveTo>
                  <a:cubicBezTo>
                    <a:pt x="69" y="0"/>
                    <a:pt x="8" y="2"/>
                    <a:pt x="2" y="39"/>
                  </a:cubicBezTo>
                  <a:cubicBezTo>
                    <a:pt x="21" y="48"/>
                    <a:pt x="0" y="91"/>
                    <a:pt x="17" y="107"/>
                  </a:cubicBezTo>
                  <a:cubicBezTo>
                    <a:pt x="19" y="108"/>
                    <a:pt x="22" y="107"/>
                    <a:pt x="25" y="107"/>
                  </a:cubicBezTo>
                  <a:cubicBezTo>
                    <a:pt x="26" y="107"/>
                    <a:pt x="26" y="107"/>
                    <a:pt x="26" y="107"/>
                  </a:cubicBezTo>
                  <a:cubicBezTo>
                    <a:pt x="29" y="106"/>
                    <a:pt x="30" y="107"/>
                    <a:pt x="31" y="107"/>
                  </a:cubicBezTo>
                  <a:cubicBezTo>
                    <a:pt x="40" y="110"/>
                    <a:pt x="49" y="109"/>
                    <a:pt x="57" y="109"/>
                  </a:cubicBezTo>
                  <a:cubicBezTo>
                    <a:pt x="66" y="107"/>
                    <a:pt x="75" y="107"/>
                    <a:pt x="81" y="99"/>
                  </a:cubicBezTo>
                  <a:cubicBezTo>
                    <a:pt x="94" y="81"/>
                    <a:pt x="80" y="48"/>
                    <a:pt x="86" y="23"/>
                  </a:cubicBezTo>
                  <a:close/>
                  <a:moveTo>
                    <a:pt x="28" y="77"/>
                  </a:moveTo>
                  <a:cubicBezTo>
                    <a:pt x="31" y="79"/>
                    <a:pt x="33" y="83"/>
                    <a:pt x="33" y="89"/>
                  </a:cubicBezTo>
                  <a:cubicBezTo>
                    <a:pt x="24" y="92"/>
                    <a:pt x="29" y="81"/>
                    <a:pt x="28" y="77"/>
                  </a:cubicBezTo>
                  <a:close/>
                  <a:moveTo>
                    <a:pt x="30" y="39"/>
                  </a:moveTo>
                  <a:cubicBezTo>
                    <a:pt x="24" y="37"/>
                    <a:pt x="29" y="26"/>
                    <a:pt x="35" y="28"/>
                  </a:cubicBezTo>
                  <a:cubicBezTo>
                    <a:pt x="37" y="35"/>
                    <a:pt x="30" y="34"/>
                    <a:pt x="30" y="39"/>
                  </a:cubicBezTo>
                  <a:close/>
                  <a:moveTo>
                    <a:pt x="63" y="39"/>
                  </a:moveTo>
                  <a:cubicBezTo>
                    <a:pt x="66" y="39"/>
                    <a:pt x="65" y="45"/>
                    <a:pt x="66" y="49"/>
                  </a:cubicBezTo>
                  <a:cubicBezTo>
                    <a:pt x="63" y="47"/>
                    <a:pt x="61" y="46"/>
                    <a:pt x="58" y="46"/>
                  </a:cubicBezTo>
                  <a:cubicBezTo>
                    <a:pt x="59" y="43"/>
                    <a:pt x="62" y="42"/>
                    <a:pt x="63" y="39"/>
                  </a:cubicBezTo>
                  <a:close/>
                  <a:moveTo>
                    <a:pt x="66" y="66"/>
                  </a:moveTo>
                  <a:cubicBezTo>
                    <a:pt x="69" y="67"/>
                    <a:pt x="68" y="73"/>
                    <a:pt x="68" y="77"/>
                  </a:cubicBezTo>
                  <a:cubicBezTo>
                    <a:pt x="62" y="76"/>
                    <a:pt x="62" y="70"/>
                    <a:pt x="66" y="66"/>
                  </a:cubicBezTo>
                  <a:close/>
                </a:path>
              </a:pathLst>
            </a:custGeom>
            <a:solidFill>
              <a:srgbClr val="EDB2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cs typeface="+mn-ea"/>
                <a:sym typeface="+mn-lt"/>
              </a:endParaRPr>
            </a:p>
          </p:txBody>
        </p:sp>
        <p:sp>
          <p:nvSpPr>
            <p:cNvPr id="8" name="Freeform 46">
              <a:extLst>
                <a:ext uri="{FF2B5EF4-FFF2-40B4-BE49-F238E27FC236}">
                  <a16:creationId xmlns:a16="http://schemas.microsoft.com/office/drawing/2014/main" id="{34E012F1-3888-4574-B83C-160D877B5CED}"/>
                </a:ext>
              </a:extLst>
            </p:cNvPr>
            <p:cNvSpPr>
              <a:spLocks noEditPoints="1"/>
            </p:cNvSpPr>
            <p:nvPr/>
          </p:nvSpPr>
          <p:spPr bwMode="auto">
            <a:xfrm>
              <a:off x="5725270" y="1021378"/>
              <a:ext cx="141451" cy="169628"/>
            </a:xfrm>
            <a:custGeom>
              <a:avLst/>
              <a:gdLst>
                <a:gd name="T0" fmla="*/ 85 w 94"/>
                <a:gd name="T1" fmla="*/ 23 h 110"/>
                <a:gd name="T2" fmla="*/ 1 w 94"/>
                <a:gd name="T3" fmla="*/ 39 h 110"/>
                <a:gd name="T4" fmla="*/ 17 w 94"/>
                <a:gd name="T5" fmla="*/ 107 h 110"/>
                <a:gd name="T6" fmla="*/ 24 w 94"/>
                <a:gd name="T7" fmla="*/ 107 h 110"/>
                <a:gd name="T8" fmla="*/ 26 w 94"/>
                <a:gd name="T9" fmla="*/ 107 h 110"/>
                <a:gd name="T10" fmla="*/ 31 w 94"/>
                <a:gd name="T11" fmla="*/ 107 h 110"/>
                <a:gd name="T12" fmla="*/ 57 w 94"/>
                <a:gd name="T13" fmla="*/ 109 h 110"/>
                <a:gd name="T14" fmla="*/ 80 w 94"/>
                <a:gd name="T15" fmla="*/ 99 h 110"/>
                <a:gd name="T16" fmla="*/ 85 w 94"/>
                <a:gd name="T17" fmla="*/ 23 h 110"/>
                <a:gd name="T18" fmla="*/ 27 w 94"/>
                <a:gd name="T19" fmla="*/ 77 h 110"/>
                <a:gd name="T20" fmla="*/ 32 w 94"/>
                <a:gd name="T21" fmla="*/ 89 h 110"/>
                <a:gd name="T22" fmla="*/ 27 w 94"/>
                <a:gd name="T23" fmla="*/ 77 h 110"/>
                <a:gd name="T24" fmla="*/ 29 w 94"/>
                <a:gd name="T25" fmla="*/ 39 h 110"/>
                <a:gd name="T26" fmla="*/ 34 w 94"/>
                <a:gd name="T27" fmla="*/ 28 h 110"/>
                <a:gd name="T28" fmla="*/ 29 w 94"/>
                <a:gd name="T29" fmla="*/ 39 h 110"/>
                <a:gd name="T30" fmla="*/ 62 w 94"/>
                <a:gd name="T31" fmla="*/ 39 h 110"/>
                <a:gd name="T32" fmla="*/ 65 w 94"/>
                <a:gd name="T33" fmla="*/ 49 h 110"/>
                <a:gd name="T34" fmla="*/ 57 w 94"/>
                <a:gd name="T35" fmla="*/ 46 h 110"/>
                <a:gd name="T36" fmla="*/ 62 w 94"/>
                <a:gd name="T37" fmla="*/ 39 h 110"/>
                <a:gd name="T38" fmla="*/ 65 w 94"/>
                <a:gd name="T39" fmla="*/ 66 h 110"/>
                <a:gd name="T40" fmla="*/ 67 w 94"/>
                <a:gd name="T41" fmla="*/ 77 h 110"/>
                <a:gd name="T42" fmla="*/ 65 w 94"/>
                <a:gd name="T43" fmla="*/ 66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4" h="110">
                  <a:moveTo>
                    <a:pt x="85" y="23"/>
                  </a:moveTo>
                  <a:cubicBezTo>
                    <a:pt x="68" y="0"/>
                    <a:pt x="7" y="2"/>
                    <a:pt x="1" y="39"/>
                  </a:cubicBezTo>
                  <a:cubicBezTo>
                    <a:pt x="20" y="48"/>
                    <a:pt x="0" y="91"/>
                    <a:pt x="17" y="107"/>
                  </a:cubicBezTo>
                  <a:cubicBezTo>
                    <a:pt x="19" y="108"/>
                    <a:pt x="22" y="107"/>
                    <a:pt x="24" y="107"/>
                  </a:cubicBezTo>
                  <a:cubicBezTo>
                    <a:pt x="25" y="107"/>
                    <a:pt x="25" y="107"/>
                    <a:pt x="26" y="107"/>
                  </a:cubicBezTo>
                  <a:cubicBezTo>
                    <a:pt x="28" y="106"/>
                    <a:pt x="30" y="107"/>
                    <a:pt x="31" y="107"/>
                  </a:cubicBezTo>
                  <a:cubicBezTo>
                    <a:pt x="39" y="110"/>
                    <a:pt x="48" y="109"/>
                    <a:pt x="57" y="109"/>
                  </a:cubicBezTo>
                  <a:cubicBezTo>
                    <a:pt x="66" y="107"/>
                    <a:pt x="74" y="107"/>
                    <a:pt x="80" y="99"/>
                  </a:cubicBezTo>
                  <a:cubicBezTo>
                    <a:pt x="94" y="81"/>
                    <a:pt x="79" y="48"/>
                    <a:pt x="85" y="23"/>
                  </a:cubicBezTo>
                  <a:close/>
                  <a:moveTo>
                    <a:pt x="27" y="77"/>
                  </a:moveTo>
                  <a:cubicBezTo>
                    <a:pt x="31" y="79"/>
                    <a:pt x="32" y="83"/>
                    <a:pt x="32" y="89"/>
                  </a:cubicBezTo>
                  <a:cubicBezTo>
                    <a:pt x="23" y="92"/>
                    <a:pt x="28" y="81"/>
                    <a:pt x="27" y="77"/>
                  </a:cubicBezTo>
                  <a:close/>
                  <a:moveTo>
                    <a:pt x="29" y="39"/>
                  </a:moveTo>
                  <a:cubicBezTo>
                    <a:pt x="23" y="37"/>
                    <a:pt x="28" y="26"/>
                    <a:pt x="34" y="28"/>
                  </a:cubicBezTo>
                  <a:cubicBezTo>
                    <a:pt x="36" y="35"/>
                    <a:pt x="29" y="34"/>
                    <a:pt x="29" y="39"/>
                  </a:cubicBezTo>
                  <a:close/>
                  <a:moveTo>
                    <a:pt x="62" y="39"/>
                  </a:moveTo>
                  <a:cubicBezTo>
                    <a:pt x="66" y="39"/>
                    <a:pt x="64" y="45"/>
                    <a:pt x="65" y="49"/>
                  </a:cubicBezTo>
                  <a:cubicBezTo>
                    <a:pt x="63" y="47"/>
                    <a:pt x="61" y="46"/>
                    <a:pt x="57" y="46"/>
                  </a:cubicBezTo>
                  <a:cubicBezTo>
                    <a:pt x="58" y="43"/>
                    <a:pt x="62" y="42"/>
                    <a:pt x="62" y="39"/>
                  </a:cubicBezTo>
                  <a:close/>
                  <a:moveTo>
                    <a:pt x="65" y="66"/>
                  </a:moveTo>
                  <a:cubicBezTo>
                    <a:pt x="68" y="67"/>
                    <a:pt x="67" y="73"/>
                    <a:pt x="67" y="77"/>
                  </a:cubicBezTo>
                  <a:cubicBezTo>
                    <a:pt x="61" y="76"/>
                    <a:pt x="62" y="70"/>
                    <a:pt x="65" y="66"/>
                  </a:cubicBezTo>
                  <a:close/>
                </a:path>
              </a:pathLst>
            </a:custGeom>
            <a:solidFill>
              <a:srgbClr val="F7F5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cs typeface="+mn-ea"/>
                <a:sym typeface="+mn-lt"/>
              </a:endParaRPr>
            </a:p>
          </p:txBody>
        </p:sp>
        <p:sp>
          <p:nvSpPr>
            <p:cNvPr id="9" name="Freeform 47">
              <a:extLst>
                <a:ext uri="{FF2B5EF4-FFF2-40B4-BE49-F238E27FC236}">
                  <a16:creationId xmlns:a16="http://schemas.microsoft.com/office/drawing/2014/main" id="{92C0B701-D754-4A82-AB31-4E35C971D152}"/>
                </a:ext>
              </a:extLst>
            </p:cNvPr>
            <p:cNvSpPr>
              <a:spLocks noEditPoints="1"/>
            </p:cNvSpPr>
            <p:nvPr/>
          </p:nvSpPr>
          <p:spPr bwMode="auto">
            <a:xfrm>
              <a:off x="6054695" y="1028224"/>
              <a:ext cx="142015" cy="168500"/>
            </a:xfrm>
            <a:custGeom>
              <a:avLst/>
              <a:gdLst>
                <a:gd name="T0" fmla="*/ 85 w 94"/>
                <a:gd name="T1" fmla="*/ 23 h 109"/>
                <a:gd name="T2" fmla="*/ 2 w 94"/>
                <a:gd name="T3" fmla="*/ 38 h 109"/>
                <a:gd name="T4" fmla="*/ 17 w 94"/>
                <a:gd name="T5" fmla="*/ 106 h 109"/>
                <a:gd name="T6" fmla="*/ 25 w 94"/>
                <a:gd name="T7" fmla="*/ 106 h 109"/>
                <a:gd name="T8" fmla="*/ 26 w 94"/>
                <a:gd name="T9" fmla="*/ 106 h 109"/>
                <a:gd name="T10" fmla="*/ 31 w 94"/>
                <a:gd name="T11" fmla="*/ 107 h 109"/>
                <a:gd name="T12" fmla="*/ 57 w 94"/>
                <a:gd name="T13" fmla="*/ 109 h 109"/>
                <a:gd name="T14" fmla="*/ 80 w 94"/>
                <a:gd name="T15" fmla="*/ 99 h 109"/>
                <a:gd name="T16" fmla="*/ 85 w 94"/>
                <a:gd name="T17" fmla="*/ 23 h 109"/>
                <a:gd name="T18" fmla="*/ 27 w 94"/>
                <a:gd name="T19" fmla="*/ 76 h 109"/>
                <a:gd name="T20" fmla="*/ 32 w 94"/>
                <a:gd name="T21" fmla="*/ 89 h 109"/>
                <a:gd name="T22" fmla="*/ 27 w 94"/>
                <a:gd name="T23" fmla="*/ 76 h 109"/>
                <a:gd name="T24" fmla="*/ 30 w 94"/>
                <a:gd name="T25" fmla="*/ 38 h 109"/>
                <a:gd name="T26" fmla="*/ 35 w 94"/>
                <a:gd name="T27" fmla="*/ 28 h 109"/>
                <a:gd name="T28" fmla="*/ 30 w 94"/>
                <a:gd name="T29" fmla="*/ 38 h 109"/>
                <a:gd name="T30" fmla="*/ 63 w 94"/>
                <a:gd name="T31" fmla="*/ 38 h 109"/>
                <a:gd name="T32" fmla="*/ 65 w 94"/>
                <a:gd name="T33" fmla="*/ 48 h 109"/>
                <a:gd name="T34" fmla="*/ 57 w 94"/>
                <a:gd name="T35" fmla="*/ 46 h 109"/>
                <a:gd name="T36" fmla="*/ 63 w 94"/>
                <a:gd name="T37" fmla="*/ 38 h 109"/>
                <a:gd name="T38" fmla="*/ 65 w 94"/>
                <a:gd name="T39" fmla="*/ 66 h 109"/>
                <a:gd name="T40" fmla="*/ 68 w 94"/>
                <a:gd name="T41" fmla="*/ 76 h 109"/>
                <a:gd name="T42" fmla="*/ 65 w 94"/>
                <a:gd name="T43" fmla="*/ 6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4" h="109">
                  <a:moveTo>
                    <a:pt x="85" y="23"/>
                  </a:moveTo>
                  <a:cubicBezTo>
                    <a:pt x="68" y="0"/>
                    <a:pt x="7" y="2"/>
                    <a:pt x="2" y="38"/>
                  </a:cubicBezTo>
                  <a:cubicBezTo>
                    <a:pt x="21" y="48"/>
                    <a:pt x="0" y="91"/>
                    <a:pt x="17" y="106"/>
                  </a:cubicBezTo>
                  <a:cubicBezTo>
                    <a:pt x="19" y="107"/>
                    <a:pt x="22" y="107"/>
                    <a:pt x="25" y="106"/>
                  </a:cubicBezTo>
                  <a:cubicBezTo>
                    <a:pt x="25" y="106"/>
                    <a:pt x="25" y="106"/>
                    <a:pt x="26" y="106"/>
                  </a:cubicBezTo>
                  <a:cubicBezTo>
                    <a:pt x="28" y="106"/>
                    <a:pt x="30" y="106"/>
                    <a:pt x="31" y="107"/>
                  </a:cubicBezTo>
                  <a:cubicBezTo>
                    <a:pt x="40" y="109"/>
                    <a:pt x="48" y="109"/>
                    <a:pt x="57" y="109"/>
                  </a:cubicBezTo>
                  <a:cubicBezTo>
                    <a:pt x="66" y="107"/>
                    <a:pt x="74" y="107"/>
                    <a:pt x="80" y="99"/>
                  </a:cubicBezTo>
                  <a:cubicBezTo>
                    <a:pt x="94" y="81"/>
                    <a:pt x="80" y="48"/>
                    <a:pt x="85" y="23"/>
                  </a:cubicBezTo>
                  <a:close/>
                  <a:moveTo>
                    <a:pt x="27" y="76"/>
                  </a:moveTo>
                  <a:cubicBezTo>
                    <a:pt x="31" y="78"/>
                    <a:pt x="33" y="82"/>
                    <a:pt x="32" y="89"/>
                  </a:cubicBezTo>
                  <a:cubicBezTo>
                    <a:pt x="24" y="91"/>
                    <a:pt x="28" y="81"/>
                    <a:pt x="27" y="76"/>
                  </a:cubicBezTo>
                  <a:close/>
                  <a:moveTo>
                    <a:pt x="30" y="38"/>
                  </a:moveTo>
                  <a:cubicBezTo>
                    <a:pt x="23" y="36"/>
                    <a:pt x="28" y="25"/>
                    <a:pt x="35" y="28"/>
                  </a:cubicBezTo>
                  <a:cubicBezTo>
                    <a:pt x="37" y="35"/>
                    <a:pt x="30" y="33"/>
                    <a:pt x="30" y="38"/>
                  </a:cubicBezTo>
                  <a:close/>
                  <a:moveTo>
                    <a:pt x="63" y="38"/>
                  </a:moveTo>
                  <a:cubicBezTo>
                    <a:pt x="66" y="39"/>
                    <a:pt x="65" y="44"/>
                    <a:pt x="65" y="48"/>
                  </a:cubicBezTo>
                  <a:cubicBezTo>
                    <a:pt x="63" y="47"/>
                    <a:pt x="61" y="45"/>
                    <a:pt x="57" y="46"/>
                  </a:cubicBezTo>
                  <a:cubicBezTo>
                    <a:pt x="58" y="42"/>
                    <a:pt x="62" y="42"/>
                    <a:pt x="63" y="38"/>
                  </a:cubicBezTo>
                  <a:close/>
                  <a:moveTo>
                    <a:pt x="65" y="66"/>
                  </a:moveTo>
                  <a:cubicBezTo>
                    <a:pt x="69" y="67"/>
                    <a:pt x="67" y="72"/>
                    <a:pt x="68" y="76"/>
                  </a:cubicBezTo>
                  <a:cubicBezTo>
                    <a:pt x="62" y="75"/>
                    <a:pt x="62" y="69"/>
                    <a:pt x="65" y="6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cs typeface="+mn-ea"/>
                <a:sym typeface="+mn-lt"/>
              </a:endParaRPr>
            </a:p>
          </p:txBody>
        </p:sp>
        <p:sp>
          <p:nvSpPr>
            <p:cNvPr id="10" name="Freeform 48">
              <a:extLst>
                <a:ext uri="{FF2B5EF4-FFF2-40B4-BE49-F238E27FC236}">
                  <a16:creationId xmlns:a16="http://schemas.microsoft.com/office/drawing/2014/main" id="{60F2428E-B4AC-403A-9F72-86667F857636}"/>
                </a:ext>
              </a:extLst>
            </p:cNvPr>
            <p:cNvSpPr>
              <a:spLocks noEditPoints="1"/>
            </p:cNvSpPr>
            <p:nvPr/>
          </p:nvSpPr>
          <p:spPr bwMode="auto">
            <a:xfrm>
              <a:off x="6384513" y="1028224"/>
              <a:ext cx="141451" cy="168500"/>
            </a:xfrm>
            <a:custGeom>
              <a:avLst/>
              <a:gdLst>
                <a:gd name="T0" fmla="*/ 86 w 94"/>
                <a:gd name="T1" fmla="*/ 23 h 109"/>
                <a:gd name="T2" fmla="*/ 2 w 94"/>
                <a:gd name="T3" fmla="*/ 38 h 109"/>
                <a:gd name="T4" fmla="*/ 17 w 94"/>
                <a:gd name="T5" fmla="*/ 106 h 109"/>
                <a:gd name="T6" fmla="*/ 25 w 94"/>
                <a:gd name="T7" fmla="*/ 106 h 109"/>
                <a:gd name="T8" fmla="*/ 26 w 94"/>
                <a:gd name="T9" fmla="*/ 106 h 109"/>
                <a:gd name="T10" fmla="*/ 31 w 94"/>
                <a:gd name="T11" fmla="*/ 107 h 109"/>
                <a:gd name="T12" fmla="*/ 57 w 94"/>
                <a:gd name="T13" fmla="*/ 109 h 109"/>
                <a:gd name="T14" fmla="*/ 81 w 94"/>
                <a:gd name="T15" fmla="*/ 99 h 109"/>
                <a:gd name="T16" fmla="*/ 86 w 94"/>
                <a:gd name="T17" fmla="*/ 23 h 109"/>
                <a:gd name="T18" fmla="*/ 27 w 94"/>
                <a:gd name="T19" fmla="*/ 76 h 109"/>
                <a:gd name="T20" fmla="*/ 32 w 94"/>
                <a:gd name="T21" fmla="*/ 89 h 109"/>
                <a:gd name="T22" fmla="*/ 27 w 94"/>
                <a:gd name="T23" fmla="*/ 76 h 109"/>
                <a:gd name="T24" fmla="*/ 30 w 94"/>
                <a:gd name="T25" fmla="*/ 38 h 109"/>
                <a:gd name="T26" fmla="*/ 35 w 94"/>
                <a:gd name="T27" fmla="*/ 28 h 109"/>
                <a:gd name="T28" fmla="*/ 30 w 94"/>
                <a:gd name="T29" fmla="*/ 38 h 109"/>
                <a:gd name="T30" fmla="*/ 63 w 94"/>
                <a:gd name="T31" fmla="*/ 38 h 109"/>
                <a:gd name="T32" fmla="*/ 65 w 94"/>
                <a:gd name="T33" fmla="*/ 48 h 109"/>
                <a:gd name="T34" fmla="*/ 58 w 94"/>
                <a:gd name="T35" fmla="*/ 46 h 109"/>
                <a:gd name="T36" fmla="*/ 63 w 94"/>
                <a:gd name="T37" fmla="*/ 38 h 109"/>
                <a:gd name="T38" fmla="*/ 65 w 94"/>
                <a:gd name="T39" fmla="*/ 66 h 109"/>
                <a:gd name="T40" fmla="*/ 68 w 94"/>
                <a:gd name="T41" fmla="*/ 76 h 109"/>
                <a:gd name="T42" fmla="*/ 65 w 94"/>
                <a:gd name="T43" fmla="*/ 6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4" h="109">
                  <a:moveTo>
                    <a:pt x="86" y="23"/>
                  </a:moveTo>
                  <a:cubicBezTo>
                    <a:pt x="69" y="0"/>
                    <a:pt x="8" y="2"/>
                    <a:pt x="2" y="38"/>
                  </a:cubicBezTo>
                  <a:cubicBezTo>
                    <a:pt x="21" y="48"/>
                    <a:pt x="0" y="91"/>
                    <a:pt x="17" y="106"/>
                  </a:cubicBezTo>
                  <a:cubicBezTo>
                    <a:pt x="19" y="107"/>
                    <a:pt x="22" y="107"/>
                    <a:pt x="25" y="106"/>
                  </a:cubicBezTo>
                  <a:cubicBezTo>
                    <a:pt x="25" y="106"/>
                    <a:pt x="26" y="106"/>
                    <a:pt x="26" y="106"/>
                  </a:cubicBezTo>
                  <a:cubicBezTo>
                    <a:pt x="28" y="106"/>
                    <a:pt x="30" y="106"/>
                    <a:pt x="31" y="107"/>
                  </a:cubicBezTo>
                  <a:cubicBezTo>
                    <a:pt x="40" y="109"/>
                    <a:pt x="49" y="109"/>
                    <a:pt x="57" y="109"/>
                  </a:cubicBezTo>
                  <a:cubicBezTo>
                    <a:pt x="66" y="107"/>
                    <a:pt x="74" y="107"/>
                    <a:pt x="81" y="99"/>
                  </a:cubicBezTo>
                  <a:cubicBezTo>
                    <a:pt x="94" y="81"/>
                    <a:pt x="80" y="48"/>
                    <a:pt x="86" y="23"/>
                  </a:cubicBezTo>
                  <a:close/>
                  <a:moveTo>
                    <a:pt x="27" y="76"/>
                  </a:moveTo>
                  <a:cubicBezTo>
                    <a:pt x="31" y="78"/>
                    <a:pt x="33" y="82"/>
                    <a:pt x="32" y="89"/>
                  </a:cubicBezTo>
                  <a:cubicBezTo>
                    <a:pt x="24" y="91"/>
                    <a:pt x="28" y="81"/>
                    <a:pt x="27" y="76"/>
                  </a:cubicBezTo>
                  <a:close/>
                  <a:moveTo>
                    <a:pt x="30" y="38"/>
                  </a:moveTo>
                  <a:cubicBezTo>
                    <a:pt x="24" y="36"/>
                    <a:pt x="29" y="25"/>
                    <a:pt x="35" y="28"/>
                  </a:cubicBezTo>
                  <a:cubicBezTo>
                    <a:pt x="37" y="35"/>
                    <a:pt x="30" y="33"/>
                    <a:pt x="30" y="38"/>
                  </a:cubicBezTo>
                  <a:close/>
                  <a:moveTo>
                    <a:pt x="63" y="38"/>
                  </a:moveTo>
                  <a:cubicBezTo>
                    <a:pt x="66" y="39"/>
                    <a:pt x="65" y="44"/>
                    <a:pt x="65" y="48"/>
                  </a:cubicBezTo>
                  <a:cubicBezTo>
                    <a:pt x="63" y="47"/>
                    <a:pt x="61" y="45"/>
                    <a:pt x="58" y="46"/>
                  </a:cubicBezTo>
                  <a:cubicBezTo>
                    <a:pt x="59" y="42"/>
                    <a:pt x="62" y="42"/>
                    <a:pt x="63" y="38"/>
                  </a:cubicBezTo>
                  <a:close/>
                  <a:moveTo>
                    <a:pt x="65" y="66"/>
                  </a:moveTo>
                  <a:cubicBezTo>
                    <a:pt x="69" y="67"/>
                    <a:pt x="67" y="72"/>
                    <a:pt x="68" y="76"/>
                  </a:cubicBezTo>
                  <a:cubicBezTo>
                    <a:pt x="62" y="75"/>
                    <a:pt x="62" y="69"/>
                    <a:pt x="65" y="66"/>
                  </a:cubicBezTo>
                  <a:close/>
                </a:path>
              </a:pathLst>
            </a:custGeom>
            <a:solidFill>
              <a:srgbClr val="00B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cs typeface="+mn-ea"/>
                <a:sym typeface="+mn-lt"/>
              </a:endParaRPr>
            </a:p>
          </p:txBody>
        </p:sp>
        <p:sp>
          <p:nvSpPr>
            <p:cNvPr id="11" name="Freeform 49">
              <a:extLst>
                <a:ext uri="{FF2B5EF4-FFF2-40B4-BE49-F238E27FC236}">
                  <a16:creationId xmlns:a16="http://schemas.microsoft.com/office/drawing/2014/main" id="{0C987953-0EFA-465A-B7F9-C0CF22995A9A}"/>
                </a:ext>
              </a:extLst>
            </p:cNvPr>
            <p:cNvSpPr>
              <a:spLocks noEditPoints="1"/>
            </p:cNvSpPr>
            <p:nvPr/>
          </p:nvSpPr>
          <p:spPr bwMode="auto">
            <a:xfrm>
              <a:off x="6699967" y="1016000"/>
              <a:ext cx="142015" cy="168500"/>
            </a:xfrm>
            <a:custGeom>
              <a:avLst/>
              <a:gdLst>
                <a:gd name="T0" fmla="*/ 86 w 94"/>
                <a:gd name="T1" fmla="*/ 23 h 109"/>
                <a:gd name="T2" fmla="*/ 2 w 94"/>
                <a:gd name="T3" fmla="*/ 38 h 109"/>
                <a:gd name="T4" fmla="*/ 17 w 94"/>
                <a:gd name="T5" fmla="*/ 107 h 109"/>
                <a:gd name="T6" fmla="*/ 25 w 94"/>
                <a:gd name="T7" fmla="*/ 107 h 109"/>
                <a:gd name="T8" fmla="*/ 26 w 94"/>
                <a:gd name="T9" fmla="*/ 107 h 109"/>
                <a:gd name="T10" fmla="*/ 31 w 94"/>
                <a:gd name="T11" fmla="*/ 107 h 109"/>
                <a:gd name="T12" fmla="*/ 57 w 94"/>
                <a:gd name="T13" fmla="*/ 109 h 109"/>
                <a:gd name="T14" fmla="*/ 81 w 94"/>
                <a:gd name="T15" fmla="*/ 99 h 109"/>
                <a:gd name="T16" fmla="*/ 86 w 94"/>
                <a:gd name="T17" fmla="*/ 23 h 109"/>
                <a:gd name="T18" fmla="*/ 27 w 94"/>
                <a:gd name="T19" fmla="*/ 76 h 109"/>
                <a:gd name="T20" fmla="*/ 32 w 94"/>
                <a:gd name="T21" fmla="*/ 89 h 109"/>
                <a:gd name="T22" fmla="*/ 27 w 94"/>
                <a:gd name="T23" fmla="*/ 76 h 109"/>
                <a:gd name="T24" fmla="*/ 30 w 94"/>
                <a:gd name="T25" fmla="*/ 38 h 109"/>
                <a:gd name="T26" fmla="*/ 35 w 94"/>
                <a:gd name="T27" fmla="*/ 28 h 109"/>
                <a:gd name="T28" fmla="*/ 30 w 94"/>
                <a:gd name="T29" fmla="*/ 38 h 109"/>
                <a:gd name="T30" fmla="*/ 63 w 94"/>
                <a:gd name="T31" fmla="*/ 38 h 109"/>
                <a:gd name="T32" fmla="*/ 65 w 94"/>
                <a:gd name="T33" fmla="*/ 49 h 109"/>
                <a:gd name="T34" fmla="*/ 58 w 94"/>
                <a:gd name="T35" fmla="*/ 46 h 109"/>
                <a:gd name="T36" fmla="*/ 63 w 94"/>
                <a:gd name="T37" fmla="*/ 38 h 109"/>
                <a:gd name="T38" fmla="*/ 65 w 94"/>
                <a:gd name="T39" fmla="*/ 66 h 109"/>
                <a:gd name="T40" fmla="*/ 68 w 94"/>
                <a:gd name="T41" fmla="*/ 76 h 109"/>
                <a:gd name="T42" fmla="*/ 65 w 94"/>
                <a:gd name="T43" fmla="*/ 6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4" h="109">
                  <a:moveTo>
                    <a:pt x="86" y="23"/>
                  </a:moveTo>
                  <a:cubicBezTo>
                    <a:pt x="69" y="0"/>
                    <a:pt x="8" y="2"/>
                    <a:pt x="2" y="38"/>
                  </a:cubicBezTo>
                  <a:cubicBezTo>
                    <a:pt x="21" y="48"/>
                    <a:pt x="0" y="91"/>
                    <a:pt x="17" y="107"/>
                  </a:cubicBezTo>
                  <a:cubicBezTo>
                    <a:pt x="19" y="107"/>
                    <a:pt x="22" y="107"/>
                    <a:pt x="25" y="107"/>
                  </a:cubicBezTo>
                  <a:cubicBezTo>
                    <a:pt x="25" y="107"/>
                    <a:pt x="26" y="107"/>
                    <a:pt x="26" y="107"/>
                  </a:cubicBezTo>
                  <a:cubicBezTo>
                    <a:pt x="28" y="106"/>
                    <a:pt x="30" y="107"/>
                    <a:pt x="31" y="107"/>
                  </a:cubicBezTo>
                  <a:cubicBezTo>
                    <a:pt x="40" y="109"/>
                    <a:pt x="49" y="109"/>
                    <a:pt x="57" y="109"/>
                  </a:cubicBezTo>
                  <a:cubicBezTo>
                    <a:pt x="66" y="107"/>
                    <a:pt x="75" y="107"/>
                    <a:pt x="81" y="99"/>
                  </a:cubicBezTo>
                  <a:cubicBezTo>
                    <a:pt x="94" y="81"/>
                    <a:pt x="80" y="48"/>
                    <a:pt x="86" y="23"/>
                  </a:cubicBezTo>
                  <a:close/>
                  <a:moveTo>
                    <a:pt x="27" y="76"/>
                  </a:moveTo>
                  <a:cubicBezTo>
                    <a:pt x="31" y="79"/>
                    <a:pt x="33" y="83"/>
                    <a:pt x="32" y="89"/>
                  </a:cubicBezTo>
                  <a:cubicBezTo>
                    <a:pt x="24" y="92"/>
                    <a:pt x="29" y="81"/>
                    <a:pt x="27" y="76"/>
                  </a:cubicBezTo>
                  <a:close/>
                  <a:moveTo>
                    <a:pt x="30" y="38"/>
                  </a:moveTo>
                  <a:cubicBezTo>
                    <a:pt x="24" y="37"/>
                    <a:pt x="29" y="26"/>
                    <a:pt x="35" y="28"/>
                  </a:cubicBezTo>
                  <a:cubicBezTo>
                    <a:pt x="37" y="35"/>
                    <a:pt x="30" y="33"/>
                    <a:pt x="30" y="38"/>
                  </a:cubicBezTo>
                  <a:close/>
                  <a:moveTo>
                    <a:pt x="63" y="38"/>
                  </a:moveTo>
                  <a:cubicBezTo>
                    <a:pt x="66" y="39"/>
                    <a:pt x="65" y="45"/>
                    <a:pt x="65" y="49"/>
                  </a:cubicBezTo>
                  <a:cubicBezTo>
                    <a:pt x="63" y="47"/>
                    <a:pt x="61" y="46"/>
                    <a:pt x="58" y="46"/>
                  </a:cubicBezTo>
                  <a:cubicBezTo>
                    <a:pt x="59" y="43"/>
                    <a:pt x="62" y="42"/>
                    <a:pt x="63" y="38"/>
                  </a:cubicBezTo>
                  <a:close/>
                  <a:moveTo>
                    <a:pt x="65" y="66"/>
                  </a:moveTo>
                  <a:cubicBezTo>
                    <a:pt x="69" y="67"/>
                    <a:pt x="67" y="73"/>
                    <a:pt x="68" y="76"/>
                  </a:cubicBezTo>
                  <a:cubicBezTo>
                    <a:pt x="62" y="76"/>
                    <a:pt x="62" y="70"/>
                    <a:pt x="65" y="66"/>
                  </a:cubicBezTo>
                  <a:close/>
                </a:path>
              </a:pathLst>
            </a:custGeom>
            <a:solidFill>
              <a:srgbClr val="58C9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cs typeface="+mn-ea"/>
                <a:sym typeface="+mn-lt"/>
              </a:endParaRPr>
            </a:p>
          </p:txBody>
        </p:sp>
      </p:grpSp>
      <p:sp>
        <p:nvSpPr>
          <p:cNvPr id="12" name="灯片编号占位符 1">
            <a:extLst>
              <a:ext uri="{FF2B5EF4-FFF2-40B4-BE49-F238E27FC236}">
                <a16:creationId xmlns:a16="http://schemas.microsoft.com/office/drawing/2014/main" id="{5AEBC6C7-6925-4C9A-B360-18D57EB16CAD}"/>
              </a:ext>
            </a:extLst>
          </p:cNvPr>
          <p:cNvSpPr>
            <a:spLocks noGrp="1"/>
          </p:cNvSpPr>
          <p:nvPr>
            <p:ph type="sldNum" sz="quarter" idx="4"/>
          </p:nvPr>
        </p:nvSpPr>
        <p:spPr>
          <a:xfrm>
            <a:off x="11738416" y="6492875"/>
            <a:ext cx="498022" cy="365125"/>
          </a:xfrm>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fld id="{297B5860-9389-40BC-8CED-DD2AAB23A1E9}" type="slidenum">
              <a:rPr kumimoji="0" lang="zh-CN" altLang="en-US" sz="1400" b="1" i="0" u="none" strike="noStrike" kern="1200" cap="none" spc="0" normalizeH="0" baseline="0" noProof="0" smtClean="0">
                <a:ln>
                  <a:noFill/>
                </a:ln>
                <a:solidFill>
                  <a:sysClr val="windowText" lastClr="000000"/>
                </a:solidFill>
                <a:effectLst/>
                <a:uLnTx/>
                <a:uFillTx/>
                <a:ea typeface="Arial Unicode MS" panose="020B0604020202020204" pitchFamily="34" charset="-122"/>
              </a:rPr>
              <a:pPr marL="0" marR="0" lvl="0" indent="0" algn="ctr" defTabSz="457200" rtl="0" eaLnBrk="1" fontAlgn="auto" latinLnBrk="0" hangingPunct="1">
                <a:lnSpc>
                  <a:spcPct val="100000"/>
                </a:lnSpc>
                <a:spcBef>
                  <a:spcPts val="0"/>
                </a:spcBef>
                <a:spcAft>
                  <a:spcPts val="0"/>
                </a:spcAft>
                <a:buClrTx/>
                <a:buSzTx/>
                <a:buFontTx/>
                <a:buNone/>
                <a:tabLst/>
                <a:defRPr/>
              </a:pPr>
              <a:t>12</a:t>
            </a:fld>
            <a:endParaRPr kumimoji="0" lang="zh-CN" altLang="en-US" sz="1400" b="1" i="0" u="none" strike="noStrike" kern="1200" cap="none" spc="0" normalizeH="0" baseline="0" noProof="0" dirty="0">
              <a:ln>
                <a:noFill/>
              </a:ln>
              <a:solidFill>
                <a:sysClr val="windowText" lastClr="000000"/>
              </a:solidFill>
              <a:effectLst/>
              <a:uLnTx/>
              <a:uFillTx/>
              <a:ea typeface="Arial Unicode MS" panose="020B0604020202020204" pitchFamily="34" charset="-122"/>
            </a:endParaRPr>
          </a:p>
        </p:txBody>
      </p:sp>
      <p:sp>
        <p:nvSpPr>
          <p:cNvPr id="13" name="矩形 1">
            <a:extLst>
              <a:ext uri="{FF2B5EF4-FFF2-40B4-BE49-F238E27FC236}">
                <a16:creationId xmlns:a16="http://schemas.microsoft.com/office/drawing/2014/main" id="{DE117280-3F5A-434E-B4FA-AD93A3766E49}"/>
              </a:ext>
            </a:extLst>
          </p:cNvPr>
          <p:cNvSpPr>
            <a:spLocks noChangeArrowheads="1"/>
          </p:cNvSpPr>
          <p:nvPr/>
        </p:nvSpPr>
        <p:spPr bwMode="auto">
          <a:xfrm>
            <a:off x="2232837" y="1188339"/>
            <a:ext cx="9404498"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Char char="•"/>
              <a:defRPr sz="3200">
                <a:solidFill>
                  <a:schemeClr val="tx1"/>
                </a:solidFill>
                <a:latin typeface="Franklin Gothic Demi" panose="020B0703020102020204" pitchFamily="34" charset="0"/>
                <a:cs typeface="Arial" panose="020B0604020202020204" pitchFamily="34" charset="0"/>
              </a:defRPr>
            </a:lvl1pPr>
            <a:lvl2pPr marL="742950" indent="-285750">
              <a:spcBef>
                <a:spcPct val="20000"/>
              </a:spcBef>
              <a:buChar char="–"/>
              <a:defRPr sz="2800">
                <a:solidFill>
                  <a:schemeClr val="tx1"/>
                </a:solidFill>
                <a:latin typeface="Franklin Gothic Demi" panose="020B0703020102020204" pitchFamily="34" charset="0"/>
                <a:cs typeface="Arial" panose="020B0604020202020204" pitchFamily="34" charset="0"/>
              </a:defRPr>
            </a:lvl2pPr>
            <a:lvl3pPr marL="1143000" indent="-228600">
              <a:spcBef>
                <a:spcPct val="20000"/>
              </a:spcBef>
              <a:buChar char="•"/>
              <a:defRPr sz="2400">
                <a:solidFill>
                  <a:schemeClr val="tx1"/>
                </a:solidFill>
                <a:latin typeface="Franklin Gothic Demi" panose="020B0703020102020204" pitchFamily="34" charset="0"/>
                <a:cs typeface="Arial" panose="020B0604020202020204" pitchFamily="34" charset="0"/>
              </a:defRPr>
            </a:lvl3pPr>
            <a:lvl4pPr marL="1600200" indent="-228600">
              <a:spcBef>
                <a:spcPct val="20000"/>
              </a:spcBef>
              <a:buChar char="–"/>
              <a:defRPr sz="2000">
                <a:solidFill>
                  <a:schemeClr val="tx1"/>
                </a:solidFill>
                <a:latin typeface="Franklin Gothic Demi" panose="020B0703020102020204" pitchFamily="34" charset="0"/>
                <a:cs typeface="Arial" panose="020B0604020202020204" pitchFamily="34" charset="0"/>
              </a:defRPr>
            </a:lvl4pPr>
            <a:lvl5pPr marL="2057400" indent="-228600">
              <a:spcBef>
                <a:spcPct val="20000"/>
              </a:spcBef>
              <a:buChar char="»"/>
              <a:defRPr sz="2000">
                <a:solidFill>
                  <a:schemeClr val="tx1"/>
                </a:solidFill>
                <a:latin typeface="Franklin Gothic Demi" panose="020B07030201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Franklin Gothic Demi" panose="020B07030201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Franklin Gothic Demi" panose="020B07030201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Franklin Gothic Demi" panose="020B07030201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Franklin Gothic Demi" panose="020B0703020102020204" pitchFamily="34" charset="0"/>
                <a:cs typeface="Arial" panose="020B0604020202020204" pitchFamily="34" charset="0"/>
              </a:defRPr>
            </a:lvl9pPr>
          </a:lstStyle>
          <a:p>
            <a:pPr marL="0" indent="0" algn="just">
              <a:spcBef>
                <a:spcPct val="0"/>
              </a:spcBef>
              <a:buNone/>
            </a:pPr>
            <a:r>
              <a:rPr lang="zh-CN" altLang="en-US" sz="2800" b="1" dirty="0">
                <a:solidFill>
                  <a:srgbClr val="FF0000"/>
                </a:solidFill>
                <a:latin typeface="+mn-lt"/>
                <a:ea typeface="宋体" panose="02010600030101010101" pitchFamily="2" charset="-122"/>
                <a:cs typeface="Times New Roman" panose="02020603050405020304" pitchFamily="18" charset="0"/>
              </a:rPr>
              <a:t>Definition: </a:t>
            </a:r>
            <a:r>
              <a:rPr lang="zh-CN" altLang="en-US" sz="2800" b="1" dirty="0">
                <a:latin typeface="+mn-lt"/>
                <a:ea typeface="宋体" panose="02010600030101010101" pitchFamily="2" charset="-122"/>
                <a:cs typeface="Times New Roman" panose="02020603050405020304" pitchFamily="18" charset="0"/>
              </a:rPr>
              <a:t>For any predicate formula </a:t>
            </a:r>
            <a:r>
              <a:rPr lang="zh-CN" altLang="en-US" sz="2800" b="1" i="1" dirty="0">
                <a:latin typeface="+mn-lt"/>
                <a:ea typeface="宋体" panose="02010600030101010101" pitchFamily="2" charset="-122"/>
                <a:cs typeface="Times New Roman" panose="02020603050405020304" pitchFamily="18" charset="0"/>
              </a:rPr>
              <a:t>F</a:t>
            </a:r>
            <a:r>
              <a:rPr lang="zh-CN" altLang="en-US" sz="2800" b="1" dirty="0">
                <a:latin typeface="+mn-lt"/>
                <a:ea typeface="宋体" panose="02010600030101010101" pitchFamily="2" charset="-122"/>
                <a:cs typeface="Times New Roman" panose="02020603050405020304" pitchFamily="18" charset="0"/>
              </a:rPr>
              <a:t>, if </a:t>
            </a:r>
            <a:r>
              <a:rPr lang="zh-CN" altLang="en-US" sz="2800" b="1" dirty="0">
                <a:solidFill>
                  <a:srgbClr val="0070C0"/>
                </a:solidFill>
                <a:latin typeface="+mn-lt"/>
                <a:ea typeface="宋体" panose="02010600030101010101" pitchFamily="2" charset="-122"/>
                <a:cs typeface="Times New Roman" panose="02020603050405020304" pitchFamily="18" charset="0"/>
              </a:rPr>
              <a:t>all of the quantifiers </a:t>
            </a:r>
            <a:r>
              <a:rPr lang="zh-CN" altLang="en-US" sz="2800" b="1" dirty="0">
                <a:latin typeface="+mn-lt"/>
                <a:ea typeface="宋体" panose="02010600030101010101" pitchFamily="2" charset="-122"/>
                <a:cs typeface="Times New Roman" panose="02020603050405020304" pitchFamily="18" charset="0"/>
              </a:rPr>
              <a:t>are </a:t>
            </a:r>
            <a:r>
              <a:rPr lang="zh-CN" altLang="en-US" sz="2800" b="1" dirty="0">
                <a:solidFill>
                  <a:srgbClr val="0070C0"/>
                </a:solidFill>
                <a:latin typeface="+mn-lt"/>
                <a:ea typeface="宋体" panose="02010600030101010101" pitchFamily="2" charset="-122"/>
                <a:cs typeface="Times New Roman" panose="02020603050405020304" pitchFamily="18" charset="0"/>
              </a:rPr>
              <a:t>non-negative </a:t>
            </a:r>
            <a:r>
              <a:rPr lang="en-US" altLang="zh-CN" sz="2800" b="1" dirty="0">
                <a:solidFill>
                  <a:srgbClr val="0070C0"/>
                </a:solidFill>
                <a:latin typeface="+mn-lt"/>
                <a:ea typeface="宋体" panose="02010600030101010101" pitchFamily="2" charset="-122"/>
                <a:cs typeface="Times New Roman" panose="02020603050405020304" pitchFamily="18" charset="0"/>
              </a:rPr>
              <a:t>in</a:t>
            </a:r>
            <a:r>
              <a:rPr lang="zh-CN" altLang="en-US" sz="2800" b="1" dirty="0">
                <a:solidFill>
                  <a:srgbClr val="0070C0"/>
                </a:solidFill>
                <a:latin typeface="+mn-lt"/>
                <a:ea typeface="宋体" panose="02010600030101010101" pitchFamily="2" charset="-122"/>
                <a:cs typeface="Times New Roman" panose="02020603050405020304" pitchFamily="18" charset="0"/>
              </a:rPr>
              <a:t> the </a:t>
            </a:r>
            <a:r>
              <a:rPr lang="en-US" altLang="zh-CN" sz="2800" b="1" dirty="0">
                <a:solidFill>
                  <a:srgbClr val="0070C0"/>
                </a:solidFill>
                <a:latin typeface="+mn-lt"/>
                <a:ea typeface="宋体" panose="02010600030101010101" pitchFamily="2" charset="-122"/>
                <a:cs typeface="Times New Roman" panose="02020603050405020304" pitchFamily="18" charset="0"/>
              </a:rPr>
              <a:t>front</a:t>
            </a:r>
            <a:r>
              <a:rPr lang="zh-CN" altLang="en-US" sz="2800" b="1" dirty="0">
                <a:solidFill>
                  <a:srgbClr val="0070C0"/>
                </a:solidFill>
                <a:latin typeface="+mn-lt"/>
                <a:ea typeface="宋体" panose="02010600030101010101" pitchFamily="2" charset="-122"/>
                <a:cs typeface="Times New Roman" panose="02020603050405020304" pitchFamily="18" charset="0"/>
              </a:rPr>
              <a:t> of the formula</a:t>
            </a:r>
            <a:r>
              <a:rPr lang="zh-CN" altLang="en-US" sz="2800" b="1" dirty="0">
                <a:latin typeface="+mn-lt"/>
                <a:ea typeface="宋体" panose="02010600030101010101" pitchFamily="2" charset="-122"/>
                <a:cs typeface="Times New Roman" panose="02020603050405020304" pitchFamily="18" charset="0"/>
              </a:rPr>
              <a:t>, and their </a:t>
            </a:r>
            <a:r>
              <a:rPr lang="en-US" altLang="zh-CN" sz="2800" b="1" dirty="0">
                <a:latin typeface="+mn-lt"/>
                <a:ea typeface="宋体" panose="02010600030101010101" pitchFamily="2" charset="-122"/>
                <a:cs typeface="Times New Roman" panose="02020603050405020304" pitchFamily="18" charset="0"/>
              </a:rPr>
              <a:t>scope</a:t>
            </a:r>
            <a:r>
              <a:rPr lang="zh-CN" altLang="en-US" sz="2800" b="1" dirty="0">
                <a:latin typeface="+mn-lt"/>
                <a:ea typeface="宋体" panose="02010600030101010101" pitchFamily="2" charset="-122"/>
                <a:cs typeface="Times New Roman" panose="02020603050405020304" pitchFamily="18" charset="0"/>
              </a:rPr>
              <a:t> is the entire formula, then the formula </a:t>
            </a:r>
            <a:r>
              <a:rPr lang="zh-CN" altLang="en-US" sz="2800" b="1" i="1" dirty="0">
                <a:latin typeface="+mn-lt"/>
                <a:ea typeface="宋体" panose="02010600030101010101" pitchFamily="2" charset="-122"/>
                <a:cs typeface="Times New Roman" panose="02020603050405020304" pitchFamily="18" charset="0"/>
              </a:rPr>
              <a:t>F</a:t>
            </a:r>
            <a:r>
              <a:rPr lang="zh-CN" altLang="en-US" sz="2800" b="1" dirty="0">
                <a:latin typeface="+mn-lt"/>
                <a:ea typeface="宋体" panose="02010600030101010101" pitchFamily="2" charset="-122"/>
                <a:cs typeface="Times New Roman" panose="02020603050405020304" pitchFamily="18" charset="0"/>
              </a:rPr>
              <a:t> is called the </a:t>
            </a:r>
            <a:r>
              <a:rPr lang="en-US" altLang="zh-CN" sz="2800" b="1" dirty="0" err="1">
                <a:latin typeface="+mn-lt"/>
                <a:ea typeface="宋体" panose="02010600030101010101" pitchFamily="2" charset="-122"/>
                <a:cs typeface="Times New Roman" panose="02020603050405020304" pitchFamily="18" charset="0"/>
              </a:rPr>
              <a:t>prenex</a:t>
            </a:r>
            <a:r>
              <a:rPr lang="en-US" altLang="zh-CN" sz="2800" b="1" dirty="0">
                <a:latin typeface="+mn-lt"/>
                <a:ea typeface="宋体" panose="02010600030101010101" pitchFamily="2" charset="-122"/>
                <a:cs typeface="Times New Roman" panose="02020603050405020304" pitchFamily="18" charset="0"/>
              </a:rPr>
              <a:t> normal form</a:t>
            </a:r>
            <a:r>
              <a:rPr lang="zh-CN" altLang="en-US" sz="2800" b="1" dirty="0">
                <a:latin typeface="+mn-lt"/>
                <a:ea typeface="宋体" panose="02010600030101010101" pitchFamily="2" charset="-122"/>
                <a:cs typeface="Times New Roman" panose="02020603050405020304" pitchFamily="18" charset="0"/>
              </a:rPr>
              <a:t>.</a:t>
            </a:r>
          </a:p>
        </p:txBody>
      </p:sp>
      <p:graphicFrame>
        <p:nvGraphicFramePr>
          <p:cNvPr id="14" name="Object 6">
            <a:extLst>
              <a:ext uri="{FF2B5EF4-FFF2-40B4-BE49-F238E27FC236}">
                <a16:creationId xmlns:a16="http://schemas.microsoft.com/office/drawing/2014/main" id="{F03DBA20-FD1D-4035-85E7-79690E2DE76E}"/>
              </a:ext>
            </a:extLst>
          </p:cNvPr>
          <p:cNvGraphicFramePr>
            <a:graphicFrameLocks noChangeAspect="1"/>
          </p:cNvGraphicFramePr>
          <p:nvPr>
            <p:extLst>
              <p:ext uri="{D42A27DB-BD31-4B8C-83A1-F6EECF244321}">
                <p14:modId xmlns:p14="http://schemas.microsoft.com/office/powerpoint/2010/main" val="3878583546"/>
              </p:ext>
            </p:extLst>
          </p:nvPr>
        </p:nvGraphicFramePr>
        <p:xfrm>
          <a:off x="2598856" y="3853780"/>
          <a:ext cx="8255476" cy="617535"/>
        </p:xfrm>
        <a:graphic>
          <a:graphicData uri="http://schemas.openxmlformats.org/presentationml/2006/ole">
            <mc:AlternateContent xmlns:mc="http://schemas.openxmlformats.org/markup-compatibility/2006">
              <mc:Choice xmlns:v="urn:schemas-microsoft-com:vml" Requires="v">
                <p:oleObj spid="_x0000_s31764" name="Equation" r:id="rId4" imgW="2680864" imgH="203288" progId="Equation.DSMT4">
                  <p:embed/>
                </p:oleObj>
              </mc:Choice>
              <mc:Fallback>
                <p:oleObj name="Equation" r:id="rId4" imgW="2680864" imgH="203288" progId="Equation.DSMT4">
                  <p:embed/>
                  <p:pic>
                    <p:nvPicPr>
                      <p:cNvPr id="46084" name="Object 6">
                        <a:extLst>
                          <a:ext uri="{FF2B5EF4-FFF2-40B4-BE49-F238E27FC236}">
                            <a16:creationId xmlns:a16="http://schemas.microsoft.com/office/drawing/2014/main" id="{82AB9F7D-E114-40EE-880E-1FA9FDB7525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98856" y="3853780"/>
                        <a:ext cx="8255476" cy="617535"/>
                      </a:xfrm>
                      <a:prstGeom prst="rect">
                        <a:avLst/>
                      </a:prstGeom>
                      <a:noFill/>
                      <a:ln>
                        <a:noFill/>
                      </a:ln>
                    </p:spPr>
                  </p:pic>
                </p:oleObj>
              </mc:Fallback>
            </mc:AlternateContent>
          </a:graphicData>
        </a:graphic>
      </p:graphicFrame>
      <p:sp>
        <p:nvSpPr>
          <p:cNvPr id="15" name="矩形 14">
            <a:extLst>
              <a:ext uri="{FF2B5EF4-FFF2-40B4-BE49-F238E27FC236}">
                <a16:creationId xmlns:a16="http://schemas.microsoft.com/office/drawing/2014/main" id="{84005821-0777-40F7-8203-8AD40F9F778B}"/>
              </a:ext>
            </a:extLst>
          </p:cNvPr>
          <p:cNvSpPr/>
          <p:nvPr/>
        </p:nvSpPr>
        <p:spPr>
          <a:xfrm>
            <a:off x="0" y="1037509"/>
            <a:ext cx="1689098" cy="1391407"/>
          </a:xfrm>
          <a:prstGeom prst="rect">
            <a:avLst/>
          </a:prstGeom>
        </p:spPr>
        <p:txBody>
          <a:bodyPr wrap="square">
            <a:spAutoFit/>
            <a:scene3d>
              <a:camera prst="orthographicFront"/>
              <a:lightRig rig="threePt" dir="t"/>
            </a:scene3d>
            <a:sp3d/>
          </a:bodyPr>
          <a:lstStyle/>
          <a:p>
            <a:pPr>
              <a:lnSpc>
                <a:spcPct val="120000"/>
              </a:lnSpc>
            </a:pPr>
            <a:r>
              <a:rPr lang="zh-CN" altLang="en-US" b="1" u="sng" dirty="0">
                <a:solidFill>
                  <a:schemeClr val="bg1"/>
                </a:solidFill>
                <a:cs typeface="+mn-ea"/>
                <a:sym typeface="+mn-lt"/>
              </a:rPr>
              <a:t>前束范式</a:t>
            </a:r>
          </a:p>
          <a:p>
            <a:pPr>
              <a:lnSpc>
                <a:spcPct val="120000"/>
              </a:lnSpc>
            </a:pPr>
            <a:endParaRPr lang="en-US" altLang="zh-CN" dirty="0">
              <a:solidFill>
                <a:schemeClr val="bg1">
                  <a:lumMod val="65000"/>
                </a:schemeClr>
              </a:solidFill>
              <a:cs typeface="+mn-ea"/>
              <a:sym typeface="+mn-lt"/>
            </a:endParaRPr>
          </a:p>
          <a:p>
            <a:pPr>
              <a:lnSpc>
                <a:spcPct val="120000"/>
              </a:lnSpc>
            </a:pPr>
            <a:r>
              <a:rPr lang="zh-CN" altLang="en-US" b="1" dirty="0">
                <a:solidFill>
                  <a:srgbClr val="FFFF00"/>
                </a:solidFill>
                <a:cs typeface="+mn-ea"/>
                <a:sym typeface="+mn-lt"/>
              </a:rPr>
              <a:t>斯柯林范式</a:t>
            </a:r>
            <a:endParaRPr lang="en-US" altLang="zh-CN" b="1" dirty="0">
              <a:solidFill>
                <a:srgbClr val="FFFF00"/>
              </a:solidFill>
              <a:cs typeface="+mn-ea"/>
              <a:sym typeface="+mn-lt"/>
            </a:endParaRPr>
          </a:p>
          <a:p>
            <a:pPr>
              <a:lnSpc>
                <a:spcPct val="120000"/>
              </a:lnSpc>
            </a:pPr>
            <a:endParaRPr lang="en-US" altLang="zh-CN" dirty="0">
              <a:solidFill>
                <a:schemeClr val="bg1">
                  <a:lumMod val="65000"/>
                </a:schemeClr>
              </a:solidFill>
              <a:cs typeface="+mn-ea"/>
              <a:sym typeface="+mn-lt"/>
            </a:endParaRPr>
          </a:p>
        </p:txBody>
      </p:sp>
    </p:spTree>
    <p:extLst>
      <p:ext uri="{BB962C8B-B14F-4D97-AF65-F5344CB8AC3E}">
        <p14:creationId xmlns:p14="http://schemas.microsoft.com/office/powerpoint/2010/main" val="3235804685"/>
      </p:ext>
    </p:extLst>
  </p:cSld>
  <p:clrMapOvr>
    <a:masterClrMapping/>
  </p:clrMapOvr>
  <mc:AlternateContent xmlns:mc="http://schemas.openxmlformats.org/markup-compatibility/2006" xmlns:p14="http://schemas.microsoft.com/office/powerpoint/2010/main">
    <mc:Choice Requires="p14">
      <p:transition spd="slow" p14:dur="10500"/>
    </mc:Choice>
    <mc:Fallback xmlns="">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62423AEC-297D-4AC6-937F-565891408581}"/>
              </a:ext>
            </a:extLst>
          </p:cNvPr>
          <p:cNvSpPr txBox="1"/>
          <p:nvPr/>
        </p:nvSpPr>
        <p:spPr>
          <a:xfrm>
            <a:off x="1756364" y="103852"/>
            <a:ext cx="10315663" cy="769441"/>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4400" b="1" i="0" u="none" strike="noStrike" kern="1200" cap="none" spc="0" normalizeH="0" baseline="0" noProof="0" dirty="0" err="1">
                <a:ln>
                  <a:noFill/>
                </a:ln>
                <a:solidFill>
                  <a:srgbClr val="FFFFFF"/>
                </a:solidFill>
                <a:effectLst>
                  <a:outerShdw blurRad="38100" dist="38100" dir="2700000" algn="tl">
                    <a:srgbClr val="000000">
                      <a:alpha val="43137"/>
                    </a:srgbClr>
                  </a:outerShdw>
                </a:effectLst>
                <a:uLnTx/>
                <a:uFillTx/>
                <a:latin typeface="Arial"/>
                <a:cs typeface="+mn-ea"/>
                <a:sym typeface="+mn-lt"/>
              </a:rPr>
              <a:t>Prenex</a:t>
            </a:r>
            <a:r>
              <a:rPr kumimoji="0" lang="en-US" altLang="zh-CN" sz="44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Arial"/>
                <a:cs typeface="+mn-ea"/>
                <a:sym typeface="+mn-lt"/>
              </a:rPr>
              <a:t> Normal Form</a:t>
            </a:r>
            <a:endParaRPr kumimoji="0" lang="zh-CN" altLang="en-US" sz="36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Arial"/>
              <a:cs typeface="+mn-ea"/>
              <a:sym typeface="+mn-lt"/>
            </a:endParaRPr>
          </a:p>
        </p:txBody>
      </p:sp>
      <p:grpSp>
        <p:nvGrpSpPr>
          <p:cNvPr id="6" name="组合 5">
            <a:extLst>
              <a:ext uri="{FF2B5EF4-FFF2-40B4-BE49-F238E27FC236}">
                <a16:creationId xmlns:a16="http://schemas.microsoft.com/office/drawing/2014/main" id="{65459A86-2236-4247-9311-D46EC9F8D18D}"/>
              </a:ext>
            </a:extLst>
          </p:cNvPr>
          <p:cNvGrpSpPr/>
          <p:nvPr/>
        </p:nvGrpSpPr>
        <p:grpSpPr>
          <a:xfrm>
            <a:off x="119973" y="397477"/>
            <a:ext cx="1449151" cy="180724"/>
            <a:chOff x="5392832" y="1016000"/>
            <a:chExt cx="1449150" cy="180724"/>
          </a:xfrm>
        </p:grpSpPr>
        <p:sp>
          <p:nvSpPr>
            <p:cNvPr id="7" name="Freeform 45">
              <a:extLst>
                <a:ext uri="{FF2B5EF4-FFF2-40B4-BE49-F238E27FC236}">
                  <a16:creationId xmlns:a16="http://schemas.microsoft.com/office/drawing/2014/main" id="{79F5C682-BDEF-4D53-B481-CCF2EF60A471}"/>
                </a:ext>
              </a:extLst>
            </p:cNvPr>
            <p:cNvSpPr>
              <a:spLocks noEditPoints="1"/>
            </p:cNvSpPr>
            <p:nvPr/>
          </p:nvSpPr>
          <p:spPr bwMode="auto">
            <a:xfrm>
              <a:off x="5392832" y="1021378"/>
              <a:ext cx="142015" cy="169628"/>
            </a:xfrm>
            <a:custGeom>
              <a:avLst/>
              <a:gdLst>
                <a:gd name="T0" fmla="*/ 86 w 94"/>
                <a:gd name="T1" fmla="*/ 23 h 110"/>
                <a:gd name="T2" fmla="*/ 2 w 94"/>
                <a:gd name="T3" fmla="*/ 39 h 110"/>
                <a:gd name="T4" fmla="*/ 17 w 94"/>
                <a:gd name="T5" fmla="*/ 107 h 110"/>
                <a:gd name="T6" fmla="*/ 25 w 94"/>
                <a:gd name="T7" fmla="*/ 107 h 110"/>
                <a:gd name="T8" fmla="*/ 26 w 94"/>
                <a:gd name="T9" fmla="*/ 107 h 110"/>
                <a:gd name="T10" fmla="*/ 31 w 94"/>
                <a:gd name="T11" fmla="*/ 107 h 110"/>
                <a:gd name="T12" fmla="*/ 57 w 94"/>
                <a:gd name="T13" fmla="*/ 109 h 110"/>
                <a:gd name="T14" fmla="*/ 81 w 94"/>
                <a:gd name="T15" fmla="*/ 99 h 110"/>
                <a:gd name="T16" fmla="*/ 86 w 94"/>
                <a:gd name="T17" fmla="*/ 23 h 110"/>
                <a:gd name="T18" fmla="*/ 28 w 94"/>
                <a:gd name="T19" fmla="*/ 77 h 110"/>
                <a:gd name="T20" fmla="*/ 33 w 94"/>
                <a:gd name="T21" fmla="*/ 89 h 110"/>
                <a:gd name="T22" fmla="*/ 28 w 94"/>
                <a:gd name="T23" fmla="*/ 77 h 110"/>
                <a:gd name="T24" fmla="*/ 30 w 94"/>
                <a:gd name="T25" fmla="*/ 39 h 110"/>
                <a:gd name="T26" fmla="*/ 35 w 94"/>
                <a:gd name="T27" fmla="*/ 28 h 110"/>
                <a:gd name="T28" fmla="*/ 30 w 94"/>
                <a:gd name="T29" fmla="*/ 39 h 110"/>
                <a:gd name="T30" fmla="*/ 63 w 94"/>
                <a:gd name="T31" fmla="*/ 39 h 110"/>
                <a:gd name="T32" fmla="*/ 66 w 94"/>
                <a:gd name="T33" fmla="*/ 49 h 110"/>
                <a:gd name="T34" fmla="*/ 58 w 94"/>
                <a:gd name="T35" fmla="*/ 46 h 110"/>
                <a:gd name="T36" fmla="*/ 63 w 94"/>
                <a:gd name="T37" fmla="*/ 39 h 110"/>
                <a:gd name="T38" fmla="*/ 66 w 94"/>
                <a:gd name="T39" fmla="*/ 66 h 110"/>
                <a:gd name="T40" fmla="*/ 68 w 94"/>
                <a:gd name="T41" fmla="*/ 77 h 110"/>
                <a:gd name="T42" fmla="*/ 66 w 94"/>
                <a:gd name="T43" fmla="*/ 66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4" h="110">
                  <a:moveTo>
                    <a:pt x="86" y="23"/>
                  </a:moveTo>
                  <a:cubicBezTo>
                    <a:pt x="69" y="0"/>
                    <a:pt x="8" y="2"/>
                    <a:pt x="2" y="39"/>
                  </a:cubicBezTo>
                  <a:cubicBezTo>
                    <a:pt x="21" y="48"/>
                    <a:pt x="0" y="91"/>
                    <a:pt x="17" y="107"/>
                  </a:cubicBezTo>
                  <a:cubicBezTo>
                    <a:pt x="19" y="108"/>
                    <a:pt x="22" y="107"/>
                    <a:pt x="25" y="107"/>
                  </a:cubicBezTo>
                  <a:cubicBezTo>
                    <a:pt x="26" y="107"/>
                    <a:pt x="26" y="107"/>
                    <a:pt x="26" y="107"/>
                  </a:cubicBezTo>
                  <a:cubicBezTo>
                    <a:pt x="29" y="106"/>
                    <a:pt x="30" y="107"/>
                    <a:pt x="31" y="107"/>
                  </a:cubicBezTo>
                  <a:cubicBezTo>
                    <a:pt x="40" y="110"/>
                    <a:pt x="49" y="109"/>
                    <a:pt x="57" y="109"/>
                  </a:cubicBezTo>
                  <a:cubicBezTo>
                    <a:pt x="66" y="107"/>
                    <a:pt x="75" y="107"/>
                    <a:pt x="81" y="99"/>
                  </a:cubicBezTo>
                  <a:cubicBezTo>
                    <a:pt x="94" y="81"/>
                    <a:pt x="80" y="48"/>
                    <a:pt x="86" y="23"/>
                  </a:cubicBezTo>
                  <a:close/>
                  <a:moveTo>
                    <a:pt x="28" y="77"/>
                  </a:moveTo>
                  <a:cubicBezTo>
                    <a:pt x="31" y="79"/>
                    <a:pt x="33" y="83"/>
                    <a:pt x="33" y="89"/>
                  </a:cubicBezTo>
                  <a:cubicBezTo>
                    <a:pt x="24" y="92"/>
                    <a:pt x="29" y="81"/>
                    <a:pt x="28" y="77"/>
                  </a:cubicBezTo>
                  <a:close/>
                  <a:moveTo>
                    <a:pt x="30" y="39"/>
                  </a:moveTo>
                  <a:cubicBezTo>
                    <a:pt x="24" y="37"/>
                    <a:pt x="29" y="26"/>
                    <a:pt x="35" y="28"/>
                  </a:cubicBezTo>
                  <a:cubicBezTo>
                    <a:pt x="37" y="35"/>
                    <a:pt x="30" y="34"/>
                    <a:pt x="30" y="39"/>
                  </a:cubicBezTo>
                  <a:close/>
                  <a:moveTo>
                    <a:pt x="63" y="39"/>
                  </a:moveTo>
                  <a:cubicBezTo>
                    <a:pt x="66" y="39"/>
                    <a:pt x="65" y="45"/>
                    <a:pt x="66" y="49"/>
                  </a:cubicBezTo>
                  <a:cubicBezTo>
                    <a:pt x="63" y="47"/>
                    <a:pt x="61" y="46"/>
                    <a:pt x="58" y="46"/>
                  </a:cubicBezTo>
                  <a:cubicBezTo>
                    <a:pt x="59" y="43"/>
                    <a:pt x="62" y="42"/>
                    <a:pt x="63" y="39"/>
                  </a:cubicBezTo>
                  <a:close/>
                  <a:moveTo>
                    <a:pt x="66" y="66"/>
                  </a:moveTo>
                  <a:cubicBezTo>
                    <a:pt x="69" y="67"/>
                    <a:pt x="68" y="73"/>
                    <a:pt x="68" y="77"/>
                  </a:cubicBezTo>
                  <a:cubicBezTo>
                    <a:pt x="62" y="76"/>
                    <a:pt x="62" y="70"/>
                    <a:pt x="66" y="66"/>
                  </a:cubicBezTo>
                  <a:close/>
                </a:path>
              </a:pathLst>
            </a:custGeom>
            <a:solidFill>
              <a:srgbClr val="EDB2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cs typeface="+mn-ea"/>
                <a:sym typeface="+mn-lt"/>
              </a:endParaRPr>
            </a:p>
          </p:txBody>
        </p:sp>
        <p:sp>
          <p:nvSpPr>
            <p:cNvPr id="8" name="Freeform 46">
              <a:extLst>
                <a:ext uri="{FF2B5EF4-FFF2-40B4-BE49-F238E27FC236}">
                  <a16:creationId xmlns:a16="http://schemas.microsoft.com/office/drawing/2014/main" id="{34E012F1-3888-4574-B83C-160D877B5CED}"/>
                </a:ext>
              </a:extLst>
            </p:cNvPr>
            <p:cNvSpPr>
              <a:spLocks noEditPoints="1"/>
            </p:cNvSpPr>
            <p:nvPr/>
          </p:nvSpPr>
          <p:spPr bwMode="auto">
            <a:xfrm>
              <a:off x="5725270" y="1021378"/>
              <a:ext cx="141451" cy="169628"/>
            </a:xfrm>
            <a:custGeom>
              <a:avLst/>
              <a:gdLst>
                <a:gd name="T0" fmla="*/ 85 w 94"/>
                <a:gd name="T1" fmla="*/ 23 h 110"/>
                <a:gd name="T2" fmla="*/ 1 w 94"/>
                <a:gd name="T3" fmla="*/ 39 h 110"/>
                <a:gd name="T4" fmla="*/ 17 w 94"/>
                <a:gd name="T5" fmla="*/ 107 h 110"/>
                <a:gd name="T6" fmla="*/ 24 w 94"/>
                <a:gd name="T7" fmla="*/ 107 h 110"/>
                <a:gd name="T8" fmla="*/ 26 w 94"/>
                <a:gd name="T9" fmla="*/ 107 h 110"/>
                <a:gd name="T10" fmla="*/ 31 w 94"/>
                <a:gd name="T11" fmla="*/ 107 h 110"/>
                <a:gd name="T12" fmla="*/ 57 w 94"/>
                <a:gd name="T13" fmla="*/ 109 h 110"/>
                <a:gd name="T14" fmla="*/ 80 w 94"/>
                <a:gd name="T15" fmla="*/ 99 h 110"/>
                <a:gd name="T16" fmla="*/ 85 w 94"/>
                <a:gd name="T17" fmla="*/ 23 h 110"/>
                <a:gd name="T18" fmla="*/ 27 w 94"/>
                <a:gd name="T19" fmla="*/ 77 h 110"/>
                <a:gd name="T20" fmla="*/ 32 w 94"/>
                <a:gd name="T21" fmla="*/ 89 h 110"/>
                <a:gd name="T22" fmla="*/ 27 w 94"/>
                <a:gd name="T23" fmla="*/ 77 h 110"/>
                <a:gd name="T24" fmla="*/ 29 w 94"/>
                <a:gd name="T25" fmla="*/ 39 h 110"/>
                <a:gd name="T26" fmla="*/ 34 w 94"/>
                <a:gd name="T27" fmla="*/ 28 h 110"/>
                <a:gd name="T28" fmla="*/ 29 w 94"/>
                <a:gd name="T29" fmla="*/ 39 h 110"/>
                <a:gd name="T30" fmla="*/ 62 w 94"/>
                <a:gd name="T31" fmla="*/ 39 h 110"/>
                <a:gd name="T32" fmla="*/ 65 w 94"/>
                <a:gd name="T33" fmla="*/ 49 h 110"/>
                <a:gd name="T34" fmla="*/ 57 w 94"/>
                <a:gd name="T35" fmla="*/ 46 h 110"/>
                <a:gd name="T36" fmla="*/ 62 w 94"/>
                <a:gd name="T37" fmla="*/ 39 h 110"/>
                <a:gd name="T38" fmla="*/ 65 w 94"/>
                <a:gd name="T39" fmla="*/ 66 h 110"/>
                <a:gd name="T40" fmla="*/ 67 w 94"/>
                <a:gd name="T41" fmla="*/ 77 h 110"/>
                <a:gd name="T42" fmla="*/ 65 w 94"/>
                <a:gd name="T43" fmla="*/ 66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4" h="110">
                  <a:moveTo>
                    <a:pt x="85" y="23"/>
                  </a:moveTo>
                  <a:cubicBezTo>
                    <a:pt x="68" y="0"/>
                    <a:pt x="7" y="2"/>
                    <a:pt x="1" y="39"/>
                  </a:cubicBezTo>
                  <a:cubicBezTo>
                    <a:pt x="20" y="48"/>
                    <a:pt x="0" y="91"/>
                    <a:pt x="17" y="107"/>
                  </a:cubicBezTo>
                  <a:cubicBezTo>
                    <a:pt x="19" y="108"/>
                    <a:pt x="22" y="107"/>
                    <a:pt x="24" y="107"/>
                  </a:cubicBezTo>
                  <a:cubicBezTo>
                    <a:pt x="25" y="107"/>
                    <a:pt x="25" y="107"/>
                    <a:pt x="26" y="107"/>
                  </a:cubicBezTo>
                  <a:cubicBezTo>
                    <a:pt x="28" y="106"/>
                    <a:pt x="30" y="107"/>
                    <a:pt x="31" y="107"/>
                  </a:cubicBezTo>
                  <a:cubicBezTo>
                    <a:pt x="39" y="110"/>
                    <a:pt x="48" y="109"/>
                    <a:pt x="57" y="109"/>
                  </a:cubicBezTo>
                  <a:cubicBezTo>
                    <a:pt x="66" y="107"/>
                    <a:pt x="74" y="107"/>
                    <a:pt x="80" y="99"/>
                  </a:cubicBezTo>
                  <a:cubicBezTo>
                    <a:pt x="94" y="81"/>
                    <a:pt x="79" y="48"/>
                    <a:pt x="85" y="23"/>
                  </a:cubicBezTo>
                  <a:close/>
                  <a:moveTo>
                    <a:pt x="27" y="77"/>
                  </a:moveTo>
                  <a:cubicBezTo>
                    <a:pt x="31" y="79"/>
                    <a:pt x="32" y="83"/>
                    <a:pt x="32" y="89"/>
                  </a:cubicBezTo>
                  <a:cubicBezTo>
                    <a:pt x="23" y="92"/>
                    <a:pt x="28" y="81"/>
                    <a:pt x="27" y="77"/>
                  </a:cubicBezTo>
                  <a:close/>
                  <a:moveTo>
                    <a:pt x="29" y="39"/>
                  </a:moveTo>
                  <a:cubicBezTo>
                    <a:pt x="23" y="37"/>
                    <a:pt x="28" y="26"/>
                    <a:pt x="34" y="28"/>
                  </a:cubicBezTo>
                  <a:cubicBezTo>
                    <a:pt x="36" y="35"/>
                    <a:pt x="29" y="34"/>
                    <a:pt x="29" y="39"/>
                  </a:cubicBezTo>
                  <a:close/>
                  <a:moveTo>
                    <a:pt x="62" y="39"/>
                  </a:moveTo>
                  <a:cubicBezTo>
                    <a:pt x="66" y="39"/>
                    <a:pt x="64" y="45"/>
                    <a:pt x="65" y="49"/>
                  </a:cubicBezTo>
                  <a:cubicBezTo>
                    <a:pt x="63" y="47"/>
                    <a:pt x="61" y="46"/>
                    <a:pt x="57" y="46"/>
                  </a:cubicBezTo>
                  <a:cubicBezTo>
                    <a:pt x="58" y="43"/>
                    <a:pt x="62" y="42"/>
                    <a:pt x="62" y="39"/>
                  </a:cubicBezTo>
                  <a:close/>
                  <a:moveTo>
                    <a:pt x="65" y="66"/>
                  </a:moveTo>
                  <a:cubicBezTo>
                    <a:pt x="68" y="67"/>
                    <a:pt x="67" y="73"/>
                    <a:pt x="67" y="77"/>
                  </a:cubicBezTo>
                  <a:cubicBezTo>
                    <a:pt x="61" y="76"/>
                    <a:pt x="62" y="70"/>
                    <a:pt x="65" y="66"/>
                  </a:cubicBezTo>
                  <a:close/>
                </a:path>
              </a:pathLst>
            </a:custGeom>
            <a:solidFill>
              <a:srgbClr val="F7F5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cs typeface="+mn-ea"/>
                <a:sym typeface="+mn-lt"/>
              </a:endParaRPr>
            </a:p>
          </p:txBody>
        </p:sp>
        <p:sp>
          <p:nvSpPr>
            <p:cNvPr id="9" name="Freeform 47">
              <a:extLst>
                <a:ext uri="{FF2B5EF4-FFF2-40B4-BE49-F238E27FC236}">
                  <a16:creationId xmlns:a16="http://schemas.microsoft.com/office/drawing/2014/main" id="{92C0B701-D754-4A82-AB31-4E35C971D152}"/>
                </a:ext>
              </a:extLst>
            </p:cNvPr>
            <p:cNvSpPr>
              <a:spLocks noEditPoints="1"/>
            </p:cNvSpPr>
            <p:nvPr/>
          </p:nvSpPr>
          <p:spPr bwMode="auto">
            <a:xfrm>
              <a:off x="6054695" y="1028224"/>
              <a:ext cx="142015" cy="168500"/>
            </a:xfrm>
            <a:custGeom>
              <a:avLst/>
              <a:gdLst>
                <a:gd name="T0" fmla="*/ 85 w 94"/>
                <a:gd name="T1" fmla="*/ 23 h 109"/>
                <a:gd name="T2" fmla="*/ 2 w 94"/>
                <a:gd name="T3" fmla="*/ 38 h 109"/>
                <a:gd name="T4" fmla="*/ 17 w 94"/>
                <a:gd name="T5" fmla="*/ 106 h 109"/>
                <a:gd name="T6" fmla="*/ 25 w 94"/>
                <a:gd name="T7" fmla="*/ 106 h 109"/>
                <a:gd name="T8" fmla="*/ 26 w 94"/>
                <a:gd name="T9" fmla="*/ 106 h 109"/>
                <a:gd name="T10" fmla="*/ 31 w 94"/>
                <a:gd name="T11" fmla="*/ 107 h 109"/>
                <a:gd name="T12" fmla="*/ 57 w 94"/>
                <a:gd name="T13" fmla="*/ 109 h 109"/>
                <a:gd name="T14" fmla="*/ 80 w 94"/>
                <a:gd name="T15" fmla="*/ 99 h 109"/>
                <a:gd name="T16" fmla="*/ 85 w 94"/>
                <a:gd name="T17" fmla="*/ 23 h 109"/>
                <a:gd name="T18" fmla="*/ 27 w 94"/>
                <a:gd name="T19" fmla="*/ 76 h 109"/>
                <a:gd name="T20" fmla="*/ 32 w 94"/>
                <a:gd name="T21" fmla="*/ 89 h 109"/>
                <a:gd name="T22" fmla="*/ 27 w 94"/>
                <a:gd name="T23" fmla="*/ 76 h 109"/>
                <a:gd name="T24" fmla="*/ 30 w 94"/>
                <a:gd name="T25" fmla="*/ 38 h 109"/>
                <a:gd name="T26" fmla="*/ 35 w 94"/>
                <a:gd name="T27" fmla="*/ 28 h 109"/>
                <a:gd name="T28" fmla="*/ 30 w 94"/>
                <a:gd name="T29" fmla="*/ 38 h 109"/>
                <a:gd name="T30" fmla="*/ 63 w 94"/>
                <a:gd name="T31" fmla="*/ 38 h 109"/>
                <a:gd name="T32" fmla="*/ 65 w 94"/>
                <a:gd name="T33" fmla="*/ 48 h 109"/>
                <a:gd name="T34" fmla="*/ 57 w 94"/>
                <a:gd name="T35" fmla="*/ 46 h 109"/>
                <a:gd name="T36" fmla="*/ 63 w 94"/>
                <a:gd name="T37" fmla="*/ 38 h 109"/>
                <a:gd name="T38" fmla="*/ 65 w 94"/>
                <a:gd name="T39" fmla="*/ 66 h 109"/>
                <a:gd name="T40" fmla="*/ 68 w 94"/>
                <a:gd name="T41" fmla="*/ 76 h 109"/>
                <a:gd name="T42" fmla="*/ 65 w 94"/>
                <a:gd name="T43" fmla="*/ 6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4" h="109">
                  <a:moveTo>
                    <a:pt x="85" y="23"/>
                  </a:moveTo>
                  <a:cubicBezTo>
                    <a:pt x="68" y="0"/>
                    <a:pt x="7" y="2"/>
                    <a:pt x="2" y="38"/>
                  </a:cubicBezTo>
                  <a:cubicBezTo>
                    <a:pt x="21" y="48"/>
                    <a:pt x="0" y="91"/>
                    <a:pt x="17" y="106"/>
                  </a:cubicBezTo>
                  <a:cubicBezTo>
                    <a:pt x="19" y="107"/>
                    <a:pt x="22" y="107"/>
                    <a:pt x="25" y="106"/>
                  </a:cubicBezTo>
                  <a:cubicBezTo>
                    <a:pt x="25" y="106"/>
                    <a:pt x="25" y="106"/>
                    <a:pt x="26" y="106"/>
                  </a:cubicBezTo>
                  <a:cubicBezTo>
                    <a:pt x="28" y="106"/>
                    <a:pt x="30" y="106"/>
                    <a:pt x="31" y="107"/>
                  </a:cubicBezTo>
                  <a:cubicBezTo>
                    <a:pt x="40" y="109"/>
                    <a:pt x="48" y="109"/>
                    <a:pt x="57" y="109"/>
                  </a:cubicBezTo>
                  <a:cubicBezTo>
                    <a:pt x="66" y="107"/>
                    <a:pt x="74" y="107"/>
                    <a:pt x="80" y="99"/>
                  </a:cubicBezTo>
                  <a:cubicBezTo>
                    <a:pt x="94" y="81"/>
                    <a:pt x="80" y="48"/>
                    <a:pt x="85" y="23"/>
                  </a:cubicBezTo>
                  <a:close/>
                  <a:moveTo>
                    <a:pt x="27" y="76"/>
                  </a:moveTo>
                  <a:cubicBezTo>
                    <a:pt x="31" y="78"/>
                    <a:pt x="33" y="82"/>
                    <a:pt x="32" y="89"/>
                  </a:cubicBezTo>
                  <a:cubicBezTo>
                    <a:pt x="24" y="91"/>
                    <a:pt x="28" y="81"/>
                    <a:pt x="27" y="76"/>
                  </a:cubicBezTo>
                  <a:close/>
                  <a:moveTo>
                    <a:pt x="30" y="38"/>
                  </a:moveTo>
                  <a:cubicBezTo>
                    <a:pt x="23" y="36"/>
                    <a:pt x="28" y="25"/>
                    <a:pt x="35" y="28"/>
                  </a:cubicBezTo>
                  <a:cubicBezTo>
                    <a:pt x="37" y="35"/>
                    <a:pt x="30" y="33"/>
                    <a:pt x="30" y="38"/>
                  </a:cubicBezTo>
                  <a:close/>
                  <a:moveTo>
                    <a:pt x="63" y="38"/>
                  </a:moveTo>
                  <a:cubicBezTo>
                    <a:pt x="66" y="39"/>
                    <a:pt x="65" y="44"/>
                    <a:pt x="65" y="48"/>
                  </a:cubicBezTo>
                  <a:cubicBezTo>
                    <a:pt x="63" y="47"/>
                    <a:pt x="61" y="45"/>
                    <a:pt x="57" y="46"/>
                  </a:cubicBezTo>
                  <a:cubicBezTo>
                    <a:pt x="58" y="42"/>
                    <a:pt x="62" y="42"/>
                    <a:pt x="63" y="38"/>
                  </a:cubicBezTo>
                  <a:close/>
                  <a:moveTo>
                    <a:pt x="65" y="66"/>
                  </a:moveTo>
                  <a:cubicBezTo>
                    <a:pt x="69" y="67"/>
                    <a:pt x="67" y="72"/>
                    <a:pt x="68" y="76"/>
                  </a:cubicBezTo>
                  <a:cubicBezTo>
                    <a:pt x="62" y="75"/>
                    <a:pt x="62" y="69"/>
                    <a:pt x="65" y="6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cs typeface="+mn-ea"/>
                <a:sym typeface="+mn-lt"/>
              </a:endParaRPr>
            </a:p>
          </p:txBody>
        </p:sp>
        <p:sp>
          <p:nvSpPr>
            <p:cNvPr id="10" name="Freeform 48">
              <a:extLst>
                <a:ext uri="{FF2B5EF4-FFF2-40B4-BE49-F238E27FC236}">
                  <a16:creationId xmlns:a16="http://schemas.microsoft.com/office/drawing/2014/main" id="{60F2428E-B4AC-403A-9F72-86667F857636}"/>
                </a:ext>
              </a:extLst>
            </p:cNvPr>
            <p:cNvSpPr>
              <a:spLocks noEditPoints="1"/>
            </p:cNvSpPr>
            <p:nvPr/>
          </p:nvSpPr>
          <p:spPr bwMode="auto">
            <a:xfrm>
              <a:off x="6384513" y="1028224"/>
              <a:ext cx="141451" cy="168500"/>
            </a:xfrm>
            <a:custGeom>
              <a:avLst/>
              <a:gdLst>
                <a:gd name="T0" fmla="*/ 86 w 94"/>
                <a:gd name="T1" fmla="*/ 23 h 109"/>
                <a:gd name="T2" fmla="*/ 2 w 94"/>
                <a:gd name="T3" fmla="*/ 38 h 109"/>
                <a:gd name="T4" fmla="*/ 17 w 94"/>
                <a:gd name="T5" fmla="*/ 106 h 109"/>
                <a:gd name="T6" fmla="*/ 25 w 94"/>
                <a:gd name="T7" fmla="*/ 106 h 109"/>
                <a:gd name="T8" fmla="*/ 26 w 94"/>
                <a:gd name="T9" fmla="*/ 106 h 109"/>
                <a:gd name="T10" fmla="*/ 31 w 94"/>
                <a:gd name="T11" fmla="*/ 107 h 109"/>
                <a:gd name="T12" fmla="*/ 57 w 94"/>
                <a:gd name="T13" fmla="*/ 109 h 109"/>
                <a:gd name="T14" fmla="*/ 81 w 94"/>
                <a:gd name="T15" fmla="*/ 99 h 109"/>
                <a:gd name="T16" fmla="*/ 86 w 94"/>
                <a:gd name="T17" fmla="*/ 23 h 109"/>
                <a:gd name="T18" fmla="*/ 27 w 94"/>
                <a:gd name="T19" fmla="*/ 76 h 109"/>
                <a:gd name="T20" fmla="*/ 32 w 94"/>
                <a:gd name="T21" fmla="*/ 89 h 109"/>
                <a:gd name="T22" fmla="*/ 27 w 94"/>
                <a:gd name="T23" fmla="*/ 76 h 109"/>
                <a:gd name="T24" fmla="*/ 30 w 94"/>
                <a:gd name="T25" fmla="*/ 38 h 109"/>
                <a:gd name="T26" fmla="*/ 35 w 94"/>
                <a:gd name="T27" fmla="*/ 28 h 109"/>
                <a:gd name="T28" fmla="*/ 30 w 94"/>
                <a:gd name="T29" fmla="*/ 38 h 109"/>
                <a:gd name="T30" fmla="*/ 63 w 94"/>
                <a:gd name="T31" fmla="*/ 38 h 109"/>
                <a:gd name="T32" fmla="*/ 65 w 94"/>
                <a:gd name="T33" fmla="*/ 48 h 109"/>
                <a:gd name="T34" fmla="*/ 58 w 94"/>
                <a:gd name="T35" fmla="*/ 46 h 109"/>
                <a:gd name="T36" fmla="*/ 63 w 94"/>
                <a:gd name="T37" fmla="*/ 38 h 109"/>
                <a:gd name="T38" fmla="*/ 65 w 94"/>
                <a:gd name="T39" fmla="*/ 66 h 109"/>
                <a:gd name="T40" fmla="*/ 68 w 94"/>
                <a:gd name="T41" fmla="*/ 76 h 109"/>
                <a:gd name="T42" fmla="*/ 65 w 94"/>
                <a:gd name="T43" fmla="*/ 6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4" h="109">
                  <a:moveTo>
                    <a:pt x="86" y="23"/>
                  </a:moveTo>
                  <a:cubicBezTo>
                    <a:pt x="69" y="0"/>
                    <a:pt x="8" y="2"/>
                    <a:pt x="2" y="38"/>
                  </a:cubicBezTo>
                  <a:cubicBezTo>
                    <a:pt x="21" y="48"/>
                    <a:pt x="0" y="91"/>
                    <a:pt x="17" y="106"/>
                  </a:cubicBezTo>
                  <a:cubicBezTo>
                    <a:pt x="19" y="107"/>
                    <a:pt x="22" y="107"/>
                    <a:pt x="25" y="106"/>
                  </a:cubicBezTo>
                  <a:cubicBezTo>
                    <a:pt x="25" y="106"/>
                    <a:pt x="26" y="106"/>
                    <a:pt x="26" y="106"/>
                  </a:cubicBezTo>
                  <a:cubicBezTo>
                    <a:pt x="28" y="106"/>
                    <a:pt x="30" y="106"/>
                    <a:pt x="31" y="107"/>
                  </a:cubicBezTo>
                  <a:cubicBezTo>
                    <a:pt x="40" y="109"/>
                    <a:pt x="49" y="109"/>
                    <a:pt x="57" y="109"/>
                  </a:cubicBezTo>
                  <a:cubicBezTo>
                    <a:pt x="66" y="107"/>
                    <a:pt x="74" y="107"/>
                    <a:pt x="81" y="99"/>
                  </a:cubicBezTo>
                  <a:cubicBezTo>
                    <a:pt x="94" y="81"/>
                    <a:pt x="80" y="48"/>
                    <a:pt x="86" y="23"/>
                  </a:cubicBezTo>
                  <a:close/>
                  <a:moveTo>
                    <a:pt x="27" y="76"/>
                  </a:moveTo>
                  <a:cubicBezTo>
                    <a:pt x="31" y="78"/>
                    <a:pt x="33" y="82"/>
                    <a:pt x="32" y="89"/>
                  </a:cubicBezTo>
                  <a:cubicBezTo>
                    <a:pt x="24" y="91"/>
                    <a:pt x="28" y="81"/>
                    <a:pt x="27" y="76"/>
                  </a:cubicBezTo>
                  <a:close/>
                  <a:moveTo>
                    <a:pt x="30" y="38"/>
                  </a:moveTo>
                  <a:cubicBezTo>
                    <a:pt x="24" y="36"/>
                    <a:pt x="29" y="25"/>
                    <a:pt x="35" y="28"/>
                  </a:cubicBezTo>
                  <a:cubicBezTo>
                    <a:pt x="37" y="35"/>
                    <a:pt x="30" y="33"/>
                    <a:pt x="30" y="38"/>
                  </a:cubicBezTo>
                  <a:close/>
                  <a:moveTo>
                    <a:pt x="63" y="38"/>
                  </a:moveTo>
                  <a:cubicBezTo>
                    <a:pt x="66" y="39"/>
                    <a:pt x="65" y="44"/>
                    <a:pt x="65" y="48"/>
                  </a:cubicBezTo>
                  <a:cubicBezTo>
                    <a:pt x="63" y="47"/>
                    <a:pt x="61" y="45"/>
                    <a:pt x="58" y="46"/>
                  </a:cubicBezTo>
                  <a:cubicBezTo>
                    <a:pt x="59" y="42"/>
                    <a:pt x="62" y="42"/>
                    <a:pt x="63" y="38"/>
                  </a:cubicBezTo>
                  <a:close/>
                  <a:moveTo>
                    <a:pt x="65" y="66"/>
                  </a:moveTo>
                  <a:cubicBezTo>
                    <a:pt x="69" y="67"/>
                    <a:pt x="67" y="72"/>
                    <a:pt x="68" y="76"/>
                  </a:cubicBezTo>
                  <a:cubicBezTo>
                    <a:pt x="62" y="75"/>
                    <a:pt x="62" y="69"/>
                    <a:pt x="65" y="66"/>
                  </a:cubicBezTo>
                  <a:close/>
                </a:path>
              </a:pathLst>
            </a:custGeom>
            <a:solidFill>
              <a:srgbClr val="00B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cs typeface="+mn-ea"/>
                <a:sym typeface="+mn-lt"/>
              </a:endParaRPr>
            </a:p>
          </p:txBody>
        </p:sp>
        <p:sp>
          <p:nvSpPr>
            <p:cNvPr id="11" name="Freeform 49">
              <a:extLst>
                <a:ext uri="{FF2B5EF4-FFF2-40B4-BE49-F238E27FC236}">
                  <a16:creationId xmlns:a16="http://schemas.microsoft.com/office/drawing/2014/main" id="{0C987953-0EFA-465A-B7F9-C0CF22995A9A}"/>
                </a:ext>
              </a:extLst>
            </p:cNvPr>
            <p:cNvSpPr>
              <a:spLocks noEditPoints="1"/>
            </p:cNvSpPr>
            <p:nvPr/>
          </p:nvSpPr>
          <p:spPr bwMode="auto">
            <a:xfrm>
              <a:off x="6699967" y="1016000"/>
              <a:ext cx="142015" cy="168500"/>
            </a:xfrm>
            <a:custGeom>
              <a:avLst/>
              <a:gdLst>
                <a:gd name="T0" fmla="*/ 86 w 94"/>
                <a:gd name="T1" fmla="*/ 23 h 109"/>
                <a:gd name="T2" fmla="*/ 2 w 94"/>
                <a:gd name="T3" fmla="*/ 38 h 109"/>
                <a:gd name="T4" fmla="*/ 17 w 94"/>
                <a:gd name="T5" fmla="*/ 107 h 109"/>
                <a:gd name="T6" fmla="*/ 25 w 94"/>
                <a:gd name="T7" fmla="*/ 107 h 109"/>
                <a:gd name="T8" fmla="*/ 26 w 94"/>
                <a:gd name="T9" fmla="*/ 107 h 109"/>
                <a:gd name="T10" fmla="*/ 31 w 94"/>
                <a:gd name="T11" fmla="*/ 107 h 109"/>
                <a:gd name="T12" fmla="*/ 57 w 94"/>
                <a:gd name="T13" fmla="*/ 109 h 109"/>
                <a:gd name="T14" fmla="*/ 81 w 94"/>
                <a:gd name="T15" fmla="*/ 99 h 109"/>
                <a:gd name="T16" fmla="*/ 86 w 94"/>
                <a:gd name="T17" fmla="*/ 23 h 109"/>
                <a:gd name="T18" fmla="*/ 27 w 94"/>
                <a:gd name="T19" fmla="*/ 76 h 109"/>
                <a:gd name="T20" fmla="*/ 32 w 94"/>
                <a:gd name="T21" fmla="*/ 89 h 109"/>
                <a:gd name="T22" fmla="*/ 27 w 94"/>
                <a:gd name="T23" fmla="*/ 76 h 109"/>
                <a:gd name="T24" fmla="*/ 30 w 94"/>
                <a:gd name="T25" fmla="*/ 38 h 109"/>
                <a:gd name="T26" fmla="*/ 35 w 94"/>
                <a:gd name="T27" fmla="*/ 28 h 109"/>
                <a:gd name="T28" fmla="*/ 30 w 94"/>
                <a:gd name="T29" fmla="*/ 38 h 109"/>
                <a:gd name="T30" fmla="*/ 63 w 94"/>
                <a:gd name="T31" fmla="*/ 38 h 109"/>
                <a:gd name="T32" fmla="*/ 65 w 94"/>
                <a:gd name="T33" fmla="*/ 49 h 109"/>
                <a:gd name="T34" fmla="*/ 58 w 94"/>
                <a:gd name="T35" fmla="*/ 46 h 109"/>
                <a:gd name="T36" fmla="*/ 63 w 94"/>
                <a:gd name="T37" fmla="*/ 38 h 109"/>
                <a:gd name="T38" fmla="*/ 65 w 94"/>
                <a:gd name="T39" fmla="*/ 66 h 109"/>
                <a:gd name="T40" fmla="*/ 68 w 94"/>
                <a:gd name="T41" fmla="*/ 76 h 109"/>
                <a:gd name="T42" fmla="*/ 65 w 94"/>
                <a:gd name="T43" fmla="*/ 6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4" h="109">
                  <a:moveTo>
                    <a:pt x="86" y="23"/>
                  </a:moveTo>
                  <a:cubicBezTo>
                    <a:pt x="69" y="0"/>
                    <a:pt x="8" y="2"/>
                    <a:pt x="2" y="38"/>
                  </a:cubicBezTo>
                  <a:cubicBezTo>
                    <a:pt x="21" y="48"/>
                    <a:pt x="0" y="91"/>
                    <a:pt x="17" y="107"/>
                  </a:cubicBezTo>
                  <a:cubicBezTo>
                    <a:pt x="19" y="107"/>
                    <a:pt x="22" y="107"/>
                    <a:pt x="25" y="107"/>
                  </a:cubicBezTo>
                  <a:cubicBezTo>
                    <a:pt x="25" y="107"/>
                    <a:pt x="26" y="107"/>
                    <a:pt x="26" y="107"/>
                  </a:cubicBezTo>
                  <a:cubicBezTo>
                    <a:pt x="28" y="106"/>
                    <a:pt x="30" y="107"/>
                    <a:pt x="31" y="107"/>
                  </a:cubicBezTo>
                  <a:cubicBezTo>
                    <a:pt x="40" y="109"/>
                    <a:pt x="49" y="109"/>
                    <a:pt x="57" y="109"/>
                  </a:cubicBezTo>
                  <a:cubicBezTo>
                    <a:pt x="66" y="107"/>
                    <a:pt x="75" y="107"/>
                    <a:pt x="81" y="99"/>
                  </a:cubicBezTo>
                  <a:cubicBezTo>
                    <a:pt x="94" y="81"/>
                    <a:pt x="80" y="48"/>
                    <a:pt x="86" y="23"/>
                  </a:cubicBezTo>
                  <a:close/>
                  <a:moveTo>
                    <a:pt x="27" y="76"/>
                  </a:moveTo>
                  <a:cubicBezTo>
                    <a:pt x="31" y="79"/>
                    <a:pt x="33" y="83"/>
                    <a:pt x="32" y="89"/>
                  </a:cubicBezTo>
                  <a:cubicBezTo>
                    <a:pt x="24" y="92"/>
                    <a:pt x="29" y="81"/>
                    <a:pt x="27" y="76"/>
                  </a:cubicBezTo>
                  <a:close/>
                  <a:moveTo>
                    <a:pt x="30" y="38"/>
                  </a:moveTo>
                  <a:cubicBezTo>
                    <a:pt x="24" y="37"/>
                    <a:pt x="29" y="26"/>
                    <a:pt x="35" y="28"/>
                  </a:cubicBezTo>
                  <a:cubicBezTo>
                    <a:pt x="37" y="35"/>
                    <a:pt x="30" y="33"/>
                    <a:pt x="30" y="38"/>
                  </a:cubicBezTo>
                  <a:close/>
                  <a:moveTo>
                    <a:pt x="63" y="38"/>
                  </a:moveTo>
                  <a:cubicBezTo>
                    <a:pt x="66" y="39"/>
                    <a:pt x="65" y="45"/>
                    <a:pt x="65" y="49"/>
                  </a:cubicBezTo>
                  <a:cubicBezTo>
                    <a:pt x="63" y="47"/>
                    <a:pt x="61" y="46"/>
                    <a:pt x="58" y="46"/>
                  </a:cubicBezTo>
                  <a:cubicBezTo>
                    <a:pt x="59" y="43"/>
                    <a:pt x="62" y="42"/>
                    <a:pt x="63" y="38"/>
                  </a:cubicBezTo>
                  <a:close/>
                  <a:moveTo>
                    <a:pt x="65" y="66"/>
                  </a:moveTo>
                  <a:cubicBezTo>
                    <a:pt x="69" y="67"/>
                    <a:pt x="67" y="73"/>
                    <a:pt x="68" y="76"/>
                  </a:cubicBezTo>
                  <a:cubicBezTo>
                    <a:pt x="62" y="76"/>
                    <a:pt x="62" y="70"/>
                    <a:pt x="65" y="66"/>
                  </a:cubicBezTo>
                  <a:close/>
                </a:path>
              </a:pathLst>
            </a:custGeom>
            <a:solidFill>
              <a:srgbClr val="58C9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cs typeface="+mn-ea"/>
                <a:sym typeface="+mn-lt"/>
              </a:endParaRPr>
            </a:p>
          </p:txBody>
        </p:sp>
      </p:grpSp>
      <p:sp>
        <p:nvSpPr>
          <p:cNvPr id="12" name="灯片编号占位符 1">
            <a:extLst>
              <a:ext uri="{FF2B5EF4-FFF2-40B4-BE49-F238E27FC236}">
                <a16:creationId xmlns:a16="http://schemas.microsoft.com/office/drawing/2014/main" id="{5AEBC6C7-6925-4C9A-B360-18D57EB16CAD}"/>
              </a:ext>
            </a:extLst>
          </p:cNvPr>
          <p:cNvSpPr>
            <a:spLocks noGrp="1"/>
          </p:cNvSpPr>
          <p:nvPr>
            <p:ph type="sldNum" sz="quarter" idx="4"/>
          </p:nvPr>
        </p:nvSpPr>
        <p:spPr>
          <a:xfrm>
            <a:off x="11738416" y="6492875"/>
            <a:ext cx="498022" cy="365125"/>
          </a:xfrm>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fld id="{297B5860-9389-40BC-8CED-DD2AAB23A1E9}" type="slidenum">
              <a:rPr kumimoji="0" lang="zh-CN" altLang="en-US" sz="1400" b="1" i="0" u="none" strike="noStrike" kern="1200" cap="none" spc="0" normalizeH="0" baseline="0" noProof="0" smtClean="0">
                <a:ln>
                  <a:noFill/>
                </a:ln>
                <a:solidFill>
                  <a:sysClr val="windowText" lastClr="000000"/>
                </a:solidFill>
                <a:effectLst/>
                <a:uLnTx/>
                <a:uFillTx/>
                <a:ea typeface="Arial Unicode MS" panose="020B0604020202020204" pitchFamily="34" charset="-122"/>
              </a:rPr>
              <a:pPr marL="0" marR="0" lvl="0" indent="0" algn="ctr" defTabSz="457200" rtl="0" eaLnBrk="1" fontAlgn="auto" latinLnBrk="0" hangingPunct="1">
                <a:lnSpc>
                  <a:spcPct val="100000"/>
                </a:lnSpc>
                <a:spcBef>
                  <a:spcPts val="0"/>
                </a:spcBef>
                <a:spcAft>
                  <a:spcPts val="0"/>
                </a:spcAft>
                <a:buClrTx/>
                <a:buSzTx/>
                <a:buFontTx/>
                <a:buNone/>
                <a:tabLst/>
                <a:defRPr/>
              </a:pPr>
              <a:t>13</a:t>
            </a:fld>
            <a:endParaRPr kumimoji="0" lang="zh-CN" altLang="en-US" sz="1400" b="1" i="0" u="none" strike="noStrike" kern="1200" cap="none" spc="0" normalizeH="0" baseline="0" noProof="0" dirty="0">
              <a:ln>
                <a:noFill/>
              </a:ln>
              <a:solidFill>
                <a:sysClr val="windowText" lastClr="000000"/>
              </a:solidFill>
              <a:effectLst/>
              <a:uLnTx/>
              <a:uFillTx/>
              <a:ea typeface="Arial Unicode MS" panose="020B0604020202020204" pitchFamily="34" charset="-122"/>
            </a:endParaRPr>
          </a:p>
        </p:txBody>
      </p:sp>
      <mc:AlternateContent xmlns:mc="http://schemas.openxmlformats.org/markup-compatibility/2006">
        <mc:Choice xmlns:a14="http://schemas.microsoft.com/office/drawing/2010/main" Requires="a14">
          <p:sp>
            <p:nvSpPr>
              <p:cNvPr id="15" name="矩形 1">
                <a:extLst>
                  <a:ext uri="{FF2B5EF4-FFF2-40B4-BE49-F238E27FC236}">
                    <a16:creationId xmlns:a16="http://schemas.microsoft.com/office/drawing/2014/main" id="{7AB568D4-AE26-43FE-B329-989910402D4A}"/>
                  </a:ext>
                </a:extLst>
              </p:cNvPr>
              <p:cNvSpPr>
                <a:spLocks noChangeArrowheads="1"/>
              </p:cNvSpPr>
              <p:nvPr/>
            </p:nvSpPr>
            <p:spPr bwMode="auto">
              <a:xfrm>
                <a:off x="1991866" y="1194394"/>
                <a:ext cx="9746550" cy="452431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marL="342900" indent="-342900">
                  <a:spcBef>
                    <a:spcPct val="20000"/>
                  </a:spcBef>
                  <a:buChar char="•"/>
                  <a:defRPr sz="3200">
                    <a:solidFill>
                      <a:schemeClr val="tx1"/>
                    </a:solidFill>
                    <a:latin typeface="Franklin Gothic Demi" panose="020B0703020102020204" pitchFamily="34" charset="0"/>
                    <a:cs typeface="Arial" panose="020B0604020202020204" pitchFamily="34" charset="0"/>
                  </a:defRPr>
                </a:lvl1pPr>
                <a:lvl2pPr marL="800100" indent="-342900">
                  <a:spcBef>
                    <a:spcPct val="20000"/>
                  </a:spcBef>
                  <a:buChar char="–"/>
                  <a:defRPr sz="2800">
                    <a:solidFill>
                      <a:schemeClr val="tx1"/>
                    </a:solidFill>
                    <a:latin typeface="Franklin Gothic Demi" panose="020B0703020102020204" pitchFamily="34" charset="0"/>
                    <a:cs typeface="Arial" panose="020B0604020202020204" pitchFamily="34" charset="0"/>
                  </a:defRPr>
                </a:lvl2pPr>
                <a:lvl3pPr marL="1143000" indent="-228600">
                  <a:spcBef>
                    <a:spcPct val="20000"/>
                  </a:spcBef>
                  <a:buChar char="•"/>
                  <a:defRPr sz="2400">
                    <a:solidFill>
                      <a:schemeClr val="tx1"/>
                    </a:solidFill>
                    <a:latin typeface="Franklin Gothic Demi" panose="020B0703020102020204" pitchFamily="34" charset="0"/>
                    <a:cs typeface="Arial" panose="020B0604020202020204" pitchFamily="34" charset="0"/>
                  </a:defRPr>
                </a:lvl3pPr>
                <a:lvl4pPr marL="1600200" indent="-228600">
                  <a:spcBef>
                    <a:spcPct val="20000"/>
                  </a:spcBef>
                  <a:buChar char="–"/>
                  <a:defRPr sz="2000">
                    <a:solidFill>
                      <a:schemeClr val="tx1"/>
                    </a:solidFill>
                    <a:latin typeface="Franklin Gothic Demi" panose="020B0703020102020204" pitchFamily="34" charset="0"/>
                    <a:cs typeface="Arial" panose="020B0604020202020204" pitchFamily="34" charset="0"/>
                  </a:defRPr>
                </a:lvl4pPr>
                <a:lvl5pPr marL="2057400" indent="-228600">
                  <a:spcBef>
                    <a:spcPct val="20000"/>
                  </a:spcBef>
                  <a:buChar char="»"/>
                  <a:defRPr sz="2000">
                    <a:solidFill>
                      <a:schemeClr val="tx1"/>
                    </a:solidFill>
                    <a:latin typeface="Franklin Gothic Demi" panose="020B07030201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Franklin Gothic Demi" panose="020B07030201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Franklin Gothic Demi" panose="020B07030201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Franklin Gothic Demi" panose="020B07030201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Franklin Gothic Demi" panose="020B0703020102020204" pitchFamily="34" charset="0"/>
                    <a:cs typeface="Arial" panose="020B0604020202020204" pitchFamily="34" charset="0"/>
                  </a:defRPr>
                </a:lvl9pPr>
              </a:lstStyle>
              <a:p>
                <a:pPr algn="just">
                  <a:spcBef>
                    <a:spcPct val="0"/>
                  </a:spcBef>
                  <a:buFont typeface="Wingdings" panose="05000000000000000000" pitchFamily="2" charset="2"/>
                  <a:buChar char="l"/>
                </a:pPr>
                <a:r>
                  <a:rPr lang="zh-CN" altLang="en-US" sz="2400" b="1" dirty="0">
                    <a:latin typeface="+mn-lt"/>
                    <a:ea typeface="宋体" panose="02010600030101010101" pitchFamily="2" charset="-122"/>
                    <a:cs typeface="Times New Roman" panose="02020603050405020304" pitchFamily="18" charset="0"/>
                  </a:rPr>
                  <a:t>Any formula can be transformed into a</a:t>
                </a:r>
                <a:r>
                  <a:rPr lang="en-US" altLang="zh-CN" sz="2400" b="1" dirty="0">
                    <a:latin typeface="+mn-lt"/>
                    <a:ea typeface="宋体" panose="02010600030101010101" pitchFamily="2" charset="-122"/>
                    <a:cs typeface="Times New Roman" panose="02020603050405020304" pitchFamily="18" charset="0"/>
                  </a:rPr>
                  <a:t>n</a:t>
                </a:r>
                <a:r>
                  <a:rPr lang="zh-CN" altLang="en-US" sz="2400" b="1" dirty="0">
                    <a:latin typeface="+mn-lt"/>
                    <a:ea typeface="宋体" panose="02010600030101010101" pitchFamily="2" charset="-122"/>
                    <a:cs typeface="Times New Roman" panose="02020603050405020304" pitchFamily="18" charset="0"/>
                  </a:rPr>
                  <a:t> equivalent </a:t>
                </a:r>
                <a:r>
                  <a:rPr lang="en-US" altLang="zh-CN" sz="2400" b="1" dirty="0" err="1">
                    <a:latin typeface="+mn-lt"/>
                    <a:ea typeface="宋体" panose="02010600030101010101" pitchFamily="2" charset="-122"/>
                    <a:cs typeface="Times New Roman" panose="02020603050405020304" pitchFamily="18" charset="0"/>
                  </a:rPr>
                  <a:t>prenex</a:t>
                </a:r>
                <a:r>
                  <a:rPr lang="en-US" altLang="zh-CN" sz="2400" b="1" dirty="0">
                    <a:latin typeface="+mn-lt"/>
                    <a:ea typeface="宋体" panose="02010600030101010101" pitchFamily="2" charset="-122"/>
                    <a:cs typeface="Times New Roman" panose="02020603050405020304" pitchFamily="18" charset="0"/>
                  </a:rPr>
                  <a:t> normal form</a:t>
                </a:r>
                <a:r>
                  <a:rPr lang="zh-CN" altLang="en-US" sz="2400" b="1" dirty="0">
                    <a:latin typeface="+mn-lt"/>
                    <a:ea typeface="宋体" panose="02010600030101010101" pitchFamily="2" charset="-122"/>
                    <a:cs typeface="Times New Roman" panose="02020603050405020304" pitchFamily="18" charset="0"/>
                  </a:rPr>
                  <a:t> to </a:t>
                </a:r>
                <a:r>
                  <a:rPr lang="en-US" altLang="zh-CN" sz="2400" b="1" dirty="0">
                    <a:latin typeface="+mn-lt"/>
                    <a:ea typeface="宋体" panose="02010600030101010101" pitchFamily="2" charset="-122"/>
                    <a:cs typeface="Times New Roman" panose="02020603050405020304" pitchFamily="18" charset="0"/>
                  </a:rPr>
                  <a:t>using</a:t>
                </a:r>
                <a:r>
                  <a:rPr lang="zh-CN" altLang="en-US" sz="2400" b="1" dirty="0">
                    <a:latin typeface="+mn-lt"/>
                    <a:ea typeface="宋体" panose="02010600030101010101" pitchFamily="2" charset="-122"/>
                    <a:cs typeface="Times New Roman" panose="02020603050405020304" pitchFamily="18" charset="0"/>
                  </a:rPr>
                  <a:t> </a:t>
                </a:r>
                <a:r>
                  <a:rPr lang="en-US" altLang="zh-CN" sz="2400" b="1" dirty="0">
                    <a:latin typeface="+mn-lt"/>
                    <a:ea typeface="宋体" panose="02010600030101010101" pitchFamily="2" charset="-122"/>
                    <a:cs typeface="Times New Roman" panose="02020603050405020304" pitchFamily="18" charset="0"/>
                  </a:rPr>
                  <a:t>the</a:t>
                </a:r>
                <a:r>
                  <a:rPr lang="zh-CN" altLang="en-US" sz="2400" b="1" dirty="0">
                    <a:latin typeface="+mn-lt"/>
                    <a:ea typeface="宋体" panose="02010600030101010101" pitchFamily="2" charset="-122"/>
                    <a:cs typeface="Times New Roman" panose="02020603050405020304" pitchFamily="18" charset="0"/>
                  </a:rPr>
                  <a:t> following method.</a:t>
                </a:r>
                <a:endParaRPr lang="en-US" altLang="zh-CN" sz="2400" b="1" dirty="0">
                  <a:latin typeface="+mn-lt"/>
                  <a:ea typeface="宋体" panose="02010600030101010101" pitchFamily="2" charset="-122"/>
                  <a:cs typeface="Times New Roman" panose="02020603050405020304" pitchFamily="18" charset="0"/>
                </a:endParaRPr>
              </a:p>
              <a:p>
                <a:pPr marL="914400" lvl="1" indent="-457200" algn="just">
                  <a:spcBef>
                    <a:spcPct val="0"/>
                  </a:spcBef>
                  <a:buFont typeface="+mj-ea"/>
                  <a:buAutoNum type="circleNumDbPlain"/>
                </a:pPr>
                <a:r>
                  <a:rPr lang="en-US" altLang="zh-CN" sz="2400" dirty="0">
                    <a:solidFill>
                      <a:srgbClr val="0070C0"/>
                    </a:solidFill>
                    <a:latin typeface="+mn-lt"/>
                    <a:ea typeface="宋体" panose="02010600030101010101" pitchFamily="2" charset="-122"/>
                    <a:cs typeface="Times New Roman" panose="02020603050405020304" pitchFamily="18" charset="0"/>
                  </a:rPr>
                  <a:t>Eliminate</a:t>
                </a:r>
                <a:r>
                  <a:rPr lang="en-US" altLang="zh-CN" sz="2400" dirty="0">
                    <a:latin typeface="+mn-lt"/>
                    <a:ea typeface="宋体" panose="02010600030101010101" pitchFamily="2" charset="-122"/>
                    <a:cs typeface="Times New Roman" panose="02020603050405020304" pitchFamily="18" charset="0"/>
                  </a:rPr>
                  <a:t> the conjunctions in the formula</a:t>
                </a:r>
                <a:r>
                  <a:rPr lang="zh-CN" altLang="en-US" sz="2400" b="1" dirty="0">
                    <a:solidFill>
                      <a:srgbClr val="0070C0"/>
                    </a:solidFill>
                    <a:latin typeface="+mn-lt"/>
                    <a:ea typeface="宋体" panose="02010600030101010101" pitchFamily="2" charset="-122"/>
                  </a:rPr>
                  <a:t> </a:t>
                </a:r>
                <a14:m>
                  <m:oMath xmlns:m="http://schemas.openxmlformats.org/officeDocument/2006/math">
                    <m:r>
                      <a:rPr lang="zh-CN" altLang="en-US" sz="2400" b="1" i="1" smtClean="0">
                        <a:solidFill>
                          <a:srgbClr val="0070C0"/>
                        </a:solidFill>
                        <a:latin typeface="Cambria Math" panose="02040503050406030204" pitchFamily="18" charset="0"/>
                        <a:ea typeface="宋体" panose="02010600030101010101" pitchFamily="2" charset="-122"/>
                      </a:rPr>
                      <m:t>⟷</m:t>
                    </m:r>
                  </m:oMath>
                </a14:m>
                <a:r>
                  <a:rPr lang="en-US" altLang="zh-CN" sz="2400" dirty="0">
                    <a:latin typeface="+mn-lt"/>
                    <a:ea typeface="宋体" panose="02010600030101010101" pitchFamily="2" charset="-122"/>
                    <a:cs typeface="Times New Roman" panose="02020603050405020304" pitchFamily="18" charset="0"/>
                  </a:rPr>
                  <a:t> and </a:t>
                </a:r>
                <a14:m>
                  <m:oMath xmlns:m="http://schemas.openxmlformats.org/officeDocument/2006/math">
                    <m:r>
                      <a:rPr lang="zh-CN" altLang="en-US" sz="2400" b="1" i="1" dirty="0" smtClean="0">
                        <a:solidFill>
                          <a:srgbClr val="0070C0"/>
                        </a:solidFill>
                        <a:latin typeface="Cambria Math" panose="02040503050406030204" pitchFamily="18" charset="0"/>
                        <a:ea typeface="宋体" panose="02010600030101010101" pitchFamily="2" charset="-122"/>
                      </a:rPr>
                      <m:t>→</m:t>
                    </m:r>
                  </m:oMath>
                </a14:m>
                <a:r>
                  <a:rPr lang="en-US" altLang="zh-CN" sz="2400" dirty="0">
                    <a:latin typeface="+mn-lt"/>
                    <a:ea typeface="宋体" panose="02010600030101010101" pitchFamily="2" charset="-122"/>
                    <a:cs typeface="Times New Roman" panose="02020603050405020304" pitchFamily="18" charset="0"/>
                  </a:rPr>
                  <a:t>, for example:</a:t>
                </a:r>
              </a:p>
              <a:p>
                <a:pPr marL="914400" lvl="1" indent="-457200" algn="just">
                  <a:spcBef>
                    <a:spcPct val="0"/>
                  </a:spcBef>
                  <a:buFont typeface="+mj-ea"/>
                  <a:buAutoNum type="circleNumDbPlain"/>
                </a:pPr>
                <a:endParaRPr lang="en-US" altLang="zh-CN" sz="2400" dirty="0">
                  <a:latin typeface="+mn-lt"/>
                  <a:ea typeface="宋体" panose="02010600030101010101" pitchFamily="2" charset="-122"/>
                  <a:cs typeface="Times New Roman" panose="02020603050405020304" pitchFamily="18" charset="0"/>
                </a:endParaRPr>
              </a:p>
              <a:p>
                <a:pPr marL="914400" lvl="1" indent="-457200" algn="just">
                  <a:spcBef>
                    <a:spcPct val="0"/>
                  </a:spcBef>
                  <a:buFont typeface="+mj-ea"/>
                  <a:buAutoNum type="circleNumDbPlain"/>
                </a:pPr>
                <a:endParaRPr lang="en-US" altLang="zh-CN" sz="2400" dirty="0">
                  <a:latin typeface="+mn-lt"/>
                  <a:ea typeface="宋体" panose="02010600030101010101" pitchFamily="2" charset="-122"/>
                  <a:cs typeface="Times New Roman" panose="02020603050405020304" pitchFamily="18" charset="0"/>
                </a:endParaRPr>
              </a:p>
              <a:p>
                <a:pPr marL="914400" lvl="1" indent="-457200" algn="just">
                  <a:spcBef>
                    <a:spcPct val="0"/>
                  </a:spcBef>
                  <a:buFont typeface="+mj-ea"/>
                  <a:buAutoNum type="circleNumDbPlain"/>
                </a:pPr>
                <a:r>
                  <a:rPr lang="en-US" altLang="zh-CN" sz="2400" dirty="0">
                    <a:latin typeface="+mn-lt"/>
                    <a:ea typeface="宋体" panose="02010600030101010101" pitchFamily="2" charset="-122"/>
                    <a:cs typeface="Times New Roman" panose="02020603050405020304" pitchFamily="18" charset="0"/>
                  </a:rPr>
                  <a:t>The </a:t>
                </a:r>
                <a:r>
                  <a:rPr lang="en-US" altLang="zh-CN" sz="2400" dirty="0">
                    <a:solidFill>
                      <a:srgbClr val="FF0000"/>
                    </a:solidFill>
                    <a:latin typeface="+mn-lt"/>
                    <a:ea typeface="宋体" panose="02010600030101010101" pitchFamily="2" charset="-122"/>
                    <a:cs typeface="Times New Roman" panose="02020603050405020304" pitchFamily="18" charset="0"/>
                  </a:rPr>
                  <a:t>negative symbol </a:t>
                </a:r>
                <a:r>
                  <a:rPr lang="en-US" altLang="zh-CN" sz="2400" dirty="0">
                    <a:latin typeface="+mn-lt"/>
                    <a:ea typeface="宋体" panose="02010600030101010101" pitchFamily="2" charset="-122"/>
                    <a:cs typeface="Times New Roman" panose="02020603050405020304" pitchFamily="18" charset="0"/>
                  </a:rPr>
                  <a:t>in the formula is deepened before the predicate variable and reduced predicate variable with only one negative symbol;</a:t>
                </a:r>
              </a:p>
              <a:p>
                <a:pPr marL="914400" lvl="1" indent="-457200" algn="just">
                  <a:spcBef>
                    <a:spcPct val="0"/>
                  </a:spcBef>
                  <a:buFont typeface="+mj-ea"/>
                  <a:buAutoNum type="circleNumDbPlain"/>
                </a:pPr>
                <a:r>
                  <a:rPr lang="en-US" altLang="zh-CN" sz="2400" dirty="0">
                    <a:latin typeface="+mn-lt"/>
                    <a:ea typeface="宋体" panose="02010600030101010101" pitchFamily="2" charset="-122"/>
                    <a:cs typeface="Times New Roman" panose="02020603050405020304" pitchFamily="18" charset="0"/>
                  </a:rPr>
                  <a:t>Using the </a:t>
                </a:r>
                <a:r>
                  <a:rPr lang="en-US" altLang="zh-CN" sz="2400" dirty="0">
                    <a:solidFill>
                      <a:srgbClr val="FF0000"/>
                    </a:solidFill>
                    <a:latin typeface="+mn-lt"/>
                    <a:ea typeface="宋体" panose="02010600030101010101" pitchFamily="2" charset="-122"/>
                    <a:cs typeface="Times New Roman" panose="02020603050405020304" pitchFamily="18" charset="0"/>
                  </a:rPr>
                  <a:t>renamed and substituted rules </a:t>
                </a:r>
                <a:r>
                  <a:rPr lang="en-US" altLang="zh-CN" sz="2400" dirty="0">
                    <a:latin typeface="+mn-lt"/>
                    <a:ea typeface="宋体" panose="02010600030101010101" pitchFamily="2" charset="-122"/>
                    <a:cs typeface="Times New Roman" panose="02020603050405020304" pitchFamily="18" charset="0"/>
                  </a:rPr>
                  <a:t>to make all the constrained variables have different names, and the free variables and the constrained variables are also different names;</a:t>
                </a:r>
              </a:p>
              <a:p>
                <a:pPr marL="914400" lvl="1" indent="-457200" algn="just">
                  <a:spcBef>
                    <a:spcPct val="0"/>
                  </a:spcBef>
                  <a:buFont typeface="+mj-ea"/>
                  <a:buAutoNum type="circleNumDbPlain"/>
                </a:pPr>
                <a:r>
                  <a:rPr lang="en-US" altLang="zh-CN" sz="2400" dirty="0">
                    <a:solidFill>
                      <a:srgbClr val="0070C0"/>
                    </a:solidFill>
                    <a:latin typeface="+mn-lt"/>
                    <a:ea typeface="宋体" panose="02010600030101010101" pitchFamily="2" charset="-122"/>
                    <a:cs typeface="Times New Roman" panose="02020603050405020304" pitchFamily="18" charset="0"/>
                  </a:rPr>
                  <a:t>Expand the scope </a:t>
                </a:r>
                <a:r>
                  <a:rPr lang="en-US" altLang="zh-CN" sz="2400" dirty="0">
                    <a:latin typeface="+mn-lt"/>
                    <a:ea typeface="宋体" panose="02010600030101010101" pitchFamily="2" charset="-122"/>
                    <a:cs typeface="Times New Roman" panose="02020603050405020304" pitchFamily="18" charset="0"/>
                  </a:rPr>
                  <a:t>of the quantifier to the entire formula.</a:t>
                </a:r>
                <a:endParaRPr lang="zh-CN" altLang="en-US" sz="2400" dirty="0">
                  <a:latin typeface="+mn-lt"/>
                  <a:ea typeface="宋体" panose="02010600030101010101" pitchFamily="2" charset="-122"/>
                  <a:cs typeface="Times New Roman" panose="02020603050405020304" pitchFamily="18" charset="0"/>
                </a:endParaRPr>
              </a:p>
            </p:txBody>
          </p:sp>
        </mc:Choice>
        <mc:Fallback>
          <p:sp>
            <p:nvSpPr>
              <p:cNvPr id="15" name="矩形 1">
                <a:extLst>
                  <a:ext uri="{FF2B5EF4-FFF2-40B4-BE49-F238E27FC236}">
                    <a16:creationId xmlns:a16="http://schemas.microsoft.com/office/drawing/2014/main" id="{7AB568D4-AE26-43FE-B329-989910402D4A}"/>
                  </a:ext>
                </a:extLst>
              </p:cNvPr>
              <p:cNvSpPr>
                <a:spLocks noRot="1" noChangeAspect="1" noMove="1" noResize="1" noEditPoints="1" noAdjustHandles="1" noChangeArrowheads="1" noChangeShapeType="1" noTextEdit="1"/>
              </p:cNvSpPr>
              <p:nvPr/>
            </p:nvSpPr>
            <p:spPr bwMode="auto">
              <a:xfrm>
                <a:off x="1991866" y="1194394"/>
                <a:ext cx="9746550" cy="4524315"/>
              </a:xfrm>
              <a:prstGeom prst="rect">
                <a:avLst/>
              </a:prstGeom>
              <a:blipFill>
                <a:blip r:embed="rId4"/>
                <a:stretch>
                  <a:fillRect l="-876" t="-943" r="-1876" b="-2291"/>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13" name="矩形 12">
            <a:extLst>
              <a:ext uri="{FF2B5EF4-FFF2-40B4-BE49-F238E27FC236}">
                <a16:creationId xmlns:a16="http://schemas.microsoft.com/office/drawing/2014/main" id="{0C33B7AD-5C94-4650-B81F-84BA05BF06D2}"/>
              </a:ext>
            </a:extLst>
          </p:cNvPr>
          <p:cNvSpPr/>
          <p:nvPr/>
        </p:nvSpPr>
        <p:spPr>
          <a:xfrm>
            <a:off x="0" y="1037509"/>
            <a:ext cx="1689098" cy="1391407"/>
          </a:xfrm>
          <a:prstGeom prst="rect">
            <a:avLst/>
          </a:prstGeom>
        </p:spPr>
        <p:txBody>
          <a:bodyPr wrap="square">
            <a:spAutoFit/>
            <a:scene3d>
              <a:camera prst="orthographicFront"/>
              <a:lightRig rig="threePt" dir="t"/>
            </a:scene3d>
            <a:sp3d/>
          </a:bodyPr>
          <a:lstStyle/>
          <a:p>
            <a:pPr>
              <a:lnSpc>
                <a:spcPct val="120000"/>
              </a:lnSpc>
            </a:pPr>
            <a:r>
              <a:rPr lang="zh-CN" altLang="en-US" b="1" u="sng" dirty="0">
                <a:solidFill>
                  <a:schemeClr val="bg1"/>
                </a:solidFill>
                <a:cs typeface="+mn-ea"/>
                <a:sym typeface="+mn-lt"/>
              </a:rPr>
              <a:t>前束范式</a:t>
            </a:r>
          </a:p>
          <a:p>
            <a:pPr>
              <a:lnSpc>
                <a:spcPct val="120000"/>
              </a:lnSpc>
            </a:pPr>
            <a:endParaRPr lang="en-US" altLang="zh-CN" dirty="0">
              <a:solidFill>
                <a:schemeClr val="bg1">
                  <a:lumMod val="65000"/>
                </a:schemeClr>
              </a:solidFill>
              <a:cs typeface="+mn-ea"/>
              <a:sym typeface="+mn-lt"/>
            </a:endParaRPr>
          </a:p>
          <a:p>
            <a:pPr>
              <a:lnSpc>
                <a:spcPct val="120000"/>
              </a:lnSpc>
            </a:pPr>
            <a:r>
              <a:rPr lang="zh-CN" altLang="en-US" b="1" dirty="0">
                <a:solidFill>
                  <a:srgbClr val="FFFF00"/>
                </a:solidFill>
                <a:cs typeface="+mn-ea"/>
                <a:sym typeface="+mn-lt"/>
              </a:rPr>
              <a:t>斯柯林范式</a:t>
            </a:r>
            <a:endParaRPr lang="en-US" altLang="zh-CN" b="1" dirty="0">
              <a:solidFill>
                <a:srgbClr val="FFFF00"/>
              </a:solidFill>
              <a:cs typeface="+mn-ea"/>
              <a:sym typeface="+mn-lt"/>
            </a:endParaRPr>
          </a:p>
          <a:p>
            <a:pPr>
              <a:lnSpc>
                <a:spcPct val="120000"/>
              </a:lnSpc>
            </a:pPr>
            <a:endParaRPr lang="en-US" altLang="zh-CN" dirty="0">
              <a:solidFill>
                <a:schemeClr val="bg1">
                  <a:lumMod val="65000"/>
                </a:schemeClr>
              </a:solidFill>
              <a:cs typeface="+mn-ea"/>
              <a:sym typeface="+mn-lt"/>
            </a:endParaRPr>
          </a:p>
        </p:txBody>
      </p:sp>
      <p:graphicFrame>
        <p:nvGraphicFramePr>
          <p:cNvPr id="14" name="Object 6">
            <a:extLst>
              <a:ext uri="{FF2B5EF4-FFF2-40B4-BE49-F238E27FC236}">
                <a16:creationId xmlns:a16="http://schemas.microsoft.com/office/drawing/2014/main" id="{C85BF3A7-F9EF-48E1-9069-1C95FDD0FC42}"/>
              </a:ext>
            </a:extLst>
          </p:cNvPr>
          <p:cNvGraphicFramePr>
            <a:graphicFrameLocks noChangeAspect="1"/>
          </p:cNvGraphicFramePr>
          <p:nvPr>
            <p:extLst>
              <p:ext uri="{D42A27DB-BD31-4B8C-83A1-F6EECF244321}">
                <p14:modId xmlns:p14="http://schemas.microsoft.com/office/powerpoint/2010/main" val="1230942091"/>
              </p:ext>
            </p:extLst>
          </p:nvPr>
        </p:nvGraphicFramePr>
        <p:xfrm>
          <a:off x="4640234" y="2372088"/>
          <a:ext cx="4321175" cy="441325"/>
        </p:xfrm>
        <a:graphic>
          <a:graphicData uri="http://schemas.openxmlformats.org/presentationml/2006/ole">
            <mc:AlternateContent xmlns:mc="http://schemas.openxmlformats.org/markup-compatibility/2006">
              <mc:Choice xmlns:v="urn:schemas-microsoft-com:vml" Requires="v">
                <p:oleObj spid="_x0000_s34846" r:id="rId5" imgW="1956649" imgH="203288" progId="Equation.DSMT4">
                  <p:embed/>
                </p:oleObj>
              </mc:Choice>
              <mc:Fallback>
                <p:oleObj r:id="rId5" imgW="1956649" imgH="203288" progId="Equation.DSMT4">
                  <p:embed/>
                  <p:pic>
                    <p:nvPicPr>
                      <p:cNvPr id="47110" name="Object 6">
                        <a:extLst>
                          <a:ext uri="{FF2B5EF4-FFF2-40B4-BE49-F238E27FC236}">
                            <a16:creationId xmlns:a16="http://schemas.microsoft.com/office/drawing/2014/main" id="{F968DE3B-C835-41ED-A60E-DE918449451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40234" y="2372088"/>
                        <a:ext cx="4321175"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6" name="Object 8">
            <a:extLst>
              <a:ext uri="{FF2B5EF4-FFF2-40B4-BE49-F238E27FC236}">
                <a16:creationId xmlns:a16="http://schemas.microsoft.com/office/drawing/2014/main" id="{20E2ACDA-B5F6-43A7-B3E2-E62284EF1C0D}"/>
              </a:ext>
            </a:extLst>
          </p:cNvPr>
          <p:cNvGraphicFramePr>
            <a:graphicFrameLocks noChangeAspect="1"/>
          </p:cNvGraphicFramePr>
          <p:nvPr>
            <p:extLst>
              <p:ext uri="{D42A27DB-BD31-4B8C-83A1-F6EECF244321}">
                <p14:modId xmlns:p14="http://schemas.microsoft.com/office/powerpoint/2010/main" val="949575730"/>
              </p:ext>
            </p:extLst>
          </p:nvPr>
        </p:nvGraphicFramePr>
        <p:xfrm>
          <a:off x="5360711" y="2813413"/>
          <a:ext cx="2303462" cy="365125"/>
        </p:xfrm>
        <a:graphic>
          <a:graphicData uri="http://schemas.openxmlformats.org/presentationml/2006/ole">
            <mc:AlternateContent xmlns:mc="http://schemas.openxmlformats.org/markup-compatibility/2006">
              <mc:Choice xmlns:v="urn:schemas-microsoft-com:vml" Requires="v">
                <p:oleObj spid="_x0000_s34847" r:id="rId7" imgW="1143000" imgH="177800" progId="Equation.DSMT4">
                  <p:embed/>
                </p:oleObj>
              </mc:Choice>
              <mc:Fallback>
                <p:oleObj r:id="rId7" imgW="1143000" imgH="177800" progId="Equation.DSMT4">
                  <p:embed/>
                  <p:pic>
                    <p:nvPicPr>
                      <p:cNvPr id="47112" name="Object 8">
                        <a:extLst>
                          <a:ext uri="{FF2B5EF4-FFF2-40B4-BE49-F238E27FC236}">
                            <a16:creationId xmlns:a16="http://schemas.microsoft.com/office/drawing/2014/main" id="{5C4FA442-0CA2-4F6B-8FDD-EB3B2258809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60711" y="2813413"/>
                        <a:ext cx="230346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603436559"/>
      </p:ext>
    </p:extLst>
  </p:cSld>
  <p:clrMapOvr>
    <a:masterClrMapping/>
  </p:clrMapOvr>
  <mc:AlternateContent xmlns:mc="http://schemas.openxmlformats.org/markup-compatibility/2006" xmlns:p14="http://schemas.microsoft.com/office/powerpoint/2010/main">
    <mc:Choice Requires="p14">
      <p:transition spd="slow" p14:dur="10500"/>
    </mc:Choice>
    <mc:Fallback xmlns="">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62423AEC-297D-4AC6-937F-565891408581}"/>
              </a:ext>
            </a:extLst>
          </p:cNvPr>
          <p:cNvSpPr txBox="1"/>
          <p:nvPr/>
        </p:nvSpPr>
        <p:spPr>
          <a:xfrm>
            <a:off x="1756364" y="103852"/>
            <a:ext cx="10315663" cy="769441"/>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4400" b="1" i="0" u="none" strike="noStrike" kern="1200" cap="none" spc="0" normalizeH="0" baseline="0" noProof="0" dirty="0" err="1">
                <a:ln>
                  <a:noFill/>
                </a:ln>
                <a:solidFill>
                  <a:srgbClr val="FFFFFF"/>
                </a:solidFill>
                <a:effectLst>
                  <a:outerShdw blurRad="38100" dist="38100" dir="2700000" algn="tl">
                    <a:srgbClr val="000000">
                      <a:alpha val="43137"/>
                    </a:srgbClr>
                  </a:outerShdw>
                </a:effectLst>
                <a:uLnTx/>
                <a:uFillTx/>
                <a:latin typeface="Arial"/>
                <a:cs typeface="+mn-ea"/>
                <a:sym typeface="+mn-lt"/>
              </a:rPr>
              <a:t>Prenex</a:t>
            </a:r>
            <a:r>
              <a:rPr kumimoji="0" lang="en-US" altLang="zh-CN" sz="44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Arial"/>
                <a:cs typeface="+mn-ea"/>
                <a:sym typeface="+mn-lt"/>
              </a:rPr>
              <a:t> Normal Form</a:t>
            </a:r>
            <a:endParaRPr kumimoji="0" lang="zh-CN" altLang="en-US" sz="36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Arial"/>
              <a:cs typeface="+mn-ea"/>
              <a:sym typeface="+mn-lt"/>
            </a:endParaRPr>
          </a:p>
        </p:txBody>
      </p:sp>
      <p:grpSp>
        <p:nvGrpSpPr>
          <p:cNvPr id="6" name="组合 5">
            <a:extLst>
              <a:ext uri="{FF2B5EF4-FFF2-40B4-BE49-F238E27FC236}">
                <a16:creationId xmlns:a16="http://schemas.microsoft.com/office/drawing/2014/main" id="{65459A86-2236-4247-9311-D46EC9F8D18D}"/>
              </a:ext>
            </a:extLst>
          </p:cNvPr>
          <p:cNvGrpSpPr/>
          <p:nvPr/>
        </p:nvGrpSpPr>
        <p:grpSpPr>
          <a:xfrm>
            <a:off x="119973" y="397477"/>
            <a:ext cx="1449151" cy="180724"/>
            <a:chOff x="5392832" y="1016000"/>
            <a:chExt cx="1449150" cy="180724"/>
          </a:xfrm>
        </p:grpSpPr>
        <p:sp>
          <p:nvSpPr>
            <p:cNvPr id="7" name="Freeform 45">
              <a:extLst>
                <a:ext uri="{FF2B5EF4-FFF2-40B4-BE49-F238E27FC236}">
                  <a16:creationId xmlns:a16="http://schemas.microsoft.com/office/drawing/2014/main" id="{79F5C682-BDEF-4D53-B481-CCF2EF60A471}"/>
                </a:ext>
              </a:extLst>
            </p:cNvPr>
            <p:cNvSpPr>
              <a:spLocks noEditPoints="1"/>
            </p:cNvSpPr>
            <p:nvPr/>
          </p:nvSpPr>
          <p:spPr bwMode="auto">
            <a:xfrm>
              <a:off x="5392832" y="1021378"/>
              <a:ext cx="142015" cy="169628"/>
            </a:xfrm>
            <a:custGeom>
              <a:avLst/>
              <a:gdLst>
                <a:gd name="T0" fmla="*/ 86 w 94"/>
                <a:gd name="T1" fmla="*/ 23 h 110"/>
                <a:gd name="T2" fmla="*/ 2 w 94"/>
                <a:gd name="T3" fmla="*/ 39 h 110"/>
                <a:gd name="T4" fmla="*/ 17 w 94"/>
                <a:gd name="T5" fmla="*/ 107 h 110"/>
                <a:gd name="T6" fmla="*/ 25 w 94"/>
                <a:gd name="T7" fmla="*/ 107 h 110"/>
                <a:gd name="T8" fmla="*/ 26 w 94"/>
                <a:gd name="T9" fmla="*/ 107 h 110"/>
                <a:gd name="T10" fmla="*/ 31 w 94"/>
                <a:gd name="T11" fmla="*/ 107 h 110"/>
                <a:gd name="T12" fmla="*/ 57 w 94"/>
                <a:gd name="T13" fmla="*/ 109 h 110"/>
                <a:gd name="T14" fmla="*/ 81 w 94"/>
                <a:gd name="T15" fmla="*/ 99 h 110"/>
                <a:gd name="T16" fmla="*/ 86 w 94"/>
                <a:gd name="T17" fmla="*/ 23 h 110"/>
                <a:gd name="T18" fmla="*/ 28 w 94"/>
                <a:gd name="T19" fmla="*/ 77 h 110"/>
                <a:gd name="T20" fmla="*/ 33 w 94"/>
                <a:gd name="T21" fmla="*/ 89 h 110"/>
                <a:gd name="T22" fmla="*/ 28 w 94"/>
                <a:gd name="T23" fmla="*/ 77 h 110"/>
                <a:gd name="T24" fmla="*/ 30 w 94"/>
                <a:gd name="T25" fmla="*/ 39 h 110"/>
                <a:gd name="T26" fmla="*/ 35 w 94"/>
                <a:gd name="T27" fmla="*/ 28 h 110"/>
                <a:gd name="T28" fmla="*/ 30 w 94"/>
                <a:gd name="T29" fmla="*/ 39 h 110"/>
                <a:gd name="T30" fmla="*/ 63 w 94"/>
                <a:gd name="T31" fmla="*/ 39 h 110"/>
                <a:gd name="T32" fmla="*/ 66 w 94"/>
                <a:gd name="T33" fmla="*/ 49 h 110"/>
                <a:gd name="T34" fmla="*/ 58 w 94"/>
                <a:gd name="T35" fmla="*/ 46 h 110"/>
                <a:gd name="T36" fmla="*/ 63 w 94"/>
                <a:gd name="T37" fmla="*/ 39 h 110"/>
                <a:gd name="T38" fmla="*/ 66 w 94"/>
                <a:gd name="T39" fmla="*/ 66 h 110"/>
                <a:gd name="T40" fmla="*/ 68 w 94"/>
                <a:gd name="T41" fmla="*/ 77 h 110"/>
                <a:gd name="T42" fmla="*/ 66 w 94"/>
                <a:gd name="T43" fmla="*/ 66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4" h="110">
                  <a:moveTo>
                    <a:pt x="86" y="23"/>
                  </a:moveTo>
                  <a:cubicBezTo>
                    <a:pt x="69" y="0"/>
                    <a:pt x="8" y="2"/>
                    <a:pt x="2" y="39"/>
                  </a:cubicBezTo>
                  <a:cubicBezTo>
                    <a:pt x="21" y="48"/>
                    <a:pt x="0" y="91"/>
                    <a:pt x="17" y="107"/>
                  </a:cubicBezTo>
                  <a:cubicBezTo>
                    <a:pt x="19" y="108"/>
                    <a:pt x="22" y="107"/>
                    <a:pt x="25" y="107"/>
                  </a:cubicBezTo>
                  <a:cubicBezTo>
                    <a:pt x="26" y="107"/>
                    <a:pt x="26" y="107"/>
                    <a:pt x="26" y="107"/>
                  </a:cubicBezTo>
                  <a:cubicBezTo>
                    <a:pt x="29" y="106"/>
                    <a:pt x="30" y="107"/>
                    <a:pt x="31" y="107"/>
                  </a:cubicBezTo>
                  <a:cubicBezTo>
                    <a:pt x="40" y="110"/>
                    <a:pt x="49" y="109"/>
                    <a:pt x="57" y="109"/>
                  </a:cubicBezTo>
                  <a:cubicBezTo>
                    <a:pt x="66" y="107"/>
                    <a:pt x="75" y="107"/>
                    <a:pt x="81" y="99"/>
                  </a:cubicBezTo>
                  <a:cubicBezTo>
                    <a:pt x="94" y="81"/>
                    <a:pt x="80" y="48"/>
                    <a:pt x="86" y="23"/>
                  </a:cubicBezTo>
                  <a:close/>
                  <a:moveTo>
                    <a:pt x="28" y="77"/>
                  </a:moveTo>
                  <a:cubicBezTo>
                    <a:pt x="31" y="79"/>
                    <a:pt x="33" y="83"/>
                    <a:pt x="33" y="89"/>
                  </a:cubicBezTo>
                  <a:cubicBezTo>
                    <a:pt x="24" y="92"/>
                    <a:pt x="29" y="81"/>
                    <a:pt x="28" y="77"/>
                  </a:cubicBezTo>
                  <a:close/>
                  <a:moveTo>
                    <a:pt x="30" y="39"/>
                  </a:moveTo>
                  <a:cubicBezTo>
                    <a:pt x="24" y="37"/>
                    <a:pt x="29" y="26"/>
                    <a:pt x="35" y="28"/>
                  </a:cubicBezTo>
                  <a:cubicBezTo>
                    <a:pt x="37" y="35"/>
                    <a:pt x="30" y="34"/>
                    <a:pt x="30" y="39"/>
                  </a:cubicBezTo>
                  <a:close/>
                  <a:moveTo>
                    <a:pt x="63" y="39"/>
                  </a:moveTo>
                  <a:cubicBezTo>
                    <a:pt x="66" y="39"/>
                    <a:pt x="65" y="45"/>
                    <a:pt x="66" y="49"/>
                  </a:cubicBezTo>
                  <a:cubicBezTo>
                    <a:pt x="63" y="47"/>
                    <a:pt x="61" y="46"/>
                    <a:pt x="58" y="46"/>
                  </a:cubicBezTo>
                  <a:cubicBezTo>
                    <a:pt x="59" y="43"/>
                    <a:pt x="62" y="42"/>
                    <a:pt x="63" y="39"/>
                  </a:cubicBezTo>
                  <a:close/>
                  <a:moveTo>
                    <a:pt x="66" y="66"/>
                  </a:moveTo>
                  <a:cubicBezTo>
                    <a:pt x="69" y="67"/>
                    <a:pt x="68" y="73"/>
                    <a:pt x="68" y="77"/>
                  </a:cubicBezTo>
                  <a:cubicBezTo>
                    <a:pt x="62" y="76"/>
                    <a:pt x="62" y="70"/>
                    <a:pt x="66" y="66"/>
                  </a:cubicBezTo>
                  <a:close/>
                </a:path>
              </a:pathLst>
            </a:custGeom>
            <a:solidFill>
              <a:srgbClr val="EDB2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cs typeface="+mn-ea"/>
                <a:sym typeface="+mn-lt"/>
              </a:endParaRPr>
            </a:p>
          </p:txBody>
        </p:sp>
        <p:sp>
          <p:nvSpPr>
            <p:cNvPr id="8" name="Freeform 46">
              <a:extLst>
                <a:ext uri="{FF2B5EF4-FFF2-40B4-BE49-F238E27FC236}">
                  <a16:creationId xmlns:a16="http://schemas.microsoft.com/office/drawing/2014/main" id="{34E012F1-3888-4574-B83C-160D877B5CED}"/>
                </a:ext>
              </a:extLst>
            </p:cNvPr>
            <p:cNvSpPr>
              <a:spLocks noEditPoints="1"/>
            </p:cNvSpPr>
            <p:nvPr/>
          </p:nvSpPr>
          <p:spPr bwMode="auto">
            <a:xfrm>
              <a:off x="5725270" y="1021378"/>
              <a:ext cx="141451" cy="169628"/>
            </a:xfrm>
            <a:custGeom>
              <a:avLst/>
              <a:gdLst>
                <a:gd name="T0" fmla="*/ 85 w 94"/>
                <a:gd name="T1" fmla="*/ 23 h 110"/>
                <a:gd name="T2" fmla="*/ 1 w 94"/>
                <a:gd name="T3" fmla="*/ 39 h 110"/>
                <a:gd name="T4" fmla="*/ 17 w 94"/>
                <a:gd name="T5" fmla="*/ 107 h 110"/>
                <a:gd name="T6" fmla="*/ 24 w 94"/>
                <a:gd name="T7" fmla="*/ 107 h 110"/>
                <a:gd name="T8" fmla="*/ 26 w 94"/>
                <a:gd name="T9" fmla="*/ 107 h 110"/>
                <a:gd name="T10" fmla="*/ 31 w 94"/>
                <a:gd name="T11" fmla="*/ 107 h 110"/>
                <a:gd name="T12" fmla="*/ 57 w 94"/>
                <a:gd name="T13" fmla="*/ 109 h 110"/>
                <a:gd name="T14" fmla="*/ 80 w 94"/>
                <a:gd name="T15" fmla="*/ 99 h 110"/>
                <a:gd name="T16" fmla="*/ 85 w 94"/>
                <a:gd name="T17" fmla="*/ 23 h 110"/>
                <a:gd name="T18" fmla="*/ 27 w 94"/>
                <a:gd name="T19" fmla="*/ 77 h 110"/>
                <a:gd name="T20" fmla="*/ 32 w 94"/>
                <a:gd name="T21" fmla="*/ 89 h 110"/>
                <a:gd name="T22" fmla="*/ 27 w 94"/>
                <a:gd name="T23" fmla="*/ 77 h 110"/>
                <a:gd name="T24" fmla="*/ 29 w 94"/>
                <a:gd name="T25" fmla="*/ 39 h 110"/>
                <a:gd name="T26" fmla="*/ 34 w 94"/>
                <a:gd name="T27" fmla="*/ 28 h 110"/>
                <a:gd name="T28" fmla="*/ 29 w 94"/>
                <a:gd name="T29" fmla="*/ 39 h 110"/>
                <a:gd name="T30" fmla="*/ 62 w 94"/>
                <a:gd name="T31" fmla="*/ 39 h 110"/>
                <a:gd name="T32" fmla="*/ 65 w 94"/>
                <a:gd name="T33" fmla="*/ 49 h 110"/>
                <a:gd name="T34" fmla="*/ 57 w 94"/>
                <a:gd name="T35" fmla="*/ 46 h 110"/>
                <a:gd name="T36" fmla="*/ 62 w 94"/>
                <a:gd name="T37" fmla="*/ 39 h 110"/>
                <a:gd name="T38" fmla="*/ 65 w 94"/>
                <a:gd name="T39" fmla="*/ 66 h 110"/>
                <a:gd name="T40" fmla="*/ 67 w 94"/>
                <a:gd name="T41" fmla="*/ 77 h 110"/>
                <a:gd name="T42" fmla="*/ 65 w 94"/>
                <a:gd name="T43" fmla="*/ 66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4" h="110">
                  <a:moveTo>
                    <a:pt x="85" y="23"/>
                  </a:moveTo>
                  <a:cubicBezTo>
                    <a:pt x="68" y="0"/>
                    <a:pt x="7" y="2"/>
                    <a:pt x="1" y="39"/>
                  </a:cubicBezTo>
                  <a:cubicBezTo>
                    <a:pt x="20" y="48"/>
                    <a:pt x="0" y="91"/>
                    <a:pt x="17" y="107"/>
                  </a:cubicBezTo>
                  <a:cubicBezTo>
                    <a:pt x="19" y="108"/>
                    <a:pt x="22" y="107"/>
                    <a:pt x="24" y="107"/>
                  </a:cubicBezTo>
                  <a:cubicBezTo>
                    <a:pt x="25" y="107"/>
                    <a:pt x="25" y="107"/>
                    <a:pt x="26" y="107"/>
                  </a:cubicBezTo>
                  <a:cubicBezTo>
                    <a:pt x="28" y="106"/>
                    <a:pt x="30" y="107"/>
                    <a:pt x="31" y="107"/>
                  </a:cubicBezTo>
                  <a:cubicBezTo>
                    <a:pt x="39" y="110"/>
                    <a:pt x="48" y="109"/>
                    <a:pt x="57" y="109"/>
                  </a:cubicBezTo>
                  <a:cubicBezTo>
                    <a:pt x="66" y="107"/>
                    <a:pt x="74" y="107"/>
                    <a:pt x="80" y="99"/>
                  </a:cubicBezTo>
                  <a:cubicBezTo>
                    <a:pt x="94" y="81"/>
                    <a:pt x="79" y="48"/>
                    <a:pt x="85" y="23"/>
                  </a:cubicBezTo>
                  <a:close/>
                  <a:moveTo>
                    <a:pt x="27" y="77"/>
                  </a:moveTo>
                  <a:cubicBezTo>
                    <a:pt x="31" y="79"/>
                    <a:pt x="32" y="83"/>
                    <a:pt x="32" y="89"/>
                  </a:cubicBezTo>
                  <a:cubicBezTo>
                    <a:pt x="23" y="92"/>
                    <a:pt x="28" y="81"/>
                    <a:pt x="27" y="77"/>
                  </a:cubicBezTo>
                  <a:close/>
                  <a:moveTo>
                    <a:pt x="29" y="39"/>
                  </a:moveTo>
                  <a:cubicBezTo>
                    <a:pt x="23" y="37"/>
                    <a:pt x="28" y="26"/>
                    <a:pt x="34" y="28"/>
                  </a:cubicBezTo>
                  <a:cubicBezTo>
                    <a:pt x="36" y="35"/>
                    <a:pt x="29" y="34"/>
                    <a:pt x="29" y="39"/>
                  </a:cubicBezTo>
                  <a:close/>
                  <a:moveTo>
                    <a:pt x="62" y="39"/>
                  </a:moveTo>
                  <a:cubicBezTo>
                    <a:pt x="66" y="39"/>
                    <a:pt x="64" y="45"/>
                    <a:pt x="65" y="49"/>
                  </a:cubicBezTo>
                  <a:cubicBezTo>
                    <a:pt x="63" y="47"/>
                    <a:pt x="61" y="46"/>
                    <a:pt x="57" y="46"/>
                  </a:cubicBezTo>
                  <a:cubicBezTo>
                    <a:pt x="58" y="43"/>
                    <a:pt x="62" y="42"/>
                    <a:pt x="62" y="39"/>
                  </a:cubicBezTo>
                  <a:close/>
                  <a:moveTo>
                    <a:pt x="65" y="66"/>
                  </a:moveTo>
                  <a:cubicBezTo>
                    <a:pt x="68" y="67"/>
                    <a:pt x="67" y="73"/>
                    <a:pt x="67" y="77"/>
                  </a:cubicBezTo>
                  <a:cubicBezTo>
                    <a:pt x="61" y="76"/>
                    <a:pt x="62" y="70"/>
                    <a:pt x="65" y="66"/>
                  </a:cubicBezTo>
                  <a:close/>
                </a:path>
              </a:pathLst>
            </a:custGeom>
            <a:solidFill>
              <a:srgbClr val="F7F5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cs typeface="+mn-ea"/>
                <a:sym typeface="+mn-lt"/>
              </a:endParaRPr>
            </a:p>
          </p:txBody>
        </p:sp>
        <p:sp>
          <p:nvSpPr>
            <p:cNvPr id="9" name="Freeform 47">
              <a:extLst>
                <a:ext uri="{FF2B5EF4-FFF2-40B4-BE49-F238E27FC236}">
                  <a16:creationId xmlns:a16="http://schemas.microsoft.com/office/drawing/2014/main" id="{92C0B701-D754-4A82-AB31-4E35C971D152}"/>
                </a:ext>
              </a:extLst>
            </p:cNvPr>
            <p:cNvSpPr>
              <a:spLocks noEditPoints="1"/>
            </p:cNvSpPr>
            <p:nvPr/>
          </p:nvSpPr>
          <p:spPr bwMode="auto">
            <a:xfrm>
              <a:off x="6054695" y="1028224"/>
              <a:ext cx="142015" cy="168500"/>
            </a:xfrm>
            <a:custGeom>
              <a:avLst/>
              <a:gdLst>
                <a:gd name="T0" fmla="*/ 85 w 94"/>
                <a:gd name="T1" fmla="*/ 23 h 109"/>
                <a:gd name="T2" fmla="*/ 2 w 94"/>
                <a:gd name="T3" fmla="*/ 38 h 109"/>
                <a:gd name="T4" fmla="*/ 17 w 94"/>
                <a:gd name="T5" fmla="*/ 106 h 109"/>
                <a:gd name="T6" fmla="*/ 25 w 94"/>
                <a:gd name="T7" fmla="*/ 106 h 109"/>
                <a:gd name="T8" fmla="*/ 26 w 94"/>
                <a:gd name="T9" fmla="*/ 106 h 109"/>
                <a:gd name="T10" fmla="*/ 31 w 94"/>
                <a:gd name="T11" fmla="*/ 107 h 109"/>
                <a:gd name="T12" fmla="*/ 57 w 94"/>
                <a:gd name="T13" fmla="*/ 109 h 109"/>
                <a:gd name="T14" fmla="*/ 80 w 94"/>
                <a:gd name="T15" fmla="*/ 99 h 109"/>
                <a:gd name="T16" fmla="*/ 85 w 94"/>
                <a:gd name="T17" fmla="*/ 23 h 109"/>
                <a:gd name="T18" fmla="*/ 27 w 94"/>
                <a:gd name="T19" fmla="*/ 76 h 109"/>
                <a:gd name="T20" fmla="*/ 32 w 94"/>
                <a:gd name="T21" fmla="*/ 89 h 109"/>
                <a:gd name="T22" fmla="*/ 27 w 94"/>
                <a:gd name="T23" fmla="*/ 76 h 109"/>
                <a:gd name="T24" fmla="*/ 30 w 94"/>
                <a:gd name="T25" fmla="*/ 38 h 109"/>
                <a:gd name="T26" fmla="*/ 35 w 94"/>
                <a:gd name="T27" fmla="*/ 28 h 109"/>
                <a:gd name="T28" fmla="*/ 30 w 94"/>
                <a:gd name="T29" fmla="*/ 38 h 109"/>
                <a:gd name="T30" fmla="*/ 63 w 94"/>
                <a:gd name="T31" fmla="*/ 38 h 109"/>
                <a:gd name="T32" fmla="*/ 65 w 94"/>
                <a:gd name="T33" fmla="*/ 48 h 109"/>
                <a:gd name="T34" fmla="*/ 57 w 94"/>
                <a:gd name="T35" fmla="*/ 46 h 109"/>
                <a:gd name="T36" fmla="*/ 63 w 94"/>
                <a:gd name="T37" fmla="*/ 38 h 109"/>
                <a:gd name="T38" fmla="*/ 65 w 94"/>
                <a:gd name="T39" fmla="*/ 66 h 109"/>
                <a:gd name="T40" fmla="*/ 68 w 94"/>
                <a:gd name="T41" fmla="*/ 76 h 109"/>
                <a:gd name="T42" fmla="*/ 65 w 94"/>
                <a:gd name="T43" fmla="*/ 6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4" h="109">
                  <a:moveTo>
                    <a:pt x="85" y="23"/>
                  </a:moveTo>
                  <a:cubicBezTo>
                    <a:pt x="68" y="0"/>
                    <a:pt x="7" y="2"/>
                    <a:pt x="2" y="38"/>
                  </a:cubicBezTo>
                  <a:cubicBezTo>
                    <a:pt x="21" y="48"/>
                    <a:pt x="0" y="91"/>
                    <a:pt x="17" y="106"/>
                  </a:cubicBezTo>
                  <a:cubicBezTo>
                    <a:pt x="19" y="107"/>
                    <a:pt x="22" y="107"/>
                    <a:pt x="25" y="106"/>
                  </a:cubicBezTo>
                  <a:cubicBezTo>
                    <a:pt x="25" y="106"/>
                    <a:pt x="25" y="106"/>
                    <a:pt x="26" y="106"/>
                  </a:cubicBezTo>
                  <a:cubicBezTo>
                    <a:pt x="28" y="106"/>
                    <a:pt x="30" y="106"/>
                    <a:pt x="31" y="107"/>
                  </a:cubicBezTo>
                  <a:cubicBezTo>
                    <a:pt x="40" y="109"/>
                    <a:pt x="48" y="109"/>
                    <a:pt x="57" y="109"/>
                  </a:cubicBezTo>
                  <a:cubicBezTo>
                    <a:pt x="66" y="107"/>
                    <a:pt x="74" y="107"/>
                    <a:pt x="80" y="99"/>
                  </a:cubicBezTo>
                  <a:cubicBezTo>
                    <a:pt x="94" y="81"/>
                    <a:pt x="80" y="48"/>
                    <a:pt x="85" y="23"/>
                  </a:cubicBezTo>
                  <a:close/>
                  <a:moveTo>
                    <a:pt x="27" y="76"/>
                  </a:moveTo>
                  <a:cubicBezTo>
                    <a:pt x="31" y="78"/>
                    <a:pt x="33" y="82"/>
                    <a:pt x="32" y="89"/>
                  </a:cubicBezTo>
                  <a:cubicBezTo>
                    <a:pt x="24" y="91"/>
                    <a:pt x="28" y="81"/>
                    <a:pt x="27" y="76"/>
                  </a:cubicBezTo>
                  <a:close/>
                  <a:moveTo>
                    <a:pt x="30" y="38"/>
                  </a:moveTo>
                  <a:cubicBezTo>
                    <a:pt x="23" y="36"/>
                    <a:pt x="28" y="25"/>
                    <a:pt x="35" y="28"/>
                  </a:cubicBezTo>
                  <a:cubicBezTo>
                    <a:pt x="37" y="35"/>
                    <a:pt x="30" y="33"/>
                    <a:pt x="30" y="38"/>
                  </a:cubicBezTo>
                  <a:close/>
                  <a:moveTo>
                    <a:pt x="63" y="38"/>
                  </a:moveTo>
                  <a:cubicBezTo>
                    <a:pt x="66" y="39"/>
                    <a:pt x="65" y="44"/>
                    <a:pt x="65" y="48"/>
                  </a:cubicBezTo>
                  <a:cubicBezTo>
                    <a:pt x="63" y="47"/>
                    <a:pt x="61" y="45"/>
                    <a:pt x="57" y="46"/>
                  </a:cubicBezTo>
                  <a:cubicBezTo>
                    <a:pt x="58" y="42"/>
                    <a:pt x="62" y="42"/>
                    <a:pt x="63" y="38"/>
                  </a:cubicBezTo>
                  <a:close/>
                  <a:moveTo>
                    <a:pt x="65" y="66"/>
                  </a:moveTo>
                  <a:cubicBezTo>
                    <a:pt x="69" y="67"/>
                    <a:pt x="67" y="72"/>
                    <a:pt x="68" y="76"/>
                  </a:cubicBezTo>
                  <a:cubicBezTo>
                    <a:pt x="62" y="75"/>
                    <a:pt x="62" y="69"/>
                    <a:pt x="65" y="6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cs typeface="+mn-ea"/>
                <a:sym typeface="+mn-lt"/>
              </a:endParaRPr>
            </a:p>
          </p:txBody>
        </p:sp>
        <p:sp>
          <p:nvSpPr>
            <p:cNvPr id="10" name="Freeform 48">
              <a:extLst>
                <a:ext uri="{FF2B5EF4-FFF2-40B4-BE49-F238E27FC236}">
                  <a16:creationId xmlns:a16="http://schemas.microsoft.com/office/drawing/2014/main" id="{60F2428E-B4AC-403A-9F72-86667F857636}"/>
                </a:ext>
              </a:extLst>
            </p:cNvPr>
            <p:cNvSpPr>
              <a:spLocks noEditPoints="1"/>
            </p:cNvSpPr>
            <p:nvPr/>
          </p:nvSpPr>
          <p:spPr bwMode="auto">
            <a:xfrm>
              <a:off x="6384513" y="1028224"/>
              <a:ext cx="141451" cy="168500"/>
            </a:xfrm>
            <a:custGeom>
              <a:avLst/>
              <a:gdLst>
                <a:gd name="T0" fmla="*/ 86 w 94"/>
                <a:gd name="T1" fmla="*/ 23 h 109"/>
                <a:gd name="T2" fmla="*/ 2 w 94"/>
                <a:gd name="T3" fmla="*/ 38 h 109"/>
                <a:gd name="T4" fmla="*/ 17 w 94"/>
                <a:gd name="T5" fmla="*/ 106 h 109"/>
                <a:gd name="T6" fmla="*/ 25 w 94"/>
                <a:gd name="T7" fmla="*/ 106 h 109"/>
                <a:gd name="T8" fmla="*/ 26 w 94"/>
                <a:gd name="T9" fmla="*/ 106 h 109"/>
                <a:gd name="T10" fmla="*/ 31 w 94"/>
                <a:gd name="T11" fmla="*/ 107 h 109"/>
                <a:gd name="T12" fmla="*/ 57 w 94"/>
                <a:gd name="T13" fmla="*/ 109 h 109"/>
                <a:gd name="T14" fmla="*/ 81 w 94"/>
                <a:gd name="T15" fmla="*/ 99 h 109"/>
                <a:gd name="T16" fmla="*/ 86 w 94"/>
                <a:gd name="T17" fmla="*/ 23 h 109"/>
                <a:gd name="T18" fmla="*/ 27 w 94"/>
                <a:gd name="T19" fmla="*/ 76 h 109"/>
                <a:gd name="T20" fmla="*/ 32 w 94"/>
                <a:gd name="T21" fmla="*/ 89 h 109"/>
                <a:gd name="T22" fmla="*/ 27 w 94"/>
                <a:gd name="T23" fmla="*/ 76 h 109"/>
                <a:gd name="T24" fmla="*/ 30 w 94"/>
                <a:gd name="T25" fmla="*/ 38 h 109"/>
                <a:gd name="T26" fmla="*/ 35 w 94"/>
                <a:gd name="T27" fmla="*/ 28 h 109"/>
                <a:gd name="T28" fmla="*/ 30 w 94"/>
                <a:gd name="T29" fmla="*/ 38 h 109"/>
                <a:gd name="T30" fmla="*/ 63 w 94"/>
                <a:gd name="T31" fmla="*/ 38 h 109"/>
                <a:gd name="T32" fmla="*/ 65 w 94"/>
                <a:gd name="T33" fmla="*/ 48 h 109"/>
                <a:gd name="T34" fmla="*/ 58 w 94"/>
                <a:gd name="T35" fmla="*/ 46 h 109"/>
                <a:gd name="T36" fmla="*/ 63 w 94"/>
                <a:gd name="T37" fmla="*/ 38 h 109"/>
                <a:gd name="T38" fmla="*/ 65 w 94"/>
                <a:gd name="T39" fmla="*/ 66 h 109"/>
                <a:gd name="T40" fmla="*/ 68 w 94"/>
                <a:gd name="T41" fmla="*/ 76 h 109"/>
                <a:gd name="T42" fmla="*/ 65 w 94"/>
                <a:gd name="T43" fmla="*/ 6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4" h="109">
                  <a:moveTo>
                    <a:pt x="86" y="23"/>
                  </a:moveTo>
                  <a:cubicBezTo>
                    <a:pt x="69" y="0"/>
                    <a:pt x="8" y="2"/>
                    <a:pt x="2" y="38"/>
                  </a:cubicBezTo>
                  <a:cubicBezTo>
                    <a:pt x="21" y="48"/>
                    <a:pt x="0" y="91"/>
                    <a:pt x="17" y="106"/>
                  </a:cubicBezTo>
                  <a:cubicBezTo>
                    <a:pt x="19" y="107"/>
                    <a:pt x="22" y="107"/>
                    <a:pt x="25" y="106"/>
                  </a:cubicBezTo>
                  <a:cubicBezTo>
                    <a:pt x="25" y="106"/>
                    <a:pt x="26" y="106"/>
                    <a:pt x="26" y="106"/>
                  </a:cubicBezTo>
                  <a:cubicBezTo>
                    <a:pt x="28" y="106"/>
                    <a:pt x="30" y="106"/>
                    <a:pt x="31" y="107"/>
                  </a:cubicBezTo>
                  <a:cubicBezTo>
                    <a:pt x="40" y="109"/>
                    <a:pt x="49" y="109"/>
                    <a:pt x="57" y="109"/>
                  </a:cubicBezTo>
                  <a:cubicBezTo>
                    <a:pt x="66" y="107"/>
                    <a:pt x="74" y="107"/>
                    <a:pt x="81" y="99"/>
                  </a:cubicBezTo>
                  <a:cubicBezTo>
                    <a:pt x="94" y="81"/>
                    <a:pt x="80" y="48"/>
                    <a:pt x="86" y="23"/>
                  </a:cubicBezTo>
                  <a:close/>
                  <a:moveTo>
                    <a:pt x="27" y="76"/>
                  </a:moveTo>
                  <a:cubicBezTo>
                    <a:pt x="31" y="78"/>
                    <a:pt x="33" y="82"/>
                    <a:pt x="32" y="89"/>
                  </a:cubicBezTo>
                  <a:cubicBezTo>
                    <a:pt x="24" y="91"/>
                    <a:pt x="28" y="81"/>
                    <a:pt x="27" y="76"/>
                  </a:cubicBezTo>
                  <a:close/>
                  <a:moveTo>
                    <a:pt x="30" y="38"/>
                  </a:moveTo>
                  <a:cubicBezTo>
                    <a:pt x="24" y="36"/>
                    <a:pt x="29" y="25"/>
                    <a:pt x="35" y="28"/>
                  </a:cubicBezTo>
                  <a:cubicBezTo>
                    <a:pt x="37" y="35"/>
                    <a:pt x="30" y="33"/>
                    <a:pt x="30" y="38"/>
                  </a:cubicBezTo>
                  <a:close/>
                  <a:moveTo>
                    <a:pt x="63" y="38"/>
                  </a:moveTo>
                  <a:cubicBezTo>
                    <a:pt x="66" y="39"/>
                    <a:pt x="65" y="44"/>
                    <a:pt x="65" y="48"/>
                  </a:cubicBezTo>
                  <a:cubicBezTo>
                    <a:pt x="63" y="47"/>
                    <a:pt x="61" y="45"/>
                    <a:pt x="58" y="46"/>
                  </a:cubicBezTo>
                  <a:cubicBezTo>
                    <a:pt x="59" y="42"/>
                    <a:pt x="62" y="42"/>
                    <a:pt x="63" y="38"/>
                  </a:cubicBezTo>
                  <a:close/>
                  <a:moveTo>
                    <a:pt x="65" y="66"/>
                  </a:moveTo>
                  <a:cubicBezTo>
                    <a:pt x="69" y="67"/>
                    <a:pt x="67" y="72"/>
                    <a:pt x="68" y="76"/>
                  </a:cubicBezTo>
                  <a:cubicBezTo>
                    <a:pt x="62" y="75"/>
                    <a:pt x="62" y="69"/>
                    <a:pt x="65" y="66"/>
                  </a:cubicBezTo>
                  <a:close/>
                </a:path>
              </a:pathLst>
            </a:custGeom>
            <a:solidFill>
              <a:srgbClr val="00B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cs typeface="+mn-ea"/>
                <a:sym typeface="+mn-lt"/>
              </a:endParaRPr>
            </a:p>
          </p:txBody>
        </p:sp>
        <p:sp>
          <p:nvSpPr>
            <p:cNvPr id="11" name="Freeform 49">
              <a:extLst>
                <a:ext uri="{FF2B5EF4-FFF2-40B4-BE49-F238E27FC236}">
                  <a16:creationId xmlns:a16="http://schemas.microsoft.com/office/drawing/2014/main" id="{0C987953-0EFA-465A-B7F9-C0CF22995A9A}"/>
                </a:ext>
              </a:extLst>
            </p:cNvPr>
            <p:cNvSpPr>
              <a:spLocks noEditPoints="1"/>
            </p:cNvSpPr>
            <p:nvPr/>
          </p:nvSpPr>
          <p:spPr bwMode="auto">
            <a:xfrm>
              <a:off x="6699967" y="1016000"/>
              <a:ext cx="142015" cy="168500"/>
            </a:xfrm>
            <a:custGeom>
              <a:avLst/>
              <a:gdLst>
                <a:gd name="T0" fmla="*/ 86 w 94"/>
                <a:gd name="T1" fmla="*/ 23 h 109"/>
                <a:gd name="T2" fmla="*/ 2 w 94"/>
                <a:gd name="T3" fmla="*/ 38 h 109"/>
                <a:gd name="T4" fmla="*/ 17 w 94"/>
                <a:gd name="T5" fmla="*/ 107 h 109"/>
                <a:gd name="T6" fmla="*/ 25 w 94"/>
                <a:gd name="T7" fmla="*/ 107 h 109"/>
                <a:gd name="T8" fmla="*/ 26 w 94"/>
                <a:gd name="T9" fmla="*/ 107 h 109"/>
                <a:gd name="T10" fmla="*/ 31 w 94"/>
                <a:gd name="T11" fmla="*/ 107 h 109"/>
                <a:gd name="T12" fmla="*/ 57 w 94"/>
                <a:gd name="T13" fmla="*/ 109 h 109"/>
                <a:gd name="T14" fmla="*/ 81 w 94"/>
                <a:gd name="T15" fmla="*/ 99 h 109"/>
                <a:gd name="T16" fmla="*/ 86 w 94"/>
                <a:gd name="T17" fmla="*/ 23 h 109"/>
                <a:gd name="T18" fmla="*/ 27 w 94"/>
                <a:gd name="T19" fmla="*/ 76 h 109"/>
                <a:gd name="T20" fmla="*/ 32 w 94"/>
                <a:gd name="T21" fmla="*/ 89 h 109"/>
                <a:gd name="T22" fmla="*/ 27 w 94"/>
                <a:gd name="T23" fmla="*/ 76 h 109"/>
                <a:gd name="T24" fmla="*/ 30 w 94"/>
                <a:gd name="T25" fmla="*/ 38 h 109"/>
                <a:gd name="T26" fmla="*/ 35 w 94"/>
                <a:gd name="T27" fmla="*/ 28 h 109"/>
                <a:gd name="T28" fmla="*/ 30 w 94"/>
                <a:gd name="T29" fmla="*/ 38 h 109"/>
                <a:gd name="T30" fmla="*/ 63 w 94"/>
                <a:gd name="T31" fmla="*/ 38 h 109"/>
                <a:gd name="T32" fmla="*/ 65 w 94"/>
                <a:gd name="T33" fmla="*/ 49 h 109"/>
                <a:gd name="T34" fmla="*/ 58 w 94"/>
                <a:gd name="T35" fmla="*/ 46 h 109"/>
                <a:gd name="T36" fmla="*/ 63 w 94"/>
                <a:gd name="T37" fmla="*/ 38 h 109"/>
                <a:gd name="T38" fmla="*/ 65 w 94"/>
                <a:gd name="T39" fmla="*/ 66 h 109"/>
                <a:gd name="T40" fmla="*/ 68 w 94"/>
                <a:gd name="T41" fmla="*/ 76 h 109"/>
                <a:gd name="T42" fmla="*/ 65 w 94"/>
                <a:gd name="T43" fmla="*/ 6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4" h="109">
                  <a:moveTo>
                    <a:pt x="86" y="23"/>
                  </a:moveTo>
                  <a:cubicBezTo>
                    <a:pt x="69" y="0"/>
                    <a:pt x="8" y="2"/>
                    <a:pt x="2" y="38"/>
                  </a:cubicBezTo>
                  <a:cubicBezTo>
                    <a:pt x="21" y="48"/>
                    <a:pt x="0" y="91"/>
                    <a:pt x="17" y="107"/>
                  </a:cubicBezTo>
                  <a:cubicBezTo>
                    <a:pt x="19" y="107"/>
                    <a:pt x="22" y="107"/>
                    <a:pt x="25" y="107"/>
                  </a:cubicBezTo>
                  <a:cubicBezTo>
                    <a:pt x="25" y="107"/>
                    <a:pt x="26" y="107"/>
                    <a:pt x="26" y="107"/>
                  </a:cubicBezTo>
                  <a:cubicBezTo>
                    <a:pt x="28" y="106"/>
                    <a:pt x="30" y="107"/>
                    <a:pt x="31" y="107"/>
                  </a:cubicBezTo>
                  <a:cubicBezTo>
                    <a:pt x="40" y="109"/>
                    <a:pt x="49" y="109"/>
                    <a:pt x="57" y="109"/>
                  </a:cubicBezTo>
                  <a:cubicBezTo>
                    <a:pt x="66" y="107"/>
                    <a:pt x="75" y="107"/>
                    <a:pt x="81" y="99"/>
                  </a:cubicBezTo>
                  <a:cubicBezTo>
                    <a:pt x="94" y="81"/>
                    <a:pt x="80" y="48"/>
                    <a:pt x="86" y="23"/>
                  </a:cubicBezTo>
                  <a:close/>
                  <a:moveTo>
                    <a:pt x="27" y="76"/>
                  </a:moveTo>
                  <a:cubicBezTo>
                    <a:pt x="31" y="79"/>
                    <a:pt x="33" y="83"/>
                    <a:pt x="32" y="89"/>
                  </a:cubicBezTo>
                  <a:cubicBezTo>
                    <a:pt x="24" y="92"/>
                    <a:pt x="29" y="81"/>
                    <a:pt x="27" y="76"/>
                  </a:cubicBezTo>
                  <a:close/>
                  <a:moveTo>
                    <a:pt x="30" y="38"/>
                  </a:moveTo>
                  <a:cubicBezTo>
                    <a:pt x="24" y="37"/>
                    <a:pt x="29" y="26"/>
                    <a:pt x="35" y="28"/>
                  </a:cubicBezTo>
                  <a:cubicBezTo>
                    <a:pt x="37" y="35"/>
                    <a:pt x="30" y="33"/>
                    <a:pt x="30" y="38"/>
                  </a:cubicBezTo>
                  <a:close/>
                  <a:moveTo>
                    <a:pt x="63" y="38"/>
                  </a:moveTo>
                  <a:cubicBezTo>
                    <a:pt x="66" y="39"/>
                    <a:pt x="65" y="45"/>
                    <a:pt x="65" y="49"/>
                  </a:cubicBezTo>
                  <a:cubicBezTo>
                    <a:pt x="63" y="47"/>
                    <a:pt x="61" y="46"/>
                    <a:pt x="58" y="46"/>
                  </a:cubicBezTo>
                  <a:cubicBezTo>
                    <a:pt x="59" y="43"/>
                    <a:pt x="62" y="42"/>
                    <a:pt x="63" y="38"/>
                  </a:cubicBezTo>
                  <a:close/>
                  <a:moveTo>
                    <a:pt x="65" y="66"/>
                  </a:moveTo>
                  <a:cubicBezTo>
                    <a:pt x="69" y="67"/>
                    <a:pt x="67" y="73"/>
                    <a:pt x="68" y="76"/>
                  </a:cubicBezTo>
                  <a:cubicBezTo>
                    <a:pt x="62" y="76"/>
                    <a:pt x="62" y="70"/>
                    <a:pt x="65" y="66"/>
                  </a:cubicBezTo>
                  <a:close/>
                </a:path>
              </a:pathLst>
            </a:custGeom>
            <a:solidFill>
              <a:srgbClr val="58C9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cs typeface="+mn-ea"/>
                <a:sym typeface="+mn-lt"/>
              </a:endParaRPr>
            </a:p>
          </p:txBody>
        </p:sp>
      </p:grpSp>
      <p:sp>
        <p:nvSpPr>
          <p:cNvPr id="12" name="灯片编号占位符 1">
            <a:extLst>
              <a:ext uri="{FF2B5EF4-FFF2-40B4-BE49-F238E27FC236}">
                <a16:creationId xmlns:a16="http://schemas.microsoft.com/office/drawing/2014/main" id="{5AEBC6C7-6925-4C9A-B360-18D57EB16CAD}"/>
              </a:ext>
            </a:extLst>
          </p:cNvPr>
          <p:cNvSpPr>
            <a:spLocks noGrp="1"/>
          </p:cNvSpPr>
          <p:nvPr>
            <p:ph type="sldNum" sz="quarter" idx="4"/>
          </p:nvPr>
        </p:nvSpPr>
        <p:spPr>
          <a:xfrm>
            <a:off x="11738416" y="6492875"/>
            <a:ext cx="498022" cy="365125"/>
          </a:xfrm>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fld id="{297B5860-9389-40BC-8CED-DD2AAB23A1E9}" type="slidenum">
              <a:rPr kumimoji="0" lang="zh-CN" altLang="en-US" sz="1400" b="1" i="0" u="none" strike="noStrike" kern="1200" cap="none" spc="0" normalizeH="0" baseline="0" noProof="0" smtClean="0">
                <a:ln>
                  <a:noFill/>
                </a:ln>
                <a:solidFill>
                  <a:sysClr val="windowText" lastClr="000000"/>
                </a:solidFill>
                <a:effectLst/>
                <a:uLnTx/>
                <a:uFillTx/>
                <a:ea typeface="Arial Unicode MS" panose="020B0604020202020204" pitchFamily="34" charset="-122"/>
              </a:rPr>
              <a:pPr marL="0" marR="0" lvl="0" indent="0" algn="ctr" defTabSz="457200" rtl="0" eaLnBrk="1" fontAlgn="auto" latinLnBrk="0" hangingPunct="1">
                <a:lnSpc>
                  <a:spcPct val="100000"/>
                </a:lnSpc>
                <a:spcBef>
                  <a:spcPts val="0"/>
                </a:spcBef>
                <a:spcAft>
                  <a:spcPts val="0"/>
                </a:spcAft>
                <a:buClrTx/>
                <a:buSzTx/>
                <a:buFontTx/>
                <a:buNone/>
                <a:tabLst/>
                <a:defRPr/>
              </a:pPr>
              <a:t>14</a:t>
            </a:fld>
            <a:endParaRPr kumimoji="0" lang="zh-CN" altLang="en-US" sz="1400" b="1" i="0" u="none" strike="noStrike" kern="1200" cap="none" spc="0" normalizeH="0" baseline="0" noProof="0" dirty="0">
              <a:ln>
                <a:noFill/>
              </a:ln>
              <a:solidFill>
                <a:sysClr val="windowText" lastClr="000000"/>
              </a:solidFill>
              <a:effectLst/>
              <a:uLnTx/>
              <a:uFillTx/>
              <a:ea typeface="Arial Unicode MS" panose="020B0604020202020204" pitchFamily="34" charset="-122"/>
            </a:endParaRPr>
          </a:p>
        </p:txBody>
      </p:sp>
      <mc:AlternateContent xmlns:mc="http://schemas.openxmlformats.org/markup-compatibility/2006">
        <mc:Choice xmlns:a14="http://schemas.microsoft.com/office/drawing/2010/main" Requires="a14">
          <p:sp>
            <p:nvSpPr>
              <p:cNvPr id="13" name="Rectangle 3">
                <a:extLst>
                  <a:ext uri="{FF2B5EF4-FFF2-40B4-BE49-F238E27FC236}">
                    <a16:creationId xmlns:a16="http://schemas.microsoft.com/office/drawing/2014/main" id="{DB4F35ED-FCD9-4E38-807F-EAE8EF17FBAE}"/>
                  </a:ext>
                </a:extLst>
              </p:cNvPr>
              <p:cNvSpPr txBox="1">
                <a:spLocks noChangeArrowheads="1"/>
              </p:cNvSpPr>
              <p:nvPr/>
            </p:nvSpPr>
            <p:spPr>
              <a:xfrm>
                <a:off x="1842516" y="1143000"/>
                <a:ext cx="10349484" cy="57150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zh-CN" altLang="en-US" b="1" dirty="0">
                    <a:ea typeface="宋体" panose="02010600030101010101" pitchFamily="2" charset="-122"/>
                    <a:cs typeface="Times New Roman" panose="02020603050405020304" pitchFamily="18" charset="0"/>
                  </a:rPr>
                  <a:t>Example</a:t>
                </a:r>
                <a:r>
                  <a:rPr lang="zh-CN" altLang="en-US" dirty="0">
                    <a:ea typeface="宋体" panose="02010600030101010101" pitchFamily="2" charset="-122"/>
                    <a:cs typeface="Times New Roman" panose="02020603050405020304" pitchFamily="18" charset="0"/>
                  </a:rPr>
                  <a:t>: Convert the following formula into a </a:t>
                </a:r>
                <a:r>
                  <a:rPr lang="en-US" altLang="zh-CN" dirty="0" err="1">
                    <a:ea typeface="宋体" panose="02010600030101010101" pitchFamily="2" charset="-122"/>
                    <a:cs typeface="Times New Roman" panose="02020603050405020304" pitchFamily="18" charset="0"/>
                  </a:rPr>
                  <a:t>prenex</a:t>
                </a:r>
                <a:r>
                  <a:rPr lang="zh-CN" altLang="en-US" dirty="0">
                    <a:ea typeface="宋体" panose="02010600030101010101" pitchFamily="2" charset="-122"/>
                    <a:cs typeface="Times New Roman" panose="02020603050405020304" pitchFamily="18" charset="0"/>
                  </a:rPr>
                  <a:t> </a:t>
                </a:r>
                <a:r>
                  <a:rPr lang="en-US" altLang="zh-CN" dirty="0">
                    <a:ea typeface="宋体" panose="02010600030101010101" pitchFamily="2" charset="-122"/>
                    <a:cs typeface="Times New Roman" panose="02020603050405020304" pitchFamily="18" charset="0"/>
                  </a:rPr>
                  <a:t>normal</a:t>
                </a:r>
                <a:r>
                  <a:rPr lang="zh-CN" altLang="en-US" dirty="0">
                    <a:ea typeface="宋体" panose="02010600030101010101" pitchFamily="2" charset="-122"/>
                    <a:cs typeface="Times New Roman" panose="02020603050405020304" pitchFamily="18" charset="0"/>
                  </a:rPr>
                  <a:t> </a:t>
                </a:r>
                <a:r>
                  <a:rPr lang="en-US" altLang="zh-CN" dirty="0">
                    <a:ea typeface="宋体" panose="02010600030101010101" pitchFamily="2" charset="-122"/>
                    <a:cs typeface="Times New Roman" panose="02020603050405020304" pitchFamily="18" charset="0"/>
                  </a:rPr>
                  <a:t>form.</a:t>
                </a:r>
                <a:endParaRPr lang="zh-CN" altLang="en-US" dirty="0">
                  <a:ea typeface="宋体" panose="02010600030101010101" pitchFamily="2" charset="-122"/>
                  <a:cs typeface="Times New Roman" panose="02020603050405020304" pitchFamily="18" charset="0"/>
                </a:endParaRPr>
              </a:p>
              <a:p>
                <a:pPr algn="just">
                  <a:buFontTx/>
                  <a:buNone/>
                </a:pPr>
                <a:endParaRPr lang="zh-CN" altLang="en-US" b="1" dirty="0">
                  <a:ea typeface="宋体" panose="02010600030101010101" pitchFamily="2" charset="-122"/>
                  <a:cs typeface="Times New Roman" panose="02020603050405020304" pitchFamily="18" charset="0"/>
                </a:endParaRPr>
              </a:p>
              <a:p>
                <a:pPr algn="just"/>
                <a:r>
                  <a:rPr lang="en-US" altLang="zh-CN" b="1" dirty="0">
                    <a:solidFill>
                      <a:srgbClr val="7030A0"/>
                    </a:solidFill>
                    <a:ea typeface="宋体" panose="02010600030101010101" pitchFamily="2" charset="-122"/>
                    <a:cs typeface="Times New Roman" panose="02020603050405020304" pitchFamily="18" charset="0"/>
                  </a:rPr>
                  <a:t>Solution</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 </m:t>
                      </m:r>
                      <m:d>
                        <m:dPr>
                          <m:ctrlPr>
                            <a:rPr lang="en-US" altLang="zh-CN" i="1" smtClean="0">
                              <a:latin typeface="Cambria Math" panose="02040503050406030204" pitchFamily="18" charset="0"/>
                            </a:rPr>
                          </m:ctrlPr>
                        </m:dPr>
                        <m:e>
                          <m:d>
                            <m:dPr>
                              <m:ctrlPr>
                                <a:rPr lang="zh-CN" altLang="en-US" i="1">
                                  <a:latin typeface="Cambria Math" panose="02040503050406030204" pitchFamily="18" charset="0"/>
                                </a:rPr>
                              </m:ctrlPr>
                            </m:dPr>
                            <m:e>
                              <m:r>
                                <a:rPr lang="zh-CN" altLang="en-US">
                                  <a:latin typeface="Cambria Math" panose="02040503050406030204" pitchFamily="18" charset="0"/>
                                </a:rPr>
                                <m:t>∀</m:t>
                              </m:r>
                              <m:r>
                                <a:rPr lang="zh-CN" altLang="en-US" i="1">
                                  <a:latin typeface="Cambria Math" panose="02040503050406030204" pitchFamily="18" charset="0"/>
                                </a:rPr>
                                <m:t>𝑥</m:t>
                              </m:r>
                            </m:e>
                          </m:d>
                          <m:r>
                            <a:rPr lang="zh-CN" altLang="en-US" i="1">
                              <a:latin typeface="Cambria Math" panose="02040503050406030204" pitchFamily="18" charset="0"/>
                            </a:rPr>
                            <m:t>𝑃</m:t>
                          </m:r>
                          <m:d>
                            <m:dPr>
                              <m:ctrlPr>
                                <a:rPr lang="zh-CN" altLang="en-US" i="1">
                                  <a:latin typeface="Cambria Math" panose="02040503050406030204" pitchFamily="18" charset="0"/>
                                </a:rPr>
                              </m:ctrlPr>
                            </m:dPr>
                            <m:e>
                              <m:r>
                                <a:rPr lang="zh-CN" altLang="en-US" i="1">
                                  <a:latin typeface="Cambria Math" panose="02040503050406030204" pitchFamily="18" charset="0"/>
                                </a:rPr>
                                <m:t>𝑥</m:t>
                              </m:r>
                            </m:e>
                          </m:d>
                          <m:r>
                            <a:rPr lang="zh-CN" altLang="en-US">
                              <a:latin typeface="Cambria Math" panose="02040503050406030204" pitchFamily="18" charset="0"/>
                            </a:rPr>
                            <m:t>∨</m:t>
                          </m:r>
                          <m:d>
                            <m:dPr>
                              <m:ctrlPr>
                                <a:rPr lang="zh-CN" altLang="en-US" i="1">
                                  <a:latin typeface="Cambria Math" panose="02040503050406030204" pitchFamily="18" charset="0"/>
                                </a:rPr>
                              </m:ctrlPr>
                            </m:dPr>
                            <m:e>
                              <m:r>
                                <a:rPr lang="zh-CN" altLang="en-US">
                                  <a:latin typeface="Cambria Math" panose="02040503050406030204" pitchFamily="18" charset="0"/>
                                </a:rPr>
                                <m:t>∃</m:t>
                              </m:r>
                              <m:r>
                                <a:rPr lang="zh-CN" altLang="en-US" i="1">
                                  <a:latin typeface="Cambria Math" panose="02040503050406030204" pitchFamily="18" charset="0"/>
                                </a:rPr>
                                <m:t>𝑦</m:t>
                              </m:r>
                            </m:e>
                          </m:d>
                          <m:r>
                            <a:rPr lang="zh-CN" altLang="en-US" i="1">
                              <a:latin typeface="Cambria Math" panose="02040503050406030204" pitchFamily="18" charset="0"/>
                            </a:rPr>
                            <m:t>𝑅</m:t>
                          </m:r>
                          <m:d>
                            <m:dPr>
                              <m:ctrlPr>
                                <a:rPr lang="zh-CN" altLang="en-US" i="1">
                                  <a:latin typeface="Cambria Math" panose="02040503050406030204" pitchFamily="18" charset="0"/>
                                </a:rPr>
                              </m:ctrlPr>
                            </m:dPr>
                            <m:e>
                              <m:r>
                                <a:rPr lang="zh-CN" altLang="en-US" i="1">
                                  <a:latin typeface="Cambria Math" panose="02040503050406030204" pitchFamily="18" charset="0"/>
                                </a:rPr>
                                <m:t>𝑦</m:t>
                              </m:r>
                            </m:e>
                          </m:d>
                        </m:e>
                      </m:d>
                      <m:r>
                        <a:rPr lang="zh-CN" altLang="en-US" smtClean="0">
                          <a:solidFill>
                            <a:srgbClr val="0070C0"/>
                          </a:solidFill>
                          <a:latin typeface="Cambria Math" panose="02040503050406030204" pitchFamily="18" charset="0"/>
                        </a:rPr>
                        <m:t>→</m:t>
                      </m:r>
                      <m:d>
                        <m:dPr>
                          <m:ctrlPr>
                            <a:rPr lang="zh-CN" altLang="en-US" i="1" smtClean="0">
                              <a:latin typeface="Cambria Math" panose="02040503050406030204" pitchFamily="18" charset="0"/>
                            </a:rPr>
                          </m:ctrlPr>
                        </m:dPr>
                        <m:e>
                          <m:r>
                            <a:rPr lang="zh-CN" altLang="en-US">
                              <a:latin typeface="Cambria Math" panose="02040503050406030204" pitchFamily="18" charset="0"/>
                            </a:rPr>
                            <m:t>∀</m:t>
                          </m:r>
                          <m:r>
                            <a:rPr lang="zh-CN" altLang="en-US" i="1">
                              <a:latin typeface="Cambria Math" panose="02040503050406030204" pitchFamily="18" charset="0"/>
                            </a:rPr>
                            <m:t>𝑥</m:t>
                          </m:r>
                        </m:e>
                      </m:d>
                      <m:r>
                        <a:rPr lang="zh-CN" altLang="en-US" i="1">
                          <a:latin typeface="Cambria Math" panose="02040503050406030204" pitchFamily="18" charset="0"/>
                        </a:rPr>
                        <m:t>𝐹</m:t>
                      </m:r>
                      <m:d>
                        <m:dPr>
                          <m:ctrlPr>
                            <a:rPr lang="zh-CN" altLang="en-US" i="1">
                              <a:latin typeface="Cambria Math" panose="02040503050406030204" pitchFamily="18" charset="0"/>
                            </a:rPr>
                          </m:ctrlPr>
                        </m:dPr>
                        <m:e>
                          <m:r>
                            <a:rPr lang="zh-CN" altLang="en-US" i="1">
                              <a:latin typeface="Cambria Math" panose="02040503050406030204" pitchFamily="18" charset="0"/>
                            </a:rPr>
                            <m:t>𝑥</m:t>
                          </m:r>
                        </m:e>
                      </m:d>
                    </m:oMath>
                  </m:oMathPara>
                </a14:m>
                <a:endParaRPr lang="en-US" altLang="zh-CN" dirty="0"/>
              </a:p>
              <a:p>
                <a:pPr>
                  <a:lnSpc>
                    <a:spcPct val="150000"/>
                  </a:lnSpc>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zh-CN" altLang="en-US">
                          <a:latin typeface="Cambria Math" panose="02040503050406030204" pitchFamily="18" charset="0"/>
                        </a:rPr>
                        <m:t>⇔</m:t>
                      </m:r>
                      <m:r>
                        <a:rPr lang="zh-CN" altLang="en-US">
                          <a:solidFill>
                            <a:srgbClr val="0070C0"/>
                          </a:solidFill>
                          <a:latin typeface="Cambria Math" panose="02040503050406030204" pitchFamily="18" charset="0"/>
                        </a:rPr>
                        <m:t>¬</m:t>
                      </m:r>
                      <m:d>
                        <m:dPr>
                          <m:ctrlPr>
                            <a:rPr lang="en-US" altLang="zh-CN" i="1">
                              <a:latin typeface="Cambria Math" panose="02040503050406030204" pitchFamily="18" charset="0"/>
                            </a:rPr>
                          </m:ctrlPr>
                        </m:dPr>
                        <m:e>
                          <m:d>
                            <m:dPr>
                              <m:ctrlPr>
                                <a:rPr lang="zh-CN" altLang="en-US" i="1">
                                  <a:latin typeface="Cambria Math" panose="02040503050406030204" pitchFamily="18" charset="0"/>
                                </a:rPr>
                              </m:ctrlPr>
                            </m:dPr>
                            <m:e>
                              <m:r>
                                <a:rPr lang="zh-CN" altLang="en-US">
                                  <a:latin typeface="Cambria Math" panose="02040503050406030204" pitchFamily="18" charset="0"/>
                                </a:rPr>
                                <m:t>∀</m:t>
                              </m:r>
                              <m:r>
                                <a:rPr lang="zh-CN" altLang="en-US" i="1">
                                  <a:latin typeface="Cambria Math" panose="02040503050406030204" pitchFamily="18" charset="0"/>
                                </a:rPr>
                                <m:t>𝑥</m:t>
                              </m:r>
                            </m:e>
                          </m:d>
                          <m:r>
                            <a:rPr lang="zh-CN" altLang="en-US" i="1">
                              <a:latin typeface="Cambria Math" panose="02040503050406030204" pitchFamily="18" charset="0"/>
                            </a:rPr>
                            <m:t>𝑃</m:t>
                          </m:r>
                          <m:d>
                            <m:dPr>
                              <m:ctrlPr>
                                <a:rPr lang="zh-CN" altLang="en-US" i="1">
                                  <a:latin typeface="Cambria Math" panose="02040503050406030204" pitchFamily="18" charset="0"/>
                                </a:rPr>
                              </m:ctrlPr>
                            </m:dPr>
                            <m:e>
                              <m:r>
                                <a:rPr lang="zh-CN" altLang="en-US" i="1">
                                  <a:latin typeface="Cambria Math" panose="02040503050406030204" pitchFamily="18" charset="0"/>
                                </a:rPr>
                                <m:t>𝑥</m:t>
                              </m:r>
                            </m:e>
                          </m:d>
                          <m:r>
                            <a:rPr lang="zh-CN" altLang="en-US">
                              <a:latin typeface="Cambria Math" panose="02040503050406030204" pitchFamily="18" charset="0"/>
                            </a:rPr>
                            <m:t>∨</m:t>
                          </m:r>
                          <m:d>
                            <m:dPr>
                              <m:ctrlPr>
                                <a:rPr lang="zh-CN" altLang="en-US" i="1">
                                  <a:latin typeface="Cambria Math" panose="02040503050406030204" pitchFamily="18" charset="0"/>
                                </a:rPr>
                              </m:ctrlPr>
                            </m:dPr>
                            <m:e>
                              <m:r>
                                <a:rPr lang="zh-CN" altLang="en-US">
                                  <a:latin typeface="Cambria Math" panose="02040503050406030204" pitchFamily="18" charset="0"/>
                                </a:rPr>
                                <m:t>∃</m:t>
                              </m:r>
                              <m:r>
                                <a:rPr lang="zh-CN" altLang="en-US" i="1">
                                  <a:latin typeface="Cambria Math" panose="02040503050406030204" pitchFamily="18" charset="0"/>
                                </a:rPr>
                                <m:t>𝑦</m:t>
                              </m:r>
                            </m:e>
                          </m:d>
                          <m:r>
                            <a:rPr lang="zh-CN" altLang="en-US" i="1">
                              <a:latin typeface="Cambria Math" panose="02040503050406030204" pitchFamily="18" charset="0"/>
                            </a:rPr>
                            <m:t>𝑅</m:t>
                          </m:r>
                          <m:d>
                            <m:dPr>
                              <m:ctrlPr>
                                <a:rPr lang="zh-CN" altLang="en-US" i="1">
                                  <a:latin typeface="Cambria Math" panose="02040503050406030204" pitchFamily="18" charset="0"/>
                                </a:rPr>
                              </m:ctrlPr>
                            </m:dPr>
                            <m:e>
                              <m:r>
                                <a:rPr lang="zh-CN" altLang="en-US" i="1">
                                  <a:latin typeface="Cambria Math" panose="02040503050406030204" pitchFamily="18" charset="0"/>
                                </a:rPr>
                                <m:t>𝑦</m:t>
                              </m:r>
                            </m:e>
                          </m:d>
                        </m:e>
                      </m:d>
                      <m:r>
                        <a:rPr lang="zh-CN" altLang="en-US">
                          <a:latin typeface="Cambria Math" panose="02040503050406030204" pitchFamily="18" charset="0"/>
                        </a:rPr>
                        <m:t>∨(∀</m:t>
                      </m:r>
                      <m:r>
                        <a:rPr lang="zh-CN" altLang="en-US" i="1">
                          <a:latin typeface="Cambria Math" panose="02040503050406030204" pitchFamily="18" charset="0"/>
                        </a:rPr>
                        <m:t>𝑥</m:t>
                      </m:r>
                      <m:r>
                        <a:rPr lang="zh-CN" altLang="en-US">
                          <a:latin typeface="Cambria Math" panose="02040503050406030204" pitchFamily="18" charset="0"/>
                        </a:rPr>
                        <m:t>)</m:t>
                      </m:r>
                      <m:r>
                        <a:rPr lang="zh-CN" altLang="en-US" i="1">
                          <a:latin typeface="Cambria Math" panose="02040503050406030204" pitchFamily="18" charset="0"/>
                        </a:rPr>
                        <m:t>𝐹</m:t>
                      </m:r>
                      <m:r>
                        <a:rPr lang="zh-CN" altLang="en-US">
                          <a:latin typeface="Cambria Math" panose="02040503050406030204" pitchFamily="18" charset="0"/>
                        </a:rPr>
                        <m:t>(</m:t>
                      </m:r>
                      <m:r>
                        <a:rPr lang="zh-CN" altLang="en-US" i="1">
                          <a:latin typeface="Cambria Math" panose="02040503050406030204" pitchFamily="18" charset="0"/>
                        </a:rPr>
                        <m:t>𝑥</m:t>
                      </m:r>
                      <m:r>
                        <a:rPr lang="en-US" altLang="zh-CN" i="1">
                          <a:latin typeface="Cambria Math" panose="02040503050406030204" pitchFamily="18" charset="0"/>
                        </a:rPr>
                        <m:t>)</m:t>
                      </m:r>
                    </m:oMath>
                  </m:oMathPara>
                </a14:m>
                <a:endParaRPr lang="zh-CN" altLang="en-US" dirty="0"/>
              </a:p>
              <a:p>
                <a:pPr>
                  <a:lnSpc>
                    <a:spcPct val="150000"/>
                  </a:lnSpc>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zh-CN" altLang="en-US" smtClean="0">
                          <a:latin typeface="Cambria Math" panose="02040503050406030204" pitchFamily="18" charset="0"/>
                        </a:rPr>
                        <m:t>⇔</m:t>
                      </m:r>
                      <m:r>
                        <a:rPr lang="zh-CN" altLang="en-US" smtClean="0">
                          <a:solidFill>
                            <a:srgbClr val="002060"/>
                          </a:solidFill>
                          <a:latin typeface="Cambria Math" panose="02040503050406030204" pitchFamily="18" charset="0"/>
                        </a:rPr>
                        <m:t>(∃</m:t>
                      </m:r>
                      <m:r>
                        <a:rPr lang="zh-CN" altLang="en-US" i="1">
                          <a:solidFill>
                            <a:srgbClr val="002060"/>
                          </a:solidFill>
                          <a:latin typeface="Cambria Math" panose="02040503050406030204" pitchFamily="18" charset="0"/>
                        </a:rPr>
                        <m:t>𝑥</m:t>
                      </m:r>
                      <m:r>
                        <a:rPr lang="zh-CN" altLang="en-US">
                          <a:solidFill>
                            <a:srgbClr val="002060"/>
                          </a:solidFill>
                          <a:latin typeface="Cambria Math" panose="02040503050406030204" pitchFamily="18" charset="0"/>
                        </a:rPr>
                        <m:t>)¬</m:t>
                      </m:r>
                      <m:r>
                        <a:rPr lang="zh-CN" altLang="en-US" i="1">
                          <a:solidFill>
                            <a:srgbClr val="002060"/>
                          </a:solidFill>
                          <a:latin typeface="Cambria Math" panose="02040503050406030204" pitchFamily="18" charset="0"/>
                        </a:rPr>
                        <m:t>𝑃</m:t>
                      </m:r>
                      <m:r>
                        <a:rPr lang="zh-CN" altLang="en-US">
                          <a:solidFill>
                            <a:srgbClr val="002060"/>
                          </a:solidFill>
                          <a:latin typeface="Cambria Math" panose="02040503050406030204" pitchFamily="18" charset="0"/>
                        </a:rPr>
                        <m:t>(</m:t>
                      </m:r>
                      <m:r>
                        <a:rPr lang="zh-CN" altLang="en-US" i="1">
                          <a:solidFill>
                            <a:srgbClr val="002060"/>
                          </a:solidFill>
                          <a:latin typeface="Cambria Math" panose="02040503050406030204" pitchFamily="18" charset="0"/>
                        </a:rPr>
                        <m:t>𝑥</m:t>
                      </m:r>
                      <m:r>
                        <a:rPr lang="zh-CN" altLang="en-US">
                          <a:solidFill>
                            <a:srgbClr val="002060"/>
                          </a:solidFill>
                          <a:latin typeface="Cambria Math" panose="02040503050406030204" pitchFamily="18" charset="0"/>
                        </a:rPr>
                        <m:t>)</m:t>
                      </m:r>
                      <m:r>
                        <a:rPr lang="zh-CN" altLang="en-US">
                          <a:latin typeface="Cambria Math" panose="02040503050406030204" pitchFamily="18" charset="0"/>
                        </a:rPr>
                        <m:t>∧</m:t>
                      </m:r>
                      <m:r>
                        <a:rPr lang="zh-CN" altLang="en-US" smtClean="0">
                          <a:latin typeface="Cambria Math" panose="02040503050406030204" pitchFamily="18" charset="0"/>
                        </a:rPr>
                        <m:t>(∀</m:t>
                      </m:r>
                      <m:r>
                        <a:rPr lang="zh-CN" altLang="en-US" i="1">
                          <a:latin typeface="Cambria Math" panose="02040503050406030204" pitchFamily="18" charset="0"/>
                        </a:rPr>
                        <m:t>𝑦</m:t>
                      </m:r>
                      <m:r>
                        <a:rPr lang="zh-CN" altLang="en-US">
                          <a:latin typeface="Cambria Math" panose="02040503050406030204" pitchFamily="18" charset="0"/>
                        </a:rPr>
                        <m:t>)¬</m:t>
                      </m:r>
                      <m:r>
                        <a:rPr lang="zh-CN" altLang="en-US" i="1">
                          <a:latin typeface="Cambria Math" panose="02040503050406030204" pitchFamily="18" charset="0"/>
                        </a:rPr>
                        <m:t>𝑅</m:t>
                      </m:r>
                      <m:r>
                        <a:rPr lang="zh-CN" altLang="en-US">
                          <a:latin typeface="Cambria Math" panose="02040503050406030204" pitchFamily="18" charset="0"/>
                        </a:rPr>
                        <m:t>(</m:t>
                      </m:r>
                      <m:r>
                        <a:rPr lang="zh-CN" altLang="en-US" i="1">
                          <a:latin typeface="Cambria Math" panose="02040503050406030204" pitchFamily="18" charset="0"/>
                        </a:rPr>
                        <m:t>𝑦</m:t>
                      </m:r>
                      <m:r>
                        <a:rPr lang="zh-CN" altLang="en-US">
                          <a:latin typeface="Cambria Math" panose="02040503050406030204" pitchFamily="18" charset="0"/>
                        </a:rPr>
                        <m:t>)∨</m:t>
                      </m:r>
                      <m:r>
                        <a:rPr lang="zh-CN" altLang="en-US" smtClean="0">
                          <a:solidFill>
                            <a:srgbClr val="0070C0"/>
                          </a:solidFill>
                          <a:latin typeface="Cambria Math" panose="02040503050406030204" pitchFamily="18" charset="0"/>
                        </a:rPr>
                        <m:t>(∀</m:t>
                      </m:r>
                      <m:r>
                        <a:rPr lang="zh-CN" altLang="en-US" i="1" smtClean="0">
                          <a:solidFill>
                            <a:srgbClr val="0070C0"/>
                          </a:solidFill>
                          <a:latin typeface="Cambria Math" panose="02040503050406030204" pitchFamily="18" charset="0"/>
                        </a:rPr>
                        <m:t>𝑥</m:t>
                      </m:r>
                      <m:r>
                        <a:rPr lang="zh-CN" altLang="en-US">
                          <a:solidFill>
                            <a:srgbClr val="0070C0"/>
                          </a:solidFill>
                          <a:latin typeface="Cambria Math" panose="02040503050406030204" pitchFamily="18" charset="0"/>
                        </a:rPr>
                        <m:t>)</m:t>
                      </m:r>
                      <m:r>
                        <a:rPr lang="zh-CN" altLang="en-US" i="1" smtClean="0">
                          <a:solidFill>
                            <a:srgbClr val="0070C0"/>
                          </a:solidFill>
                          <a:latin typeface="Cambria Math" panose="02040503050406030204" pitchFamily="18" charset="0"/>
                        </a:rPr>
                        <m:t>𝐹</m:t>
                      </m:r>
                      <m:r>
                        <a:rPr lang="zh-CN" altLang="en-US">
                          <a:solidFill>
                            <a:srgbClr val="0070C0"/>
                          </a:solidFill>
                          <a:latin typeface="Cambria Math" panose="02040503050406030204" pitchFamily="18" charset="0"/>
                        </a:rPr>
                        <m:t>(</m:t>
                      </m:r>
                      <m:r>
                        <a:rPr lang="zh-CN" altLang="en-US" i="1" smtClean="0">
                          <a:solidFill>
                            <a:srgbClr val="0070C0"/>
                          </a:solidFill>
                          <a:latin typeface="Cambria Math" panose="02040503050406030204" pitchFamily="18" charset="0"/>
                        </a:rPr>
                        <m:t>𝑥</m:t>
                      </m:r>
                      <m:r>
                        <a:rPr lang="en-US" altLang="zh-CN" i="1" smtClean="0">
                          <a:solidFill>
                            <a:srgbClr val="0070C0"/>
                          </a:solidFill>
                          <a:latin typeface="Cambria Math" panose="02040503050406030204" pitchFamily="18" charset="0"/>
                        </a:rPr>
                        <m:t>)</m:t>
                      </m:r>
                    </m:oMath>
                  </m:oMathPara>
                </a14:m>
                <a:endParaRPr lang="en-US" altLang="zh-CN" dirty="0"/>
              </a:p>
              <a:p>
                <a:pPr>
                  <a:lnSpc>
                    <a:spcPct val="150000"/>
                  </a:lnSpc>
                  <a:buFont typeface="Arial" panose="020B0604020202020204" pitchFamily="34" charset="0"/>
                  <a:buNone/>
                </a:pPr>
                <a14:m>
                  <m:oMathPara xmlns:m="http://schemas.openxmlformats.org/officeDocument/2006/math">
                    <m:oMathParaPr>
                      <m:jc m:val="centerGroup"/>
                    </m:oMathParaPr>
                    <m:oMath xmlns:m="http://schemas.openxmlformats.org/officeDocument/2006/math">
                      <m:d>
                        <m:dPr>
                          <m:begChr m:val=""/>
                          <m:ctrlPr>
                            <a:rPr lang="zh-CN" altLang="en-US" i="1">
                              <a:latin typeface="Cambria Math" panose="02040503050406030204" pitchFamily="18" charset="0"/>
                            </a:rPr>
                          </m:ctrlPr>
                        </m:dPr>
                        <m:e>
                          <m:r>
                            <a:rPr lang="zh-CN" altLang="en-US">
                              <a:latin typeface="Cambria Math" panose="02040503050406030204" pitchFamily="18" charset="0"/>
                            </a:rPr>
                            <m:t>⇔</m:t>
                          </m:r>
                          <m:r>
                            <a:rPr lang="zh-CN" altLang="en-US" smtClean="0">
                              <a:solidFill>
                                <a:srgbClr val="0070C0"/>
                              </a:solidFill>
                              <a:latin typeface="Cambria Math" panose="02040503050406030204" pitchFamily="18" charset="0"/>
                            </a:rPr>
                            <m:t>(∃</m:t>
                          </m:r>
                          <m:r>
                            <a:rPr lang="zh-CN" altLang="en-US" i="1">
                              <a:solidFill>
                                <a:srgbClr val="0070C0"/>
                              </a:solidFill>
                              <a:latin typeface="Cambria Math" panose="02040503050406030204" pitchFamily="18" charset="0"/>
                            </a:rPr>
                            <m:t>𝑥</m:t>
                          </m:r>
                          <m:r>
                            <a:rPr lang="zh-CN" altLang="en-US">
                              <a:solidFill>
                                <a:srgbClr val="0070C0"/>
                              </a:solidFill>
                              <a:latin typeface="Cambria Math" panose="02040503050406030204" pitchFamily="18" charset="0"/>
                            </a:rPr>
                            <m:t>)</m:t>
                          </m:r>
                          <m:r>
                            <a:rPr lang="zh-CN" altLang="en-US">
                              <a:latin typeface="Cambria Math" panose="02040503050406030204" pitchFamily="18" charset="0"/>
                            </a:rPr>
                            <m:t>¬</m:t>
                          </m:r>
                          <m:r>
                            <a:rPr lang="zh-CN" altLang="en-US" i="1">
                              <a:latin typeface="Cambria Math" panose="02040503050406030204" pitchFamily="18" charset="0"/>
                            </a:rPr>
                            <m:t>𝑃</m:t>
                          </m:r>
                          <m:r>
                            <a:rPr lang="zh-CN" altLang="en-US">
                              <a:latin typeface="Cambria Math" panose="02040503050406030204" pitchFamily="18" charset="0"/>
                            </a:rPr>
                            <m:t>(</m:t>
                          </m:r>
                          <m:r>
                            <a:rPr lang="zh-CN" altLang="en-US" i="1">
                              <a:latin typeface="Cambria Math" panose="02040503050406030204" pitchFamily="18" charset="0"/>
                            </a:rPr>
                            <m:t>𝑥</m:t>
                          </m:r>
                          <m:r>
                            <a:rPr lang="zh-CN" altLang="en-US">
                              <a:latin typeface="Cambria Math" panose="02040503050406030204" pitchFamily="18" charset="0"/>
                            </a:rPr>
                            <m:t>)∧</m:t>
                          </m:r>
                          <m:r>
                            <a:rPr lang="zh-CN" altLang="en-US" smtClean="0">
                              <a:solidFill>
                                <a:srgbClr val="0070C0"/>
                              </a:solidFill>
                              <a:latin typeface="Cambria Math" panose="02040503050406030204" pitchFamily="18" charset="0"/>
                            </a:rPr>
                            <m:t>(∀</m:t>
                          </m:r>
                          <m:r>
                            <a:rPr lang="zh-CN" altLang="en-US" i="1">
                              <a:solidFill>
                                <a:srgbClr val="0070C0"/>
                              </a:solidFill>
                              <a:latin typeface="Cambria Math" panose="02040503050406030204" pitchFamily="18" charset="0"/>
                            </a:rPr>
                            <m:t>𝑦</m:t>
                          </m:r>
                          <m:r>
                            <a:rPr lang="zh-CN" altLang="en-US">
                              <a:solidFill>
                                <a:srgbClr val="0070C0"/>
                              </a:solidFill>
                              <a:latin typeface="Cambria Math" panose="02040503050406030204" pitchFamily="18" charset="0"/>
                            </a:rPr>
                            <m:t>)</m:t>
                          </m:r>
                          <m:r>
                            <a:rPr lang="zh-CN" altLang="en-US">
                              <a:latin typeface="Cambria Math" panose="02040503050406030204" pitchFamily="18" charset="0"/>
                            </a:rPr>
                            <m:t>¬</m:t>
                          </m:r>
                          <m:r>
                            <a:rPr lang="zh-CN" altLang="en-US" i="1">
                              <a:latin typeface="Cambria Math" panose="02040503050406030204" pitchFamily="18" charset="0"/>
                            </a:rPr>
                            <m:t>𝑅</m:t>
                          </m:r>
                          <m:r>
                            <a:rPr lang="zh-CN" altLang="en-US">
                              <a:latin typeface="Cambria Math" panose="02040503050406030204" pitchFamily="18" charset="0"/>
                            </a:rPr>
                            <m:t>(</m:t>
                          </m:r>
                          <m:r>
                            <a:rPr lang="zh-CN" altLang="en-US" i="1">
                              <a:latin typeface="Cambria Math" panose="02040503050406030204" pitchFamily="18" charset="0"/>
                            </a:rPr>
                            <m:t>𝑦</m:t>
                          </m:r>
                          <m:r>
                            <a:rPr lang="zh-CN" altLang="en-US">
                              <a:latin typeface="Cambria Math" panose="02040503050406030204" pitchFamily="18" charset="0"/>
                            </a:rPr>
                            <m:t>)∨</m:t>
                          </m:r>
                          <m:r>
                            <a:rPr lang="zh-CN" altLang="en-US" smtClean="0">
                              <a:solidFill>
                                <a:srgbClr val="0070C0"/>
                              </a:solidFill>
                              <a:latin typeface="Cambria Math" panose="02040503050406030204" pitchFamily="18" charset="0"/>
                            </a:rPr>
                            <m:t>(∀</m:t>
                          </m:r>
                          <m:r>
                            <a:rPr lang="zh-CN" altLang="en-US" i="1">
                              <a:solidFill>
                                <a:srgbClr val="0070C0"/>
                              </a:solidFill>
                              <a:latin typeface="Cambria Math" panose="02040503050406030204" pitchFamily="18" charset="0"/>
                            </a:rPr>
                            <m:t>𝑧</m:t>
                          </m:r>
                          <m:r>
                            <a:rPr lang="zh-CN" altLang="en-US">
                              <a:solidFill>
                                <a:srgbClr val="0070C0"/>
                              </a:solidFill>
                              <a:latin typeface="Cambria Math" panose="02040503050406030204" pitchFamily="18" charset="0"/>
                            </a:rPr>
                            <m:t>)</m:t>
                          </m:r>
                          <m:r>
                            <a:rPr lang="zh-CN" altLang="en-US" i="1">
                              <a:latin typeface="Cambria Math" panose="02040503050406030204" pitchFamily="18" charset="0"/>
                            </a:rPr>
                            <m:t>𝐹</m:t>
                          </m:r>
                          <m:r>
                            <a:rPr lang="zh-CN" altLang="en-US">
                              <a:latin typeface="Cambria Math" panose="02040503050406030204" pitchFamily="18" charset="0"/>
                            </a:rPr>
                            <m:t>(</m:t>
                          </m:r>
                          <m:r>
                            <a:rPr lang="zh-CN" altLang="en-US" i="1">
                              <a:latin typeface="Cambria Math" panose="02040503050406030204" pitchFamily="18" charset="0"/>
                            </a:rPr>
                            <m:t>𝑧</m:t>
                          </m:r>
                        </m:e>
                      </m:d>
                    </m:oMath>
                  </m:oMathPara>
                </a14:m>
                <a:endParaRPr lang="en-US" altLang="zh-CN" dirty="0"/>
              </a:p>
              <a:p>
                <a:pPr>
                  <a:lnSpc>
                    <a:spcPct val="150000"/>
                  </a:lnSpc>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zh-CN" altLang="en-US" i="1" dirty="0" smtClean="0">
                          <a:latin typeface="Cambria Math" panose="02040503050406030204" pitchFamily="18" charset="0"/>
                        </a:rPr>
                        <m:t>⇔ </m:t>
                      </m:r>
                      <m:d>
                        <m:dPr>
                          <m:ctrlPr>
                            <a:rPr lang="zh-CN" altLang="en-US" i="1" dirty="0" smtClean="0">
                              <a:solidFill>
                                <a:srgbClr val="0070C0"/>
                              </a:solidFill>
                              <a:latin typeface="Cambria Math" panose="02040503050406030204" pitchFamily="18" charset="0"/>
                            </a:rPr>
                          </m:ctrlPr>
                        </m:dPr>
                        <m:e>
                          <m:r>
                            <a:rPr lang="zh-CN" altLang="en-US" i="1" dirty="0" smtClean="0">
                              <a:solidFill>
                                <a:srgbClr val="0070C0"/>
                              </a:solidFill>
                              <a:latin typeface="Cambria Math" panose="02040503050406030204" pitchFamily="18" charset="0"/>
                            </a:rPr>
                            <m:t>∃</m:t>
                          </m:r>
                          <m:r>
                            <a:rPr lang="zh-CN" altLang="en-US" i="1" dirty="0" smtClean="0">
                              <a:solidFill>
                                <a:srgbClr val="0070C0"/>
                              </a:solidFill>
                              <a:latin typeface="Cambria Math" panose="02040503050406030204" pitchFamily="18" charset="0"/>
                            </a:rPr>
                            <m:t>𝑥</m:t>
                          </m:r>
                        </m:e>
                      </m:d>
                      <m:d>
                        <m:dPr>
                          <m:ctrlPr>
                            <a:rPr lang="zh-CN" altLang="en-US" i="1" dirty="0" smtClean="0">
                              <a:solidFill>
                                <a:srgbClr val="0070C0"/>
                              </a:solidFill>
                              <a:latin typeface="Cambria Math" panose="02040503050406030204" pitchFamily="18" charset="0"/>
                            </a:rPr>
                          </m:ctrlPr>
                        </m:dPr>
                        <m:e>
                          <m:r>
                            <a:rPr lang="zh-CN" altLang="en-US" i="1" dirty="0" smtClean="0">
                              <a:solidFill>
                                <a:srgbClr val="0070C0"/>
                              </a:solidFill>
                              <a:latin typeface="Cambria Math" panose="02040503050406030204" pitchFamily="18" charset="0"/>
                            </a:rPr>
                            <m:t>∀</m:t>
                          </m:r>
                          <m:r>
                            <a:rPr lang="zh-CN" altLang="en-US" i="1" dirty="0" smtClean="0">
                              <a:solidFill>
                                <a:srgbClr val="0070C0"/>
                              </a:solidFill>
                              <a:latin typeface="Cambria Math" panose="02040503050406030204" pitchFamily="18" charset="0"/>
                            </a:rPr>
                            <m:t>𝑦</m:t>
                          </m:r>
                        </m:e>
                      </m:d>
                      <m:d>
                        <m:dPr>
                          <m:ctrlPr>
                            <a:rPr lang="zh-CN" altLang="en-US" i="1" dirty="0" smtClean="0">
                              <a:solidFill>
                                <a:srgbClr val="0070C0"/>
                              </a:solidFill>
                              <a:latin typeface="Cambria Math" panose="02040503050406030204" pitchFamily="18" charset="0"/>
                            </a:rPr>
                          </m:ctrlPr>
                        </m:dPr>
                        <m:e>
                          <m:r>
                            <a:rPr lang="zh-CN" altLang="en-US" i="1" dirty="0" smtClean="0">
                              <a:solidFill>
                                <a:srgbClr val="0070C0"/>
                              </a:solidFill>
                              <a:latin typeface="Cambria Math" panose="02040503050406030204" pitchFamily="18" charset="0"/>
                            </a:rPr>
                            <m:t>∀</m:t>
                          </m:r>
                          <m:r>
                            <a:rPr lang="zh-CN" altLang="en-US" i="1" dirty="0" smtClean="0">
                              <a:solidFill>
                                <a:srgbClr val="0070C0"/>
                              </a:solidFill>
                              <a:latin typeface="Cambria Math" panose="02040503050406030204" pitchFamily="18" charset="0"/>
                            </a:rPr>
                            <m:t>𝑧</m:t>
                          </m:r>
                        </m:e>
                      </m:d>
                      <m:d>
                        <m:dPr>
                          <m:ctrlPr>
                            <a:rPr lang="zh-CN" altLang="en-US" i="1" dirty="0" smtClean="0">
                              <a:solidFill>
                                <a:schemeClr val="tx2"/>
                              </a:solidFill>
                              <a:latin typeface="Cambria Math" panose="02040503050406030204" pitchFamily="18" charset="0"/>
                            </a:rPr>
                          </m:ctrlPr>
                        </m:dPr>
                        <m:e>
                          <m:r>
                            <a:rPr lang="zh-CN" altLang="en-US" i="1" dirty="0" smtClean="0">
                              <a:solidFill>
                                <a:schemeClr val="tx2"/>
                              </a:solidFill>
                              <a:latin typeface="Cambria Math" panose="02040503050406030204" pitchFamily="18" charset="0"/>
                            </a:rPr>
                            <m:t>¬</m:t>
                          </m:r>
                          <m:r>
                            <a:rPr lang="zh-CN" altLang="en-US" i="1" dirty="0" smtClean="0">
                              <a:latin typeface="Cambria Math" panose="02040503050406030204" pitchFamily="18" charset="0"/>
                            </a:rPr>
                            <m:t>𝑃</m:t>
                          </m:r>
                          <m:d>
                            <m:dPr>
                              <m:ctrlPr>
                                <a:rPr lang="zh-CN" altLang="en-US" i="1" dirty="0" smtClean="0">
                                  <a:latin typeface="Cambria Math" panose="02040503050406030204" pitchFamily="18" charset="0"/>
                                </a:rPr>
                              </m:ctrlPr>
                            </m:dPr>
                            <m:e>
                              <m:r>
                                <a:rPr lang="zh-CN" altLang="en-US" i="1" dirty="0" smtClean="0">
                                  <a:latin typeface="Cambria Math" panose="02040503050406030204" pitchFamily="18" charset="0"/>
                                </a:rPr>
                                <m:t>𝑥</m:t>
                              </m:r>
                            </m:e>
                          </m:d>
                          <m:r>
                            <a:rPr lang="zh-CN" altLang="en-US" i="1" dirty="0" smtClean="0">
                              <a:latin typeface="Cambria Math" panose="02040503050406030204" pitchFamily="18" charset="0"/>
                            </a:rPr>
                            <m:t>∧¬</m:t>
                          </m:r>
                          <m:r>
                            <a:rPr lang="zh-CN" altLang="en-US" i="1" dirty="0" smtClean="0">
                              <a:latin typeface="Cambria Math" panose="02040503050406030204" pitchFamily="18" charset="0"/>
                            </a:rPr>
                            <m:t>𝑅</m:t>
                          </m:r>
                          <m:d>
                            <m:dPr>
                              <m:ctrlPr>
                                <a:rPr lang="zh-CN" altLang="en-US" i="1" dirty="0" smtClean="0">
                                  <a:latin typeface="Cambria Math" panose="02040503050406030204" pitchFamily="18" charset="0"/>
                                </a:rPr>
                              </m:ctrlPr>
                            </m:dPr>
                            <m:e>
                              <m:r>
                                <a:rPr lang="zh-CN" altLang="en-US" i="1" dirty="0" smtClean="0">
                                  <a:latin typeface="Cambria Math" panose="02040503050406030204" pitchFamily="18" charset="0"/>
                                </a:rPr>
                                <m:t>𝑦</m:t>
                              </m:r>
                            </m:e>
                          </m:d>
                          <m:r>
                            <a:rPr lang="zh-CN" altLang="en-US" i="1" dirty="0" smtClean="0">
                              <a:latin typeface="Cambria Math" panose="02040503050406030204" pitchFamily="18" charset="0"/>
                            </a:rPr>
                            <m:t>∨</m:t>
                          </m:r>
                          <m:r>
                            <a:rPr lang="zh-CN" altLang="en-US" i="1" dirty="0" smtClean="0">
                              <a:latin typeface="Cambria Math" panose="02040503050406030204" pitchFamily="18" charset="0"/>
                            </a:rPr>
                            <m:t>𝐹</m:t>
                          </m:r>
                          <m:d>
                            <m:dPr>
                              <m:ctrlPr>
                                <a:rPr lang="zh-CN" altLang="en-US" i="1" dirty="0" smtClean="0">
                                  <a:latin typeface="Cambria Math" panose="02040503050406030204" pitchFamily="18" charset="0"/>
                                </a:rPr>
                              </m:ctrlPr>
                            </m:dPr>
                            <m:e>
                              <m:r>
                                <a:rPr lang="en-US" altLang="zh-CN" i="1" dirty="0" smtClean="0">
                                  <a:latin typeface="Cambria Math" panose="02040503050406030204" pitchFamily="18" charset="0"/>
                                </a:rPr>
                                <m:t>𝑧</m:t>
                              </m:r>
                            </m:e>
                          </m:d>
                        </m:e>
                      </m:d>
                    </m:oMath>
                  </m:oMathPara>
                </a14:m>
                <a:endParaRPr lang="zh-CN" altLang="en-US" dirty="0"/>
              </a:p>
              <a:p>
                <a:pPr algn="just"/>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mc:Choice>
        <mc:Fallback>
          <p:sp>
            <p:nvSpPr>
              <p:cNvPr id="13" name="Rectangle 3">
                <a:extLst>
                  <a:ext uri="{FF2B5EF4-FFF2-40B4-BE49-F238E27FC236}">
                    <a16:creationId xmlns:a16="http://schemas.microsoft.com/office/drawing/2014/main" id="{DB4F35ED-FCD9-4E38-807F-EAE8EF17FBAE}"/>
                  </a:ext>
                </a:extLst>
              </p:cNvPr>
              <p:cNvSpPr txBox="1">
                <a:spLocks noRot="1" noChangeAspect="1" noMove="1" noResize="1" noEditPoints="1" noAdjustHandles="1" noChangeArrowheads="1" noChangeShapeType="1" noTextEdit="1"/>
              </p:cNvSpPr>
              <p:nvPr/>
            </p:nvSpPr>
            <p:spPr>
              <a:xfrm>
                <a:off x="1842516" y="1143000"/>
                <a:ext cx="10349484" cy="5715000"/>
              </a:xfrm>
              <a:prstGeom prst="rect">
                <a:avLst/>
              </a:prstGeom>
              <a:blipFill>
                <a:blip r:embed="rId4"/>
                <a:stretch>
                  <a:fillRect l="-1178" t="-1921" r="-1237"/>
                </a:stretch>
              </a:blipFill>
            </p:spPr>
            <p:txBody>
              <a:bodyPr/>
              <a:lstStyle/>
              <a:p>
                <a:r>
                  <a:rPr lang="zh-CN" altLang="en-US">
                    <a:noFill/>
                  </a:rPr>
                  <a:t> </a:t>
                </a:r>
              </a:p>
            </p:txBody>
          </p:sp>
        </mc:Fallback>
      </mc:AlternateContent>
      <p:sp>
        <p:nvSpPr>
          <p:cNvPr id="14" name="矩形 13">
            <a:extLst>
              <a:ext uri="{FF2B5EF4-FFF2-40B4-BE49-F238E27FC236}">
                <a16:creationId xmlns:a16="http://schemas.microsoft.com/office/drawing/2014/main" id="{6D8BD72F-AF76-46FB-A93B-DA6342967130}"/>
              </a:ext>
            </a:extLst>
          </p:cNvPr>
          <p:cNvSpPr/>
          <p:nvPr/>
        </p:nvSpPr>
        <p:spPr>
          <a:xfrm>
            <a:off x="0" y="1037509"/>
            <a:ext cx="1689098" cy="1391407"/>
          </a:xfrm>
          <a:prstGeom prst="rect">
            <a:avLst/>
          </a:prstGeom>
        </p:spPr>
        <p:txBody>
          <a:bodyPr wrap="square">
            <a:spAutoFit/>
            <a:scene3d>
              <a:camera prst="orthographicFront"/>
              <a:lightRig rig="threePt" dir="t"/>
            </a:scene3d>
            <a:sp3d/>
          </a:bodyPr>
          <a:lstStyle/>
          <a:p>
            <a:pPr>
              <a:lnSpc>
                <a:spcPct val="120000"/>
              </a:lnSpc>
            </a:pPr>
            <a:r>
              <a:rPr lang="zh-CN" altLang="en-US" b="1" u="sng" dirty="0">
                <a:solidFill>
                  <a:schemeClr val="bg1"/>
                </a:solidFill>
                <a:cs typeface="+mn-ea"/>
                <a:sym typeface="+mn-lt"/>
              </a:rPr>
              <a:t>前束范式</a:t>
            </a:r>
          </a:p>
          <a:p>
            <a:pPr>
              <a:lnSpc>
                <a:spcPct val="120000"/>
              </a:lnSpc>
            </a:pPr>
            <a:endParaRPr lang="en-US" altLang="zh-CN" dirty="0">
              <a:solidFill>
                <a:schemeClr val="bg1">
                  <a:lumMod val="65000"/>
                </a:schemeClr>
              </a:solidFill>
              <a:cs typeface="+mn-ea"/>
              <a:sym typeface="+mn-lt"/>
            </a:endParaRPr>
          </a:p>
          <a:p>
            <a:pPr>
              <a:lnSpc>
                <a:spcPct val="120000"/>
              </a:lnSpc>
            </a:pPr>
            <a:r>
              <a:rPr lang="zh-CN" altLang="en-US" b="1" dirty="0">
                <a:solidFill>
                  <a:srgbClr val="FFFF00"/>
                </a:solidFill>
                <a:cs typeface="+mn-ea"/>
                <a:sym typeface="+mn-lt"/>
              </a:rPr>
              <a:t>斯柯林范式</a:t>
            </a:r>
            <a:endParaRPr lang="en-US" altLang="zh-CN" b="1" dirty="0">
              <a:solidFill>
                <a:srgbClr val="FFFF00"/>
              </a:solidFill>
              <a:cs typeface="+mn-ea"/>
              <a:sym typeface="+mn-lt"/>
            </a:endParaRPr>
          </a:p>
          <a:p>
            <a:pPr>
              <a:lnSpc>
                <a:spcPct val="120000"/>
              </a:lnSpc>
            </a:pPr>
            <a:endParaRPr lang="en-US" altLang="zh-CN" dirty="0">
              <a:solidFill>
                <a:schemeClr val="bg1">
                  <a:lumMod val="65000"/>
                </a:schemeClr>
              </a:solidFill>
              <a:cs typeface="+mn-ea"/>
              <a:sym typeface="+mn-lt"/>
            </a:endParaRPr>
          </a:p>
        </p:txBody>
      </p:sp>
      <p:graphicFrame>
        <p:nvGraphicFramePr>
          <p:cNvPr id="2" name="对象 1">
            <a:extLst>
              <a:ext uri="{FF2B5EF4-FFF2-40B4-BE49-F238E27FC236}">
                <a16:creationId xmlns:a16="http://schemas.microsoft.com/office/drawing/2014/main" id="{483A01BD-E9E4-4028-B393-D20E2454D5B0}"/>
              </a:ext>
            </a:extLst>
          </p:cNvPr>
          <p:cNvGraphicFramePr>
            <a:graphicFrameLocks noChangeAspect="1"/>
          </p:cNvGraphicFramePr>
          <p:nvPr>
            <p:extLst>
              <p:ext uri="{D42A27DB-BD31-4B8C-83A1-F6EECF244321}">
                <p14:modId xmlns:p14="http://schemas.microsoft.com/office/powerpoint/2010/main" val="929108969"/>
              </p:ext>
            </p:extLst>
          </p:nvPr>
        </p:nvGraphicFramePr>
        <p:xfrm>
          <a:off x="4323395" y="1652329"/>
          <a:ext cx="5181600" cy="466725"/>
        </p:xfrm>
        <a:graphic>
          <a:graphicData uri="http://schemas.openxmlformats.org/presentationml/2006/ole">
            <mc:AlternateContent xmlns:mc="http://schemas.openxmlformats.org/markup-compatibility/2006">
              <mc:Choice xmlns:v="urn:schemas-microsoft-com:vml" Requires="v">
                <p:oleObj spid="_x0000_s35856" name="Equation" r:id="rId5" imgW="5181535" imgH="466531" progId="Equation.DSMT4">
                  <p:embed/>
                </p:oleObj>
              </mc:Choice>
              <mc:Fallback>
                <p:oleObj name="Equation" r:id="rId5" imgW="5181535" imgH="466531" progId="Equation.DSMT4">
                  <p:embed/>
                  <p:pic>
                    <p:nvPicPr>
                      <p:cNvPr id="0" name=""/>
                      <p:cNvPicPr/>
                      <p:nvPr/>
                    </p:nvPicPr>
                    <p:blipFill>
                      <a:blip r:embed="rId6"/>
                      <a:stretch>
                        <a:fillRect/>
                      </a:stretch>
                    </p:blipFill>
                    <p:spPr>
                      <a:xfrm>
                        <a:off x="4323395" y="1652329"/>
                        <a:ext cx="5181600" cy="466725"/>
                      </a:xfrm>
                      <a:prstGeom prst="rect">
                        <a:avLst/>
                      </a:prstGeom>
                    </p:spPr>
                  </p:pic>
                </p:oleObj>
              </mc:Fallback>
            </mc:AlternateContent>
          </a:graphicData>
        </a:graphic>
      </p:graphicFrame>
    </p:spTree>
    <p:extLst>
      <p:ext uri="{BB962C8B-B14F-4D97-AF65-F5344CB8AC3E}">
        <p14:creationId xmlns:p14="http://schemas.microsoft.com/office/powerpoint/2010/main" val="2344900242"/>
      </p:ext>
    </p:extLst>
  </p:cSld>
  <p:clrMapOvr>
    <a:masterClrMapping/>
  </p:clrMapOvr>
  <mc:AlternateContent xmlns:mc="http://schemas.openxmlformats.org/markup-compatibility/2006" xmlns:p14="http://schemas.microsoft.com/office/powerpoint/2010/main">
    <mc:Choice Requires="p14">
      <p:transition spd="slow" p14:dur="105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62423AEC-297D-4AC6-937F-565891408581}"/>
              </a:ext>
            </a:extLst>
          </p:cNvPr>
          <p:cNvSpPr txBox="1"/>
          <p:nvPr/>
        </p:nvSpPr>
        <p:spPr>
          <a:xfrm>
            <a:off x="1756364" y="103852"/>
            <a:ext cx="10315663" cy="769441"/>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4400" b="1" i="0" u="none" strike="noStrike" kern="1200" cap="none" spc="0" normalizeH="0" baseline="0" noProof="0" dirty="0" err="1">
                <a:ln>
                  <a:noFill/>
                </a:ln>
                <a:solidFill>
                  <a:srgbClr val="FFFFFF"/>
                </a:solidFill>
                <a:effectLst>
                  <a:outerShdw blurRad="38100" dist="38100" dir="2700000" algn="tl">
                    <a:srgbClr val="000000">
                      <a:alpha val="43137"/>
                    </a:srgbClr>
                  </a:outerShdw>
                </a:effectLst>
                <a:uLnTx/>
                <a:uFillTx/>
                <a:latin typeface="Arial"/>
                <a:cs typeface="+mn-ea"/>
                <a:sym typeface="+mn-lt"/>
              </a:rPr>
              <a:t>Skolem</a:t>
            </a:r>
            <a:r>
              <a:rPr kumimoji="0" lang="en-US" altLang="zh-CN" sz="44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Arial"/>
                <a:cs typeface="+mn-ea"/>
                <a:sym typeface="+mn-lt"/>
              </a:rPr>
              <a:t> Paradigm</a:t>
            </a:r>
            <a:endParaRPr kumimoji="0" lang="zh-CN" altLang="en-US" sz="36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Arial"/>
              <a:cs typeface="+mn-ea"/>
              <a:sym typeface="+mn-lt"/>
            </a:endParaRPr>
          </a:p>
        </p:txBody>
      </p:sp>
      <p:grpSp>
        <p:nvGrpSpPr>
          <p:cNvPr id="6" name="组合 5">
            <a:extLst>
              <a:ext uri="{FF2B5EF4-FFF2-40B4-BE49-F238E27FC236}">
                <a16:creationId xmlns:a16="http://schemas.microsoft.com/office/drawing/2014/main" id="{65459A86-2236-4247-9311-D46EC9F8D18D}"/>
              </a:ext>
            </a:extLst>
          </p:cNvPr>
          <p:cNvGrpSpPr/>
          <p:nvPr/>
        </p:nvGrpSpPr>
        <p:grpSpPr>
          <a:xfrm>
            <a:off x="119973" y="397477"/>
            <a:ext cx="1449151" cy="180724"/>
            <a:chOff x="5392832" y="1016000"/>
            <a:chExt cx="1449150" cy="180724"/>
          </a:xfrm>
        </p:grpSpPr>
        <p:sp>
          <p:nvSpPr>
            <p:cNvPr id="7" name="Freeform 45">
              <a:extLst>
                <a:ext uri="{FF2B5EF4-FFF2-40B4-BE49-F238E27FC236}">
                  <a16:creationId xmlns:a16="http://schemas.microsoft.com/office/drawing/2014/main" id="{79F5C682-BDEF-4D53-B481-CCF2EF60A471}"/>
                </a:ext>
              </a:extLst>
            </p:cNvPr>
            <p:cNvSpPr>
              <a:spLocks noEditPoints="1"/>
            </p:cNvSpPr>
            <p:nvPr/>
          </p:nvSpPr>
          <p:spPr bwMode="auto">
            <a:xfrm>
              <a:off x="5392832" y="1021378"/>
              <a:ext cx="142015" cy="169628"/>
            </a:xfrm>
            <a:custGeom>
              <a:avLst/>
              <a:gdLst>
                <a:gd name="T0" fmla="*/ 86 w 94"/>
                <a:gd name="T1" fmla="*/ 23 h 110"/>
                <a:gd name="T2" fmla="*/ 2 w 94"/>
                <a:gd name="T3" fmla="*/ 39 h 110"/>
                <a:gd name="T4" fmla="*/ 17 w 94"/>
                <a:gd name="T5" fmla="*/ 107 h 110"/>
                <a:gd name="T6" fmla="*/ 25 w 94"/>
                <a:gd name="T7" fmla="*/ 107 h 110"/>
                <a:gd name="T8" fmla="*/ 26 w 94"/>
                <a:gd name="T9" fmla="*/ 107 h 110"/>
                <a:gd name="T10" fmla="*/ 31 w 94"/>
                <a:gd name="T11" fmla="*/ 107 h 110"/>
                <a:gd name="T12" fmla="*/ 57 w 94"/>
                <a:gd name="T13" fmla="*/ 109 h 110"/>
                <a:gd name="T14" fmla="*/ 81 w 94"/>
                <a:gd name="T15" fmla="*/ 99 h 110"/>
                <a:gd name="T16" fmla="*/ 86 w 94"/>
                <a:gd name="T17" fmla="*/ 23 h 110"/>
                <a:gd name="T18" fmla="*/ 28 w 94"/>
                <a:gd name="T19" fmla="*/ 77 h 110"/>
                <a:gd name="T20" fmla="*/ 33 w 94"/>
                <a:gd name="T21" fmla="*/ 89 h 110"/>
                <a:gd name="T22" fmla="*/ 28 w 94"/>
                <a:gd name="T23" fmla="*/ 77 h 110"/>
                <a:gd name="T24" fmla="*/ 30 w 94"/>
                <a:gd name="T25" fmla="*/ 39 h 110"/>
                <a:gd name="T26" fmla="*/ 35 w 94"/>
                <a:gd name="T27" fmla="*/ 28 h 110"/>
                <a:gd name="T28" fmla="*/ 30 w 94"/>
                <a:gd name="T29" fmla="*/ 39 h 110"/>
                <a:gd name="T30" fmla="*/ 63 w 94"/>
                <a:gd name="T31" fmla="*/ 39 h 110"/>
                <a:gd name="T32" fmla="*/ 66 w 94"/>
                <a:gd name="T33" fmla="*/ 49 h 110"/>
                <a:gd name="T34" fmla="*/ 58 w 94"/>
                <a:gd name="T35" fmla="*/ 46 h 110"/>
                <a:gd name="T36" fmla="*/ 63 w 94"/>
                <a:gd name="T37" fmla="*/ 39 h 110"/>
                <a:gd name="T38" fmla="*/ 66 w 94"/>
                <a:gd name="T39" fmla="*/ 66 h 110"/>
                <a:gd name="T40" fmla="*/ 68 w 94"/>
                <a:gd name="T41" fmla="*/ 77 h 110"/>
                <a:gd name="T42" fmla="*/ 66 w 94"/>
                <a:gd name="T43" fmla="*/ 66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4" h="110">
                  <a:moveTo>
                    <a:pt x="86" y="23"/>
                  </a:moveTo>
                  <a:cubicBezTo>
                    <a:pt x="69" y="0"/>
                    <a:pt x="8" y="2"/>
                    <a:pt x="2" y="39"/>
                  </a:cubicBezTo>
                  <a:cubicBezTo>
                    <a:pt x="21" y="48"/>
                    <a:pt x="0" y="91"/>
                    <a:pt x="17" y="107"/>
                  </a:cubicBezTo>
                  <a:cubicBezTo>
                    <a:pt x="19" y="108"/>
                    <a:pt x="22" y="107"/>
                    <a:pt x="25" y="107"/>
                  </a:cubicBezTo>
                  <a:cubicBezTo>
                    <a:pt x="26" y="107"/>
                    <a:pt x="26" y="107"/>
                    <a:pt x="26" y="107"/>
                  </a:cubicBezTo>
                  <a:cubicBezTo>
                    <a:pt x="29" y="106"/>
                    <a:pt x="30" y="107"/>
                    <a:pt x="31" y="107"/>
                  </a:cubicBezTo>
                  <a:cubicBezTo>
                    <a:pt x="40" y="110"/>
                    <a:pt x="49" y="109"/>
                    <a:pt x="57" y="109"/>
                  </a:cubicBezTo>
                  <a:cubicBezTo>
                    <a:pt x="66" y="107"/>
                    <a:pt x="75" y="107"/>
                    <a:pt x="81" y="99"/>
                  </a:cubicBezTo>
                  <a:cubicBezTo>
                    <a:pt x="94" y="81"/>
                    <a:pt x="80" y="48"/>
                    <a:pt x="86" y="23"/>
                  </a:cubicBezTo>
                  <a:close/>
                  <a:moveTo>
                    <a:pt x="28" y="77"/>
                  </a:moveTo>
                  <a:cubicBezTo>
                    <a:pt x="31" y="79"/>
                    <a:pt x="33" y="83"/>
                    <a:pt x="33" y="89"/>
                  </a:cubicBezTo>
                  <a:cubicBezTo>
                    <a:pt x="24" y="92"/>
                    <a:pt x="29" y="81"/>
                    <a:pt x="28" y="77"/>
                  </a:cubicBezTo>
                  <a:close/>
                  <a:moveTo>
                    <a:pt x="30" y="39"/>
                  </a:moveTo>
                  <a:cubicBezTo>
                    <a:pt x="24" y="37"/>
                    <a:pt x="29" y="26"/>
                    <a:pt x="35" y="28"/>
                  </a:cubicBezTo>
                  <a:cubicBezTo>
                    <a:pt x="37" y="35"/>
                    <a:pt x="30" y="34"/>
                    <a:pt x="30" y="39"/>
                  </a:cubicBezTo>
                  <a:close/>
                  <a:moveTo>
                    <a:pt x="63" y="39"/>
                  </a:moveTo>
                  <a:cubicBezTo>
                    <a:pt x="66" y="39"/>
                    <a:pt x="65" y="45"/>
                    <a:pt x="66" y="49"/>
                  </a:cubicBezTo>
                  <a:cubicBezTo>
                    <a:pt x="63" y="47"/>
                    <a:pt x="61" y="46"/>
                    <a:pt x="58" y="46"/>
                  </a:cubicBezTo>
                  <a:cubicBezTo>
                    <a:pt x="59" y="43"/>
                    <a:pt x="62" y="42"/>
                    <a:pt x="63" y="39"/>
                  </a:cubicBezTo>
                  <a:close/>
                  <a:moveTo>
                    <a:pt x="66" y="66"/>
                  </a:moveTo>
                  <a:cubicBezTo>
                    <a:pt x="69" y="67"/>
                    <a:pt x="68" y="73"/>
                    <a:pt x="68" y="77"/>
                  </a:cubicBezTo>
                  <a:cubicBezTo>
                    <a:pt x="62" y="76"/>
                    <a:pt x="62" y="70"/>
                    <a:pt x="66" y="66"/>
                  </a:cubicBezTo>
                  <a:close/>
                </a:path>
              </a:pathLst>
            </a:custGeom>
            <a:solidFill>
              <a:srgbClr val="EDB2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cs typeface="+mn-ea"/>
                <a:sym typeface="+mn-lt"/>
              </a:endParaRPr>
            </a:p>
          </p:txBody>
        </p:sp>
        <p:sp>
          <p:nvSpPr>
            <p:cNvPr id="8" name="Freeform 46">
              <a:extLst>
                <a:ext uri="{FF2B5EF4-FFF2-40B4-BE49-F238E27FC236}">
                  <a16:creationId xmlns:a16="http://schemas.microsoft.com/office/drawing/2014/main" id="{34E012F1-3888-4574-B83C-160D877B5CED}"/>
                </a:ext>
              </a:extLst>
            </p:cNvPr>
            <p:cNvSpPr>
              <a:spLocks noEditPoints="1"/>
            </p:cNvSpPr>
            <p:nvPr/>
          </p:nvSpPr>
          <p:spPr bwMode="auto">
            <a:xfrm>
              <a:off x="5725270" y="1021378"/>
              <a:ext cx="141451" cy="169628"/>
            </a:xfrm>
            <a:custGeom>
              <a:avLst/>
              <a:gdLst>
                <a:gd name="T0" fmla="*/ 85 w 94"/>
                <a:gd name="T1" fmla="*/ 23 h 110"/>
                <a:gd name="T2" fmla="*/ 1 w 94"/>
                <a:gd name="T3" fmla="*/ 39 h 110"/>
                <a:gd name="T4" fmla="*/ 17 w 94"/>
                <a:gd name="T5" fmla="*/ 107 h 110"/>
                <a:gd name="T6" fmla="*/ 24 w 94"/>
                <a:gd name="T7" fmla="*/ 107 h 110"/>
                <a:gd name="T8" fmla="*/ 26 w 94"/>
                <a:gd name="T9" fmla="*/ 107 h 110"/>
                <a:gd name="T10" fmla="*/ 31 w 94"/>
                <a:gd name="T11" fmla="*/ 107 h 110"/>
                <a:gd name="T12" fmla="*/ 57 w 94"/>
                <a:gd name="T13" fmla="*/ 109 h 110"/>
                <a:gd name="T14" fmla="*/ 80 w 94"/>
                <a:gd name="T15" fmla="*/ 99 h 110"/>
                <a:gd name="T16" fmla="*/ 85 w 94"/>
                <a:gd name="T17" fmla="*/ 23 h 110"/>
                <a:gd name="T18" fmla="*/ 27 w 94"/>
                <a:gd name="T19" fmla="*/ 77 h 110"/>
                <a:gd name="T20" fmla="*/ 32 w 94"/>
                <a:gd name="T21" fmla="*/ 89 h 110"/>
                <a:gd name="T22" fmla="*/ 27 w 94"/>
                <a:gd name="T23" fmla="*/ 77 h 110"/>
                <a:gd name="T24" fmla="*/ 29 w 94"/>
                <a:gd name="T25" fmla="*/ 39 h 110"/>
                <a:gd name="T26" fmla="*/ 34 w 94"/>
                <a:gd name="T27" fmla="*/ 28 h 110"/>
                <a:gd name="T28" fmla="*/ 29 w 94"/>
                <a:gd name="T29" fmla="*/ 39 h 110"/>
                <a:gd name="T30" fmla="*/ 62 w 94"/>
                <a:gd name="T31" fmla="*/ 39 h 110"/>
                <a:gd name="T32" fmla="*/ 65 w 94"/>
                <a:gd name="T33" fmla="*/ 49 h 110"/>
                <a:gd name="T34" fmla="*/ 57 w 94"/>
                <a:gd name="T35" fmla="*/ 46 h 110"/>
                <a:gd name="T36" fmla="*/ 62 w 94"/>
                <a:gd name="T37" fmla="*/ 39 h 110"/>
                <a:gd name="T38" fmla="*/ 65 w 94"/>
                <a:gd name="T39" fmla="*/ 66 h 110"/>
                <a:gd name="T40" fmla="*/ 67 w 94"/>
                <a:gd name="T41" fmla="*/ 77 h 110"/>
                <a:gd name="T42" fmla="*/ 65 w 94"/>
                <a:gd name="T43" fmla="*/ 66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4" h="110">
                  <a:moveTo>
                    <a:pt x="85" y="23"/>
                  </a:moveTo>
                  <a:cubicBezTo>
                    <a:pt x="68" y="0"/>
                    <a:pt x="7" y="2"/>
                    <a:pt x="1" y="39"/>
                  </a:cubicBezTo>
                  <a:cubicBezTo>
                    <a:pt x="20" y="48"/>
                    <a:pt x="0" y="91"/>
                    <a:pt x="17" y="107"/>
                  </a:cubicBezTo>
                  <a:cubicBezTo>
                    <a:pt x="19" y="108"/>
                    <a:pt x="22" y="107"/>
                    <a:pt x="24" y="107"/>
                  </a:cubicBezTo>
                  <a:cubicBezTo>
                    <a:pt x="25" y="107"/>
                    <a:pt x="25" y="107"/>
                    <a:pt x="26" y="107"/>
                  </a:cubicBezTo>
                  <a:cubicBezTo>
                    <a:pt x="28" y="106"/>
                    <a:pt x="30" y="107"/>
                    <a:pt x="31" y="107"/>
                  </a:cubicBezTo>
                  <a:cubicBezTo>
                    <a:pt x="39" y="110"/>
                    <a:pt x="48" y="109"/>
                    <a:pt x="57" y="109"/>
                  </a:cubicBezTo>
                  <a:cubicBezTo>
                    <a:pt x="66" y="107"/>
                    <a:pt x="74" y="107"/>
                    <a:pt x="80" y="99"/>
                  </a:cubicBezTo>
                  <a:cubicBezTo>
                    <a:pt x="94" y="81"/>
                    <a:pt x="79" y="48"/>
                    <a:pt x="85" y="23"/>
                  </a:cubicBezTo>
                  <a:close/>
                  <a:moveTo>
                    <a:pt x="27" y="77"/>
                  </a:moveTo>
                  <a:cubicBezTo>
                    <a:pt x="31" y="79"/>
                    <a:pt x="32" y="83"/>
                    <a:pt x="32" y="89"/>
                  </a:cubicBezTo>
                  <a:cubicBezTo>
                    <a:pt x="23" y="92"/>
                    <a:pt x="28" y="81"/>
                    <a:pt x="27" y="77"/>
                  </a:cubicBezTo>
                  <a:close/>
                  <a:moveTo>
                    <a:pt x="29" y="39"/>
                  </a:moveTo>
                  <a:cubicBezTo>
                    <a:pt x="23" y="37"/>
                    <a:pt x="28" y="26"/>
                    <a:pt x="34" y="28"/>
                  </a:cubicBezTo>
                  <a:cubicBezTo>
                    <a:pt x="36" y="35"/>
                    <a:pt x="29" y="34"/>
                    <a:pt x="29" y="39"/>
                  </a:cubicBezTo>
                  <a:close/>
                  <a:moveTo>
                    <a:pt x="62" y="39"/>
                  </a:moveTo>
                  <a:cubicBezTo>
                    <a:pt x="66" y="39"/>
                    <a:pt x="64" y="45"/>
                    <a:pt x="65" y="49"/>
                  </a:cubicBezTo>
                  <a:cubicBezTo>
                    <a:pt x="63" y="47"/>
                    <a:pt x="61" y="46"/>
                    <a:pt x="57" y="46"/>
                  </a:cubicBezTo>
                  <a:cubicBezTo>
                    <a:pt x="58" y="43"/>
                    <a:pt x="62" y="42"/>
                    <a:pt x="62" y="39"/>
                  </a:cubicBezTo>
                  <a:close/>
                  <a:moveTo>
                    <a:pt x="65" y="66"/>
                  </a:moveTo>
                  <a:cubicBezTo>
                    <a:pt x="68" y="67"/>
                    <a:pt x="67" y="73"/>
                    <a:pt x="67" y="77"/>
                  </a:cubicBezTo>
                  <a:cubicBezTo>
                    <a:pt x="61" y="76"/>
                    <a:pt x="62" y="70"/>
                    <a:pt x="65" y="66"/>
                  </a:cubicBezTo>
                  <a:close/>
                </a:path>
              </a:pathLst>
            </a:custGeom>
            <a:solidFill>
              <a:srgbClr val="F7F5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cs typeface="+mn-ea"/>
                <a:sym typeface="+mn-lt"/>
              </a:endParaRPr>
            </a:p>
          </p:txBody>
        </p:sp>
        <p:sp>
          <p:nvSpPr>
            <p:cNvPr id="9" name="Freeform 47">
              <a:extLst>
                <a:ext uri="{FF2B5EF4-FFF2-40B4-BE49-F238E27FC236}">
                  <a16:creationId xmlns:a16="http://schemas.microsoft.com/office/drawing/2014/main" id="{92C0B701-D754-4A82-AB31-4E35C971D152}"/>
                </a:ext>
              </a:extLst>
            </p:cNvPr>
            <p:cNvSpPr>
              <a:spLocks noEditPoints="1"/>
            </p:cNvSpPr>
            <p:nvPr/>
          </p:nvSpPr>
          <p:spPr bwMode="auto">
            <a:xfrm>
              <a:off x="6054695" y="1028224"/>
              <a:ext cx="142015" cy="168500"/>
            </a:xfrm>
            <a:custGeom>
              <a:avLst/>
              <a:gdLst>
                <a:gd name="T0" fmla="*/ 85 w 94"/>
                <a:gd name="T1" fmla="*/ 23 h 109"/>
                <a:gd name="T2" fmla="*/ 2 w 94"/>
                <a:gd name="T3" fmla="*/ 38 h 109"/>
                <a:gd name="T4" fmla="*/ 17 w 94"/>
                <a:gd name="T5" fmla="*/ 106 h 109"/>
                <a:gd name="T6" fmla="*/ 25 w 94"/>
                <a:gd name="T7" fmla="*/ 106 h 109"/>
                <a:gd name="T8" fmla="*/ 26 w 94"/>
                <a:gd name="T9" fmla="*/ 106 h 109"/>
                <a:gd name="T10" fmla="*/ 31 w 94"/>
                <a:gd name="T11" fmla="*/ 107 h 109"/>
                <a:gd name="T12" fmla="*/ 57 w 94"/>
                <a:gd name="T13" fmla="*/ 109 h 109"/>
                <a:gd name="T14" fmla="*/ 80 w 94"/>
                <a:gd name="T15" fmla="*/ 99 h 109"/>
                <a:gd name="T16" fmla="*/ 85 w 94"/>
                <a:gd name="T17" fmla="*/ 23 h 109"/>
                <a:gd name="T18" fmla="*/ 27 w 94"/>
                <a:gd name="T19" fmla="*/ 76 h 109"/>
                <a:gd name="T20" fmla="*/ 32 w 94"/>
                <a:gd name="T21" fmla="*/ 89 h 109"/>
                <a:gd name="T22" fmla="*/ 27 w 94"/>
                <a:gd name="T23" fmla="*/ 76 h 109"/>
                <a:gd name="T24" fmla="*/ 30 w 94"/>
                <a:gd name="T25" fmla="*/ 38 h 109"/>
                <a:gd name="T26" fmla="*/ 35 w 94"/>
                <a:gd name="T27" fmla="*/ 28 h 109"/>
                <a:gd name="T28" fmla="*/ 30 w 94"/>
                <a:gd name="T29" fmla="*/ 38 h 109"/>
                <a:gd name="T30" fmla="*/ 63 w 94"/>
                <a:gd name="T31" fmla="*/ 38 h 109"/>
                <a:gd name="T32" fmla="*/ 65 w 94"/>
                <a:gd name="T33" fmla="*/ 48 h 109"/>
                <a:gd name="T34" fmla="*/ 57 w 94"/>
                <a:gd name="T35" fmla="*/ 46 h 109"/>
                <a:gd name="T36" fmla="*/ 63 w 94"/>
                <a:gd name="T37" fmla="*/ 38 h 109"/>
                <a:gd name="T38" fmla="*/ 65 w 94"/>
                <a:gd name="T39" fmla="*/ 66 h 109"/>
                <a:gd name="T40" fmla="*/ 68 w 94"/>
                <a:gd name="T41" fmla="*/ 76 h 109"/>
                <a:gd name="T42" fmla="*/ 65 w 94"/>
                <a:gd name="T43" fmla="*/ 6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4" h="109">
                  <a:moveTo>
                    <a:pt x="85" y="23"/>
                  </a:moveTo>
                  <a:cubicBezTo>
                    <a:pt x="68" y="0"/>
                    <a:pt x="7" y="2"/>
                    <a:pt x="2" y="38"/>
                  </a:cubicBezTo>
                  <a:cubicBezTo>
                    <a:pt x="21" y="48"/>
                    <a:pt x="0" y="91"/>
                    <a:pt x="17" y="106"/>
                  </a:cubicBezTo>
                  <a:cubicBezTo>
                    <a:pt x="19" y="107"/>
                    <a:pt x="22" y="107"/>
                    <a:pt x="25" y="106"/>
                  </a:cubicBezTo>
                  <a:cubicBezTo>
                    <a:pt x="25" y="106"/>
                    <a:pt x="25" y="106"/>
                    <a:pt x="26" y="106"/>
                  </a:cubicBezTo>
                  <a:cubicBezTo>
                    <a:pt x="28" y="106"/>
                    <a:pt x="30" y="106"/>
                    <a:pt x="31" y="107"/>
                  </a:cubicBezTo>
                  <a:cubicBezTo>
                    <a:pt x="40" y="109"/>
                    <a:pt x="48" y="109"/>
                    <a:pt x="57" y="109"/>
                  </a:cubicBezTo>
                  <a:cubicBezTo>
                    <a:pt x="66" y="107"/>
                    <a:pt x="74" y="107"/>
                    <a:pt x="80" y="99"/>
                  </a:cubicBezTo>
                  <a:cubicBezTo>
                    <a:pt x="94" y="81"/>
                    <a:pt x="80" y="48"/>
                    <a:pt x="85" y="23"/>
                  </a:cubicBezTo>
                  <a:close/>
                  <a:moveTo>
                    <a:pt x="27" y="76"/>
                  </a:moveTo>
                  <a:cubicBezTo>
                    <a:pt x="31" y="78"/>
                    <a:pt x="33" y="82"/>
                    <a:pt x="32" y="89"/>
                  </a:cubicBezTo>
                  <a:cubicBezTo>
                    <a:pt x="24" y="91"/>
                    <a:pt x="28" y="81"/>
                    <a:pt x="27" y="76"/>
                  </a:cubicBezTo>
                  <a:close/>
                  <a:moveTo>
                    <a:pt x="30" y="38"/>
                  </a:moveTo>
                  <a:cubicBezTo>
                    <a:pt x="23" y="36"/>
                    <a:pt x="28" y="25"/>
                    <a:pt x="35" y="28"/>
                  </a:cubicBezTo>
                  <a:cubicBezTo>
                    <a:pt x="37" y="35"/>
                    <a:pt x="30" y="33"/>
                    <a:pt x="30" y="38"/>
                  </a:cubicBezTo>
                  <a:close/>
                  <a:moveTo>
                    <a:pt x="63" y="38"/>
                  </a:moveTo>
                  <a:cubicBezTo>
                    <a:pt x="66" y="39"/>
                    <a:pt x="65" y="44"/>
                    <a:pt x="65" y="48"/>
                  </a:cubicBezTo>
                  <a:cubicBezTo>
                    <a:pt x="63" y="47"/>
                    <a:pt x="61" y="45"/>
                    <a:pt x="57" y="46"/>
                  </a:cubicBezTo>
                  <a:cubicBezTo>
                    <a:pt x="58" y="42"/>
                    <a:pt x="62" y="42"/>
                    <a:pt x="63" y="38"/>
                  </a:cubicBezTo>
                  <a:close/>
                  <a:moveTo>
                    <a:pt x="65" y="66"/>
                  </a:moveTo>
                  <a:cubicBezTo>
                    <a:pt x="69" y="67"/>
                    <a:pt x="67" y="72"/>
                    <a:pt x="68" y="76"/>
                  </a:cubicBezTo>
                  <a:cubicBezTo>
                    <a:pt x="62" y="75"/>
                    <a:pt x="62" y="69"/>
                    <a:pt x="65" y="6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cs typeface="+mn-ea"/>
                <a:sym typeface="+mn-lt"/>
              </a:endParaRPr>
            </a:p>
          </p:txBody>
        </p:sp>
        <p:sp>
          <p:nvSpPr>
            <p:cNvPr id="10" name="Freeform 48">
              <a:extLst>
                <a:ext uri="{FF2B5EF4-FFF2-40B4-BE49-F238E27FC236}">
                  <a16:creationId xmlns:a16="http://schemas.microsoft.com/office/drawing/2014/main" id="{60F2428E-B4AC-403A-9F72-86667F857636}"/>
                </a:ext>
              </a:extLst>
            </p:cNvPr>
            <p:cNvSpPr>
              <a:spLocks noEditPoints="1"/>
            </p:cNvSpPr>
            <p:nvPr/>
          </p:nvSpPr>
          <p:spPr bwMode="auto">
            <a:xfrm>
              <a:off x="6384513" y="1028224"/>
              <a:ext cx="141451" cy="168500"/>
            </a:xfrm>
            <a:custGeom>
              <a:avLst/>
              <a:gdLst>
                <a:gd name="T0" fmla="*/ 86 w 94"/>
                <a:gd name="T1" fmla="*/ 23 h 109"/>
                <a:gd name="T2" fmla="*/ 2 w 94"/>
                <a:gd name="T3" fmla="*/ 38 h 109"/>
                <a:gd name="T4" fmla="*/ 17 w 94"/>
                <a:gd name="T5" fmla="*/ 106 h 109"/>
                <a:gd name="T6" fmla="*/ 25 w 94"/>
                <a:gd name="T7" fmla="*/ 106 h 109"/>
                <a:gd name="T8" fmla="*/ 26 w 94"/>
                <a:gd name="T9" fmla="*/ 106 h 109"/>
                <a:gd name="T10" fmla="*/ 31 w 94"/>
                <a:gd name="T11" fmla="*/ 107 h 109"/>
                <a:gd name="T12" fmla="*/ 57 w 94"/>
                <a:gd name="T13" fmla="*/ 109 h 109"/>
                <a:gd name="T14" fmla="*/ 81 w 94"/>
                <a:gd name="T15" fmla="*/ 99 h 109"/>
                <a:gd name="T16" fmla="*/ 86 w 94"/>
                <a:gd name="T17" fmla="*/ 23 h 109"/>
                <a:gd name="T18" fmla="*/ 27 w 94"/>
                <a:gd name="T19" fmla="*/ 76 h 109"/>
                <a:gd name="T20" fmla="*/ 32 w 94"/>
                <a:gd name="T21" fmla="*/ 89 h 109"/>
                <a:gd name="T22" fmla="*/ 27 w 94"/>
                <a:gd name="T23" fmla="*/ 76 h 109"/>
                <a:gd name="T24" fmla="*/ 30 w 94"/>
                <a:gd name="T25" fmla="*/ 38 h 109"/>
                <a:gd name="T26" fmla="*/ 35 w 94"/>
                <a:gd name="T27" fmla="*/ 28 h 109"/>
                <a:gd name="T28" fmla="*/ 30 w 94"/>
                <a:gd name="T29" fmla="*/ 38 h 109"/>
                <a:gd name="T30" fmla="*/ 63 w 94"/>
                <a:gd name="T31" fmla="*/ 38 h 109"/>
                <a:gd name="T32" fmla="*/ 65 w 94"/>
                <a:gd name="T33" fmla="*/ 48 h 109"/>
                <a:gd name="T34" fmla="*/ 58 w 94"/>
                <a:gd name="T35" fmla="*/ 46 h 109"/>
                <a:gd name="T36" fmla="*/ 63 w 94"/>
                <a:gd name="T37" fmla="*/ 38 h 109"/>
                <a:gd name="T38" fmla="*/ 65 w 94"/>
                <a:gd name="T39" fmla="*/ 66 h 109"/>
                <a:gd name="T40" fmla="*/ 68 w 94"/>
                <a:gd name="T41" fmla="*/ 76 h 109"/>
                <a:gd name="T42" fmla="*/ 65 w 94"/>
                <a:gd name="T43" fmla="*/ 6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4" h="109">
                  <a:moveTo>
                    <a:pt x="86" y="23"/>
                  </a:moveTo>
                  <a:cubicBezTo>
                    <a:pt x="69" y="0"/>
                    <a:pt x="8" y="2"/>
                    <a:pt x="2" y="38"/>
                  </a:cubicBezTo>
                  <a:cubicBezTo>
                    <a:pt x="21" y="48"/>
                    <a:pt x="0" y="91"/>
                    <a:pt x="17" y="106"/>
                  </a:cubicBezTo>
                  <a:cubicBezTo>
                    <a:pt x="19" y="107"/>
                    <a:pt x="22" y="107"/>
                    <a:pt x="25" y="106"/>
                  </a:cubicBezTo>
                  <a:cubicBezTo>
                    <a:pt x="25" y="106"/>
                    <a:pt x="26" y="106"/>
                    <a:pt x="26" y="106"/>
                  </a:cubicBezTo>
                  <a:cubicBezTo>
                    <a:pt x="28" y="106"/>
                    <a:pt x="30" y="106"/>
                    <a:pt x="31" y="107"/>
                  </a:cubicBezTo>
                  <a:cubicBezTo>
                    <a:pt x="40" y="109"/>
                    <a:pt x="49" y="109"/>
                    <a:pt x="57" y="109"/>
                  </a:cubicBezTo>
                  <a:cubicBezTo>
                    <a:pt x="66" y="107"/>
                    <a:pt x="74" y="107"/>
                    <a:pt x="81" y="99"/>
                  </a:cubicBezTo>
                  <a:cubicBezTo>
                    <a:pt x="94" y="81"/>
                    <a:pt x="80" y="48"/>
                    <a:pt x="86" y="23"/>
                  </a:cubicBezTo>
                  <a:close/>
                  <a:moveTo>
                    <a:pt x="27" y="76"/>
                  </a:moveTo>
                  <a:cubicBezTo>
                    <a:pt x="31" y="78"/>
                    <a:pt x="33" y="82"/>
                    <a:pt x="32" y="89"/>
                  </a:cubicBezTo>
                  <a:cubicBezTo>
                    <a:pt x="24" y="91"/>
                    <a:pt x="28" y="81"/>
                    <a:pt x="27" y="76"/>
                  </a:cubicBezTo>
                  <a:close/>
                  <a:moveTo>
                    <a:pt x="30" y="38"/>
                  </a:moveTo>
                  <a:cubicBezTo>
                    <a:pt x="24" y="36"/>
                    <a:pt x="29" y="25"/>
                    <a:pt x="35" y="28"/>
                  </a:cubicBezTo>
                  <a:cubicBezTo>
                    <a:pt x="37" y="35"/>
                    <a:pt x="30" y="33"/>
                    <a:pt x="30" y="38"/>
                  </a:cubicBezTo>
                  <a:close/>
                  <a:moveTo>
                    <a:pt x="63" y="38"/>
                  </a:moveTo>
                  <a:cubicBezTo>
                    <a:pt x="66" y="39"/>
                    <a:pt x="65" y="44"/>
                    <a:pt x="65" y="48"/>
                  </a:cubicBezTo>
                  <a:cubicBezTo>
                    <a:pt x="63" y="47"/>
                    <a:pt x="61" y="45"/>
                    <a:pt x="58" y="46"/>
                  </a:cubicBezTo>
                  <a:cubicBezTo>
                    <a:pt x="59" y="42"/>
                    <a:pt x="62" y="42"/>
                    <a:pt x="63" y="38"/>
                  </a:cubicBezTo>
                  <a:close/>
                  <a:moveTo>
                    <a:pt x="65" y="66"/>
                  </a:moveTo>
                  <a:cubicBezTo>
                    <a:pt x="69" y="67"/>
                    <a:pt x="67" y="72"/>
                    <a:pt x="68" y="76"/>
                  </a:cubicBezTo>
                  <a:cubicBezTo>
                    <a:pt x="62" y="75"/>
                    <a:pt x="62" y="69"/>
                    <a:pt x="65" y="66"/>
                  </a:cubicBezTo>
                  <a:close/>
                </a:path>
              </a:pathLst>
            </a:custGeom>
            <a:solidFill>
              <a:srgbClr val="00B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cs typeface="+mn-ea"/>
                <a:sym typeface="+mn-lt"/>
              </a:endParaRPr>
            </a:p>
          </p:txBody>
        </p:sp>
        <p:sp>
          <p:nvSpPr>
            <p:cNvPr id="11" name="Freeform 49">
              <a:extLst>
                <a:ext uri="{FF2B5EF4-FFF2-40B4-BE49-F238E27FC236}">
                  <a16:creationId xmlns:a16="http://schemas.microsoft.com/office/drawing/2014/main" id="{0C987953-0EFA-465A-B7F9-C0CF22995A9A}"/>
                </a:ext>
              </a:extLst>
            </p:cNvPr>
            <p:cNvSpPr>
              <a:spLocks noEditPoints="1"/>
            </p:cNvSpPr>
            <p:nvPr/>
          </p:nvSpPr>
          <p:spPr bwMode="auto">
            <a:xfrm>
              <a:off x="6699967" y="1016000"/>
              <a:ext cx="142015" cy="168500"/>
            </a:xfrm>
            <a:custGeom>
              <a:avLst/>
              <a:gdLst>
                <a:gd name="T0" fmla="*/ 86 w 94"/>
                <a:gd name="T1" fmla="*/ 23 h 109"/>
                <a:gd name="T2" fmla="*/ 2 w 94"/>
                <a:gd name="T3" fmla="*/ 38 h 109"/>
                <a:gd name="T4" fmla="*/ 17 w 94"/>
                <a:gd name="T5" fmla="*/ 107 h 109"/>
                <a:gd name="T6" fmla="*/ 25 w 94"/>
                <a:gd name="T7" fmla="*/ 107 h 109"/>
                <a:gd name="T8" fmla="*/ 26 w 94"/>
                <a:gd name="T9" fmla="*/ 107 h 109"/>
                <a:gd name="T10" fmla="*/ 31 w 94"/>
                <a:gd name="T11" fmla="*/ 107 h 109"/>
                <a:gd name="T12" fmla="*/ 57 w 94"/>
                <a:gd name="T13" fmla="*/ 109 h 109"/>
                <a:gd name="T14" fmla="*/ 81 w 94"/>
                <a:gd name="T15" fmla="*/ 99 h 109"/>
                <a:gd name="T16" fmla="*/ 86 w 94"/>
                <a:gd name="T17" fmla="*/ 23 h 109"/>
                <a:gd name="T18" fmla="*/ 27 w 94"/>
                <a:gd name="T19" fmla="*/ 76 h 109"/>
                <a:gd name="T20" fmla="*/ 32 w 94"/>
                <a:gd name="T21" fmla="*/ 89 h 109"/>
                <a:gd name="T22" fmla="*/ 27 w 94"/>
                <a:gd name="T23" fmla="*/ 76 h 109"/>
                <a:gd name="T24" fmla="*/ 30 w 94"/>
                <a:gd name="T25" fmla="*/ 38 h 109"/>
                <a:gd name="T26" fmla="*/ 35 w 94"/>
                <a:gd name="T27" fmla="*/ 28 h 109"/>
                <a:gd name="T28" fmla="*/ 30 w 94"/>
                <a:gd name="T29" fmla="*/ 38 h 109"/>
                <a:gd name="T30" fmla="*/ 63 w 94"/>
                <a:gd name="T31" fmla="*/ 38 h 109"/>
                <a:gd name="T32" fmla="*/ 65 w 94"/>
                <a:gd name="T33" fmla="*/ 49 h 109"/>
                <a:gd name="T34" fmla="*/ 58 w 94"/>
                <a:gd name="T35" fmla="*/ 46 h 109"/>
                <a:gd name="T36" fmla="*/ 63 w 94"/>
                <a:gd name="T37" fmla="*/ 38 h 109"/>
                <a:gd name="T38" fmla="*/ 65 w 94"/>
                <a:gd name="T39" fmla="*/ 66 h 109"/>
                <a:gd name="T40" fmla="*/ 68 w 94"/>
                <a:gd name="T41" fmla="*/ 76 h 109"/>
                <a:gd name="T42" fmla="*/ 65 w 94"/>
                <a:gd name="T43" fmla="*/ 6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4" h="109">
                  <a:moveTo>
                    <a:pt x="86" y="23"/>
                  </a:moveTo>
                  <a:cubicBezTo>
                    <a:pt x="69" y="0"/>
                    <a:pt x="8" y="2"/>
                    <a:pt x="2" y="38"/>
                  </a:cubicBezTo>
                  <a:cubicBezTo>
                    <a:pt x="21" y="48"/>
                    <a:pt x="0" y="91"/>
                    <a:pt x="17" y="107"/>
                  </a:cubicBezTo>
                  <a:cubicBezTo>
                    <a:pt x="19" y="107"/>
                    <a:pt x="22" y="107"/>
                    <a:pt x="25" y="107"/>
                  </a:cubicBezTo>
                  <a:cubicBezTo>
                    <a:pt x="25" y="107"/>
                    <a:pt x="26" y="107"/>
                    <a:pt x="26" y="107"/>
                  </a:cubicBezTo>
                  <a:cubicBezTo>
                    <a:pt x="28" y="106"/>
                    <a:pt x="30" y="107"/>
                    <a:pt x="31" y="107"/>
                  </a:cubicBezTo>
                  <a:cubicBezTo>
                    <a:pt x="40" y="109"/>
                    <a:pt x="49" y="109"/>
                    <a:pt x="57" y="109"/>
                  </a:cubicBezTo>
                  <a:cubicBezTo>
                    <a:pt x="66" y="107"/>
                    <a:pt x="75" y="107"/>
                    <a:pt x="81" y="99"/>
                  </a:cubicBezTo>
                  <a:cubicBezTo>
                    <a:pt x="94" y="81"/>
                    <a:pt x="80" y="48"/>
                    <a:pt x="86" y="23"/>
                  </a:cubicBezTo>
                  <a:close/>
                  <a:moveTo>
                    <a:pt x="27" y="76"/>
                  </a:moveTo>
                  <a:cubicBezTo>
                    <a:pt x="31" y="79"/>
                    <a:pt x="33" y="83"/>
                    <a:pt x="32" y="89"/>
                  </a:cubicBezTo>
                  <a:cubicBezTo>
                    <a:pt x="24" y="92"/>
                    <a:pt x="29" y="81"/>
                    <a:pt x="27" y="76"/>
                  </a:cubicBezTo>
                  <a:close/>
                  <a:moveTo>
                    <a:pt x="30" y="38"/>
                  </a:moveTo>
                  <a:cubicBezTo>
                    <a:pt x="24" y="37"/>
                    <a:pt x="29" y="26"/>
                    <a:pt x="35" y="28"/>
                  </a:cubicBezTo>
                  <a:cubicBezTo>
                    <a:pt x="37" y="35"/>
                    <a:pt x="30" y="33"/>
                    <a:pt x="30" y="38"/>
                  </a:cubicBezTo>
                  <a:close/>
                  <a:moveTo>
                    <a:pt x="63" y="38"/>
                  </a:moveTo>
                  <a:cubicBezTo>
                    <a:pt x="66" y="39"/>
                    <a:pt x="65" y="45"/>
                    <a:pt x="65" y="49"/>
                  </a:cubicBezTo>
                  <a:cubicBezTo>
                    <a:pt x="63" y="47"/>
                    <a:pt x="61" y="46"/>
                    <a:pt x="58" y="46"/>
                  </a:cubicBezTo>
                  <a:cubicBezTo>
                    <a:pt x="59" y="43"/>
                    <a:pt x="62" y="42"/>
                    <a:pt x="63" y="38"/>
                  </a:cubicBezTo>
                  <a:close/>
                  <a:moveTo>
                    <a:pt x="65" y="66"/>
                  </a:moveTo>
                  <a:cubicBezTo>
                    <a:pt x="69" y="67"/>
                    <a:pt x="67" y="73"/>
                    <a:pt x="68" y="76"/>
                  </a:cubicBezTo>
                  <a:cubicBezTo>
                    <a:pt x="62" y="76"/>
                    <a:pt x="62" y="70"/>
                    <a:pt x="65" y="66"/>
                  </a:cubicBezTo>
                  <a:close/>
                </a:path>
              </a:pathLst>
            </a:custGeom>
            <a:solidFill>
              <a:srgbClr val="58C9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cs typeface="+mn-ea"/>
                <a:sym typeface="+mn-lt"/>
              </a:endParaRPr>
            </a:p>
          </p:txBody>
        </p:sp>
      </p:grpSp>
      <p:sp>
        <p:nvSpPr>
          <p:cNvPr id="12" name="灯片编号占位符 1">
            <a:extLst>
              <a:ext uri="{FF2B5EF4-FFF2-40B4-BE49-F238E27FC236}">
                <a16:creationId xmlns:a16="http://schemas.microsoft.com/office/drawing/2014/main" id="{5AEBC6C7-6925-4C9A-B360-18D57EB16CAD}"/>
              </a:ext>
            </a:extLst>
          </p:cNvPr>
          <p:cNvSpPr>
            <a:spLocks noGrp="1"/>
          </p:cNvSpPr>
          <p:nvPr>
            <p:ph type="sldNum" sz="quarter" idx="4"/>
          </p:nvPr>
        </p:nvSpPr>
        <p:spPr>
          <a:xfrm>
            <a:off x="11738416" y="6492875"/>
            <a:ext cx="498022" cy="365125"/>
          </a:xfrm>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fld id="{297B5860-9389-40BC-8CED-DD2AAB23A1E9}" type="slidenum">
              <a:rPr kumimoji="0" lang="zh-CN" altLang="en-US" sz="1400" b="1" i="0" u="none" strike="noStrike" kern="1200" cap="none" spc="0" normalizeH="0" baseline="0" noProof="0" smtClean="0">
                <a:ln>
                  <a:noFill/>
                </a:ln>
                <a:solidFill>
                  <a:sysClr val="windowText" lastClr="000000"/>
                </a:solidFill>
                <a:effectLst/>
                <a:uLnTx/>
                <a:uFillTx/>
                <a:ea typeface="Arial Unicode MS" panose="020B0604020202020204" pitchFamily="34" charset="-122"/>
              </a:rPr>
              <a:pPr marL="0" marR="0" lvl="0" indent="0" algn="ctr" defTabSz="457200" rtl="0" eaLnBrk="1" fontAlgn="auto" latinLnBrk="0" hangingPunct="1">
                <a:lnSpc>
                  <a:spcPct val="100000"/>
                </a:lnSpc>
                <a:spcBef>
                  <a:spcPts val="0"/>
                </a:spcBef>
                <a:spcAft>
                  <a:spcPts val="0"/>
                </a:spcAft>
                <a:buClrTx/>
                <a:buSzTx/>
                <a:buFontTx/>
                <a:buNone/>
                <a:tabLst/>
                <a:defRPr/>
              </a:pPr>
              <a:t>15</a:t>
            </a:fld>
            <a:endParaRPr kumimoji="0" lang="zh-CN" altLang="en-US" sz="1400" b="1" i="0" u="none" strike="noStrike" kern="1200" cap="none" spc="0" normalizeH="0" baseline="0" noProof="0" dirty="0">
              <a:ln>
                <a:noFill/>
              </a:ln>
              <a:solidFill>
                <a:sysClr val="windowText" lastClr="000000"/>
              </a:solidFill>
              <a:effectLst/>
              <a:uLnTx/>
              <a:uFillTx/>
              <a:ea typeface="Arial Unicode MS" panose="020B0604020202020204" pitchFamily="34" charset="-122"/>
            </a:endParaRPr>
          </a:p>
        </p:txBody>
      </p:sp>
      <p:sp>
        <p:nvSpPr>
          <p:cNvPr id="13" name="矩形 1">
            <a:extLst>
              <a:ext uri="{FF2B5EF4-FFF2-40B4-BE49-F238E27FC236}">
                <a16:creationId xmlns:a16="http://schemas.microsoft.com/office/drawing/2014/main" id="{19520C88-9012-4658-9B82-0B1CC298F2B3}"/>
              </a:ext>
            </a:extLst>
          </p:cNvPr>
          <p:cNvSpPr>
            <a:spLocks noChangeArrowheads="1"/>
          </p:cNvSpPr>
          <p:nvPr/>
        </p:nvSpPr>
        <p:spPr bwMode="auto">
          <a:xfrm>
            <a:off x="1867644" y="1107313"/>
            <a:ext cx="10119783"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Char char="•"/>
              <a:defRPr sz="3200">
                <a:solidFill>
                  <a:schemeClr val="tx1"/>
                </a:solidFill>
                <a:latin typeface="Franklin Gothic Demi" panose="020B0703020102020204" pitchFamily="34" charset="0"/>
                <a:cs typeface="Arial" panose="020B0604020202020204" pitchFamily="34" charset="0"/>
              </a:defRPr>
            </a:lvl1pPr>
            <a:lvl2pPr marL="742950" indent="-285750">
              <a:spcBef>
                <a:spcPct val="20000"/>
              </a:spcBef>
              <a:buChar char="–"/>
              <a:defRPr sz="2800">
                <a:solidFill>
                  <a:schemeClr val="tx1"/>
                </a:solidFill>
                <a:latin typeface="Franklin Gothic Demi" panose="020B0703020102020204" pitchFamily="34" charset="0"/>
                <a:cs typeface="Arial" panose="020B0604020202020204" pitchFamily="34" charset="0"/>
              </a:defRPr>
            </a:lvl2pPr>
            <a:lvl3pPr marL="1143000" indent="-228600">
              <a:spcBef>
                <a:spcPct val="20000"/>
              </a:spcBef>
              <a:buChar char="•"/>
              <a:defRPr sz="2400">
                <a:solidFill>
                  <a:schemeClr val="tx1"/>
                </a:solidFill>
                <a:latin typeface="Franklin Gothic Demi" panose="020B0703020102020204" pitchFamily="34" charset="0"/>
                <a:cs typeface="Arial" panose="020B0604020202020204" pitchFamily="34" charset="0"/>
              </a:defRPr>
            </a:lvl3pPr>
            <a:lvl4pPr marL="1600200" indent="-228600">
              <a:spcBef>
                <a:spcPct val="20000"/>
              </a:spcBef>
              <a:buChar char="–"/>
              <a:defRPr sz="2000">
                <a:solidFill>
                  <a:schemeClr val="tx1"/>
                </a:solidFill>
                <a:latin typeface="Franklin Gothic Demi" panose="020B0703020102020204" pitchFamily="34" charset="0"/>
                <a:cs typeface="Arial" panose="020B0604020202020204" pitchFamily="34" charset="0"/>
              </a:defRPr>
            </a:lvl4pPr>
            <a:lvl5pPr marL="2057400" indent="-228600">
              <a:spcBef>
                <a:spcPct val="20000"/>
              </a:spcBef>
              <a:buChar char="»"/>
              <a:defRPr sz="2000">
                <a:solidFill>
                  <a:schemeClr val="tx1"/>
                </a:solidFill>
                <a:latin typeface="Franklin Gothic Demi" panose="020B07030201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Franklin Gothic Demi" panose="020B07030201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Franklin Gothic Demi" panose="020B07030201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Franklin Gothic Demi" panose="020B07030201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Franklin Gothic Demi" panose="020B0703020102020204" pitchFamily="34" charset="0"/>
                <a:cs typeface="Arial" panose="020B0604020202020204" pitchFamily="34" charset="0"/>
              </a:defRPr>
            </a:lvl9pPr>
          </a:lstStyle>
          <a:p>
            <a:pPr marL="0" indent="0" algn="just">
              <a:spcBef>
                <a:spcPct val="0"/>
              </a:spcBef>
              <a:buNone/>
            </a:pPr>
            <a:r>
              <a:rPr lang="zh-CN" altLang="en-US" sz="2800" b="1" dirty="0">
                <a:solidFill>
                  <a:srgbClr val="7030A0"/>
                </a:solidFill>
                <a:latin typeface="+mn-lt"/>
                <a:ea typeface="宋体" panose="02010600030101010101" pitchFamily="2" charset="-122"/>
                <a:cs typeface="Times New Roman" panose="02020603050405020304" pitchFamily="18" charset="0"/>
              </a:rPr>
              <a:t>Definition</a:t>
            </a:r>
            <a:r>
              <a:rPr lang="zh-CN" altLang="en-US" sz="2800" dirty="0">
                <a:solidFill>
                  <a:srgbClr val="7030A0"/>
                </a:solidFill>
                <a:latin typeface="+mn-lt"/>
                <a:ea typeface="宋体" panose="02010600030101010101" pitchFamily="2" charset="-122"/>
                <a:cs typeface="Times New Roman" panose="02020603050405020304" pitchFamily="18" charset="0"/>
              </a:rPr>
              <a:t>: </a:t>
            </a:r>
            <a:r>
              <a:rPr lang="zh-CN" altLang="en-US" sz="2800" dirty="0">
                <a:latin typeface="+mn-lt"/>
                <a:ea typeface="宋体" panose="02010600030101010101" pitchFamily="2" charset="-122"/>
                <a:cs typeface="Times New Roman" panose="02020603050405020304" pitchFamily="18" charset="0"/>
              </a:rPr>
              <a:t>If all of the </a:t>
            </a:r>
            <a:r>
              <a:rPr lang="zh-CN" altLang="en-US" sz="2800" dirty="0">
                <a:solidFill>
                  <a:srgbClr val="FF0000"/>
                </a:solidFill>
                <a:latin typeface="+mn-lt"/>
                <a:ea typeface="宋体" panose="02010600030101010101" pitchFamily="2" charset="-122"/>
                <a:cs typeface="Times New Roman" panose="02020603050405020304" pitchFamily="18" charset="0"/>
              </a:rPr>
              <a:t>existential quantifiers </a:t>
            </a:r>
            <a:r>
              <a:rPr lang="zh-CN" altLang="en-US" sz="2800" dirty="0">
                <a:latin typeface="+mn-lt"/>
                <a:ea typeface="宋体" panose="02010600030101010101" pitchFamily="2" charset="-122"/>
                <a:cs typeface="Times New Roman" panose="02020603050405020304" pitchFamily="18" charset="0"/>
              </a:rPr>
              <a:t>in the </a:t>
            </a:r>
            <a:r>
              <a:rPr lang="en-US" altLang="zh-CN" sz="2800" dirty="0" err="1">
                <a:latin typeface="+mn-lt"/>
                <a:ea typeface="宋体" panose="02010600030101010101" pitchFamily="2" charset="-122"/>
                <a:cs typeface="Times New Roman" panose="02020603050405020304" pitchFamily="18" charset="0"/>
              </a:rPr>
              <a:t>prenex</a:t>
            </a:r>
            <a:r>
              <a:rPr lang="zh-CN" altLang="en-US" sz="2800" dirty="0">
                <a:latin typeface="+mn-lt"/>
                <a:ea typeface="宋体" panose="02010600030101010101" pitchFamily="2" charset="-122"/>
                <a:cs typeface="Times New Roman" panose="02020603050405020304" pitchFamily="18" charset="0"/>
              </a:rPr>
              <a:t> </a:t>
            </a:r>
            <a:r>
              <a:rPr lang="en-US" altLang="zh-CN" sz="2800" dirty="0">
                <a:latin typeface="+mn-lt"/>
                <a:ea typeface="宋体" panose="02010600030101010101" pitchFamily="2" charset="-122"/>
                <a:cs typeface="Times New Roman" panose="02020603050405020304" pitchFamily="18" charset="0"/>
              </a:rPr>
              <a:t>normal</a:t>
            </a:r>
            <a:r>
              <a:rPr lang="zh-CN" altLang="en-US" sz="2800" dirty="0">
                <a:latin typeface="+mn-lt"/>
                <a:ea typeface="宋体" panose="02010600030101010101" pitchFamily="2" charset="-122"/>
                <a:cs typeface="Times New Roman" panose="02020603050405020304" pitchFamily="18" charset="0"/>
              </a:rPr>
              <a:t> </a:t>
            </a:r>
            <a:r>
              <a:rPr lang="en-US" altLang="zh-CN" sz="2800" dirty="0">
                <a:latin typeface="+mn-lt"/>
                <a:ea typeface="宋体" panose="02010600030101010101" pitchFamily="2" charset="-122"/>
                <a:cs typeface="Times New Roman" panose="02020603050405020304" pitchFamily="18" charset="0"/>
              </a:rPr>
              <a:t>form</a:t>
            </a:r>
            <a:r>
              <a:rPr lang="zh-CN" altLang="en-US" sz="2800" dirty="0">
                <a:latin typeface="+mn-lt"/>
                <a:ea typeface="宋体" panose="02010600030101010101" pitchFamily="2" charset="-122"/>
                <a:cs typeface="Times New Roman" panose="02020603050405020304" pitchFamily="18" charset="0"/>
              </a:rPr>
              <a:t> are </a:t>
            </a:r>
            <a:r>
              <a:rPr lang="zh-CN" altLang="en-US" sz="2800" dirty="0">
                <a:solidFill>
                  <a:srgbClr val="FF0000"/>
                </a:solidFill>
                <a:latin typeface="+mn-lt"/>
                <a:ea typeface="宋体" panose="02010600030101010101" pitchFamily="2" charset="-122"/>
                <a:cs typeface="Times New Roman" panose="02020603050405020304" pitchFamily="18" charset="0"/>
              </a:rPr>
              <a:t>before</a:t>
            </a:r>
            <a:r>
              <a:rPr lang="zh-CN" altLang="en-US" sz="2800" dirty="0">
                <a:latin typeface="+mn-lt"/>
                <a:ea typeface="宋体" panose="02010600030101010101" pitchFamily="2" charset="-122"/>
                <a:cs typeface="Times New Roman" panose="02020603050405020304" pitchFamily="18" charset="0"/>
              </a:rPr>
              <a:t> the </a:t>
            </a:r>
            <a:r>
              <a:rPr lang="en-US" altLang="zh-CN" sz="2800" dirty="0">
                <a:solidFill>
                  <a:srgbClr val="FF0000"/>
                </a:solidFill>
                <a:latin typeface="+mn-lt"/>
                <a:ea typeface="宋体" panose="02010600030101010101" pitchFamily="2" charset="-122"/>
                <a:cs typeface="Times New Roman" panose="02020603050405020304" pitchFamily="18" charset="0"/>
              </a:rPr>
              <a:t>universal</a:t>
            </a:r>
            <a:r>
              <a:rPr lang="zh-CN" altLang="en-US" sz="2800" dirty="0">
                <a:solidFill>
                  <a:srgbClr val="FF0000"/>
                </a:solidFill>
                <a:latin typeface="+mn-lt"/>
                <a:ea typeface="宋体" panose="02010600030101010101" pitchFamily="2" charset="-122"/>
                <a:cs typeface="Times New Roman" panose="02020603050405020304" pitchFamily="18" charset="0"/>
              </a:rPr>
              <a:t> quantifier</a:t>
            </a:r>
            <a:r>
              <a:rPr lang="zh-CN" altLang="en-US" sz="2800" dirty="0">
                <a:latin typeface="+mn-lt"/>
                <a:ea typeface="宋体" panose="02010600030101010101" pitchFamily="2" charset="-122"/>
                <a:cs typeface="Times New Roman" panose="02020603050405020304" pitchFamily="18" charset="0"/>
              </a:rPr>
              <a:t>, then this form is called the S</a:t>
            </a:r>
            <a:r>
              <a:rPr lang="en-US" altLang="zh-CN" sz="2800" dirty="0" err="1">
                <a:latin typeface="+mn-lt"/>
                <a:ea typeface="宋体" panose="02010600030101010101" pitchFamily="2" charset="-122"/>
                <a:cs typeface="Times New Roman" panose="02020603050405020304" pitchFamily="18" charset="0"/>
              </a:rPr>
              <a:t>kolem</a:t>
            </a:r>
            <a:r>
              <a:rPr lang="zh-CN" altLang="en-US" sz="2800" dirty="0">
                <a:latin typeface="+mn-lt"/>
                <a:ea typeface="宋体" panose="02010600030101010101" pitchFamily="2" charset="-122"/>
                <a:cs typeface="Times New Roman" panose="02020603050405020304" pitchFamily="18" charset="0"/>
              </a:rPr>
              <a:t> </a:t>
            </a:r>
            <a:r>
              <a:rPr lang="en-US" altLang="zh-CN" sz="2800" dirty="0">
                <a:latin typeface="+mn-lt"/>
                <a:ea typeface="宋体" panose="02010600030101010101" pitchFamily="2" charset="-122"/>
                <a:cs typeface="Times New Roman" panose="02020603050405020304" pitchFamily="18" charset="0"/>
              </a:rPr>
              <a:t>Paradigm</a:t>
            </a:r>
            <a:r>
              <a:rPr lang="zh-CN" altLang="en-US" sz="2800" dirty="0">
                <a:latin typeface="+mn-lt"/>
                <a:ea typeface="宋体" panose="02010600030101010101" pitchFamily="2" charset="-122"/>
                <a:cs typeface="Times New Roman" panose="02020603050405020304" pitchFamily="18" charset="0"/>
              </a:rPr>
              <a:t>.</a:t>
            </a:r>
          </a:p>
        </p:txBody>
      </p:sp>
      <p:pic>
        <p:nvPicPr>
          <p:cNvPr id="2" name="图片 1">
            <a:extLst>
              <a:ext uri="{FF2B5EF4-FFF2-40B4-BE49-F238E27FC236}">
                <a16:creationId xmlns:a16="http://schemas.microsoft.com/office/drawing/2014/main" id="{BE25B3C5-6FCD-413B-B75C-A817D00A91E3}"/>
              </a:ext>
            </a:extLst>
          </p:cNvPr>
          <p:cNvPicPr>
            <a:picLocks noChangeAspect="1"/>
          </p:cNvPicPr>
          <p:nvPr/>
        </p:nvPicPr>
        <p:blipFill>
          <a:blip r:embed="rId3"/>
          <a:stretch>
            <a:fillRect/>
          </a:stretch>
        </p:blipFill>
        <p:spPr>
          <a:xfrm>
            <a:off x="2847810" y="2980652"/>
            <a:ext cx="8132769" cy="1511939"/>
          </a:xfrm>
          <a:prstGeom prst="rect">
            <a:avLst/>
          </a:prstGeom>
        </p:spPr>
      </p:pic>
      <p:sp>
        <p:nvSpPr>
          <p:cNvPr id="14" name="矩形 13">
            <a:extLst>
              <a:ext uri="{FF2B5EF4-FFF2-40B4-BE49-F238E27FC236}">
                <a16:creationId xmlns:a16="http://schemas.microsoft.com/office/drawing/2014/main" id="{BB1CD47E-3135-4583-8057-12C2BB909848}"/>
              </a:ext>
            </a:extLst>
          </p:cNvPr>
          <p:cNvSpPr/>
          <p:nvPr/>
        </p:nvSpPr>
        <p:spPr>
          <a:xfrm>
            <a:off x="0" y="1037509"/>
            <a:ext cx="1689098" cy="1391407"/>
          </a:xfrm>
          <a:prstGeom prst="rect">
            <a:avLst/>
          </a:prstGeom>
        </p:spPr>
        <p:txBody>
          <a:bodyPr wrap="square">
            <a:spAutoFit/>
            <a:scene3d>
              <a:camera prst="orthographicFront"/>
              <a:lightRig rig="threePt" dir="t"/>
            </a:scene3d>
            <a:sp3d/>
          </a:bodyPr>
          <a:lstStyle/>
          <a:p>
            <a:pPr>
              <a:lnSpc>
                <a:spcPct val="120000"/>
              </a:lnSpc>
            </a:pPr>
            <a:r>
              <a:rPr lang="zh-CN" altLang="en-US" b="1" dirty="0">
                <a:solidFill>
                  <a:srgbClr val="FFFF00"/>
                </a:solidFill>
                <a:cs typeface="+mn-ea"/>
                <a:sym typeface="+mn-lt"/>
              </a:rPr>
              <a:t>前束范式</a:t>
            </a:r>
          </a:p>
          <a:p>
            <a:pPr>
              <a:lnSpc>
                <a:spcPct val="120000"/>
              </a:lnSpc>
            </a:pPr>
            <a:endParaRPr lang="en-US" altLang="zh-CN" dirty="0">
              <a:solidFill>
                <a:schemeClr val="bg1">
                  <a:lumMod val="65000"/>
                </a:schemeClr>
              </a:solidFill>
              <a:cs typeface="+mn-ea"/>
              <a:sym typeface="+mn-lt"/>
            </a:endParaRPr>
          </a:p>
          <a:p>
            <a:pPr>
              <a:lnSpc>
                <a:spcPct val="120000"/>
              </a:lnSpc>
            </a:pPr>
            <a:r>
              <a:rPr lang="zh-CN" altLang="en-US" b="1" u="sng" dirty="0">
                <a:solidFill>
                  <a:schemeClr val="bg1"/>
                </a:solidFill>
                <a:cs typeface="+mn-ea"/>
                <a:sym typeface="+mn-lt"/>
              </a:rPr>
              <a:t>斯柯林范式</a:t>
            </a:r>
            <a:endParaRPr lang="en-US" altLang="zh-CN" b="1" u="sng" dirty="0">
              <a:solidFill>
                <a:schemeClr val="bg1"/>
              </a:solidFill>
              <a:cs typeface="+mn-ea"/>
              <a:sym typeface="+mn-lt"/>
            </a:endParaRPr>
          </a:p>
          <a:p>
            <a:pPr>
              <a:lnSpc>
                <a:spcPct val="120000"/>
              </a:lnSpc>
            </a:pPr>
            <a:endParaRPr lang="en-US" altLang="zh-CN" dirty="0">
              <a:solidFill>
                <a:schemeClr val="bg1">
                  <a:lumMod val="65000"/>
                </a:schemeClr>
              </a:solidFill>
              <a:cs typeface="+mn-ea"/>
              <a:sym typeface="+mn-lt"/>
            </a:endParaRPr>
          </a:p>
        </p:txBody>
      </p:sp>
    </p:spTree>
    <p:extLst>
      <p:ext uri="{BB962C8B-B14F-4D97-AF65-F5344CB8AC3E}">
        <p14:creationId xmlns:p14="http://schemas.microsoft.com/office/powerpoint/2010/main" val="89030001"/>
      </p:ext>
    </p:extLst>
  </p:cSld>
  <p:clrMapOvr>
    <a:masterClrMapping/>
  </p:clrMapOvr>
  <mc:AlternateContent xmlns:mc="http://schemas.openxmlformats.org/markup-compatibility/2006" xmlns:p14="http://schemas.microsoft.com/office/powerpoint/2010/main">
    <mc:Choice Requires="p14">
      <p:transition spd="slow" p14:dur="10500"/>
    </mc:Choice>
    <mc:Fallback xmlns="">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62423AEC-297D-4AC6-937F-565891408581}"/>
              </a:ext>
            </a:extLst>
          </p:cNvPr>
          <p:cNvSpPr txBox="1"/>
          <p:nvPr/>
        </p:nvSpPr>
        <p:spPr>
          <a:xfrm>
            <a:off x="1756364" y="103852"/>
            <a:ext cx="10315663" cy="769441"/>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4400" b="1" i="0" u="none" strike="noStrike" kern="1200" cap="none" spc="0" normalizeH="0" baseline="0" noProof="0" dirty="0" err="1">
                <a:ln>
                  <a:noFill/>
                </a:ln>
                <a:solidFill>
                  <a:srgbClr val="FFFFFF"/>
                </a:solidFill>
                <a:effectLst>
                  <a:outerShdw blurRad="38100" dist="38100" dir="2700000" algn="tl">
                    <a:srgbClr val="000000">
                      <a:alpha val="43137"/>
                    </a:srgbClr>
                  </a:outerShdw>
                </a:effectLst>
                <a:uLnTx/>
                <a:uFillTx/>
                <a:latin typeface="Arial"/>
                <a:cs typeface="+mn-ea"/>
                <a:sym typeface="+mn-lt"/>
              </a:rPr>
              <a:t>Skolem</a:t>
            </a:r>
            <a:r>
              <a:rPr kumimoji="0" lang="en-US" altLang="zh-CN" sz="44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Arial"/>
                <a:cs typeface="+mn-ea"/>
                <a:sym typeface="+mn-lt"/>
              </a:rPr>
              <a:t> Paradigm</a:t>
            </a:r>
            <a:endParaRPr kumimoji="0" lang="zh-CN" altLang="en-US" sz="36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Arial"/>
              <a:cs typeface="+mn-ea"/>
              <a:sym typeface="+mn-lt"/>
            </a:endParaRPr>
          </a:p>
        </p:txBody>
      </p:sp>
      <p:grpSp>
        <p:nvGrpSpPr>
          <p:cNvPr id="6" name="组合 5">
            <a:extLst>
              <a:ext uri="{FF2B5EF4-FFF2-40B4-BE49-F238E27FC236}">
                <a16:creationId xmlns:a16="http://schemas.microsoft.com/office/drawing/2014/main" id="{65459A86-2236-4247-9311-D46EC9F8D18D}"/>
              </a:ext>
            </a:extLst>
          </p:cNvPr>
          <p:cNvGrpSpPr/>
          <p:nvPr/>
        </p:nvGrpSpPr>
        <p:grpSpPr>
          <a:xfrm>
            <a:off x="119973" y="397477"/>
            <a:ext cx="1449151" cy="180724"/>
            <a:chOff x="5392832" y="1016000"/>
            <a:chExt cx="1449150" cy="180724"/>
          </a:xfrm>
        </p:grpSpPr>
        <p:sp>
          <p:nvSpPr>
            <p:cNvPr id="7" name="Freeform 45">
              <a:extLst>
                <a:ext uri="{FF2B5EF4-FFF2-40B4-BE49-F238E27FC236}">
                  <a16:creationId xmlns:a16="http://schemas.microsoft.com/office/drawing/2014/main" id="{79F5C682-BDEF-4D53-B481-CCF2EF60A471}"/>
                </a:ext>
              </a:extLst>
            </p:cNvPr>
            <p:cNvSpPr>
              <a:spLocks noEditPoints="1"/>
            </p:cNvSpPr>
            <p:nvPr/>
          </p:nvSpPr>
          <p:spPr bwMode="auto">
            <a:xfrm>
              <a:off x="5392832" y="1021378"/>
              <a:ext cx="142015" cy="169628"/>
            </a:xfrm>
            <a:custGeom>
              <a:avLst/>
              <a:gdLst>
                <a:gd name="T0" fmla="*/ 86 w 94"/>
                <a:gd name="T1" fmla="*/ 23 h 110"/>
                <a:gd name="T2" fmla="*/ 2 w 94"/>
                <a:gd name="T3" fmla="*/ 39 h 110"/>
                <a:gd name="T4" fmla="*/ 17 w 94"/>
                <a:gd name="T5" fmla="*/ 107 h 110"/>
                <a:gd name="T6" fmla="*/ 25 w 94"/>
                <a:gd name="T7" fmla="*/ 107 h 110"/>
                <a:gd name="T8" fmla="*/ 26 w 94"/>
                <a:gd name="T9" fmla="*/ 107 h 110"/>
                <a:gd name="T10" fmla="*/ 31 w 94"/>
                <a:gd name="T11" fmla="*/ 107 h 110"/>
                <a:gd name="T12" fmla="*/ 57 w 94"/>
                <a:gd name="T13" fmla="*/ 109 h 110"/>
                <a:gd name="T14" fmla="*/ 81 w 94"/>
                <a:gd name="T15" fmla="*/ 99 h 110"/>
                <a:gd name="T16" fmla="*/ 86 w 94"/>
                <a:gd name="T17" fmla="*/ 23 h 110"/>
                <a:gd name="T18" fmla="*/ 28 w 94"/>
                <a:gd name="T19" fmla="*/ 77 h 110"/>
                <a:gd name="T20" fmla="*/ 33 w 94"/>
                <a:gd name="T21" fmla="*/ 89 h 110"/>
                <a:gd name="T22" fmla="*/ 28 w 94"/>
                <a:gd name="T23" fmla="*/ 77 h 110"/>
                <a:gd name="T24" fmla="*/ 30 w 94"/>
                <a:gd name="T25" fmla="*/ 39 h 110"/>
                <a:gd name="T26" fmla="*/ 35 w 94"/>
                <a:gd name="T27" fmla="*/ 28 h 110"/>
                <a:gd name="T28" fmla="*/ 30 w 94"/>
                <a:gd name="T29" fmla="*/ 39 h 110"/>
                <a:gd name="T30" fmla="*/ 63 w 94"/>
                <a:gd name="T31" fmla="*/ 39 h 110"/>
                <a:gd name="T32" fmla="*/ 66 w 94"/>
                <a:gd name="T33" fmla="*/ 49 h 110"/>
                <a:gd name="T34" fmla="*/ 58 w 94"/>
                <a:gd name="T35" fmla="*/ 46 h 110"/>
                <a:gd name="T36" fmla="*/ 63 w 94"/>
                <a:gd name="T37" fmla="*/ 39 h 110"/>
                <a:gd name="T38" fmla="*/ 66 w 94"/>
                <a:gd name="T39" fmla="*/ 66 h 110"/>
                <a:gd name="T40" fmla="*/ 68 w 94"/>
                <a:gd name="T41" fmla="*/ 77 h 110"/>
                <a:gd name="T42" fmla="*/ 66 w 94"/>
                <a:gd name="T43" fmla="*/ 66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4" h="110">
                  <a:moveTo>
                    <a:pt x="86" y="23"/>
                  </a:moveTo>
                  <a:cubicBezTo>
                    <a:pt x="69" y="0"/>
                    <a:pt x="8" y="2"/>
                    <a:pt x="2" y="39"/>
                  </a:cubicBezTo>
                  <a:cubicBezTo>
                    <a:pt x="21" y="48"/>
                    <a:pt x="0" y="91"/>
                    <a:pt x="17" y="107"/>
                  </a:cubicBezTo>
                  <a:cubicBezTo>
                    <a:pt x="19" y="108"/>
                    <a:pt x="22" y="107"/>
                    <a:pt x="25" y="107"/>
                  </a:cubicBezTo>
                  <a:cubicBezTo>
                    <a:pt x="26" y="107"/>
                    <a:pt x="26" y="107"/>
                    <a:pt x="26" y="107"/>
                  </a:cubicBezTo>
                  <a:cubicBezTo>
                    <a:pt x="29" y="106"/>
                    <a:pt x="30" y="107"/>
                    <a:pt x="31" y="107"/>
                  </a:cubicBezTo>
                  <a:cubicBezTo>
                    <a:pt x="40" y="110"/>
                    <a:pt x="49" y="109"/>
                    <a:pt x="57" y="109"/>
                  </a:cubicBezTo>
                  <a:cubicBezTo>
                    <a:pt x="66" y="107"/>
                    <a:pt x="75" y="107"/>
                    <a:pt x="81" y="99"/>
                  </a:cubicBezTo>
                  <a:cubicBezTo>
                    <a:pt x="94" y="81"/>
                    <a:pt x="80" y="48"/>
                    <a:pt x="86" y="23"/>
                  </a:cubicBezTo>
                  <a:close/>
                  <a:moveTo>
                    <a:pt x="28" y="77"/>
                  </a:moveTo>
                  <a:cubicBezTo>
                    <a:pt x="31" y="79"/>
                    <a:pt x="33" y="83"/>
                    <a:pt x="33" y="89"/>
                  </a:cubicBezTo>
                  <a:cubicBezTo>
                    <a:pt x="24" y="92"/>
                    <a:pt x="29" y="81"/>
                    <a:pt x="28" y="77"/>
                  </a:cubicBezTo>
                  <a:close/>
                  <a:moveTo>
                    <a:pt x="30" y="39"/>
                  </a:moveTo>
                  <a:cubicBezTo>
                    <a:pt x="24" y="37"/>
                    <a:pt x="29" y="26"/>
                    <a:pt x="35" y="28"/>
                  </a:cubicBezTo>
                  <a:cubicBezTo>
                    <a:pt x="37" y="35"/>
                    <a:pt x="30" y="34"/>
                    <a:pt x="30" y="39"/>
                  </a:cubicBezTo>
                  <a:close/>
                  <a:moveTo>
                    <a:pt x="63" y="39"/>
                  </a:moveTo>
                  <a:cubicBezTo>
                    <a:pt x="66" y="39"/>
                    <a:pt x="65" y="45"/>
                    <a:pt x="66" y="49"/>
                  </a:cubicBezTo>
                  <a:cubicBezTo>
                    <a:pt x="63" y="47"/>
                    <a:pt x="61" y="46"/>
                    <a:pt x="58" y="46"/>
                  </a:cubicBezTo>
                  <a:cubicBezTo>
                    <a:pt x="59" y="43"/>
                    <a:pt x="62" y="42"/>
                    <a:pt x="63" y="39"/>
                  </a:cubicBezTo>
                  <a:close/>
                  <a:moveTo>
                    <a:pt x="66" y="66"/>
                  </a:moveTo>
                  <a:cubicBezTo>
                    <a:pt x="69" y="67"/>
                    <a:pt x="68" y="73"/>
                    <a:pt x="68" y="77"/>
                  </a:cubicBezTo>
                  <a:cubicBezTo>
                    <a:pt x="62" y="76"/>
                    <a:pt x="62" y="70"/>
                    <a:pt x="66" y="66"/>
                  </a:cubicBezTo>
                  <a:close/>
                </a:path>
              </a:pathLst>
            </a:custGeom>
            <a:solidFill>
              <a:srgbClr val="EDB2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cs typeface="+mn-ea"/>
                <a:sym typeface="+mn-lt"/>
              </a:endParaRPr>
            </a:p>
          </p:txBody>
        </p:sp>
        <p:sp>
          <p:nvSpPr>
            <p:cNvPr id="8" name="Freeform 46">
              <a:extLst>
                <a:ext uri="{FF2B5EF4-FFF2-40B4-BE49-F238E27FC236}">
                  <a16:creationId xmlns:a16="http://schemas.microsoft.com/office/drawing/2014/main" id="{34E012F1-3888-4574-B83C-160D877B5CED}"/>
                </a:ext>
              </a:extLst>
            </p:cNvPr>
            <p:cNvSpPr>
              <a:spLocks noEditPoints="1"/>
            </p:cNvSpPr>
            <p:nvPr/>
          </p:nvSpPr>
          <p:spPr bwMode="auto">
            <a:xfrm>
              <a:off x="5725270" y="1021378"/>
              <a:ext cx="141451" cy="169628"/>
            </a:xfrm>
            <a:custGeom>
              <a:avLst/>
              <a:gdLst>
                <a:gd name="T0" fmla="*/ 85 w 94"/>
                <a:gd name="T1" fmla="*/ 23 h 110"/>
                <a:gd name="T2" fmla="*/ 1 w 94"/>
                <a:gd name="T3" fmla="*/ 39 h 110"/>
                <a:gd name="T4" fmla="*/ 17 w 94"/>
                <a:gd name="T5" fmla="*/ 107 h 110"/>
                <a:gd name="T6" fmla="*/ 24 w 94"/>
                <a:gd name="T7" fmla="*/ 107 h 110"/>
                <a:gd name="T8" fmla="*/ 26 w 94"/>
                <a:gd name="T9" fmla="*/ 107 h 110"/>
                <a:gd name="T10" fmla="*/ 31 w 94"/>
                <a:gd name="T11" fmla="*/ 107 h 110"/>
                <a:gd name="T12" fmla="*/ 57 w 94"/>
                <a:gd name="T13" fmla="*/ 109 h 110"/>
                <a:gd name="T14" fmla="*/ 80 w 94"/>
                <a:gd name="T15" fmla="*/ 99 h 110"/>
                <a:gd name="T16" fmla="*/ 85 w 94"/>
                <a:gd name="T17" fmla="*/ 23 h 110"/>
                <a:gd name="T18" fmla="*/ 27 w 94"/>
                <a:gd name="T19" fmla="*/ 77 h 110"/>
                <a:gd name="T20" fmla="*/ 32 w 94"/>
                <a:gd name="T21" fmla="*/ 89 h 110"/>
                <a:gd name="T22" fmla="*/ 27 w 94"/>
                <a:gd name="T23" fmla="*/ 77 h 110"/>
                <a:gd name="T24" fmla="*/ 29 w 94"/>
                <a:gd name="T25" fmla="*/ 39 h 110"/>
                <a:gd name="T26" fmla="*/ 34 w 94"/>
                <a:gd name="T27" fmla="*/ 28 h 110"/>
                <a:gd name="T28" fmla="*/ 29 w 94"/>
                <a:gd name="T29" fmla="*/ 39 h 110"/>
                <a:gd name="T30" fmla="*/ 62 w 94"/>
                <a:gd name="T31" fmla="*/ 39 h 110"/>
                <a:gd name="T32" fmla="*/ 65 w 94"/>
                <a:gd name="T33" fmla="*/ 49 h 110"/>
                <a:gd name="T34" fmla="*/ 57 w 94"/>
                <a:gd name="T35" fmla="*/ 46 h 110"/>
                <a:gd name="T36" fmla="*/ 62 w 94"/>
                <a:gd name="T37" fmla="*/ 39 h 110"/>
                <a:gd name="T38" fmla="*/ 65 w 94"/>
                <a:gd name="T39" fmla="*/ 66 h 110"/>
                <a:gd name="T40" fmla="*/ 67 w 94"/>
                <a:gd name="T41" fmla="*/ 77 h 110"/>
                <a:gd name="T42" fmla="*/ 65 w 94"/>
                <a:gd name="T43" fmla="*/ 66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4" h="110">
                  <a:moveTo>
                    <a:pt x="85" y="23"/>
                  </a:moveTo>
                  <a:cubicBezTo>
                    <a:pt x="68" y="0"/>
                    <a:pt x="7" y="2"/>
                    <a:pt x="1" y="39"/>
                  </a:cubicBezTo>
                  <a:cubicBezTo>
                    <a:pt x="20" y="48"/>
                    <a:pt x="0" y="91"/>
                    <a:pt x="17" y="107"/>
                  </a:cubicBezTo>
                  <a:cubicBezTo>
                    <a:pt x="19" y="108"/>
                    <a:pt x="22" y="107"/>
                    <a:pt x="24" y="107"/>
                  </a:cubicBezTo>
                  <a:cubicBezTo>
                    <a:pt x="25" y="107"/>
                    <a:pt x="25" y="107"/>
                    <a:pt x="26" y="107"/>
                  </a:cubicBezTo>
                  <a:cubicBezTo>
                    <a:pt x="28" y="106"/>
                    <a:pt x="30" y="107"/>
                    <a:pt x="31" y="107"/>
                  </a:cubicBezTo>
                  <a:cubicBezTo>
                    <a:pt x="39" y="110"/>
                    <a:pt x="48" y="109"/>
                    <a:pt x="57" y="109"/>
                  </a:cubicBezTo>
                  <a:cubicBezTo>
                    <a:pt x="66" y="107"/>
                    <a:pt x="74" y="107"/>
                    <a:pt x="80" y="99"/>
                  </a:cubicBezTo>
                  <a:cubicBezTo>
                    <a:pt x="94" y="81"/>
                    <a:pt x="79" y="48"/>
                    <a:pt x="85" y="23"/>
                  </a:cubicBezTo>
                  <a:close/>
                  <a:moveTo>
                    <a:pt x="27" y="77"/>
                  </a:moveTo>
                  <a:cubicBezTo>
                    <a:pt x="31" y="79"/>
                    <a:pt x="32" y="83"/>
                    <a:pt x="32" y="89"/>
                  </a:cubicBezTo>
                  <a:cubicBezTo>
                    <a:pt x="23" y="92"/>
                    <a:pt x="28" y="81"/>
                    <a:pt x="27" y="77"/>
                  </a:cubicBezTo>
                  <a:close/>
                  <a:moveTo>
                    <a:pt x="29" y="39"/>
                  </a:moveTo>
                  <a:cubicBezTo>
                    <a:pt x="23" y="37"/>
                    <a:pt x="28" y="26"/>
                    <a:pt x="34" y="28"/>
                  </a:cubicBezTo>
                  <a:cubicBezTo>
                    <a:pt x="36" y="35"/>
                    <a:pt x="29" y="34"/>
                    <a:pt x="29" y="39"/>
                  </a:cubicBezTo>
                  <a:close/>
                  <a:moveTo>
                    <a:pt x="62" y="39"/>
                  </a:moveTo>
                  <a:cubicBezTo>
                    <a:pt x="66" y="39"/>
                    <a:pt x="64" y="45"/>
                    <a:pt x="65" y="49"/>
                  </a:cubicBezTo>
                  <a:cubicBezTo>
                    <a:pt x="63" y="47"/>
                    <a:pt x="61" y="46"/>
                    <a:pt x="57" y="46"/>
                  </a:cubicBezTo>
                  <a:cubicBezTo>
                    <a:pt x="58" y="43"/>
                    <a:pt x="62" y="42"/>
                    <a:pt x="62" y="39"/>
                  </a:cubicBezTo>
                  <a:close/>
                  <a:moveTo>
                    <a:pt x="65" y="66"/>
                  </a:moveTo>
                  <a:cubicBezTo>
                    <a:pt x="68" y="67"/>
                    <a:pt x="67" y="73"/>
                    <a:pt x="67" y="77"/>
                  </a:cubicBezTo>
                  <a:cubicBezTo>
                    <a:pt x="61" y="76"/>
                    <a:pt x="62" y="70"/>
                    <a:pt x="65" y="66"/>
                  </a:cubicBezTo>
                  <a:close/>
                </a:path>
              </a:pathLst>
            </a:custGeom>
            <a:solidFill>
              <a:srgbClr val="F7F5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cs typeface="+mn-ea"/>
                <a:sym typeface="+mn-lt"/>
              </a:endParaRPr>
            </a:p>
          </p:txBody>
        </p:sp>
        <p:sp>
          <p:nvSpPr>
            <p:cNvPr id="9" name="Freeform 47">
              <a:extLst>
                <a:ext uri="{FF2B5EF4-FFF2-40B4-BE49-F238E27FC236}">
                  <a16:creationId xmlns:a16="http://schemas.microsoft.com/office/drawing/2014/main" id="{92C0B701-D754-4A82-AB31-4E35C971D152}"/>
                </a:ext>
              </a:extLst>
            </p:cNvPr>
            <p:cNvSpPr>
              <a:spLocks noEditPoints="1"/>
            </p:cNvSpPr>
            <p:nvPr/>
          </p:nvSpPr>
          <p:spPr bwMode="auto">
            <a:xfrm>
              <a:off x="6054695" y="1028224"/>
              <a:ext cx="142015" cy="168500"/>
            </a:xfrm>
            <a:custGeom>
              <a:avLst/>
              <a:gdLst>
                <a:gd name="T0" fmla="*/ 85 w 94"/>
                <a:gd name="T1" fmla="*/ 23 h 109"/>
                <a:gd name="T2" fmla="*/ 2 w 94"/>
                <a:gd name="T3" fmla="*/ 38 h 109"/>
                <a:gd name="T4" fmla="*/ 17 w 94"/>
                <a:gd name="T5" fmla="*/ 106 h 109"/>
                <a:gd name="T6" fmla="*/ 25 w 94"/>
                <a:gd name="T7" fmla="*/ 106 h 109"/>
                <a:gd name="T8" fmla="*/ 26 w 94"/>
                <a:gd name="T9" fmla="*/ 106 h 109"/>
                <a:gd name="T10" fmla="*/ 31 w 94"/>
                <a:gd name="T11" fmla="*/ 107 h 109"/>
                <a:gd name="T12" fmla="*/ 57 w 94"/>
                <a:gd name="T13" fmla="*/ 109 h 109"/>
                <a:gd name="T14" fmla="*/ 80 w 94"/>
                <a:gd name="T15" fmla="*/ 99 h 109"/>
                <a:gd name="T16" fmla="*/ 85 w 94"/>
                <a:gd name="T17" fmla="*/ 23 h 109"/>
                <a:gd name="T18" fmla="*/ 27 w 94"/>
                <a:gd name="T19" fmla="*/ 76 h 109"/>
                <a:gd name="T20" fmla="*/ 32 w 94"/>
                <a:gd name="T21" fmla="*/ 89 h 109"/>
                <a:gd name="T22" fmla="*/ 27 w 94"/>
                <a:gd name="T23" fmla="*/ 76 h 109"/>
                <a:gd name="T24" fmla="*/ 30 w 94"/>
                <a:gd name="T25" fmla="*/ 38 h 109"/>
                <a:gd name="T26" fmla="*/ 35 w 94"/>
                <a:gd name="T27" fmla="*/ 28 h 109"/>
                <a:gd name="T28" fmla="*/ 30 w 94"/>
                <a:gd name="T29" fmla="*/ 38 h 109"/>
                <a:gd name="T30" fmla="*/ 63 w 94"/>
                <a:gd name="T31" fmla="*/ 38 h 109"/>
                <a:gd name="T32" fmla="*/ 65 w 94"/>
                <a:gd name="T33" fmla="*/ 48 h 109"/>
                <a:gd name="T34" fmla="*/ 57 w 94"/>
                <a:gd name="T35" fmla="*/ 46 h 109"/>
                <a:gd name="T36" fmla="*/ 63 w 94"/>
                <a:gd name="T37" fmla="*/ 38 h 109"/>
                <a:gd name="T38" fmla="*/ 65 w 94"/>
                <a:gd name="T39" fmla="*/ 66 h 109"/>
                <a:gd name="T40" fmla="*/ 68 w 94"/>
                <a:gd name="T41" fmla="*/ 76 h 109"/>
                <a:gd name="T42" fmla="*/ 65 w 94"/>
                <a:gd name="T43" fmla="*/ 6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4" h="109">
                  <a:moveTo>
                    <a:pt x="85" y="23"/>
                  </a:moveTo>
                  <a:cubicBezTo>
                    <a:pt x="68" y="0"/>
                    <a:pt x="7" y="2"/>
                    <a:pt x="2" y="38"/>
                  </a:cubicBezTo>
                  <a:cubicBezTo>
                    <a:pt x="21" y="48"/>
                    <a:pt x="0" y="91"/>
                    <a:pt x="17" y="106"/>
                  </a:cubicBezTo>
                  <a:cubicBezTo>
                    <a:pt x="19" y="107"/>
                    <a:pt x="22" y="107"/>
                    <a:pt x="25" y="106"/>
                  </a:cubicBezTo>
                  <a:cubicBezTo>
                    <a:pt x="25" y="106"/>
                    <a:pt x="25" y="106"/>
                    <a:pt x="26" y="106"/>
                  </a:cubicBezTo>
                  <a:cubicBezTo>
                    <a:pt x="28" y="106"/>
                    <a:pt x="30" y="106"/>
                    <a:pt x="31" y="107"/>
                  </a:cubicBezTo>
                  <a:cubicBezTo>
                    <a:pt x="40" y="109"/>
                    <a:pt x="48" y="109"/>
                    <a:pt x="57" y="109"/>
                  </a:cubicBezTo>
                  <a:cubicBezTo>
                    <a:pt x="66" y="107"/>
                    <a:pt x="74" y="107"/>
                    <a:pt x="80" y="99"/>
                  </a:cubicBezTo>
                  <a:cubicBezTo>
                    <a:pt x="94" y="81"/>
                    <a:pt x="80" y="48"/>
                    <a:pt x="85" y="23"/>
                  </a:cubicBezTo>
                  <a:close/>
                  <a:moveTo>
                    <a:pt x="27" y="76"/>
                  </a:moveTo>
                  <a:cubicBezTo>
                    <a:pt x="31" y="78"/>
                    <a:pt x="33" y="82"/>
                    <a:pt x="32" y="89"/>
                  </a:cubicBezTo>
                  <a:cubicBezTo>
                    <a:pt x="24" y="91"/>
                    <a:pt x="28" y="81"/>
                    <a:pt x="27" y="76"/>
                  </a:cubicBezTo>
                  <a:close/>
                  <a:moveTo>
                    <a:pt x="30" y="38"/>
                  </a:moveTo>
                  <a:cubicBezTo>
                    <a:pt x="23" y="36"/>
                    <a:pt x="28" y="25"/>
                    <a:pt x="35" y="28"/>
                  </a:cubicBezTo>
                  <a:cubicBezTo>
                    <a:pt x="37" y="35"/>
                    <a:pt x="30" y="33"/>
                    <a:pt x="30" y="38"/>
                  </a:cubicBezTo>
                  <a:close/>
                  <a:moveTo>
                    <a:pt x="63" y="38"/>
                  </a:moveTo>
                  <a:cubicBezTo>
                    <a:pt x="66" y="39"/>
                    <a:pt x="65" y="44"/>
                    <a:pt x="65" y="48"/>
                  </a:cubicBezTo>
                  <a:cubicBezTo>
                    <a:pt x="63" y="47"/>
                    <a:pt x="61" y="45"/>
                    <a:pt x="57" y="46"/>
                  </a:cubicBezTo>
                  <a:cubicBezTo>
                    <a:pt x="58" y="42"/>
                    <a:pt x="62" y="42"/>
                    <a:pt x="63" y="38"/>
                  </a:cubicBezTo>
                  <a:close/>
                  <a:moveTo>
                    <a:pt x="65" y="66"/>
                  </a:moveTo>
                  <a:cubicBezTo>
                    <a:pt x="69" y="67"/>
                    <a:pt x="67" y="72"/>
                    <a:pt x="68" y="76"/>
                  </a:cubicBezTo>
                  <a:cubicBezTo>
                    <a:pt x="62" y="75"/>
                    <a:pt x="62" y="69"/>
                    <a:pt x="65" y="6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cs typeface="+mn-ea"/>
                <a:sym typeface="+mn-lt"/>
              </a:endParaRPr>
            </a:p>
          </p:txBody>
        </p:sp>
        <p:sp>
          <p:nvSpPr>
            <p:cNvPr id="10" name="Freeform 48">
              <a:extLst>
                <a:ext uri="{FF2B5EF4-FFF2-40B4-BE49-F238E27FC236}">
                  <a16:creationId xmlns:a16="http://schemas.microsoft.com/office/drawing/2014/main" id="{60F2428E-B4AC-403A-9F72-86667F857636}"/>
                </a:ext>
              </a:extLst>
            </p:cNvPr>
            <p:cNvSpPr>
              <a:spLocks noEditPoints="1"/>
            </p:cNvSpPr>
            <p:nvPr/>
          </p:nvSpPr>
          <p:spPr bwMode="auto">
            <a:xfrm>
              <a:off x="6384513" y="1028224"/>
              <a:ext cx="141451" cy="168500"/>
            </a:xfrm>
            <a:custGeom>
              <a:avLst/>
              <a:gdLst>
                <a:gd name="T0" fmla="*/ 86 w 94"/>
                <a:gd name="T1" fmla="*/ 23 h 109"/>
                <a:gd name="T2" fmla="*/ 2 w 94"/>
                <a:gd name="T3" fmla="*/ 38 h 109"/>
                <a:gd name="T4" fmla="*/ 17 w 94"/>
                <a:gd name="T5" fmla="*/ 106 h 109"/>
                <a:gd name="T6" fmla="*/ 25 w 94"/>
                <a:gd name="T7" fmla="*/ 106 h 109"/>
                <a:gd name="T8" fmla="*/ 26 w 94"/>
                <a:gd name="T9" fmla="*/ 106 h 109"/>
                <a:gd name="T10" fmla="*/ 31 w 94"/>
                <a:gd name="T11" fmla="*/ 107 h 109"/>
                <a:gd name="T12" fmla="*/ 57 w 94"/>
                <a:gd name="T13" fmla="*/ 109 h 109"/>
                <a:gd name="T14" fmla="*/ 81 w 94"/>
                <a:gd name="T15" fmla="*/ 99 h 109"/>
                <a:gd name="T16" fmla="*/ 86 w 94"/>
                <a:gd name="T17" fmla="*/ 23 h 109"/>
                <a:gd name="T18" fmla="*/ 27 w 94"/>
                <a:gd name="T19" fmla="*/ 76 h 109"/>
                <a:gd name="T20" fmla="*/ 32 w 94"/>
                <a:gd name="T21" fmla="*/ 89 h 109"/>
                <a:gd name="T22" fmla="*/ 27 w 94"/>
                <a:gd name="T23" fmla="*/ 76 h 109"/>
                <a:gd name="T24" fmla="*/ 30 w 94"/>
                <a:gd name="T25" fmla="*/ 38 h 109"/>
                <a:gd name="T26" fmla="*/ 35 w 94"/>
                <a:gd name="T27" fmla="*/ 28 h 109"/>
                <a:gd name="T28" fmla="*/ 30 w 94"/>
                <a:gd name="T29" fmla="*/ 38 h 109"/>
                <a:gd name="T30" fmla="*/ 63 w 94"/>
                <a:gd name="T31" fmla="*/ 38 h 109"/>
                <a:gd name="T32" fmla="*/ 65 w 94"/>
                <a:gd name="T33" fmla="*/ 48 h 109"/>
                <a:gd name="T34" fmla="*/ 58 w 94"/>
                <a:gd name="T35" fmla="*/ 46 h 109"/>
                <a:gd name="T36" fmla="*/ 63 w 94"/>
                <a:gd name="T37" fmla="*/ 38 h 109"/>
                <a:gd name="T38" fmla="*/ 65 w 94"/>
                <a:gd name="T39" fmla="*/ 66 h 109"/>
                <a:gd name="T40" fmla="*/ 68 w 94"/>
                <a:gd name="T41" fmla="*/ 76 h 109"/>
                <a:gd name="T42" fmla="*/ 65 w 94"/>
                <a:gd name="T43" fmla="*/ 6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4" h="109">
                  <a:moveTo>
                    <a:pt x="86" y="23"/>
                  </a:moveTo>
                  <a:cubicBezTo>
                    <a:pt x="69" y="0"/>
                    <a:pt x="8" y="2"/>
                    <a:pt x="2" y="38"/>
                  </a:cubicBezTo>
                  <a:cubicBezTo>
                    <a:pt x="21" y="48"/>
                    <a:pt x="0" y="91"/>
                    <a:pt x="17" y="106"/>
                  </a:cubicBezTo>
                  <a:cubicBezTo>
                    <a:pt x="19" y="107"/>
                    <a:pt x="22" y="107"/>
                    <a:pt x="25" y="106"/>
                  </a:cubicBezTo>
                  <a:cubicBezTo>
                    <a:pt x="25" y="106"/>
                    <a:pt x="26" y="106"/>
                    <a:pt x="26" y="106"/>
                  </a:cubicBezTo>
                  <a:cubicBezTo>
                    <a:pt x="28" y="106"/>
                    <a:pt x="30" y="106"/>
                    <a:pt x="31" y="107"/>
                  </a:cubicBezTo>
                  <a:cubicBezTo>
                    <a:pt x="40" y="109"/>
                    <a:pt x="49" y="109"/>
                    <a:pt x="57" y="109"/>
                  </a:cubicBezTo>
                  <a:cubicBezTo>
                    <a:pt x="66" y="107"/>
                    <a:pt x="74" y="107"/>
                    <a:pt x="81" y="99"/>
                  </a:cubicBezTo>
                  <a:cubicBezTo>
                    <a:pt x="94" y="81"/>
                    <a:pt x="80" y="48"/>
                    <a:pt x="86" y="23"/>
                  </a:cubicBezTo>
                  <a:close/>
                  <a:moveTo>
                    <a:pt x="27" y="76"/>
                  </a:moveTo>
                  <a:cubicBezTo>
                    <a:pt x="31" y="78"/>
                    <a:pt x="33" y="82"/>
                    <a:pt x="32" y="89"/>
                  </a:cubicBezTo>
                  <a:cubicBezTo>
                    <a:pt x="24" y="91"/>
                    <a:pt x="28" y="81"/>
                    <a:pt x="27" y="76"/>
                  </a:cubicBezTo>
                  <a:close/>
                  <a:moveTo>
                    <a:pt x="30" y="38"/>
                  </a:moveTo>
                  <a:cubicBezTo>
                    <a:pt x="24" y="36"/>
                    <a:pt x="29" y="25"/>
                    <a:pt x="35" y="28"/>
                  </a:cubicBezTo>
                  <a:cubicBezTo>
                    <a:pt x="37" y="35"/>
                    <a:pt x="30" y="33"/>
                    <a:pt x="30" y="38"/>
                  </a:cubicBezTo>
                  <a:close/>
                  <a:moveTo>
                    <a:pt x="63" y="38"/>
                  </a:moveTo>
                  <a:cubicBezTo>
                    <a:pt x="66" y="39"/>
                    <a:pt x="65" y="44"/>
                    <a:pt x="65" y="48"/>
                  </a:cubicBezTo>
                  <a:cubicBezTo>
                    <a:pt x="63" y="47"/>
                    <a:pt x="61" y="45"/>
                    <a:pt x="58" y="46"/>
                  </a:cubicBezTo>
                  <a:cubicBezTo>
                    <a:pt x="59" y="42"/>
                    <a:pt x="62" y="42"/>
                    <a:pt x="63" y="38"/>
                  </a:cubicBezTo>
                  <a:close/>
                  <a:moveTo>
                    <a:pt x="65" y="66"/>
                  </a:moveTo>
                  <a:cubicBezTo>
                    <a:pt x="69" y="67"/>
                    <a:pt x="67" y="72"/>
                    <a:pt x="68" y="76"/>
                  </a:cubicBezTo>
                  <a:cubicBezTo>
                    <a:pt x="62" y="75"/>
                    <a:pt x="62" y="69"/>
                    <a:pt x="65" y="66"/>
                  </a:cubicBezTo>
                  <a:close/>
                </a:path>
              </a:pathLst>
            </a:custGeom>
            <a:solidFill>
              <a:srgbClr val="00B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cs typeface="+mn-ea"/>
                <a:sym typeface="+mn-lt"/>
              </a:endParaRPr>
            </a:p>
          </p:txBody>
        </p:sp>
        <p:sp>
          <p:nvSpPr>
            <p:cNvPr id="11" name="Freeform 49">
              <a:extLst>
                <a:ext uri="{FF2B5EF4-FFF2-40B4-BE49-F238E27FC236}">
                  <a16:creationId xmlns:a16="http://schemas.microsoft.com/office/drawing/2014/main" id="{0C987953-0EFA-465A-B7F9-C0CF22995A9A}"/>
                </a:ext>
              </a:extLst>
            </p:cNvPr>
            <p:cNvSpPr>
              <a:spLocks noEditPoints="1"/>
            </p:cNvSpPr>
            <p:nvPr/>
          </p:nvSpPr>
          <p:spPr bwMode="auto">
            <a:xfrm>
              <a:off x="6699967" y="1016000"/>
              <a:ext cx="142015" cy="168500"/>
            </a:xfrm>
            <a:custGeom>
              <a:avLst/>
              <a:gdLst>
                <a:gd name="T0" fmla="*/ 86 w 94"/>
                <a:gd name="T1" fmla="*/ 23 h 109"/>
                <a:gd name="T2" fmla="*/ 2 w 94"/>
                <a:gd name="T3" fmla="*/ 38 h 109"/>
                <a:gd name="T4" fmla="*/ 17 w 94"/>
                <a:gd name="T5" fmla="*/ 107 h 109"/>
                <a:gd name="T6" fmla="*/ 25 w 94"/>
                <a:gd name="T7" fmla="*/ 107 h 109"/>
                <a:gd name="T8" fmla="*/ 26 w 94"/>
                <a:gd name="T9" fmla="*/ 107 h 109"/>
                <a:gd name="T10" fmla="*/ 31 w 94"/>
                <a:gd name="T11" fmla="*/ 107 h 109"/>
                <a:gd name="T12" fmla="*/ 57 w 94"/>
                <a:gd name="T13" fmla="*/ 109 h 109"/>
                <a:gd name="T14" fmla="*/ 81 w 94"/>
                <a:gd name="T15" fmla="*/ 99 h 109"/>
                <a:gd name="T16" fmla="*/ 86 w 94"/>
                <a:gd name="T17" fmla="*/ 23 h 109"/>
                <a:gd name="T18" fmla="*/ 27 w 94"/>
                <a:gd name="T19" fmla="*/ 76 h 109"/>
                <a:gd name="T20" fmla="*/ 32 w 94"/>
                <a:gd name="T21" fmla="*/ 89 h 109"/>
                <a:gd name="T22" fmla="*/ 27 w 94"/>
                <a:gd name="T23" fmla="*/ 76 h 109"/>
                <a:gd name="T24" fmla="*/ 30 w 94"/>
                <a:gd name="T25" fmla="*/ 38 h 109"/>
                <a:gd name="T26" fmla="*/ 35 w 94"/>
                <a:gd name="T27" fmla="*/ 28 h 109"/>
                <a:gd name="T28" fmla="*/ 30 w 94"/>
                <a:gd name="T29" fmla="*/ 38 h 109"/>
                <a:gd name="T30" fmla="*/ 63 w 94"/>
                <a:gd name="T31" fmla="*/ 38 h 109"/>
                <a:gd name="T32" fmla="*/ 65 w 94"/>
                <a:gd name="T33" fmla="*/ 49 h 109"/>
                <a:gd name="T34" fmla="*/ 58 w 94"/>
                <a:gd name="T35" fmla="*/ 46 h 109"/>
                <a:gd name="T36" fmla="*/ 63 w 94"/>
                <a:gd name="T37" fmla="*/ 38 h 109"/>
                <a:gd name="T38" fmla="*/ 65 w 94"/>
                <a:gd name="T39" fmla="*/ 66 h 109"/>
                <a:gd name="T40" fmla="*/ 68 w 94"/>
                <a:gd name="T41" fmla="*/ 76 h 109"/>
                <a:gd name="T42" fmla="*/ 65 w 94"/>
                <a:gd name="T43" fmla="*/ 6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4" h="109">
                  <a:moveTo>
                    <a:pt x="86" y="23"/>
                  </a:moveTo>
                  <a:cubicBezTo>
                    <a:pt x="69" y="0"/>
                    <a:pt x="8" y="2"/>
                    <a:pt x="2" y="38"/>
                  </a:cubicBezTo>
                  <a:cubicBezTo>
                    <a:pt x="21" y="48"/>
                    <a:pt x="0" y="91"/>
                    <a:pt x="17" y="107"/>
                  </a:cubicBezTo>
                  <a:cubicBezTo>
                    <a:pt x="19" y="107"/>
                    <a:pt x="22" y="107"/>
                    <a:pt x="25" y="107"/>
                  </a:cubicBezTo>
                  <a:cubicBezTo>
                    <a:pt x="25" y="107"/>
                    <a:pt x="26" y="107"/>
                    <a:pt x="26" y="107"/>
                  </a:cubicBezTo>
                  <a:cubicBezTo>
                    <a:pt x="28" y="106"/>
                    <a:pt x="30" y="107"/>
                    <a:pt x="31" y="107"/>
                  </a:cubicBezTo>
                  <a:cubicBezTo>
                    <a:pt x="40" y="109"/>
                    <a:pt x="49" y="109"/>
                    <a:pt x="57" y="109"/>
                  </a:cubicBezTo>
                  <a:cubicBezTo>
                    <a:pt x="66" y="107"/>
                    <a:pt x="75" y="107"/>
                    <a:pt x="81" y="99"/>
                  </a:cubicBezTo>
                  <a:cubicBezTo>
                    <a:pt x="94" y="81"/>
                    <a:pt x="80" y="48"/>
                    <a:pt x="86" y="23"/>
                  </a:cubicBezTo>
                  <a:close/>
                  <a:moveTo>
                    <a:pt x="27" y="76"/>
                  </a:moveTo>
                  <a:cubicBezTo>
                    <a:pt x="31" y="79"/>
                    <a:pt x="33" y="83"/>
                    <a:pt x="32" y="89"/>
                  </a:cubicBezTo>
                  <a:cubicBezTo>
                    <a:pt x="24" y="92"/>
                    <a:pt x="29" y="81"/>
                    <a:pt x="27" y="76"/>
                  </a:cubicBezTo>
                  <a:close/>
                  <a:moveTo>
                    <a:pt x="30" y="38"/>
                  </a:moveTo>
                  <a:cubicBezTo>
                    <a:pt x="24" y="37"/>
                    <a:pt x="29" y="26"/>
                    <a:pt x="35" y="28"/>
                  </a:cubicBezTo>
                  <a:cubicBezTo>
                    <a:pt x="37" y="35"/>
                    <a:pt x="30" y="33"/>
                    <a:pt x="30" y="38"/>
                  </a:cubicBezTo>
                  <a:close/>
                  <a:moveTo>
                    <a:pt x="63" y="38"/>
                  </a:moveTo>
                  <a:cubicBezTo>
                    <a:pt x="66" y="39"/>
                    <a:pt x="65" y="45"/>
                    <a:pt x="65" y="49"/>
                  </a:cubicBezTo>
                  <a:cubicBezTo>
                    <a:pt x="63" y="47"/>
                    <a:pt x="61" y="46"/>
                    <a:pt x="58" y="46"/>
                  </a:cubicBezTo>
                  <a:cubicBezTo>
                    <a:pt x="59" y="43"/>
                    <a:pt x="62" y="42"/>
                    <a:pt x="63" y="38"/>
                  </a:cubicBezTo>
                  <a:close/>
                  <a:moveTo>
                    <a:pt x="65" y="66"/>
                  </a:moveTo>
                  <a:cubicBezTo>
                    <a:pt x="69" y="67"/>
                    <a:pt x="67" y="73"/>
                    <a:pt x="68" y="76"/>
                  </a:cubicBezTo>
                  <a:cubicBezTo>
                    <a:pt x="62" y="76"/>
                    <a:pt x="62" y="70"/>
                    <a:pt x="65" y="66"/>
                  </a:cubicBezTo>
                  <a:close/>
                </a:path>
              </a:pathLst>
            </a:custGeom>
            <a:solidFill>
              <a:srgbClr val="58C9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cs typeface="+mn-ea"/>
                <a:sym typeface="+mn-lt"/>
              </a:endParaRPr>
            </a:p>
          </p:txBody>
        </p:sp>
      </p:grpSp>
      <p:sp>
        <p:nvSpPr>
          <p:cNvPr id="12" name="灯片编号占位符 1">
            <a:extLst>
              <a:ext uri="{FF2B5EF4-FFF2-40B4-BE49-F238E27FC236}">
                <a16:creationId xmlns:a16="http://schemas.microsoft.com/office/drawing/2014/main" id="{5AEBC6C7-6925-4C9A-B360-18D57EB16CAD}"/>
              </a:ext>
            </a:extLst>
          </p:cNvPr>
          <p:cNvSpPr>
            <a:spLocks noGrp="1"/>
          </p:cNvSpPr>
          <p:nvPr>
            <p:ph type="sldNum" sz="quarter" idx="4"/>
          </p:nvPr>
        </p:nvSpPr>
        <p:spPr>
          <a:xfrm>
            <a:off x="11738416" y="6492875"/>
            <a:ext cx="498022" cy="365125"/>
          </a:xfrm>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fld id="{297B5860-9389-40BC-8CED-DD2AAB23A1E9}" type="slidenum">
              <a:rPr kumimoji="0" lang="zh-CN" altLang="en-US" sz="1400" b="1" i="0" u="none" strike="noStrike" kern="1200" cap="none" spc="0" normalizeH="0" baseline="0" noProof="0" smtClean="0">
                <a:ln>
                  <a:noFill/>
                </a:ln>
                <a:solidFill>
                  <a:sysClr val="windowText" lastClr="000000"/>
                </a:solidFill>
                <a:effectLst/>
                <a:uLnTx/>
                <a:uFillTx/>
                <a:ea typeface="Arial Unicode MS" panose="020B0604020202020204" pitchFamily="34" charset="-122"/>
              </a:rPr>
              <a:pPr marL="0" marR="0" lvl="0" indent="0" algn="ctr" defTabSz="457200" rtl="0" eaLnBrk="1" fontAlgn="auto" latinLnBrk="0" hangingPunct="1">
                <a:lnSpc>
                  <a:spcPct val="100000"/>
                </a:lnSpc>
                <a:spcBef>
                  <a:spcPts val="0"/>
                </a:spcBef>
                <a:spcAft>
                  <a:spcPts val="0"/>
                </a:spcAft>
                <a:buClrTx/>
                <a:buSzTx/>
                <a:buFontTx/>
                <a:buNone/>
                <a:tabLst/>
                <a:defRPr/>
              </a:pPr>
              <a:t>16</a:t>
            </a:fld>
            <a:endParaRPr kumimoji="0" lang="zh-CN" altLang="en-US" sz="1400" b="1" i="0" u="none" strike="noStrike" kern="1200" cap="none" spc="0" normalizeH="0" baseline="0" noProof="0" dirty="0">
              <a:ln>
                <a:noFill/>
              </a:ln>
              <a:solidFill>
                <a:sysClr val="windowText" lastClr="000000"/>
              </a:solidFill>
              <a:effectLst/>
              <a:uLnTx/>
              <a:uFillTx/>
              <a:ea typeface="Arial Unicode MS" panose="020B0604020202020204" pitchFamily="34" charset="-122"/>
            </a:endParaRPr>
          </a:p>
        </p:txBody>
      </p:sp>
      <p:sp>
        <p:nvSpPr>
          <p:cNvPr id="22" name="矩形 1">
            <a:extLst>
              <a:ext uri="{FF2B5EF4-FFF2-40B4-BE49-F238E27FC236}">
                <a16:creationId xmlns:a16="http://schemas.microsoft.com/office/drawing/2014/main" id="{E42CCFE4-9638-4496-AAD6-D4D90C7B8CD0}"/>
              </a:ext>
            </a:extLst>
          </p:cNvPr>
          <p:cNvSpPr>
            <a:spLocks noChangeArrowheads="1"/>
          </p:cNvSpPr>
          <p:nvPr/>
        </p:nvSpPr>
        <p:spPr bwMode="auto">
          <a:xfrm>
            <a:off x="1823485" y="932847"/>
            <a:ext cx="10248542" cy="433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Char char="•"/>
              <a:defRPr sz="3200">
                <a:solidFill>
                  <a:schemeClr val="tx1"/>
                </a:solidFill>
                <a:latin typeface="Franklin Gothic Demi" panose="020B0703020102020204" pitchFamily="34" charset="0"/>
                <a:cs typeface="Arial" panose="020B0604020202020204" pitchFamily="34" charset="0"/>
              </a:defRPr>
            </a:lvl1pPr>
            <a:lvl2pPr marL="800100" indent="-342900">
              <a:spcBef>
                <a:spcPct val="20000"/>
              </a:spcBef>
              <a:buChar char="–"/>
              <a:defRPr sz="2800">
                <a:solidFill>
                  <a:schemeClr val="tx1"/>
                </a:solidFill>
                <a:latin typeface="Franklin Gothic Demi" panose="020B0703020102020204" pitchFamily="34" charset="0"/>
                <a:cs typeface="Arial" panose="020B0604020202020204" pitchFamily="34" charset="0"/>
              </a:defRPr>
            </a:lvl2pPr>
            <a:lvl3pPr marL="1143000" indent="-228600">
              <a:spcBef>
                <a:spcPct val="20000"/>
              </a:spcBef>
              <a:buChar char="•"/>
              <a:defRPr sz="2400">
                <a:solidFill>
                  <a:schemeClr val="tx1"/>
                </a:solidFill>
                <a:latin typeface="Franklin Gothic Demi" panose="020B0703020102020204" pitchFamily="34" charset="0"/>
                <a:cs typeface="Arial" panose="020B0604020202020204" pitchFamily="34" charset="0"/>
              </a:defRPr>
            </a:lvl3pPr>
            <a:lvl4pPr marL="1600200" indent="-228600">
              <a:spcBef>
                <a:spcPct val="20000"/>
              </a:spcBef>
              <a:buChar char="–"/>
              <a:defRPr sz="2000">
                <a:solidFill>
                  <a:schemeClr val="tx1"/>
                </a:solidFill>
                <a:latin typeface="Franklin Gothic Demi" panose="020B0703020102020204" pitchFamily="34" charset="0"/>
                <a:cs typeface="Arial" panose="020B0604020202020204" pitchFamily="34" charset="0"/>
              </a:defRPr>
            </a:lvl4pPr>
            <a:lvl5pPr marL="2057400" indent="-228600">
              <a:spcBef>
                <a:spcPct val="20000"/>
              </a:spcBef>
              <a:buChar char="»"/>
              <a:defRPr sz="2000">
                <a:solidFill>
                  <a:schemeClr val="tx1"/>
                </a:solidFill>
                <a:latin typeface="Franklin Gothic Demi" panose="020B07030201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Franklin Gothic Demi" panose="020B07030201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Franklin Gothic Demi" panose="020B07030201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Franklin Gothic Demi" panose="020B07030201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Franklin Gothic Demi" panose="020B0703020102020204" pitchFamily="34" charset="0"/>
                <a:cs typeface="Arial" panose="020B0604020202020204" pitchFamily="34" charset="0"/>
              </a:defRPr>
            </a:lvl9pPr>
          </a:lstStyle>
          <a:p>
            <a:pPr algn="just">
              <a:spcBef>
                <a:spcPct val="0"/>
              </a:spcBef>
              <a:buFont typeface="Wingdings" panose="05000000000000000000" pitchFamily="2" charset="2"/>
              <a:buChar char="l"/>
            </a:pPr>
            <a:r>
              <a:rPr lang="zh-CN" altLang="en-US" sz="2300" b="1" dirty="0">
                <a:latin typeface="+mn-lt"/>
                <a:ea typeface="宋体" panose="02010600030101010101" pitchFamily="2" charset="-122"/>
                <a:cs typeface="Times New Roman" panose="02020603050405020304" pitchFamily="18" charset="0"/>
              </a:rPr>
              <a:t>Any formula can be turned into the equivalent S</a:t>
            </a:r>
            <a:r>
              <a:rPr lang="en-US" altLang="zh-CN" sz="2300" b="1" dirty="0" err="1">
                <a:latin typeface="+mn-lt"/>
                <a:ea typeface="宋体" panose="02010600030101010101" pitchFamily="2" charset="-122"/>
                <a:cs typeface="Times New Roman" panose="02020603050405020304" pitchFamily="18" charset="0"/>
              </a:rPr>
              <a:t>kolem</a:t>
            </a:r>
            <a:r>
              <a:rPr lang="zh-CN" altLang="en-US" sz="2300" b="1" dirty="0">
                <a:latin typeface="+mn-lt"/>
                <a:ea typeface="宋体" panose="02010600030101010101" pitchFamily="2" charset="-122"/>
                <a:cs typeface="Times New Roman" panose="02020603050405020304" pitchFamily="18" charset="0"/>
              </a:rPr>
              <a:t> paradigm as follows</a:t>
            </a:r>
            <a:r>
              <a:rPr lang="zh-CN" altLang="en-US" sz="2300" dirty="0">
                <a:latin typeface="+mn-lt"/>
                <a:ea typeface="宋体" panose="02010600030101010101" pitchFamily="2" charset="-122"/>
                <a:cs typeface="Times New Roman" panose="02020603050405020304" pitchFamily="18" charset="0"/>
              </a:rPr>
              <a:t>:</a:t>
            </a:r>
            <a:endParaRPr lang="en-US" altLang="zh-CN" sz="2300" dirty="0">
              <a:latin typeface="+mn-lt"/>
              <a:ea typeface="宋体" panose="02010600030101010101" pitchFamily="2" charset="-122"/>
              <a:cs typeface="Times New Roman" panose="02020603050405020304" pitchFamily="18" charset="0"/>
            </a:endParaRPr>
          </a:p>
          <a:p>
            <a:pPr lvl="1" algn="just">
              <a:spcBef>
                <a:spcPct val="0"/>
              </a:spcBef>
              <a:buFont typeface="Wingdings" panose="05000000000000000000" pitchFamily="2" charset="2"/>
              <a:buChar char="Ø"/>
            </a:pPr>
            <a:r>
              <a:rPr lang="zh-CN" altLang="en-US" sz="2300" dirty="0">
                <a:latin typeface="+mn-lt"/>
                <a:ea typeface="宋体" panose="02010600030101010101" pitchFamily="2" charset="-122"/>
                <a:cs typeface="Times New Roman" panose="02020603050405020304" pitchFamily="18" charset="0"/>
              </a:rPr>
              <a:t>First formulate the given formula into the </a:t>
            </a:r>
            <a:r>
              <a:rPr lang="en-US" altLang="zh-CN" sz="2300" dirty="0" err="1">
                <a:solidFill>
                  <a:srgbClr val="0070C0"/>
                </a:solidFill>
                <a:latin typeface="+mn-lt"/>
                <a:ea typeface="宋体" panose="02010600030101010101" pitchFamily="2" charset="-122"/>
                <a:cs typeface="Times New Roman" panose="02020603050405020304" pitchFamily="18" charset="0"/>
              </a:rPr>
              <a:t>prenex</a:t>
            </a:r>
            <a:r>
              <a:rPr lang="zh-CN" altLang="en-US" sz="2300" dirty="0">
                <a:solidFill>
                  <a:srgbClr val="0070C0"/>
                </a:solidFill>
                <a:latin typeface="+mn-lt"/>
                <a:ea typeface="宋体" panose="02010600030101010101" pitchFamily="2" charset="-122"/>
                <a:cs typeface="Times New Roman" panose="02020603050405020304" pitchFamily="18" charset="0"/>
              </a:rPr>
              <a:t> </a:t>
            </a:r>
            <a:r>
              <a:rPr lang="en-US" altLang="zh-CN" sz="2300" dirty="0">
                <a:solidFill>
                  <a:srgbClr val="0070C0"/>
                </a:solidFill>
                <a:latin typeface="+mn-lt"/>
                <a:ea typeface="宋体" panose="02010600030101010101" pitchFamily="2" charset="-122"/>
                <a:cs typeface="Times New Roman" panose="02020603050405020304" pitchFamily="18" charset="0"/>
              </a:rPr>
              <a:t>normal</a:t>
            </a:r>
            <a:r>
              <a:rPr lang="zh-CN" altLang="en-US" sz="2300" dirty="0">
                <a:solidFill>
                  <a:srgbClr val="0070C0"/>
                </a:solidFill>
                <a:latin typeface="+mn-lt"/>
                <a:ea typeface="宋体" panose="02010600030101010101" pitchFamily="2" charset="-122"/>
                <a:cs typeface="Times New Roman" panose="02020603050405020304" pitchFamily="18" charset="0"/>
              </a:rPr>
              <a:t> </a:t>
            </a:r>
            <a:r>
              <a:rPr lang="en-US" altLang="zh-CN" sz="2300" dirty="0">
                <a:solidFill>
                  <a:srgbClr val="0070C0"/>
                </a:solidFill>
                <a:latin typeface="+mn-lt"/>
                <a:ea typeface="宋体" panose="02010600030101010101" pitchFamily="2" charset="-122"/>
                <a:cs typeface="Times New Roman" panose="02020603050405020304" pitchFamily="18" charset="0"/>
              </a:rPr>
              <a:t>form</a:t>
            </a:r>
            <a:r>
              <a:rPr lang="zh-CN" altLang="en-US" sz="2300" dirty="0">
                <a:latin typeface="+mn-lt"/>
                <a:ea typeface="宋体" panose="02010600030101010101" pitchFamily="2" charset="-122"/>
                <a:cs typeface="Times New Roman" panose="02020603050405020304" pitchFamily="18" charset="0"/>
              </a:rPr>
              <a:t>;</a:t>
            </a:r>
            <a:endParaRPr lang="en-US" altLang="zh-CN" sz="2300" dirty="0">
              <a:latin typeface="+mn-lt"/>
              <a:ea typeface="宋体" panose="02010600030101010101" pitchFamily="2" charset="-122"/>
              <a:cs typeface="Times New Roman" panose="02020603050405020304" pitchFamily="18" charset="0"/>
            </a:endParaRPr>
          </a:p>
          <a:p>
            <a:pPr lvl="1" algn="just">
              <a:spcBef>
                <a:spcPct val="0"/>
              </a:spcBef>
              <a:buFont typeface="Wingdings" panose="05000000000000000000" pitchFamily="2" charset="2"/>
              <a:buChar char="Ø"/>
            </a:pPr>
            <a:r>
              <a:rPr lang="zh-CN" altLang="en-US" sz="2300" dirty="0">
                <a:solidFill>
                  <a:srgbClr val="0070C0"/>
                </a:solidFill>
                <a:latin typeface="+mn-lt"/>
                <a:ea typeface="宋体" panose="02010600030101010101" pitchFamily="2" charset="-122"/>
                <a:cs typeface="Times New Roman" panose="02020603050405020304" pitchFamily="18" charset="0"/>
              </a:rPr>
              <a:t>Constraining all free </a:t>
            </a:r>
            <a:r>
              <a:rPr lang="en-US" altLang="zh-CN" sz="2300" dirty="0">
                <a:solidFill>
                  <a:srgbClr val="0070C0"/>
                </a:solidFill>
                <a:latin typeface="+mn-lt"/>
                <a:ea typeface="宋体" panose="02010600030101010101" pitchFamily="2" charset="-122"/>
                <a:cs typeface="Times New Roman" panose="02020603050405020304" pitchFamily="18" charset="0"/>
              </a:rPr>
              <a:t>variable</a:t>
            </a:r>
            <a:r>
              <a:rPr lang="zh-CN" altLang="en-US" sz="2300" dirty="0">
                <a:solidFill>
                  <a:srgbClr val="0070C0"/>
                </a:solidFill>
                <a:latin typeface="+mn-lt"/>
                <a:ea typeface="宋体" panose="02010600030101010101" pitchFamily="2" charset="-122"/>
                <a:cs typeface="Times New Roman" panose="02020603050405020304" pitchFamily="18" charset="0"/>
              </a:rPr>
              <a:t>s </a:t>
            </a:r>
            <a:r>
              <a:rPr lang="zh-CN" altLang="en-US" sz="2300" dirty="0">
                <a:latin typeface="+mn-lt"/>
                <a:ea typeface="宋体" panose="02010600030101010101" pitchFamily="2" charset="-122"/>
                <a:cs typeface="Times New Roman" panose="02020603050405020304" pitchFamily="18" charset="0"/>
              </a:rPr>
              <a:t>in the </a:t>
            </a:r>
            <a:r>
              <a:rPr lang="en-US" altLang="zh-CN" sz="2300" dirty="0" err="1">
                <a:latin typeface="+mn-lt"/>
                <a:ea typeface="宋体" panose="02010600030101010101" pitchFamily="2" charset="-122"/>
                <a:cs typeface="Times New Roman" panose="02020603050405020304" pitchFamily="18" charset="0"/>
              </a:rPr>
              <a:t>prenex</a:t>
            </a:r>
            <a:r>
              <a:rPr lang="zh-CN" altLang="en-US" sz="2300" dirty="0">
                <a:latin typeface="+mn-lt"/>
                <a:ea typeface="宋体" panose="02010600030101010101" pitchFamily="2" charset="-122"/>
                <a:cs typeface="Times New Roman" panose="02020603050405020304" pitchFamily="18" charset="0"/>
              </a:rPr>
              <a:t> </a:t>
            </a:r>
            <a:r>
              <a:rPr lang="en-US" altLang="zh-CN" sz="2300" dirty="0">
                <a:latin typeface="+mn-lt"/>
                <a:ea typeface="宋体" panose="02010600030101010101" pitchFamily="2" charset="-122"/>
                <a:cs typeface="Times New Roman" panose="02020603050405020304" pitchFamily="18" charset="0"/>
              </a:rPr>
              <a:t>normal</a:t>
            </a:r>
            <a:r>
              <a:rPr lang="zh-CN" altLang="en-US" sz="2300" dirty="0">
                <a:latin typeface="+mn-lt"/>
                <a:ea typeface="宋体" panose="02010600030101010101" pitchFamily="2" charset="-122"/>
                <a:cs typeface="Times New Roman" panose="02020603050405020304" pitchFamily="18" charset="0"/>
              </a:rPr>
              <a:t> </a:t>
            </a:r>
            <a:r>
              <a:rPr lang="en-US" altLang="zh-CN" sz="2300" dirty="0">
                <a:latin typeface="+mn-lt"/>
                <a:ea typeface="宋体" panose="02010600030101010101" pitchFamily="2" charset="-122"/>
                <a:cs typeface="Times New Roman" panose="02020603050405020304" pitchFamily="18" charset="0"/>
              </a:rPr>
              <a:t>form</a:t>
            </a:r>
            <a:r>
              <a:rPr lang="zh-CN" altLang="en-US" sz="2300" dirty="0">
                <a:latin typeface="+mn-lt"/>
                <a:ea typeface="宋体" panose="02010600030101010101" pitchFamily="2" charset="-122"/>
                <a:cs typeface="Times New Roman" panose="02020603050405020304" pitchFamily="18" charset="0"/>
              </a:rPr>
              <a:t> with the full quantifier (</a:t>
            </a:r>
            <a:r>
              <a:rPr lang="zh-CN" altLang="en-US" sz="2300" i="1" dirty="0">
                <a:latin typeface="+mn-lt"/>
                <a:ea typeface="宋体" panose="02010600030101010101" pitchFamily="2" charset="-122"/>
                <a:cs typeface="Times New Roman" panose="02020603050405020304" pitchFamily="18" charset="0"/>
              </a:rPr>
              <a:t>UG</a:t>
            </a:r>
            <a:r>
              <a:rPr lang="zh-CN" altLang="en-US" sz="2300" dirty="0">
                <a:latin typeface="+mn-lt"/>
                <a:ea typeface="宋体" panose="02010600030101010101" pitchFamily="2" charset="-122"/>
                <a:cs typeface="Times New Roman" panose="02020603050405020304" pitchFamily="18" charset="0"/>
              </a:rPr>
              <a:t>);</a:t>
            </a:r>
            <a:endParaRPr lang="en-US" altLang="zh-CN" sz="2300" dirty="0">
              <a:latin typeface="+mn-lt"/>
              <a:ea typeface="宋体" panose="02010600030101010101" pitchFamily="2" charset="-122"/>
              <a:cs typeface="Times New Roman" panose="02020603050405020304" pitchFamily="18" charset="0"/>
            </a:endParaRPr>
          </a:p>
          <a:p>
            <a:pPr lvl="1" algn="just">
              <a:spcBef>
                <a:spcPct val="0"/>
              </a:spcBef>
              <a:buFont typeface="Wingdings" panose="05000000000000000000" pitchFamily="2" charset="2"/>
              <a:buChar char="Ø"/>
            </a:pPr>
            <a:r>
              <a:rPr lang="zh-CN" altLang="en-US" sz="2300" dirty="0">
                <a:latin typeface="+mn-lt"/>
                <a:ea typeface="宋体" panose="02010600030101010101" pitchFamily="2" charset="-122"/>
                <a:cs typeface="Times New Roman" panose="02020603050405020304" pitchFamily="18" charset="0"/>
              </a:rPr>
              <a:t>If, in the above modified formula </a:t>
            </a:r>
            <a:r>
              <a:rPr lang="zh-CN" altLang="en-US" sz="2300" i="1" dirty="0">
                <a:latin typeface="+mn-lt"/>
                <a:ea typeface="宋体" panose="02010600030101010101" pitchFamily="2" charset="-122"/>
                <a:cs typeface="Times New Roman" panose="02020603050405020304" pitchFamily="18" charset="0"/>
              </a:rPr>
              <a:t>A</a:t>
            </a:r>
            <a:r>
              <a:rPr lang="zh-CN" altLang="en-US" sz="2300" dirty="0">
                <a:latin typeface="+mn-lt"/>
                <a:ea typeface="宋体" panose="02010600030101010101" pitchFamily="2" charset="-122"/>
                <a:cs typeface="Times New Roman" panose="02020603050405020304" pitchFamily="18" charset="0"/>
              </a:rPr>
              <a:t>, the first quantifier is not a </a:t>
            </a:r>
            <a:r>
              <a:rPr lang="en-US" altLang="zh-CN" sz="2300" dirty="0">
                <a:latin typeface="+mn-lt"/>
                <a:ea typeface="宋体" panose="02010600030101010101" pitchFamily="2" charset="-122"/>
                <a:cs typeface="Times New Roman" panose="02020603050405020304" pitchFamily="18" charset="0"/>
              </a:rPr>
              <a:t>existential </a:t>
            </a:r>
            <a:r>
              <a:rPr lang="zh-CN" altLang="en-US" sz="2300" dirty="0">
                <a:latin typeface="+mn-lt"/>
                <a:ea typeface="宋体" panose="02010600030101010101" pitchFamily="2" charset="-122"/>
                <a:cs typeface="Times New Roman" panose="02020603050405020304" pitchFamily="18" charset="0"/>
              </a:rPr>
              <a:t>quantifier, the equivalen</a:t>
            </a:r>
            <a:r>
              <a:rPr lang="en-US" altLang="zh-CN" sz="2300" dirty="0" err="1">
                <a:latin typeface="+mn-lt"/>
                <a:ea typeface="宋体" panose="02010600030101010101" pitchFamily="2" charset="-122"/>
                <a:cs typeface="Times New Roman" panose="02020603050405020304" pitchFamily="18" charset="0"/>
              </a:rPr>
              <a:t>ce</a:t>
            </a:r>
            <a:r>
              <a:rPr lang="zh-CN" altLang="en-US" sz="2300" dirty="0">
                <a:latin typeface="+mn-lt"/>
                <a:ea typeface="宋体" panose="02010600030101010101" pitchFamily="2" charset="-122"/>
                <a:cs typeface="Times New Roman" panose="02020603050405020304" pitchFamily="18" charset="0"/>
              </a:rPr>
              <a:t> can be transformed into the following form：</a:t>
            </a:r>
            <a:endParaRPr lang="en-US" altLang="zh-CN" sz="2300" dirty="0">
              <a:latin typeface="+mn-lt"/>
              <a:ea typeface="宋体" panose="02010600030101010101" pitchFamily="2" charset="-122"/>
              <a:cs typeface="Times New Roman" panose="02020603050405020304" pitchFamily="18" charset="0"/>
            </a:endParaRPr>
          </a:p>
          <a:p>
            <a:pPr lvl="1" algn="just">
              <a:spcBef>
                <a:spcPct val="0"/>
              </a:spcBef>
              <a:buFont typeface="Wingdings" panose="05000000000000000000" pitchFamily="2" charset="2"/>
              <a:buChar char="Ø"/>
            </a:pPr>
            <a:endParaRPr lang="en-US" altLang="zh-CN" sz="2300" dirty="0">
              <a:latin typeface="+mn-lt"/>
              <a:ea typeface="宋体" panose="02010600030101010101" pitchFamily="2" charset="-122"/>
              <a:cs typeface="Times New Roman" panose="02020603050405020304" pitchFamily="18" charset="0"/>
            </a:endParaRPr>
          </a:p>
          <a:p>
            <a:pPr lvl="1" algn="just">
              <a:spcBef>
                <a:spcPct val="0"/>
              </a:spcBef>
              <a:buFont typeface="Wingdings" panose="05000000000000000000" pitchFamily="2" charset="2"/>
              <a:buChar char="Ø"/>
            </a:pPr>
            <a:r>
              <a:rPr lang="zh-CN" altLang="en-US" sz="2300" dirty="0">
                <a:latin typeface="+mn-lt"/>
                <a:ea typeface="宋体" panose="02010600030101010101" pitchFamily="2" charset="-122"/>
                <a:cs typeface="Times New Roman" panose="02020603050405020304" pitchFamily="18" charset="0"/>
              </a:rPr>
              <a:t>If the </a:t>
            </a:r>
            <a:r>
              <a:rPr lang="en-US" altLang="zh-CN" sz="2300" dirty="0" err="1">
                <a:latin typeface="+mn-lt"/>
                <a:ea typeface="宋体" panose="02010600030101010101" pitchFamily="2" charset="-122"/>
                <a:cs typeface="Times New Roman" panose="02020603050405020304" pitchFamily="18" charset="0"/>
              </a:rPr>
              <a:t>prenex</a:t>
            </a:r>
            <a:r>
              <a:rPr lang="zh-CN" altLang="en-US" sz="2300" dirty="0">
                <a:latin typeface="+mn-lt"/>
                <a:ea typeface="宋体" panose="02010600030101010101" pitchFamily="2" charset="-122"/>
                <a:cs typeface="Times New Roman" panose="02020603050405020304" pitchFamily="18" charset="0"/>
              </a:rPr>
              <a:t> </a:t>
            </a:r>
            <a:r>
              <a:rPr lang="en-US" altLang="zh-CN" sz="2300" dirty="0">
                <a:latin typeface="+mn-lt"/>
                <a:ea typeface="宋体" panose="02010600030101010101" pitchFamily="2" charset="-122"/>
                <a:cs typeface="Times New Roman" panose="02020603050405020304" pitchFamily="18" charset="0"/>
              </a:rPr>
              <a:t>normal</a:t>
            </a:r>
            <a:r>
              <a:rPr lang="zh-CN" altLang="en-US" sz="2300" dirty="0">
                <a:latin typeface="+mn-lt"/>
                <a:ea typeface="宋体" panose="02010600030101010101" pitchFamily="2" charset="-122"/>
                <a:cs typeface="Times New Roman" panose="02020603050405020304" pitchFamily="18" charset="0"/>
              </a:rPr>
              <a:t> </a:t>
            </a:r>
            <a:r>
              <a:rPr lang="en-US" altLang="zh-CN" sz="2300" dirty="0">
                <a:latin typeface="+mn-lt"/>
                <a:ea typeface="宋体" panose="02010600030101010101" pitchFamily="2" charset="-122"/>
                <a:cs typeface="Times New Roman" panose="02020603050405020304" pitchFamily="18" charset="0"/>
              </a:rPr>
              <a:t>form </a:t>
            </a:r>
            <a:r>
              <a:rPr lang="zh-CN" altLang="en-US" sz="2300" dirty="0">
                <a:latin typeface="+mn-lt"/>
                <a:ea typeface="宋体" panose="02010600030101010101" pitchFamily="2" charset="-122"/>
                <a:cs typeface="Times New Roman" panose="02020603050405020304" pitchFamily="18" charset="0"/>
              </a:rPr>
              <a:t>begins with </a:t>
            </a:r>
            <a:r>
              <a:rPr lang="zh-CN" altLang="en-US" sz="2300" i="1" dirty="0">
                <a:latin typeface="+mn-lt"/>
                <a:ea typeface="宋体" panose="02010600030101010101" pitchFamily="2" charset="-122"/>
                <a:cs typeface="Times New Roman" panose="02020603050405020304" pitchFamily="18" charset="0"/>
              </a:rPr>
              <a:t>n </a:t>
            </a:r>
            <a:r>
              <a:rPr lang="zh-CN" altLang="en-US" sz="2300" dirty="0">
                <a:latin typeface="+mn-lt"/>
                <a:ea typeface="宋体" panose="02010600030101010101" pitchFamily="2" charset="-122"/>
                <a:cs typeface="Times New Roman" panose="02020603050405020304" pitchFamily="18" charset="0"/>
              </a:rPr>
              <a:t>existential quantifiers, then </a:t>
            </a:r>
            <a:r>
              <a:rPr lang="zh-CN" altLang="en-US" sz="2300" i="1" dirty="0">
                <a:latin typeface="+mn-lt"/>
                <a:ea typeface="宋体" panose="02010600030101010101" pitchFamily="2" charset="-122"/>
                <a:cs typeface="Times New Roman" panose="02020603050405020304" pitchFamily="18" charset="0"/>
              </a:rPr>
              <a:t>m</a:t>
            </a:r>
            <a:r>
              <a:rPr lang="zh-CN" altLang="en-US" sz="2300" dirty="0">
                <a:latin typeface="+mn-lt"/>
                <a:ea typeface="宋体" panose="02010600030101010101" pitchFamily="2" charset="-122"/>
                <a:cs typeface="Times New Roman" panose="02020603050405020304" pitchFamily="18" charset="0"/>
              </a:rPr>
              <a:t> full quantifiers, followed by existential quantifiers, </a:t>
            </a:r>
            <a:r>
              <a:rPr lang="en-US" altLang="zh-CN" sz="2300" dirty="0">
                <a:latin typeface="+mn-lt"/>
                <a:ea typeface="宋体" panose="02010600030101010101" pitchFamily="2" charset="-122"/>
                <a:cs typeface="Times New Roman" panose="02020603050405020304" pitchFamily="18" charset="0"/>
              </a:rPr>
              <a:t>we</a:t>
            </a:r>
            <a:r>
              <a:rPr lang="zh-CN" altLang="en-US" sz="2300" dirty="0">
                <a:latin typeface="+mn-lt"/>
                <a:ea typeface="宋体" panose="02010600030101010101" pitchFamily="2" charset="-122"/>
                <a:cs typeface="Times New Roman" panose="02020603050405020304" pitchFamily="18" charset="0"/>
              </a:rPr>
              <a:t> can use the following equivalence to move these full quantifiers one by one after the existential quantifiers:</a:t>
            </a:r>
          </a:p>
        </p:txBody>
      </p:sp>
      <p:sp>
        <p:nvSpPr>
          <p:cNvPr id="23" name="Rectangle 6">
            <a:extLst>
              <a:ext uri="{FF2B5EF4-FFF2-40B4-BE49-F238E27FC236}">
                <a16:creationId xmlns:a16="http://schemas.microsoft.com/office/drawing/2014/main" id="{CF009CED-F3C2-49CD-9591-460957993EF1}"/>
              </a:ext>
            </a:extLst>
          </p:cNvPr>
          <p:cNvSpPr>
            <a:spLocks noChangeArrowheads="1"/>
          </p:cNvSpPr>
          <p:nvPr/>
        </p:nvSpPr>
        <p:spPr bwMode="auto">
          <a:xfrm>
            <a:off x="1756364" y="3743516"/>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Franklin Gothic Demi" panose="020B0703020102020204" pitchFamily="34" charset="0"/>
                <a:cs typeface="Arial" panose="020B0604020202020204" pitchFamily="34" charset="0"/>
              </a:defRPr>
            </a:lvl1pPr>
            <a:lvl2pPr marL="742950" indent="-285750">
              <a:spcBef>
                <a:spcPct val="20000"/>
              </a:spcBef>
              <a:buChar char="–"/>
              <a:defRPr sz="2800">
                <a:solidFill>
                  <a:schemeClr val="tx1"/>
                </a:solidFill>
                <a:latin typeface="Franklin Gothic Demi" panose="020B0703020102020204" pitchFamily="34" charset="0"/>
                <a:cs typeface="Arial" panose="020B0604020202020204" pitchFamily="34" charset="0"/>
              </a:defRPr>
            </a:lvl2pPr>
            <a:lvl3pPr marL="1143000" indent="-228600">
              <a:spcBef>
                <a:spcPct val="20000"/>
              </a:spcBef>
              <a:buChar char="•"/>
              <a:defRPr sz="2400">
                <a:solidFill>
                  <a:schemeClr val="tx1"/>
                </a:solidFill>
                <a:latin typeface="Franklin Gothic Demi" panose="020B0703020102020204" pitchFamily="34" charset="0"/>
                <a:cs typeface="Arial" panose="020B0604020202020204" pitchFamily="34" charset="0"/>
              </a:defRPr>
            </a:lvl3pPr>
            <a:lvl4pPr marL="1600200" indent="-228600">
              <a:spcBef>
                <a:spcPct val="20000"/>
              </a:spcBef>
              <a:buChar char="–"/>
              <a:defRPr sz="2000">
                <a:solidFill>
                  <a:schemeClr val="tx1"/>
                </a:solidFill>
                <a:latin typeface="Franklin Gothic Demi" panose="020B0703020102020204" pitchFamily="34" charset="0"/>
                <a:cs typeface="Arial" panose="020B0604020202020204" pitchFamily="34" charset="0"/>
              </a:defRPr>
            </a:lvl4pPr>
            <a:lvl5pPr marL="2057400" indent="-228600">
              <a:spcBef>
                <a:spcPct val="20000"/>
              </a:spcBef>
              <a:buChar char="»"/>
              <a:defRPr sz="2000">
                <a:solidFill>
                  <a:schemeClr val="tx1"/>
                </a:solidFill>
                <a:latin typeface="Franklin Gothic Demi" panose="020B07030201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Franklin Gothic Demi" panose="020B07030201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Franklin Gothic Demi" panose="020B07030201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Franklin Gothic Demi" panose="020B07030201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Franklin Gothic Demi" panose="020B0703020102020204" pitchFamily="34" charset="0"/>
                <a:cs typeface="Arial" panose="020B0604020202020204" pitchFamily="34" charset="0"/>
              </a:defRPr>
            </a:lvl9pPr>
          </a:lstStyle>
          <a:p>
            <a:pPr eaLnBrk="1" hangingPunct="1">
              <a:spcBef>
                <a:spcPct val="0"/>
              </a:spcBef>
              <a:buFontTx/>
              <a:buNone/>
            </a:pPr>
            <a:endParaRPr lang="zh-CN" altLang="zh-CN" sz="2400" b="1">
              <a:latin typeface="Times New Roman" panose="02020603050405020304" pitchFamily="18" charset="0"/>
              <a:ea typeface="宋体" panose="02010600030101010101" pitchFamily="2" charset="-122"/>
            </a:endParaRPr>
          </a:p>
        </p:txBody>
      </p:sp>
      <p:graphicFrame>
        <p:nvGraphicFramePr>
          <p:cNvPr id="24" name="Object 5">
            <a:extLst>
              <a:ext uri="{FF2B5EF4-FFF2-40B4-BE49-F238E27FC236}">
                <a16:creationId xmlns:a16="http://schemas.microsoft.com/office/drawing/2014/main" id="{2EA687A8-4873-43BC-9046-32760C18058F}"/>
              </a:ext>
            </a:extLst>
          </p:cNvPr>
          <p:cNvGraphicFramePr>
            <a:graphicFrameLocks noChangeAspect="1"/>
          </p:cNvGraphicFramePr>
          <p:nvPr>
            <p:extLst>
              <p:ext uri="{D42A27DB-BD31-4B8C-83A1-F6EECF244321}">
                <p14:modId xmlns:p14="http://schemas.microsoft.com/office/powerpoint/2010/main" val="2463892929"/>
              </p:ext>
            </p:extLst>
          </p:nvPr>
        </p:nvGraphicFramePr>
        <p:xfrm>
          <a:off x="5164025" y="3429000"/>
          <a:ext cx="3311525" cy="411163"/>
        </p:xfrm>
        <a:graphic>
          <a:graphicData uri="http://schemas.openxmlformats.org/presentationml/2006/ole">
            <mc:AlternateContent xmlns:mc="http://schemas.openxmlformats.org/markup-compatibility/2006">
              <mc:Choice xmlns:v="urn:schemas-microsoft-com:vml" Requires="v">
                <p:oleObj spid="_x0000_s32824" r:id="rId4" imgW="1613600" imgH="203288" progId="Equation.DSMT4">
                  <p:embed/>
                </p:oleObj>
              </mc:Choice>
              <mc:Fallback>
                <p:oleObj r:id="rId4" imgW="1613600" imgH="203288" progId="Equation.DSMT4">
                  <p:embed/>
                  <p:pic>
                    <p:nvPicPr>
                      <p:cNvPr id="50181" name="Object 5">
                        <a:extLst>
                          <a:ext uri="{FF2B5EF4-FFF2-40B4-BE49-F238E27FC236}">
                            <a16:creationId xmlns:a16="http://schemas.microsoft.com/office/drawing/2014/main" id="{0157BC5C-758F-449F-B90B-6FC804579F6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64025" y="3429000"/>
                        <a:ext cx="3311525"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5" name="Rectangle 8">
            <a:extLst>
              <a:ext uri="{FF2B5EF4-FFF2-40B4-BE49-F238E27FC236}">
                <a16:creationId xmlns:a16="http://schemas.microsoft.com/office/drawing/2014/main" id="{182B36F9-AA8B-4526-A565-80EC5C6DD3CB}"/>
              </a:ext>
            </a:extLst>
          </p:cNvPr>
          <p:cNvSpPr>
            <a:spLocks noChangeArrowheads="1"/>
          </p:cNvSpPr>
          <p:nvPr/>
        </p:nvSpPr>
        <p:spPr bwMode="auto">
          <a:xfrm>
            <a:off x="1756364" y="3743516"/>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Franklin Gothic Demi" panose="020B0703020102020204" pitchFamily="34" charset="0"/>
                <a:cs typeface="Arial" panose="020B0604020202020204" pitchFamily="34" charset="0"/>
              </a:defRPr>
            </a:lvl1pPr>
            <a:lvl2pPr marL="742950" indent="-285750">
              <a:spcBef>
                <a:spcPct val="20000"/>
              </a:spcBef>
              <a:buChar char="–"/>
              <a:defRPr sz="2800">
                <a:solidFill>
                  <a:schemeClr val="tx1"/>
                </a:solidFill>
                <a:latin typeface="Franklin Gothic Demi" panose="020B0703020102020204" pitchFamily="34" charset="0"/>
                <a:cs typeface="Arial" panose="020B0604020202020204" pitchFamily="34" charset="0"/>
              </a:defRPr>
            </a:lvl2pPr>
            <a:lvl3pPr marL="1143000" indent="-228600">
              <a:spcBef>
                <a:spcPct val="20000"/>
              </a:spcBef>
              <a:buChar char="•"/>
              <a:defRPr sz="2400">
                <a:solidFill>
                  <a:schemeClr val="tx1"/>
                </a:solidFill>
                <a:latin typeface="Franklin Gothic Demi" panose="020B0703020102020204" pitchFamily="34" charset="0"/>
                <a:cs typeface="Arial" panose="020B0604020202020204" pitchFamily="34" charset="0"/>
              </a:defRPr>
            </a:lvl3pPr>
            <a:lvl4pPr marL="1600200" indent="-228600">
              <a:spcBef>
                <a:spcPct val="20000"/>
              </a:spcBef>
              <a:buChar char="–"/>
              <a:defRPr sz="2000">
                <a:solidFill>
                  <a:schemeClr val="tx1"/>
                </a:solidFill>
                <a:latin typeface="Franklin Gothic Demi" panose="020B0703020102020204" pitchFamily="34" charset="0"/>
                <a:cs typeface="Arial" panose="020B0604020202020204" pitchFamily="34" charset="0"/>
              </a:defRPr>
            </a:lvl4pPr>
            <a:lvl5pPr marL="2057400" indent="-228600">
              <a:spcBef>
                <a:spcPct val="20000"/>
              </a:spcBef>
              <a:buChar char="»"/>
              <a:defRPr sz="2000">
                <a:solidFill>
                  <a:schemeClr val="tx1"/>
                </a:solidFill>
                <a:latin typeface="Franklin Gothic Demi" panose="020B07030201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Franklin Gothic Demi" panose="020B07030201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Franklin Gothic Demi" panose="020B07030201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Franklin Gothic Demi" panose="020B07030201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Franklin Gothic Demi" panose="020B0703020102020204" pitchFamily="34" charset="0"/>
                <a:cs typeface="Arial" panose="020B0604020202020204" pitchFamily="34" charset="0"/>
              </a:defRPr>
            </a:lvl9pPr>
          </a:lstStyle>
          <a:p>
            <a:pPr eaLnBrk="1" hangingPunct="1">
              <a:spcBef>
                <a:spcPct val="0"/>
              </a:spcBef>
              <a:buFontTx/>
              <a:buNone/>
            </a:pPr>
            <a:endParaRPr lang="zh-CN" altLang="zh-CN" sz="2400" b="1">
              <a:latin typeface="Times New Roman" panose="02020603050405020304" pitchFamily="18" charset="0"/>
              <a:ea typeface="宋体" panose="02010600030101010101" pitchFamily="2" charset="-122"/>
            </a:endParaRPr>
          </a:p>
        </p:txBody>
      </p:sp>
      <p:graphicFrame>
        <p:nvGraphicFramePr>
          <p:cNvPr id="26" name="Object 7">
            <a:extLst>
              <a:ext uri="{FF2B5EF4-FFF2-40B4-BE49-F238E27FC236}">
                <a16:creationId xmlns:a16="http://schemas.microsoft.com/office/drawing/2014/main" id="{8D156279-FA94-4CD4-A399-6A516D8001E7}"/>
              </a:ext>
            </a:extLst>
          </p:cNvPr>
          <p:cNvGraphicFramePr>
            <a:graphicFrameLocks noChangeAspect="1"/>
          </p:cNvGraphicFramePr>
          <p:nvPr>
            <p:extLst>
              <p:ext uri="{D42A27DB-BD31-4B8C-83A1-F6EECF244321}">
                <p14:modId xmlns:p14="http://schemas.microsoft.com/office/powerpoint/2010/main" val="1303287752"/>
              </p:ext>
            </p:extLst>
          </p:nvPr>
        </p:nvGraphicFramePr>
        <p:xfrm>
          <a:off x="3414476" y="5440062"/>
          <a:ext cx="4248150" cy="430213"/>
        </p:xfrm>
        <a:graphic>
          <a:graphicData uri="http://schemas.openxmlformats.org/presentationml/2006/ole">
            <mc:AlternateContent xmlns:mc="http://schemas.openxmlformats.org/markup-compatibility/2006">
              <mc:Choice xmlns:v="urn:schemas-microsoft-com:vml" Requires="v">
                <p:oleObj spid="_x0000_s32825" r:id="rId6" imgW="1982060" imgH="203288" progId="Equation.DSMT4">
                  <p:embed/>
                </p:oleObj>
              </mc:Choice>
              <mc:Fallback>
                <p:oleObj r:id="rId6" imgW="1982060" imgH="203288" progId="Equation.DSMT4">
                  <p:embed/>
                  <p:pic>
                    <p:nvPicPr>
                      <p:cNvPr id="50183" name="Object 7">
                        <a:extLst>
                          <a:ext uri="{FF2B5EF4-FFF2-40B4-BE49-F238E27FC236}">
                            <a16:creationId xmlns:a16="http://schemas.microsoft.com/office/drawing/2014/main" id="{2A9B9C28-0478-44F7-936E-FA31E078181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14476" y="5440062"/>
                        <a:ext cx="4248150"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7" name="Rectangle 10">
            <a:extLst>
              <a:ext uri="{FF2B5EF4-FFF2-40B4-BE49-F238E27FC236}">
                <a16:creationId xmlns:a16="http://schemas.microsoft.com/office/drawing/2014/main" id="{2EAEB297-8E57-4328-BD0B-19F618AD492A}"/>
              </a:ext>
            </a:extLst>
          </p:cNvPr>
          <p:cNvSpPr>
            <a:spLocks noChangeArrowheads="1"/>
          </p:cNvSpPr>
          <p:nvPr/>
        </p:nvSpPr>
        <p:spPr bwMode="auto">
          <a:xfrm>
            <a:off x="1756364" y="3743516"/>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Franklin Gothic Demi" panose="020B0703020102020204" pitchFamily="34" charset="0"/>
                <a:cs typeface="Arial" panose="020B0604020202020204" pitchFamily="34" charset="0"/>
              </a:defRPr>
            </a:lvl1pPr>
            <a:lvl2pPr marL="742950" indent="-285750">
              <a:spcBef>
                <a:spcPct val="20000"/>
              </a:spcBef>
              <a:buChar char="–"/>
              <a:defRPr sz="2800">
                <a:solidFill>
                  <a:schemeClr val="tx1"/>
                </a:solidFill>
                <a:latin typeface="Franklin Gothic Demi" panose="020B0703020102020204" pitchFamily="34" charset="0"/>
                <a:cs typeface="Arial" panose="020B0604020202020204" pitchFamily="34" charset="0"/>
              </a:defRPr>
            </a:lvl2pPr>
            <a:lvl3pPr marL="1143000" indent="-228600">
              <a:spcBef>
                <a:spcPct val="20000"/>
              </a:spcBef>
              <a:buChar char="•"/>
              <a:defRPr sz="2400">
                <a:solidFill>
                  <a:schemeClr val="tx1"/>
                </a:solidFill>
                <a:latin typeface="Franklin Gothic Demi" panose="020B0703020102020204" pitchFamily="34" charset="0"/>
                <a:cs typeface="Arial" panose="020B0604020202020204" pitchFamily="34" charset="0"/>
              </a:defRPr>
            </a:lvl3pPr>
            <a:lvl4pPr marL="1600200" indent="-228600">
              <a:spcBef>
                <a:spcPct val="20000"/>
              </a:spcBef>
              <a:buChar char="–"/>
              <a:defRPr sz="2000">
                <a:solidFill>
                  <a:schemeClr val="tx1"/>
                </a:solidFill>
                <a:latin typeface="Franklin Gothic Demi" panose="020B0703020102020204" pitchFamily="34" charset="0"/>
                <a:cs typeface="Arial" panose="020B0604020202020204" pitchFamily="34" charset="0"/>
              </a:defRPr>
            </a:lvl4pPr>
            <a:lvl5pPr marL="2057400" indent="-228600">
              <a:spcBef>
                <a:spcPct val="20000"/>
              </a:spcBef>
              <a:buChar char="»"/>
              <a:defRPr sz="2000">
                <a:solidFill>
                  <a:schemeClr val="tx1"/>
                </a:solidFill>
                <a:latin typeface="Franklin Gothic Demi" panose="020B07030201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Franklin Gothic Demi" panose="020B07030201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Franklin Gothic Demi" panose="020B07030201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Franklin Gothic Demi" panose="020B07030201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Franklin Gothic Demi" panose="020B0703020102020204" pitchFamily="34" charset="0"/>
                <a:cs typeface="Arial" panose="020B0604020202020204" pitchFamily="34" charset="0"/>
              </a:defRPr>
            </a:lvl9pPr>
          </a:lstStyle>
          <a:p>
            <a:pPr eaLnBrk="1" hangingPunct="1">
              <a:spcBef>
                <a:spcPct val="0"/>
              </a:spcBef>
              <a:buFontTx/>
              <a:buNone/>
            </a:pPr>
            <a:endParaRPr lang="zh-CN" altLang="zh-CN" sz="2400" b="1">
              <a:latin typeface="Times New Roman" panose="02020603050405020304" pitchFamily="18" charset="0"/>
              <a:ea typeface="宋体" panose="02010600030101010101" pitchFamily="2" charset="-122"/>
            </a:endParaRPr>
          </a:p>
        </p:txBody>
      </p:sp>
      <p:graphicFrame>
        <p:nvGraphicFramePr>
          <p:cNvPr id="28" name="Object 9">
            <a:extLst>
              <a:ext uri="{FF2B5EF4-FFF2-40B4-BE49-F238E27FC236}">
                <a16:creationId xmlns:a16="http://schemas.microsoft.com/office/drawing/2014/main" id="{8C9A6FEA-74A8-4431-B181-3D84303BFBE9}"/>
              </a:ext>
            </a:extLst>
          </p:cNvPr>
          <p:cNvGraphicFramePr>
            <a:graphicFrameLocks noChangeAspect="1"/>
          </p:cNvGraphicFramePr>
          <p:nvPr>
            <p:extLst>
              <p:ext uri="{D42A27DB-BD31-4B8C-83A1-F6EECF244321}">
                <p14:modId xmlns:p14="http://schemas.microsoft.com/office/powerpoint/2010/main" val="1786221888"/>
              </p:ext>
            </p:extLst>
          </p:nvPr>
        </p:nvGraphicFramePr>
        <p:xfrm>
          <a:off x="3414476" y="5960398"/>
          <a:ext cx="6624638" cy="793750"/>
        </p:xfrm>
        <a:graphic>
          <a:graphicData uri="http://schemas.openxmlformats.org/presentationml/2006/ole">
            <mc:AlternateContent xmlns:mc="http://schemas.openxmlformats.org/markup-compatibility/2006">
              <mc:Choice xmlns:v="urn:schemas-microsoft-com:vml" Requires="v">
                <p:oleObj spid="_x0000_s32826" r:id="rId8" imgW="3543300" imgH="431800" progId="Equation.DSMT4">
                  <p:embed/>
                </p:oleObj>
              </mc:Choice>
              <mc:Fallback>
                <p:oleObj r:id="rId8" imgW="3543300" imgH="431800" progId="Equation.DSMT4">
                  <p:embed/>
                  <p:pic>
                    <p:nvPicPr>
                      <p:cNvPr id="50185" name="Object 9">
                        <a:extLst>
                          <a:ext uri="{FF2B5EF4-FFF2-40B4-BE49-F238E27FC236}">
                            <a16:creationId xmlns:a16="http://schemas.microsoft.com/office/drawing/2014/main" id="{213B098D-5763-4E5B-927E-23484153386D}"/>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414476" y="5960398"/>
                        <a:ext cx="6624638" cy="79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7" name="矩形 16">
            <a:extLst>
              <a:ext uri="{FF2B5EF4-FFF2-40B4-BE49-F238E27FC236}">
                <a16:creationId xmlns:a16="http://schemas.microsoft.com/office/drawing/2014/main" id="{C481D3C9-76E7-4C66-99A1-F9988D66ABD2}"/>
              </a:ext>
            </a:extLst>
          </p:cNvPr>
          <p:cNvSpPr/>
          <p:nvPr/>
        </p:nvSpPr>
        <p:spPr>
          <a:xfrm>
            <a:off x="0" y="1037509"/>
            <a:ext cx="1689098" cy="1391407"/>
          </a:xfrm>
          <a:prstGeom prst="rect">
            <a:avLst/>
          </a:prstGeom>
        </p:spPr>
        <p:txBody>
          <a:bodyPr wrap="square">
            <a:spAutoFit/>
            <a:scene3d>
              <a:camera prst="orthographicFront"/>
              <a:lightRig rig="threePt" dir="t"/>
            </a:scene3d>
            <a:sp3d/>
          </a:bodyPr>
          <a:lstStyle/>
          <a:p>
            <a:pPr>
              <a:lnSpc>
                <a:spcPct val="120000"/>
              </a:lnSpc>
            </a:pPr>
            <a:r>
              <a:rPr lang="zh-CN" altLang="en-US" b="1" dirty="0">
                <a:solidFill>
                  <a:srgbClr val="FFFF00"/>
                </a:solidFill>
                <a:cs typeface="+mn-ea"/>
                <a:sym typeface="+mn-lt"/>
              </a:rPr>
              <a:t>前束范式</a:t>
            </a:r>
          </a:p>
          <a:p>
            <a:pPr>
              <a:lnSpc>
                <a:spcPct val="120000"/>
              </a:lnSpc>
            </a:pPr>
            <a:endParaRPr lang="en-US" altLang="zh-CN" dirty="0">
              <a:solidFill>
                <a:schemeClr val="bg1">
                  <a:lumMod val="65000"/>
                </a:schemeClr>
              </a:solidFill>
              <a:cs typeface="+mn-ea"/>
              <a:sym typeface="+mn-lt"/>
            </a:endParaRPr>
          </a:p>
          <a:p>
            <a:pPr>
              <a:lnSpc>
                <a:spcPct val="120000"/>
              </a:lnSpc>
            </a:pPr>
            <a:r>
              <a:rPr lang="zh-CN" altLang="en-US" b="1" u="sng" dirty="0">
                <a:solidFill>
                  <a:schemeClr val="bg1"/>
                </a:solidFill>
                <a:cs typeface="+mn-ea"/>
                <a:sym typeface="+mn-lt"/>
              </a:rPr>
              <a:t>斯柯林范式</a:t>
            </a:r>
            <a:endParaRPr lang="en-US" altLang="zh-CN" b="1" u="sng" dirty="0">
              <a:solidFill>
                <a:schemeClr val="bg1"/>
              </a:solidFill>
              <a:cs typeface="+mn-ea"/>
              <a:sym typeface="+mn-lt"/>
            </a:endParaRPr>
          </a:p>
          <a:p>
            <a:pPr>
              <a:lnSpc>
                <a:spcPct val="120000"/>
              </a:lnSpc>
            </a:pPr>
            <a:endParaRPr lang="en-US" altLang="zh-CN" dirty="0">
              <a:solidFill>
                <a:schemeClr val="bg1">
                  <a:lumMod val="65000"/>
                </a:schemeClr>
              </a:solidFill>
              <a:cs typeface="+mn-ea"/>
              <a:sym typeface="+mn-lt"/>
            </a:endParaRPr>
          </a:p>
        </p:txBody>
      </p:sp>
    </p:spTree>
    <p:extLst>
      <p:ext uri="{BB962C8B-B14F-4D97-AF65-F5344CB8AC3E}">
        <p14:creationId xmlns:p14="http://schemas.microsoft.com/office/powerpoint/2010/main" val="437134390"/>
      </p:ext>
    </p:extLst>
  </p:cSld>
  <p:clrMapOvr>
    <a:masterClrMapping/>
  </p:clrMapOvr>
  <mc:AlternateContent xmlns:mc="http://schemas.openxmlformats.org/markup-compatibility/2006" xmlns:p14="http://schemas.microsoft.com/office/powerpoint/2010/main">
    <mc:Choice Requires="p14">
      <p:transition spd="slow" p14:dur="10500"/>
    </mc:Choice>
    <mc:Fallback xmlns="">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62423AEC-297D-4AC6-937F-565891408581}"/>
              </a:ext>
            </a:extLst>
          </p:cNvPr>
          <p:cNvSpPr txBox="1"/>
          <p:nvPr/>
        </p:nvSpPr>
        <p:spPr>
          <a:xfrm>
            <a:off x="1756364" y="103852"/>
            <a:ext cx="10315663" cy="769441"/>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4400" b="1" i="0" u="none" strike="noStrike" kern="1200" cap="none" spc="0" normalizeH="0" baseline="0" noProof="0" dirty="0" err="1">
                <a:ln>
                  <a:noFill/>
                </a:ln>
                <a:solidFill>
                  <a:srgbClr val="FFFFFF"/>
                </a:solidFill>
                <a:effectLst>
                  <a:outerShdw blurRad="38100" dist="38100" dir="2700000" algn="tl">
                    <a:srgbClr val="000000">
                      <a:alpha val="43137"/>
                    </a:srgbClr>
                  </a:outerShdw>
                </a:effectLst>
                <a:uLnTx/>
                <a:uFillTx/>
                <a:latin typeface="Arial"/>
                <a:cs typeface="+mn-ea"/>
                <a:sym typeface="+mn-lt"/>
              </a:rPr>
              <a:t>Skolem</a:t>
            </a:r>
            <a:r>
              <a:rPr kumimoji="0" lang="en-US" altLang="zh-CN" sz="44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Arial"/>
                <a:cs typeface="+mn-ea"/>
                <a:sym typeface="+mn-lt"/>
              </a:rPr>
              <a:t> Paradigm</a:t>
            </a:r>
            <a:endParaRPr kumimoji="0" lang="zh-CN" altLang="en-US" sz="36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Arial"/>
              <a:cs typeface="+mn-ea"/>
              <a:sym typeface="+mn-lt"/>
            </a:endParaRPr>
          </a:p>
        </p:txBody>
      </p:sp>
      <p:grpSp>
        <p:nvGrpSpPr>
          <p:cNvPr id="6" name="组合 5">
            <a:extLst>
              <a:ext uri="{FF2B5EF4-FFF2-40B4-BE49-F238E27FC236}">
                <a16:creationId xmlns:a16="http://schemas.microsoft.com/office/drawing/2014/main" id="{65459A86-2236-4247-9311-D46EC9F8D18D}"/>
              </a:ext>
            </a:extLst>
          </p:cNvPr>
          <p:cNvGrpSpPr/>
          <p:nvPr/>
        </p:nvGrpSpPr>
        <p:grpSpPr>
          <a:xfrm>
            <a:off x="119973" y="397477"/>
            <a:ext cx="1449151" cy="180724"/>
            <a:chOff x="5392832" y="1016000"/>
            <a:chExt cx="1449150" cy="180724"/>
          </a:xfrm>
        </p:grpSpPr>
        <p:sp>
          <p:nvSpPr>
            <p:cNvPr id="7" name="Freeform 45">
              <a:extLst>
                <a:ext uri="{FF2B5EF4-FFF2-40B4-BE49-F238E27FC236}">
                  <a16:creationId xmlns:a16="http://schemas.microsoft.com/office/drawing/2014/main" id="{79F5C682-BDEF-4D53-B481-CCF2EF60A471}"/>
                </a:ext>
              </a:extLst>
            </p:cNvPr>
            <p:cNvSpPr>
              <a:spLocks noEditPoints="1"/>
            </p:cNvSpPr>
            <p:nvPr/>
          </p:nvSpPr>
          <p:spPr bwMode="auto">
            <a:xfrm>
              <a:off x="5392832" y="1021378"/>
              <a:ext cx="142015" cy="169628"/>
            </a:xfrm>
            <a:custGeom>
              <a:avLst/>
              <a:gdLst>
                <a:gd name="T0" fmla="*/ 86 w 94"/>
                <a:gd name="T1" fmla="*/ 23 h 110"/>
                <a:gd name="T2" fmla="*/ 2 w 94"/>
                <a:gd name="T3" fmla="*/ 39 h 110"/>
                <a:gd name="T4" fmla="*/ 17 w 94"/>
                <a:gd name="T5" fmla="*/ 107 h 110"/>
                <a:gd name="T6" fmla="*/ 25 w 94"/>
                <a:gd name="T7" fmla="*/ 107 h 110"/>
                <a:gd name="T8" fmla="*/ 26 w 94"/>
                <a:gd name="T9" fmla="*/ 107 h 110"/>
                <a:gd name="T10" fmla="*/ 31 w 94"/>
                <a:gd name="T11" fmla="*/ 107 h 110"/>
                <a:gd name="T12" fmla="*/ 57 w 94"/>
                <a:gd name="T13" fmla="*/ 109 h 110"/>
                <a:gd name="T14" fmla="*/ 81 w 94"/>
                <a:gd name="T15" fmla="*/ 99 h 110"/>
                <a:gd name="T16" fmla="*/ 86 w 94"/>
                <a:gd name="T17" fmla="*/ 23 h 110"/>
                <a:gd name="T18" fmla="*/ 28 w 94"/>
                <a:gd name="T19" fmla="*/ 77 h 110"/>
                <a:gd name="T20" fmla="*/ 33 w 94"/>
                <a:gd name="T21" fmla="*/ 89 h 110"/>
                <a:gd name="T22" fmla="*/ 28 w 94"/>
                <a:gd name="T23" fmla="*/ 77 h 110"/>
                <a:gd name="T24" fmla="*/ 30 w 94"/>
                <a:gd name="T25" fmla="*/ 39 h 110"/>
                <a:gd name="T26" fmla="*/ 35 w 94"/>
                <a:gd name="T27" fmla="*/ 28 h 110"/>
                <a:gd name="T28" fmla="*/ 30 w 94"/>
                <a:gd name="T29" fmla="*/ 39 h 110"/>
                <a:gd name="T30" fmla="*/ 63 w 94"/>
                <a:gd name="T31" fmla="*/ 39 h 110"/>
                <a:gd name="T32" fmla="*/ 66 w 94"/>
                <a:gd name="T33" fmla="*/ 49 h 110"/>
                <a:gd name="T34" fmla="*/ 58 w 94"/>
                <a:gd name="T35" fmla="*/ 46 h 110"/>
                <a:gd name="T36" fmla="*/ 63 w 94"/>
                <a:gd name="T37" fmla="*/ 39 h 110"/>
                <a:gd name="T38" fmla="*/ 66 w 94"/>
                <a:gd name="T39" fmla="*/ 66 h 110"/>
                <a:gd name="T40" fmla="*/ 68 w 94"/>
                <a:gd name="T41" fmla="*/ 77 h 110"/>
                <a:gd name="T42" fmla="*/ 66 w 94"/>
                <a:gd name="T43" fmla="*/ 66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4" h="110">
                  <a:moveTo>
                    <a:pt x="86" y="23"/>
                  </a:moveTo>
                  <a:cubicBezTo>
                    <a:pt x="69" y="0"/>
                    <a:pt x="8" y="2"/>
                    <a:pt x="2" y="39"/>
                  </a:cubicBezTo>
                  <a:cubicBezTo>
                    <a:pt x="21" y="48"/>
                    <a:pt x="0" y="91"/>
                    <a:pt x="17" y="107"/>
                  </a:cubicBezTo>
                  <a:cubicBezTo>
                    <a:pt x="19" y="108"/>
                    <a:pt x="22" y="107"/>
                    <a:pt x="25" y="107"/>
                  </a:cubicBezTo>
                  <a:cubicBezTo>
                    <a:pt x="26" y="107"/>
                    <a:pt x="26" y="107"/>
                    <a:pt x="26" y="107"/>
                  </a:cubicBezTo>
                  <a:cubicBezTo>
                    <a:pt x="29" y="106"/>
                    <a:pt x="30" y="107"/>
                    <a:pt x="31" y="107"/>
                  </a:cubicBezTo>
                  <a:cubicBezTo>
                    <a:pt x="40" y="110"/>
                    <a:pt x="49" y="109"/>
                    <a:pt x="57" y="109"/>
                  </a:cubicBezTo>
                  <a:cubicBezTo>
                    <a:pt x="66" y="107"/>
                    <a:pt x="75" y="107"/>
                    <a:pt x="81" y="99"/>
                  </a:cubicBezTo>
                  <a:cubicBezTo>
                    <a:pt x="94" y="81"/>
                    <a:pt x="80" y="48"/>
                    <a:pt x="86" y="23"/>
                  </a:cubicBezTo>
                  <a:close/>
                  <a:moveTo>
                    <a:pt x="28" y="77"/>
                  </a:moveTo>
                  <a:cubicBezTo>
                    <a:pt x="31" y="79"/>
                    <a:pt x="33" y="83"/>
                    <a:pt x="33" y="89"/>
                  </a:cubicBezTo>
                  <a:cubicBezTo>
                    <a:pt x="24" y="92"/>
                    <a:pt x="29" y="81"/>
                    <a:pt x="28" y="77"/>
                  </a:cubicBezTo>
                  <a:close/>
                  <a:moveTo>
                    <a:pt x="30" y="39"/>
                  </a:moveTo>
                  <a:cubicBezTo>
                    <a:pt x="24" y="37"/>
                    <a:pt x="29" y="26"/>
                    <a:pt x="35" y="28"/>
                  </a:cubicBezTo>
                  <a:cubicBezTo>
                    <a:pt x="37" y="35"/>
                    <a:pt x="30" y="34"/>
                    <a:pt x="30" y="39"/>
                  </a:cubicBezTo>
                  <a:close/>
                  <a:moveTo>
                    <a:pt x="63" y="39"/>
                  </a:moveTo>
                  <a:cubicBezTo>
                    <a:pt x="66" y="39"/>
                    <a:pt x="65" y="45"/>
                    <a:pt x="66" y="49"/>
                  </a:cubicBezTo>
                  <a:cubicBezTo>
                    <a:pt x="63" y="47"/>
                    <a:pt x="61" y="46"/>
                    <a:pt x="58" y="46"/>
                  </a:cubicBezTo>
                  <a:cubicBezTo>
                    <a:pt x="59" y="43"/>
                    <a:pt x="62" y="42"/>
                    <a:pt x="63" y="39"/>
                  </a:cubicBezTo>
                  <a:close/>
                  <a:moveTo>
                    <a:pt x="66" y="66"/>
                  </a:moveTo>
                  <a:cubicBezTo>
                    <a:pt x="69" y="67"/>
                    <a:pt x="68" y="73"/>
                    <a:pt x="68" y="77"/>
                  </a:cubicBezTo>
                  <a:cubicBezTo>
                    <a:pt x="62" y="76"/>
                    <a:pt x="62" y="70"/>
                    <a:pt x="66" y="66"/>
                  </a:cubicBezTo>
                  <a:close/>
                </a:path>
              </a:pathLst>
            </a:custGeom>
            <a:solidFill>
              <a:srgbClr val="EDB2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cs typeface="+mn-ea"/>
                <a:sym typeface="+mn-lt"/>
              </a:endParaRPr>
            </a:p>
          </p:txBody>
        </p:sp>
        <p:sp>
          <p:nvSpPr>
            <p:cNvPr id="8" name="Freeform 46">
              <a:extLst>
                <a:ext uri="{FF2B5EF4-FFF2-40B4-BE49-F238E27FC236}">
                  <a16:creationId xmlns:a16="http://schemas.microsoft.com/office/drawing/2014/main" id="{34E012F1-3888-4574-B83C-160D877B5CED}"/>
                </a:ext>
              </a:extLst>
            </p:cNvPr>
            <p:cNvSpPr>
              <a:spLocks noEditPoints="1"/>
            </p:cNvSpPr>
            <p:nvPr/>
          </p:nvSpPr>
          <p:spPr bwMode="auto">
            <a:xfrm>
              <a:off x="5725270" y="1021378"/>
              <a:ext cx="141451" cy="169628"/>
            </a:xfrm>
            <a:custGeom>
              <a:avLst/>
              <a:gdLst>
                <a:gd name="T0" fmla="*/ 85 w 94"/>
                <a:gd name="T1" fmla="*/ 23 h 110"/>
                <a:gd name="T2" fmla="*/ 1 w 94"/>
                <a:gd name="T3" fmla="*/ 39 h 110"/>
                <a:gd name="T4" fmla="*/ 17 w 94"/>
                <a:gd name="T5" fmla="*/ 107 h 110"/>
                <a:gd name="T6" fmla="*/ 24 w 94"/>
                <a:gd name="T7" fmla="*/ 107 h 110"/>
                <a:gd name="T8" fmla="*/ 26 w 94"/>
                <a:gd name="T9" fmla="*/ 107 h 110"/>
                <a:gd name="T10" fmla="*/ 31 w 94"/>
                <a:gd name="T11" fmla="*/ 107 h 110"/>
                <a:gd name="T12" fmla="*/ 57 w 94"/>
                <a:gd name="T13" fmla="*/ 109 h 110"/>
                <a:gd name="T14" fmla="*/ 80 w 94"/>
                <a:gd name="T15" fmla="*/ 99 h 110"/>
                <a:gd name="T16" fmla="*/ 85 w 94"/>
                <a:gd name="T17" fmla="*/ 23 h 110"/>
                <a:gd name="T18" fmla="*/ 27 w 94"/>
                <a:gd name="T19" fmla="*/ 77 h 110"/>
                <a:gd name="T20" fmla="*/ 32 w 94"/>
                <a:gd name="T21" fmla="*/ 89 h 110"/>
                <a:gd name="T22" fmla="*/ 27 w 94"/>
                <a:gd name="T23" fmla="*/ 77 h 110"/>
                <a:gd name="T24" fmla="*/ 29 w 94"/>
                <a:gd name="T25" fmla="*/ 39 h 110"/>
                <a:gd name="T26" fmla="*/ 34 w 94"/>
                <a:gd name="T27" fmla="*/ 28 h 110"/>
                <a:gd name="T28" fmla="*/ 29 w 94"/>
                <a:gd name="T29" fmla="*/ 39 h 110"/>
                <a:gd name="T30" fmla="*/ 62 w 94"/>
                <a:gd name="T31" fmla="*/ 39 h 110"/>
                <a:gd name="T32" fmla="*/ 65 w 94"/>
                <a:gd name="T33" fmla="*/ 49 h 110"/>
                <a:gd name="T34" fmla="*/ 57 w 94"/>
                <a:gd name="T35" fmla="*/ 46 h 110"/>
                <a:gd name="T36" fmla="*/ 62 w 94"/>
                <a:gd name="T37" fmla="*/ 39 h 110"/>
                <a:gd name="T38" fmla="*/ 65 w 94"/>
                <a:gd name="T39" fmla="*/ 66 h 110"/>
                <a:gd name="T40" fmla="*/ 67 w 94"/>
                <a:gd name="T41" fmla="*/ 77 h 110"/>
                <a:gd name="T42" fmla="*/ 65 w 94"/>
                <a:gd name="T43" fmla="*/ 66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4" h="110">
                  <a:moveTo>
                    <a:pt x="85" y="23"/>
                  </a:moveTo>
                  <a:cubicBezTo>
                    <a:pt x="68" y="0"/>
                    <a:pt x="7" y="2"/>
                    <a:pt x="1" y="39"/>
                  </a:cubicBezTo>
                  <a:cubicBezTo>
                    <a:pt x="20" y="48"/>
                    <a:pt x="0" y="91"/>
                    <a:pt x="17" y="107"/>
                  </a:cubicBezTo>
                  <a:cubicBezTo>
                    <a:pt x="19" y="108"/>
                    <a:pt x="22" y="107"/>
                    <a:pt x="24" y="107"/>
                  </a:cubicBezTo>
                  <a:cubicBezTo>
                    <a:pt x="25" y="107"/>
                    <a:pt x="25" y="107"/>
                    <a:pt x="26" y="107"/>
                  </a:cubicBezTo>
                  <a:cubicBezTo>
                    <a:pt x="28" y="106"/>
                    <a:pt x="30" y="107"/>
                    <a:pt x="31" y="107"/>
                  </a:cubicBezTo>
                  <a:cubicBezTo>
                    <a:pt x="39" y="110"/>
                    <a:pt x="48" y="109"/>
                    <a:pt x="57" y="109"/>
                  </a:cubicBezTo>
                  <a:cubicBezTo>
                    <a:pt x="66" y="107"/>
                    <a:pt x="74" y="107"/>
                    <a:pt x="80" y="99"/>
                  </a:cubicBezTo>
                  <a:cubicBezTo>
                    <a:pt x="94" y="81"/>
                    <a:pt x="79" y="48"/>
                    <a:pt x="85" y="23"/>
                  </a:cubicBezTo>
                  <a:close/>
                  <a:moveTo>
                    <a:pt x="27" y="77"/>
                  </a:moveTo>
                  <a:cubicBezTo>
                    <a:pt x="31" y="79"/>
                    <a:pt x="32" y="83"/>
                    <a:pt x="32" y="89"/>
                  </a:cubicBezTo>
                  <a:cubicBezTo>
                    <a:pt x="23" y="92"/>
                    <a:pt x="28" y="81"/>
                    <a:pt x="27" y="77"/>
                  </a:cubicBezTo>
                  <a:close/>
                  <a:moveTo>
                    <a:pt x="29" y="39"/>
                  </a:moveTo>
                  <a:cubicBezTo>
                    <a:pt x="23" y="37"/>
                    <a:pt x="28" y="26"/>
                    <a:pt x="34" y="28"/>
                  </a:cubicBezTo>
                  <a:cubicBezTo>
                    <a:pt x="36" y="35"/>
                    <a:pt x="29" y="34"/>
                    <a:pt x="29" y="39"/>
                  </a:cubicBezTo>
                  <a:close/>
                  <a:moveTo>
                    <a:pt x="62" y="39"/>
                  </a:moveTo>
                  <a:cubicBezTo>
                    <a:pt x="66" y="39"/>
                    <a:pt x="64" y="45"/>
                    <a:pt x="65" y="49"/>
                  </a:cubicBezTo>
                  <a:cubicBezTo>
                    <a:pt x="63" y="47"/>
                    <a:pt x="61" y="46"/>
                    <a:pt x="57" y="46"/>
                  </a:cubicBezTo>
                  <a:cubicBezTo>
                    <a:pt x="58" y="43"/>
                    <a:pt x="62" y="42"/>
                    <a:pt x="62" y="39"/>
                  </a:cubicBezTo>
                  <a:close/>
                  <a:moveTo>
                    <a:pt x="65" y="66"/>
                  </a:moveTo>
                  <a:cubicBezTo>
                    <a:pt x="68" y="67"/>
                    <a:pt x="67" y="73"/>
                    <a:pt x="67" y="77"/>
                  </a:cubicBezTo>
                  <a:cubicBezTo>
                    <a:pt x="61" y="76"/>
                    <a:pt x="62" y="70"/>
                    <a:pt x="65" y="66"/>
                  </a:cubicBezTo>
                  <a:close/>
                </a:path>
              </a:pathLst>
            </a:custGeom>
            <a:solidFill>
              <a:srgbClr val="F7F5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cs typeface="+mn-ea"/>
                <a:sym typeface="+mn-lt"/>
              </a:endParaRPr>
            </a:p>
          </p:txBody>
        </p:sp>
        <p:sp>
          <p:nvSpPr>
            <p:cNvPr id="9" name="Freeform 47">
              <a:extLst>
                <a:ext uri="{FF2B5EF4-FFF2-40B4-BE49-F238E27FC236}">
                  <a16:creationId xmlns:a16="http://schemas.microsoft.com/office/drawing/2014/main" id="{92C0B701-D754-4A82-AB31-4E35C971D152}"/>
                </a:ext>
              </a:extLst>
            </p:cNvPr>
            <p:cNvSpPr>
              <a:spLocks noEditPoints="1"/>
            </p:cNvSpPr>
            <p:nvPr/>
          </p:nvSpPr>
          <p:spPr bwMode="auto">
            <a:xfrm>
              <a:off x="6054695" y="1028224"/>
              <a:ext cx="142015" cy="168500"/>
            </a:xfrm>
            <a:custGeom>
              <a:avLst/>
              <a:gdLst>
                <a:gd name="T0" fmla="*/ 85 w 94"/>
                <a:gd name="T1" fmla="*/ 23 h 109"/>
                <a:gd name="T2" fmla="*/ 2 w 94"/>
                <a:gd name="T3" fmla="*/ 38 h 109"/>
                <a:gd name="T4" fmla="*/ 17 w 94"/>
                <a:gd name="T5" fmla="*/ 106 h 109"/>
                <a:gd name="T6" fmla="*/ 25 w 94"/>
                <a:gd name="T7" fmla="*/ 106 h 109"/>
                <a:gd name="T8" fmla="*/ 26 w 94"/>
                <a:gd name="T9" fmla="*/ 106 h 109"/>
                <a:gd name="T10" fmla="*/ 31 w 94"/>
                <a:gd name="T11" fmla="*/ 107 h 109"/>
                <a:gd name="T12" fmla="*/ 57 w 94"/>
                <a:gd name="T13" fmla="*/ 109 h 109"/>
                <a:gd name="T14" fmla="*/ 80 w 94"/>
                <a:gd name="T15" fmla="*/ 99 h 109"/>
                <a:gd name="T16" fmla="*/ 85 w 94"/>
                <a:gd name="T17" fmla="*/ 23 h 109"/>
                <a:gd name="T18" fmla="*/ 27 w 94"/>
                <a:gd name="T19" fmla="*/ 76 h 109"/>
                <a:gd name="T20" fmla="*/ 32 w 94"/>
                <a:gd name="T21" fmla="*/ 89 h 109"/>
                <a:gd name="T22" fmla="*/ 27 w 94"/>
                <a:gd name="T23" fmla="*/ 76 h 109"/>
                <a:gd name="T24" fmla="*/ 30 w 94"/>
                <a:gd name="T25" fmla="*/ 38 h 109"/>
                <a:gd name="T26" fmla="*/ 35 w 94"/>
                <a:gd name="T27" fmla="*/ 28 h 109"/>
                <a:gd name="T28" fmla="*/ 30 w 94"/>
                <a:gd name="T29" fmla="*/ 38 h 109"/>
                <a:gd name="T30" fmla="*/ 63 w 94"/>
                <a:gd name="T31" fmla="*/ 38 h 109"/>
                <a:gd name="T32" fmla="*/ 65 w 94"/>
                <a:gd name="T33" fmla="*/ 48 h 109"/>
                <a:gd name="T34" fmla="*/ 57 w 94"/>
                <a:gd name="T35" fmla="*/ 46 h 109"/>
                <a:gd name="T36" fmla="*/ 63 w 94"/>
                <a:gd name="T37" fmla="*/ 38 h 109"/>
                <a:gd name="T38" fmla="*/ 65 w 94"/>
                <a:gd name="T39" fmla="*/ 66 h 109"/>
                <a:gd name="T40" fmla="*/ 68 w 94"/>
                <a:gd name="T41" fmla="*/ 76 h 109"/>
                <a:gd name="T42" fmla="*/ 65 w 94"/>
                <a:gd name="T43" fmla="*/ 6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4" h="109">
                  <a:moveTo>
                    <a:pt x="85" y="23"/>
                  </a:moveTo>
                  <a:cubicBezTo>
                    <a:pt x="68" y="0"/>
                    <a:pt x="7" y="2"/>
                    <a:pt x="2" y="38"/>
                  </a:cubicBezTo>
                  <a:cubicBezTo>
                    <a:pt x="21" y="48"/>
                    <a:pt x="0" y="91"/>
                    <a:pt x="17" y="106"/>
                  </a:cubicBezTo>
                  <a:cubicBezTo>
                    <a:pt x="19" y="107"/>
                    <a:pt x="22" y="107"/>
                    <a:pt x="25" y="106"/>
                  </a:cubicBezTo>
                  <a:cubicBezTo>
                    <a:pt x="25" y="106"/>
                    <a:pt x="25" y="106"/>
                    <a:pt x="26" y="106"/>
                  </a:cubicBezTo>
                  <a:cubicBezTo>
                    <a:pt x="28" y="106"/>
                    <a:pt x="30" y="106"/>
                    <a:pt x="31" y="107"/>
                  </a:cubicBezTo>
                  <a:cubicBezTo>
                    <a:pt x="40" y="109"/>
                    <a:pt x="48" y="109"/>
                    <a:pt x="57" y="109"/>
                  </a:cubicBezTo>
                  <a:cubicBezTo>
                    <a:pt x="66" y="107"/>
                    <a:pt x="74" y="107"/>
                    <a:pt x="80" y="99"/>
                  </a:cubicBezTo>
                  <a:cubicBezTo>
                    <a:pt x="94" y="81"/>
                    <a:pt x="80" y="48"/>
                    <a:pt x="85" y="23"/>
                  </a:cubicBezTo>
                  <a:close/>
                  <a:moveTo>
                    <a:pt x="27" y="76"/>
                  </a:moveTo>
                  <a:cubicBezTo>
                    <a:pt x="31" y="78"/>
                    <a:pt x="33" y="82"/>
                    <a:pt x="32" y="89"/>
                  </a:cubicBezTo>
                  <a:cubicBezTo>
                    <a:pt x="24" y="91"/>
                    <a:pt x="28" y="81"/>
                    <a:pt x="27" y="76"/>
                  </a:cubicBezTo>
                  <a:close/>
                  <a:moveTo>
                    <a:pt x="30" y="38"/>
                  </a:moveTo>
                  <a:cubicBezTo>
                    <a:pt x="23" y="36"/>
                    <a:pt x="28" y="25"/>
                    <a:pt x="35" y="28"/>
                  </a:cubicBezTo>
                  <a:cubicBezTo>
                    <a:pt x="37" y="35"/>
                    <a:pt x="30" y="33"/>
                    <a:pt x="30" y="38"/>
                  </a:cubicBezTo>
                  <a:close/>
                  <a:moveTo>
                    <a:pt x="63" y="38"/>
                  </a:moveTo>
                  <a:cubicBezTo>
                    <a:pt x="66" y="39"/>
                    <a:pt x="65" y="44"/>
                    <a:pt x="65" y="48"/>
                  </a:cubicBezTo>
                  <a:cubicBezTo>
                    <a:pt x="63" y="47"/>
                    <a:pt x="61" y="45"/>
                    <a:pt x="57" y="46"/>
                  </a:cubicBezTo>
                  <a:cubicBezTo>
                    <a:pt x="58" y="42"/>
                    <a:pt x="62" y="42"/>
                    <a:pt x="63" y="38"/>
                  </a:cubicBezTo>
                  <a:close/>
                  <a:moveTo>
                    <a:pt x="65" y="66"/>
                  </a:moveTo>
                  <a:cubicBezTo>
                    <a:pt x="69" y="67"/>
                    <a:pt x="67" y="72"/>
                    <a:pt x="68" y="76"/>
                  </a:cubicBezTo>
                  <a:cubicBezTo>
                    <a:pt x="62" y="75"/>
                    <a:pt x="62" y="69"/>
                    <a:pt x="65" y="6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cs typeface="+mn-ea"/>
                <a:sym typeface="+mn-lt"/>
              </a:endParaRPr>
            </a:p>
          </p:txBody>
        </p:sp>
        <p:sp>
          <p:nvSpPr>
            <p:cNvPr id="10" name="Freeform 48">
              <a:extLst>
                <a:ext uri="{FF2B5EF4-FFF2-40B4-BE49-F238E27FC236}">
                  <a16:creationId xmlns:a16="http://schemas.microsoft.com/office/drawing/2014/main" id="{60F2428E-B4AC-403A-9F72-86667F857636}"/>
                </a:ext>
              </a:extLst>
            </p:cNvPr>
            <p:cNvSpPr>
              <a:spLocks noEditPoints="1"/>
            </p:cNvSpPr>
            <p:nvPr/>
          </p:nvSpPr>
          <p:spPr bwMode="auto">
            <a:xfrm>
              <a:off x="6384513" y="1028224"/>
              <a:ext cx="141451" cy="168500"/>
            </a:xfrm>
            <a:custGeom>
              <a:avLst/>
              <a:gdLst>
                <a:gd name="T0" fmla="*/ 86 w 94"/>
                <a:gd name="T1" fmla="*/ 23 h 109"/>
                <a:gd name="T2" fmla="*/ 2 w 94"/>
                <a:gd name="T3" fmla="*/ 38 h 109"/>
                <a:gd name="T4" fmla="*/ 17 w 94"/>
                <a:gd name="T5" fmla="*/ 106 h 109"/>
                <a:gd name="T6" fmla="*/ 25 w 94"/>
                <a:gd name="T7" fmla="*/ 106 h 109"/>
                <a:gd name="T8" fmla="*/ 26 w 94"/>
                <a:gd name="T9" fmla="*/ 106 h 109"/>
                <a:gd name="T10" fmla="*/ 31 w 94"/>
                <a:gd name="T11" fmla="*/ 107 h 109"/>
                <a:gd name="T12" fmla="*/ 57 w 94"/>
                <a:gd name="T13" fmla="*/ 109 h 109"/>
                <a:gd name="T14" fmla="*/ 81 w 94"/>
                <a:gd name="T15" fmla="*/ 99 h 109"/>
                <a:gd name="T16" fmla="*/ 86 w 94"/>
                <a:gd name="T17" fmla="*/ 23 h 109"/>
                <a:gd name="T18" fmla="*/ 27 w 94"/>
                <a:gd name="T19" fmla="*/ 76 h 109"/>
                <a:gd name="T20" fmla="*/ 32 w 94"/>
                <a:gd name="T21" fmla="*/ 89 h 109"/>
                <a:gd name="T22" fmla="*/ 27 w 94"/>
                <a:gd name="T23" fmla="*/ 76 h 109"/>
                <a:gd name="T24" fmla="*/ 30 w 94"/>
                <a:gd name="T25" fmla="*/ 38 h 109"/>
                <a:gd name="T26" fmla="*/ 35 w 94"/>
                <a:gd name="T27" fmla="*/ 28 h 109"/>
                <a:gd name="T28" fmla="*/ 30 w 94"/>
                <a:gd name="T29" fmla="*/ 38 h 109"/>
                <a:gd name="T30" fmla="*/ 63 w 94"/>
                <a:gd name="T31" fmla="*/ 38 h 109"/>
                <a:gd name="T32" fmla="*/ 65 w 94"/>
                <a:gd name="T33" fmla="*/ 48 h 109"/>
                <a:gd name="T34" fmla="*/ 58 w 94"/>
                <a:gd name="T35" fmla="*/ 46 h 109"/>
                <a:gd name="T36" fmla="*/ 63 w 94"/>
                <a:gd name="T37" fmla="*/ 38 h 109"/>
                <a:gd name="T38" fmla="*/ 65 w 94"/>
                <a:gd name="T39" fmla="*/ 66 h 109"/>
                <a:gd name="T40" fmla="*/ 68 w 94"/>
                <a:gd name="T41" fmla="*/ 76 h 109"/>
                <a:gd name="T42" fmla="*/ 65 w 94"/>
                <a:gd name="T43" fmla="*/ 6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4" h="109">
                  <a:moveTo>
                    <a:pt x="86" y="23"/>
                  </a:moveTo>
                  <a:cubicBezTo>
                    <a:pt x="69" y="0"/>
                    <a:pt x="8" y="2"/>
                    <a:pt x="2" y="38"/>
                  </a:cubicBezTo>
                  <a:cubicBezTo>
                    <a:pt x="21" y="48"/>
                    <a:pt x="0" y="91"/>
                    <a:pt x="17" y="106"/>
                  </a:cubicBezTo>
                  <a:cubicBezTo>
                    <a:pt x="19" y="107"/>
                    <a:pt x="22" y="107"/>
                    <a:pt x="25" y="106"/>
                  </a:cubicBezTo>
                  <a:cubicBezTo>
                    <a:pt x="25" y="106"/>
                    <a:pt x="26" y="106"/>
                    <a:pt x="26" y="106"/>
                  </a:cubicBezTo>
                  <a:cubicBezTo>
                    <a:pt x="28" y="106"/>
                    <a:pt x="30" y="106"/>
                    <a:pt x="31" y="107"/>
                  </a:cubicBezTo>
                  <a:cubicBezTo>
                    <a:pt x="40" y="109"/>
                    <a:pt x="49" y="109"/>
                    <a:pt x="57" y="109"/>
                  </a:cubicBezTo>
                  <a:cubicBezTo>
                    <a:pt x="66" y="107"/>
                    <a:pt x="74" y="107"/>
                    <a:pt x="81" y="99"/>
                  </a:cubicBezTo>
                  <a:cubicBezTo>
                    <a:pt x="94" y="81"/>
                    <a:pt x="80" y="48"/>
                    <a:pt x="86" y="23"/>
                  </a:cubicBezTo>
                  <a:close/>
                  <a:moveTo>
                    <a:pt x="27" y="76"/>
                  </a:moveTo>
                  <a:cubicBezTo>
                    <a:pt x="31" y="78"/>
                    <a:pt x="33" y="82"/>
                    <a:pt x="32" y="89"/>
                  </a:cubicBezTo>
                  <a:cubicBezTo>
                    <a:pt x="24" y="91"/>
                    <a:pt x="28" y="81"/>
                    <a:pt x="27" y="76"/>
                  </a:cubicBezTo>
                  <a:close/>
                  <a:moveTo>
                    <a:pt x="30" y="38"/>
                  </a:moveTo>
                  <a:cubicBezTo>
                    <a:pt x="24" y="36"/>
                    <a:pt x="29" y="25"/>
                    <a:pt x="35" y="28"/>
                  </a:cubicBezTo>
                  <a:cubicBezTo>
                    <a:pt x="37" y="35"/>
                    <a:pt x="30" y="33"/>
                    <a:pt x="30" y="38"/>
                  </a:cubicBezTo>
                  <a:close/>
                  <a:moveTo>
                    <a:pt x="63" y="38"/>
                  </a:moveTo>
                  <a:cubicBezTo>
                    <a:pt x="66" y="39"/>
                    <a:pt x="65" y="44"/>
                    <a:pt x="65" y="48"/>
                  </a:cubicBezTo>
                  <a:cubicBezTo>
                    <a:pt x="63" y="47"/>
                    <a:pt x="61" y="45"/>
                    <a:pt x="58" y="46"/>
                  </a:cubicBezTo>
                  <a:cubicBezTo>
                    <a:pt x="59" y="42"/>
                    <a:pt x="62" y="42"/>
                    <a:pt x="63" y="38"/>
                  </a:cubicBezTo>
                  <a:close/>
                  <a:moveTo>
                    <a:pt x="65" y="66"/>
                  </a:moveTo>
                  <a:cubicBezTo>
                    <a:pt x="69" y="67"/>
                    <a:pt x="67" y="72"/>
                    <a:pt x="68" y="76"/>
                  </a:cubicBezTo>
                  <a:cubicBezTo>
                    <a:pt x="62" y="75"/>
                    <a:pt x="62" y="69"/>
                    <a:pt x="65" y="66"/>
                  </a:cubicBezTo>
                  <a:close/>
                </a:path>
              </a:pathLst>
            </a:custGeom>
            <a:solidFill>
              <a:srgbClr val="00B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cs typeface="+mn-ea"/>
                <a:sym typeface="+mn-lt"/>
              </a:endParaRPr>
            </a:p>
          </p:txBody>
        </p:sp>
        <p:sp>
          <p:nvSpPr>
            <p:cNvPr id="11" name="Freeform 49">
              <a:extLst>
                <a:ext uri="{FF2B5EF4-FFF2-40B4-BE49-F238E27FC236}">
                  <a16:creationId xmlns:a16="http://schemas.microsoft.com/office/drawing/2014/main" id="{0C987953-0EFA-465A-B7F9-C0CF22995A9A}"/>
                </a:ext>
              </a:extLst>
            </p:cNvPr>
            <p:cNvSpPr>
              <a:spLocks noEditPoints="1"/>
            </p:cNvSpPr>
            <p:nvPr/>
          </p:nvSpPr>
          <p:spPr bwMode="auto">
            <a:xfrm>
              <a:off x="6699967" y="1016000"/>
              <a:ext cx="142015" cy="168500"/>
            </a:xfrm>
            <a:custGeom>
              <a:avLst/>
              <a:gdLst>
                <a:gd name="T0" fmla="*/ 86 w 94"/>
                <a:gd name="T1" fmla="*/ 23 h 109"/>
                <a:gd name="T2" fmla="*/ 2 w 94"/>
                <a:gd name="T3" fmla="*/ 38 h 109"/>
                <a:gd name="T4" fmla="*/ 17 w 94"/>
                <a:gd name="T5" fmla="*/ 107 h 109"/>
                <a:gd name="T6" fmla="*/ 25 w 94"/>
                <a:gd name="T7" fmla="*/ 107 h 109"/>
                <a:gd name="T8" fmla="*/ 26 w 94"/>
                <a:gd name="T9" fmla="*/ 107 h 109"/>
                <a:gd name="T10" fmla="*/ 31 w 94"/>
                <a:gd name="T11" fmla="*/ 107 h 109"/>
                <a:gd name="T12" fmla="*/ 57 w 94"/>
                <a:gd name="T13" fmla="*/ 109 h 109"/>
                <a:gd name="T14" fmla="*/ 81 w 94"/>
                <a:gd name="T15" fmla="*/ 99 h 109"/>
                <a:gd name="T16" fmla="*/ 86 w 94"/>
                <a:gd name="T17" fmla="*/ 23 h 109"/>
                <a:gd name="T18" fmla="*/ 27 w 94"/>
                <a:gd name="T19" fmla="*/ 76 h 109"/>
                <a:gd name="T20" fmla="*/ 32 w 94"/>
                <a:gd name="T21" fmla="*/ 89 h 109"/>
                <a:gd name="T22" fmla="*/ 27 w 94"/>
                <a:gd name="T23" fmla="*/ 76 h 109"/>
                <a:gd name="T24" fmla="*/ 30 w 94"/>
                <a:gd name="T25" fmla="*/ 38 h 109"/>
                <a:gd name="T26" fmla="*/ 35 w 94"/>
                <a:gd name="T27" fmla="*/ 28 h 109"/>
                <a:gd name="T28" fmla="*/ 30 w 94"/>
                <a:gd name="T29" fmla="*/ 38 h 109"/>
                <a:gd name="T30" fmla="*/ 63 w 94"/>
                <a:gd name="T31" fmla="*/ 38 h 109"/>
                <a:gd name="T32" fmla="*/ 65 w 94"/>
                <a:gd name="T33" fmla="*/ 49 h 109"/>
                <a:gd name="T34" fmla="*/ 58 w 94"/>
                <a:gd name="T35" fmla="*/ 46 h 109"/>
                <a:gd name="T36" fmla="*/ 63 w 94"/>
                <a:gd name="T37" fmla="*/ 38 h 109"/>
                <a:gd name="T38" fmla="*/ 65 w 94"/>
                <a:gd name="T39" fmla="*/ 66 h 109"/>
                <a:gd name="T40" fmla="*/ 68 w 94"/>
                <a:gd name="T41" fmla="*/ 76 h 109"/>
                <a:gd name="T42" fmla="*/ 65 w 94"/>
                <a:gd name="T43" fmla="*/ 6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4" h="109">
                  <a:moveTo>
                    <a:pt x="86" y="23"/>
                  </a:moveTo>
                  <a:cubicBezTo>
                    <a:pt x="69" y="0"/>
                    <a:pt x="8" y="2"/>
                    <a:pt x="2" y="38"/>
                  </a:cubicBezTo>
                  <a:cubicBezTo>
                    <a:pt x="21" y="48"/>
                    <a:pt x="0" y="91"/>
                    <a:pt x="17" y="107"/>
                  </a:cubicBezTo>
                  <a:cubicBezTo>
                    <a:pt x="19" y="107"/>
                    <a:pt x="22" y="107"/>
                    <a:pt x="25" y="107"/>
                  </a:cubicBezTo>
                  <a:cubicBezTo>
                    <a:pt x="25" y="107"/>
                    <a:pt x="26" y="107"/>
                    <a:pt x="26" y="107"/>
                  </a:cubicBezTo>
                  <a:cubicBezTo>
                    <a:pt x="28" y="106"/>
                    <a:pt x="30" y="107"/>
                    <a:pt x="31" y="107"/>
                  </a:cubicBezTo>
                  <a:cubicBezTo>
                    <a:pt x="40" y="109"/>
                    <a:pt x="49" y="109"/>
                    <a:pt x="57" y="109"/>
                  </a:cubicBezTo>
                  <a:cubicBezTo>
                    <a:pt x="66" y="107"/>
                    <a:pt x="75" y="107"/>
                    <a:pt x="81" y="99"/>
                  </a:cubicBezTo>
                  <a:cubicBezTo>
                    <a:pt x="94" y="81"/>
                    <a:pt x="80" y="48"/>
                    <a:pt x="86" y="23"/>
                  </a:cubicBezTo>
                  <a:close/>
                  <a:moveTo>
                    <a:pt x="27" y="76"/>
                  </a:moveTo>
                  <a:cubicBezTo>
                    <a:pt x="31" y="79"/>
                    <a:pt x="33" y="83"/>
                    <a:pt x="32" y="89"/>
                  </a:cubicBezTo>
                  <a:cubicBezTo>
                    <a:pt x="24" y="92"/>
                    <a:pt x="29" y="81"/>
                    <a:pt x="27" y="76"/>
                  </a:cubicBezTo>
                  <a:close/>
                  <a:moveTo>
                    <a:pt x="30" y="38"/>
                  </a:moveTo>
                  <a:cubicBezTo>
                    <a:pt x="24" y="37"/>
                    <a:pt x="29" y="26"/>
                    <a:pt x="35" y="28"/>
                  </a:cubicBezTo>
                  <a:cubicBezTo>
                    <a:pt x="37" y="35"/>
                    <a:pt x="30" y="33"/>
                    <a:pt x="30" y="38"/>
                  </a:cubicBezTo>
                  <a:close/>
                  <a:moveTo>
                    <a:pt x="63" y="38"/>
                  </a:moveTo>
                  <a:cubicBezTo>
                    <a:pt x="66" y="39"/>
                    <a:pt x="65" y="45"/>
                    <a:pt x="65" y="49"/>
                  </a:cubicBezTo>
                  <a:cubicBezTo>
                    <a:pt x="63" y="47"/>
                    <a:pt x="61" y="46"/>
                    <a:pt x="58" y="46"/>
                  </a:cubicBezTo>
                  <a:cubicBezTo>
                    <a:pt x="59" y="43"/>
                    <a:pt x="62" y="42"/>
                    <a:pt x="63" y="38"/>
                  </a:cubicBezTo>
                  <a:close/>
                  <a:moveTo>
                    <a:pt x="65" y="66"/>
                  </a:moveTo>
                  <a:cubicBezTo>
                    <a:pt x="69" y="67"/>
                    <a:pt x="67" y="73"/>
                    <a:pt x="68" y="76"/>
                  </a:cubicBezTo>
                  <a:cubicBezTo>
                    <a:pt x="62" y="76"/>
                    <a:pt x="62" y="70"/>
                    <a:pt x="65" y="66"/>
                  </a:cubicBezTo>
                  <a:close/>
                </a:path>
              </a:pathLst>
            </a:custGeom>
            <a:solidFill>
              <a:srgbClr val="58C9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cs typeface="+mn-ea"/>
                <a:sym typeface="+mn-lt"/>
              </a:endParaRPr>
            </a:p>
          </p:txBody>
        </p:sp>
      </p:grpSp>
      <p:sp>
        <p:nvSpPr>
          <p:cNvPr id="12" name="灯片编号占位符 1">
            <a:extLst>
              <a:ext uri="{FF2B5EF4-FFF2-40B4-BE49-F238E27FC236}">
                <a16:creationId xmlns:a16="http://schemas.microsoft.com/office/drawing/2014/main" id="{5AEBC6C7-6925-4C9A-B360-18D57EB16CAD}"/>
              </a:ext>
            </a:extLst>
          </p:cNvPr>
          <p:cNvSpPr>
            <a:spLocks noGrp="1"/>
          </p:cNvSpPr>
          <p:nvPr>
            <p:ph type="sldNum" sz="quarter" idx="4"/>
          </p:nvPr>
        </p:nvSpPr>
        <p:spPr>
          <a:xfrm>
            <a:off x="11738416" y="6492875"/>
            <a:ext cx="498022" cy="365125"/>
          </a:xfrm>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fld id="{297B5860-9389-40BC-8CED-DD2AAB23A1E9}" type="slidenum">
              <a:rPr kumimoji="0" lang="zh-CN" altLang="en-US" sz="1400" b="1" i="0" u="none" strike="noStrike" kern="1200" cap="none" spc="0" normalizeH="0" baseline="0" noProof="0" smtClean="0">
                <a:ln>
                  <a:noFill/>
                </a:ln>
                <a:solidFill>
                  <a:sysClr val="windowText" lastClr="000000"/>
                </a:solidFill>
                <a:effectLst/>
                <a:uLnTx/>
                <a:uFillTx/>
                <a:ea typeface="Arial Unicode MS" panose="020B0604020202020204" pitchFamily="34" charset="-122"/>
              </a:rPr>
              <a:pPr marL="0" marR="0" lvl="0" indent="0" algn="ctr" defTabSz="457200" rtl="0" eaLnBrk="1" fontAlgn="auto" latinLnBrk="0" hangingPunct="1">
                <a:lnSpc>
                  <a:spcPct val="100000"/>
                </a:lnSpc>
                <a:spcBef>
                  <a:spcPts val="0"/>
                </a:spcBef>
                <a:spcAft>
                  <a:spcPts val="0"/>
                </a:spcAft>
                <a:buClrTx/>
                <a:buSzTx/>
                <a:buFontTx/>
                <a:buNone/>
                <a:tabLst/>
                <a:defRPr/>
              </a:pPr>
              <a:t>17</a:t>
            </a:fld>
            <a:endParaRPr kumimoji="0" lang="zh-CN" altLang="en-US" sz="1400" b="1" i="0" u="none" strike="noStrike" kern="1200" cap="none" spc="0" normalizeH="0" baseline="0" noProof="0" dirty="0">
              <a:ln>
                <a:noFill/>
              </a:ln>
              <a:solidFill>
                <a:sysClr val="windowText" lastClr="000000"/>
              </a:solidFill>
              <a:effectLst/>
              <a:uLnTx/>
              <a:uFillTx/>
              <a:ea typeface="Arial Unicode MS" panose="020B0604020202020204" pitchFamily="34" charset="-122"/>
            </a:endParaRPr>
          </a:p>
        </p:txBody>
      </p:sp>
      <p:sp>
        <p:nvSpPr>
          <p:cNvPr id="13" name="矩形 1">
            <a:extLst>
              <a:ext uri="{FF2B5EF4-FFF2-40B4-BE49-F238E27FC236}">
                <a16:creationId xmlns:a16="http://schemas.microsoft.com/office/drawing/2014/main" id="{7D606E1A-066A-4321-93B2-21D638733D45}"/>
              </a:ext>
            </a:extLst>
          </p:cNvPr>
          <p:cNvSpPr>
            <a:spLocks noChangeArrowheads="1"/>
          </p:cNvSpPr>
          <p:nvPr/>
        </p:nvSpPr>
        <p:spPr bwMode="auto">
          <a:xfrm>
            <a:off x="1988013" y="1161762"/>
            <a:ext cx="975040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Franklin Gothic Demi" panose="020B0703020102020204" pitchFamily="34" charset="0"/>
                <a:cs typeface="Arial" panose="020B0604020202020204" pitchFamily="34" charset="0"/>
              </a:defRPr>
            </a:lvl1pPr>
            <a:lvl2pPr marL="742950" indent="-285750">
              <a:spcBef>
                <a:spcPct val="20000"/>
              </a:spcBef>
              <a:buChar char="–"/>
              <a:defRPr sz="2800">
                <a:solidFill>
                  <a:schemeClr val="tx1"/>
                </a:solidFill>
                <a:latin typeface="Franklin Gothic Demi" panose="020B0703020102020204" pitchFamily="34" charset="0"/>
                <a:cs typeface="Arial" panose="020B0604020202020204" pitchFamily="34" charset="0"/>
              </a:defRPr>
            </a:lvl2pPr>
            <a:lvl3pPr marL="1143000" indent="-228600">
              <a:spcBef>
                <a:spcPct val="20000"/>
              </a:spcBef>
              <a:buChar char="•"/>
              <a:defRPr sz="2400">
                <a:solidFill>
                  <a:schemeClr val="tx1"/>
                </a:solidFill>
                <a:latin typeface="Franklin Gothic Demi" panose="020B0703020102020204" pitchFamily="34" charset="0"/>
                <a:cs typeface="Arial" panose="020B0604020202020204" pitchFamily="34" charset="0"/>
              </a:defRPr>
            </a:lvl3pPr>
            <a:lvl4pPr marL="1600200" indent="-228600">
              <a:spcBef>
                <a:spcPct val="20000"/>
              </a:spcBef>
              <a:buChar char="–"/>
              <a:defRPr sz="2000">
                <a:solidFill>
                  <a:schemeClr val="tx1"/>
                </a:solidFill>
                <a:latin typeface="Franklin Gothic Demi" panose="020B0703020102020204" pitchFamily="34" charset="0"/>
                <a:cs typeface="Arial" panose="020B0604020202020204" pitchFamily="34" charset="0"/>
              </a:defRPr>
            </a:lvl4pPr>
            <a:lvl5pPr marL="2057400" indent="-228600">
              <a:spcBef>
                <a:spcPct val="20000"/>
              </a:spcBef>
              <a:buChar char="»"/>
              <a:defRPr sz="2000">
                <a:solidFill>
                  <a:schemeClr val="tx1"/>
                </a:solidFill>
                <a:latin typeface="Franklin Gothic Demi" panose="020B07030201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Franklin Gothic Demi" panose="020B07030201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Franklin Gothic Demi" panose="020B07030201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Franklin Gothic Demi" panose="020B07030201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Franklin Gothic Demi" panose="020B0703020102020204" pitchFamily="34" charset="0"/>
                <a:cs typeface="Arial" panose="020B0604020202020204" pitchFamily="34" charset="0"/>
              </a:defRPr>
            </a:lvl9pPr>
          </a:lstStyle>
          <a:p>
            <a:pPr>
              <a:spcBef>
                <a:spcPct val="0"/>
              </a:spcBef>
              <a:buFontTx/>
              <a:buNone/>
            </a:pPr>
            <a:r>
              <a:rPr lang="zh-CN" altLang="en-US" sz="2400" b="1" dirty="0">
                <a:solidFill>
                  <a:schemeClr val="accent2"/>
                </a:solidFill>
                <a:latin typeface="+mn-lt"/>
                <a:ea typeface="宋体" panose="02010600030101010101" pitchFamily="2" charset="-122"/>
                <a:cs typeface="Times New Roman" panose="02020603050405020304" pitchFamily="18" charset="0"/>
              </a:rPr>
              <a:t>Example: </a:t>
            </a:r>
            <a:r>
              <a:rPr lang="en-US" altLang="zh-CN" sz="2400" b="1" dirty="0">
                <a:solidFill>
                  <a:schemeClr val="accent2"/>
                </a:solidFill>
                <a:latin typeface="+mn-lt"/>
                <a:ea typeface="宋体" panose="02010600030101010101" pitchFamily="2" charset="-122"/>
                <a:cs typeface="Times New Roman" panose="02020603050405020304" pitchFamily="18" charset="0"/>
              </a:rPr>
              <a:t>Write the </a:t>
            </a:r>
            <a:r>
              <a:rPr lang="zh-CN" altLang="en-US" sz="2400" b="1" dirty="0">
                <a:solidFill>
                  <a:srgbClr val="FF0000"/>
                </a:solidFill>
                <a:latin typeface="+mn-lt"/>
                <a:ea typeface="宋体" panose="02010600030101010101" pitchFamily="2" charset="-122"/>
                <a:cs typeface="Times New Roman" panose="02020603050405020304" pitchFamily="18" charset="0"/>
              </a:rPr>
              <a:t>S</a:t>
            </a:r>
            <a:r>
              <a:rPr lang="en-US" altLang="zh-CN" sz="2400" b="1" dirty="0" err="1">
                <a:solidFill>
                  <a:srgbClr val="FF0000"/>
                </a:solidFill>
                <a:latin typeface="+mn-lt"/>
                <a:ea typeface="宋体" panose="02010600030101010101" pitchFamily="2" charset="-122"/>
                <a:cs typeface="Times New Roman" panose="02020603050405020304" pitchFamily="18" charset="0"/>
              </a:rPr>
              <a:t>kolem</a:t>
            </a:r>
            <a:r>
              <a:rPr lang="en-US" altLang="zh-CN" sz="2400" b="1" dirty="0">
                <a:solidFill>
                  <a:srgbClr val="FF0000"/>
                </a:solidFill>
                <a:latin typeface="+mn-lt"/>
                <a:ea typeface="宋体" panose="02010600030101010101" pitchFamily="2" charset="-122"/>
                <a:cs typeface="Times New Roman" panose="02020603050405020304" pitchFamily="18" charset="0"/>
              </a:rPr>
              <a:t> Normal Form </a:t>
            </a:r>
            <a:r>
              <a:rPr lang="en-US" altLang="zh-CN" sz="2400" b="1" dirty="0">
                <a:solidFill>
                  <a:schemeClr val="accent2"/>
                </a:solidFill>
                <a:latin typeface="+mn-lt"/>
                <a:ea typeface="宋体" panose="02010600030101010101" pitchFamily="2" charset="-122"/>
                <a:cs typeface="Times New Roman" panose="02020603050405020304" pitchFamily="18" charset="0"/>
              </a:rPr>
              <a:t>of </a:t>
            </a:r>
            <a:r>
              <a:rPr lang="zh-CN" altLang="en-US" sz="2400" b="1" dirty="0">
                <a:solidFill>
                  <a:schemeClr val="accent2"/>
                </a:solidFill>
                <a:latin typeface="+mn-lt"/>
                <a:ea typeface="宋体" panose="02010600030101010101" pitchFamily="2" charset="-122"/>
                <a:cs typeface="Times New Roman" panose="02020603050405020304" pitchFamily="18" charset="0"/>
              </a:rPr>
              <a:t>formula</a:t>
            </a:r>
          </a:p>
        </p:txBody>
      </p:sp>
      <p:graphicFrame>
        <p:nvGraphicFramePr>
          <p:cNvPr id="14" name="Object 5">
            <a:extLst>
              <a:ext uri="{FF2B5EF4-FFF2-40B4-BE49-F238E27FC236}">
                <a16:creationId xmlns:a16="http://schemas.microsoft.com/office/drawing/2014/main" id="{80C6BF3B-083E-4093-92C7-62A9D74BEFF3}"/>
              </a:ext>
            </a:extLst>
          </p:cNvPr>
          <p:cNvGraphicFramePr>
            <a:graphicFrameLocks noChangeAspect="1"/>
          </p:cNvGraphicFramePr>
          <p:nvPr>
            <p:extLst>
              <p:ext uri="{D42A27DB-BD31-4B8C-83A1-F6EECF244321}">
                <p14:modId xmlns:p14="http://schemas.microsoft.com/office/powerpoint/2010/main" val="719023601"/>
              </p:ext>
            </p:extLst>
          </p:nvPr>
        </p:nvGraphicFramePr>
        <p:xfrm>
          <a:off x="5268846" y="1681906"/>
          <a:ext cx="3290697" cy="343985"/>
        </p:xfrm>
        <a:graphic>
          <a:graphicData uri="http://schemas.openxmlformats.org/presentationml/2006/ole">
            <mc:AlternateContent xmlns:mc="http://schemas.openxmlformats.org/markup-compatibility/2006">
              <mc:Choice xmlns:v="urn:schemas-microsoft-com:vml" Requires="v">
                <p:oleObj spid="_x0000_s33811" r:id="rId4" imgW="1917700" imgH="203200" progId="Equation.DSMT4">
                  <p:embed/>
                </p:oleObj>
              </mc:Choice>
              <mc:Fallback>
                <p:oleObj r:id="rId4" imgW="1917700" imgH="203200" progId="Equation.DSMT4">
                  <p:embed/>
                  <p:pic>
                    <p:nvPicPr>
                      <p:cNvPr id="51205" name="Object 5">
                        <a:extLst>
                          <a:ext uri="{FF2B5EF4-FFF2-40B4-BE49-F238E27FC236}">
                            <a16:creationId xmlns:a16="http://schemas.microsoft.com/office/drawing/2014/main" id="{F8496850-B0AC-4C1F-B0FA-03C38CE53EE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68846" y="1681906"/>
                        <a:ext cx="3290697" cy="343985"/>
                      </a:xfrm>
                      <a:prstGeom prst="rect">
                        <a:avLst/>
                      </a:prstGeom>
                      <a:noFill/>
                      <a:ln>
                        <a:noFill/>
                      </a:ln>
                    </p:spPr>
                  </p:pic>
                </p:oleObj>
              </mc:Fallback>
            </mc:AlternateContent>
          </a:graphicData>
        </a:graphic>
      </p:graphicFrame>
      <p:pic>
        <p:nvPicPr>
          <p:cNvPr id="15" name="图片 4">
            <a:extLst>
              <a:ext uri="{FF2B5EF4-FFF2-40B4-BE49-F238E27FC236}">
                <a16:creationId xmlns:a16="http://schemas.microsoft.com/office/drawing/2014/main" id="{2F51FCFB-A02E-48CA-8B99-8BA056A0882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29394" y="2246550"/>
            <a:ext cx="6969602" cy="4428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矩形 15">
            <a:extLst>
              <a:ext uri="{FF2B5EF4-FFF2-40B4-BE49-F238E27FC236}">
                <a16:creationId xmlns:a16="http://schemas.microsoft.com/office/drawing/2014/main" id="{6E3B13AB-88E0-4DDF-85EA-AB4F89B9DC87}"/>
              </a:ext>
            </a:extLst>
          </p:cNvPr>
          <p:cNvSpPr/>
          <p:nvPr/>
        </p:nvSpPr>
        <p:spPr>
          <a:xfrm>
            <a:off x="0" y="1037509"/>
            <a:ext cx="1689098" cy="1391407"/>
          </a:xfrm>
          <a:prstGeom prst="rect">
            <a:avLst/>
          </a:prstGeom>
        </p:spPr>
        <p:txBody>
          <a:bodyPr wrap="square">
            <a:spAutoFit/>
            <a:scene3d>
              <a:camera prst="orthographicFront"/>
              <a:lightRig rig="threePt" dir="t"/>
            </a:scene3d>
            <a:sp3d/>
          </a:bodyPr>
          <a:lstStyle/>
          <a:p>
            <a:pPr>
              <a:lnSpc>
                <a:spcPct val="120000"/>
              </a:lnSpc>
            </a:pPr>
            <a:r>
              <a:rPr lang="zh-CN" altLang="en-US" b="1" dirty="0">
                <a:solidFill>
                  <a:srgbClr val="FFFF00"/>
                </a:solidFill>
                <a:cs typeface="+mn-ea"/>
                <a:sym typeface="+mn-lt"/>
              </a:rPr>
              <a:t>前束范式</a:t>
            </a:r>
          </a:p>
          <a:p>
            <a:pPr>
              <a:lnSpc>
                <a:spcPct val="120000"/>
              </a:lnSpc>
            </a:pPr>
            <a:endParaRPr lang="en-US" altLang="zh-CN" dirty="0">
              <a:solidFill>
                <a:schemeClr val="bg1">
                  <a:lumMod val="65000"/>
                </a:schemeClr>
              </a:solidFill>
              <a:cs typeface="+mn-ea"/>
              <a:sym typeface="+mn-lt"/>
            </a:endParaRPr>
          </a:p>
          <a:p>
            <a:pPr>
              <a:lnSpc>
                <a:spcPct val="120000"/>
              </a:lnSpc>
            </a:pPr>
            <a:r>
              <a:rPr lang="zh-CN" altLang="en-US" b="1" u="sng" dirty="0">
                <a:solidFill>
                  <a:schemeClr val="bg1"/>
                </a:solidFill>
                <a:cs typeface="+mn-ea"/>
                <a:sym typeface="+mn-lt"/>
              </a:rPr>
              <a:t>斯柯林范式</a:t>
            </a:r>
            <a:endParaRPr lang="en-US" altLang="zh-CN" b="1" u="sng" dirty="0">
              <a:solidFill>
                <a:schemeClr val="bg1"/>
              </a:solidFill>
              <a:cs typeface="+mn-ea"/>
              <a:sym typeface="+mn-lt"/>
            </a:endParaRPr>
          </a:p>
          <a:p>
            <a:pPr>
              <a:lnSpc>
                <a:spcPct val="120000"/>
              </a:lnSpc>
            </a:pPr>
            <a:endParaRPr lang="en-US" altLang="zh-CN" dirty="0">
              <a:solidFill>
                <a:schemeClr val="bg1">
                  <a:lumMod val="65000"/>
                </a:schemeClr>
              </a:solidFill>
              <a:cs typeface="+mn-ea"/>
              <a:sym typeface="+mn-lt"/>
            </a:endParaRPr>
          </a:p>
        </p:txBody>
      </p:sp>
    </p:spTree>
    <p:extLst>
      <p:ext uri="{BB962C8B-B14F-4D97-AF65-F5344CB8AC3E}">
        <p14:creationId xmlns:p14="http://schemas.microsoft.com/office/powerpoint/2010/main" val="3232142929"/>
      </p:ext>
    </p:extLst>
  </p:cSld>
  <p:clrMapOvr>
    <a:masterClrMapping/>
  </p:clrMapOvr>
  <mc:AlternateContent xmlns:mc="http://schemas.openxmlformats.org/markup-compatibility/2006" xmlns:p14="http://schemas.microsoft.com/office/powerpoint/2010/main">
    <mc:Choice Requires="p14">
      <p:transition spd="slow" p14:dur="10500"/>
    </mc:Choice>
    <mc:Fallback xmlns="">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B4C04545-2802-4FCF-BD2E-FE2CAE3E53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2538" y="394817"/>
            <a:ext cx="6626927" cy="6068369"/>
          </a:xfrm>
          <a:prstGeom prst="rect">
            <a:avLst/>
          </a:prstGeom>
        </p:spPr>
      </p:pic>
      <p:pic>
        <p:nvPicPr>
          <p:cNvPr id="4" name="图片 3">
            <a:extLst>
              <a:ext uri="{FF2B5EF4-FFF2-40B4-BE49-F238E27FC236}">
                <a16:creationId xmlns:a16="http://schemas.microsoft.com/office/drawing/2014/main" id="{1DA241D7-B97E-4B16-BB15-99D1630496CE}"/>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782538" y="5066856"/>
            <a:ext cx="6626927" cy="1069536"/>
          </a:xfrm>
          <a:prstGeom prst="rect">
            <a:avLst/>
          </a:prstGeom>
        </p:spPr>
      </p:pic>
      <p:grpSp>
        <p:nvGrpSpPr>
          <p:cNvPr id="5" name="Group 44">
            <a:extLst>
              <a:ext uri="{FF2B5EF4-FFF2-40B4-BE49-F238E27FC236}">
                <a16:creationId xmlns:a16="http://schemas.microsoft.com/office/drawing/2014/main" id="{096E4B33-F89F-4985-8780-100AC33DCC33}"/>
              </a:ext>
            </a:extLst>
          </p:cNvPr>
          <p:cNvGrpSpPr>
            <a:grpSpLocks noChangeAspect="1"/>
          </p:cNvGrpSpPr>
          <p:nvPr/>
        </p:nvGrpSpPr>
        <p:grpSpPr bwMode="auto">
          <a:xfrm rot="21339516">
            <a:off x="5332414" y="5414174"/>
            <a:ext cx="1527175" cy="273302"/>
            <a:chOff x="2062" y="3556"/>
            <a:chExt cx="1749" cy="313"/>
          </a:xfrm>
        </p:grpSpPr>
        <p:sp>
          <p:nvSpPr>
            <p:cNvPr id="6" name="Freeform 45">
              <a:extLst>
                <a:ext uri="{FF2B5EF4-FFF2-40B4-BE49-F238E27FC236}">
                  <a16:creationId xmlns:a16="http://schemas.microsoft.com/office/drawing/2014/main" id="{C8189997-D278-41AC-9D5D-767D2794CCE7}"/>
                </a:ext>
              </a:extLst>
            </p:cNvPr>
            <p:cNvSpPr>
              <a:spLocks noEditPoints="1"/>
            </p:cNvSpPr>
            <p:nvPr/>
          </p:nvSpPr>
          <p:spPr bwMode="auto">
            <a:xfrm>
              <a:off x="2062" y="3562"/>
              <a:ext cx="252" cy="301"/>
            </a:xfrm>
            <a:custGeom>
              <a:avLst/>
              <a:gdLst>
                <a:gd name="T0" fmla="*/ 86 w 94"/>
                <a:gd name="T1" fmla="*/ 23 h 110"/>
                <a:gd name="T2" fmla="*/ 2 w 94"/>
                <a:gd name="T3" fmla="*/ 39 h 110"/>
                <a:gd name="T4" fmla="*/ 17 w 94"/>
                <a:gd name="T5" fmla="*/ 107 h 110"/>
                <a:gd name="T6" fmla="*/ 25 w 94"/>
                <a:gd name="T7" fmla="*/ 107 h 110"/>
                <a:gd name="T8" fmla="*/ 26 w 94"/>
                <a:gd name="T9" fmla="*/ 107 h 110"/>
                <a:gd name="T10" fmla="*/ 31 w 94"/>
                <a:gd name="T11" fmla="*/ 107 h 110"/>
                <a:gd name="T12" fmla="*/ 57 w 94"/>
                <a:gd name="T13" fmla="*/ 109 h 110"/>
                <a:gd name="T14" fmla="*/ 81 w 94"/>
                <a:gd name="T15" fmla="*/ 99 h 110"/>
                <a:gd name="T16" fmla="*/ 86 w 94"/>
                <a:gd name="T17" fmla="*/ 23 h 110"/>
                <a:gd name="T18" fmla="*/ 28 w 94"/>
                <a:gd name="T19" fmla="*/ 77 h 110"/>
                <a:gd name="T20" fmla="*/ 33 w 94"/>
                <a:gd name="T21" fmla="*/ 89 h 110"/>
                <a:gd name="T22" fmla="*/ 28 w 94"/>
                <a:gd name="T23" fmla="*/ 77 h 110"/>
                <a:gd name="T24" fmla="*/ 30 w 94"/>
                <a:gd name="T25" fmla="*/ 39 h 110"/>
                <a:gd name="T26" fmla="*/ 35 w 94"/>
                <a:gd name="T27" fmla="*/ 28 h 110"/>
                <a:gd name="T28" fmla="*/ 30 w 94"/>
                <a:gd name="T29" fmla="*/ 39 h 110"/>
                <a:gd name="T30" fmla="*/ 63 w 94"/>
                <a:gd name="T31" fmla="*/ 39 h 110"/>
                <a:gd name="T32" fmla="*/ 66 w 94"/>
                <a:gd name="T33" fmla="*/ 49 h 110"/>
                <a:gd name="T34" fmla="*/ 58 w 94"/>
                <a:gd name="T35" fmla="*/ 46 h 110"/>
                <a:gd name="T36" fmla="*/ 63 w 94"/>
                <a:gd name="T37" fmla="*/ 39 h 110"/>
                <a:gd name="T38" fmla="*/ 66 w 94"/>
                <a:gd name="T39" fmla="*/ 66 h 110"/>
                <a:gd name="T40" fmla="*/ 68 w 94"/>
                <a:gd name="T41" fmla="*/ 77 h 110"/>
                <a:gd name="T42" fmla="*/ 66 w 94"/>
                <a:gd name="T43" fmla="*/ 66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4" h="110">
                  <a:moveTo>
                    <a:pt x="86" y="23"/>
                  </a:moveTo>
                  <a:cubicBezTo>
                    <a:pt x="69" y="0"/>
                    <a:pt x="8" y="2"/>
                    <a:pt x="2" y="39"/>
                  </a:cubicBezTo>
                  <a:cubicBezTo>
                    <a:pt x="21" y="48"/>
                    <a:pt x="0" y="91"/>
                    <a:pt x="17" y="107"/>
                  </a:cubicBezTo>
                  <a:cubicBezTo>
                    <a:pt x="19" y="108"/>
                    <a:pt x="22" y="107"/>
                    <a:pt x="25" y="107"/>
                  </a:cubicBezTo>
                  <a:cubicBezTo>
                    <a:pt x="26" y="107"/>
                    <a:pt x="26" y="107"/>
                    <a:pt x="26" y="107"/>
                  </a:cubicBezTo>
                  <a:cubicBezTo>
                    <a:pt x="29" y="106"/>
                    <a:pt x="30" y="107"/>
                    <a:pt x="31" y="107"/>
                  </a:cubicBezTo>
                  <a:cubicBezTo>
                    <a:pt x="40" y="110"/>
                    <a:pt x="49" y="109"/>
                    <a:pt x="57" y="109"/>
                  </a:cubicBezTo>
                  <a:cubicBezTo>
                    <a:pt x="66" y="107"/>
                    <a:pt x="75" y="107"/>
                    <a:pt x="81" y="99"/>
                  </a:cubicBezTo>
                  <a:cubicBezTo>
                    <a:pt x="94" y="81"/>
                    <a:pt x="80" y="48"/>
                    <a:pt x="86" y="23"/>
                  </a:cubicBezTo>
                  <a:close/>
                  <a:moveTo>
                    <a:pt x="28" y="77"/>
                  </a:moveTo>
                  <a:cubicBezTo>
                    <a:pt x="31" y="79"/>
                    <a:pt x="33" y="83"/>
                    <a:pt x="33" y="89"/>
                  </a:cubicBezTo>
                  <a:cubicBezTo>
                    <a:pt x="24" y="92"/>
                    <a:pt x="29" y="81"/>
                    <a:pt x="28" y="77"/>
                  </a:cubicBezTo>
                  <a:close/>
                  <a:moveTo>
                    <a:pt x="30" y="39"/>
                  </a:moveTo>
                  <a:cubicBezTo>
                    <a:pt x="24" y="37"/>
                    <a:pt x="29" y="26"/>
                    <a:pt x="35" y="28"/>
                  </a:cubicBezTo>
                  <a:cubicBezTo>
                    <a:pt x="37" y="35"/>
                    <a:pt x="30" y="34"/>
                    <a:pt x="30" y="39"/>
                  </a:cubicBezTo>
                  <a:close/>
                  <a:moveTo>
                    <a:pt x="63" y="39"/>
                  </a:moveTo>
                  <a:cubicBezTo>
                    <a:pt x="66" y="39"/>
                    <a:pt x="65" y="45"/>
                    <a:pt x="66" y="49"/>
                  </a:cubicBezTo>
                  <a:cubicBezTo>
                    <a:pt x="63" y="47"/>
                    <a:pt x="61" y="46"/>
                    <a:pt x="58" y="46"/>
                  </a:cubicBezTo>
                  <a:cubicBezTo>
                    <a:pt x="59" y="43"/>
                    <a:pt x="62" y="42"/>
                    <a:pt x="63" y="39"/>
                  </a:cubicBezTo>
                  <a:close/>
                  <a:moveTo>
                    <a:pt x="66" y="66"/>
                  </a:moveTo>
                  <a:cubicBezTo>
                    <a:pt x="69" y="67"/>
                    <a:pt x="68" y="73"/>
                    <a:pt x="68" y="77"/>
                  </a:cubicBezTo>
                  <a:cubicBezTo>
                    <a:pt x="62" y="76"/>
                    <a:pt x="62" y="70"/>
                    <a:pt x="66" y="66"/>
                  </a:cubicBezTo>
                  <a:close/>
                </a:path>
              </a:pathLst>
            </a:custGeom>
            <a:solidFill>
              <a:srgbClr val="EDB2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 name="Freeform 46">
              <a:extLst>
                <a:ext uri="{FF2B5EF4-FFF2-40B4-BE49-F238E27FC236}">
                  <a16:creationId xmlns:a16="http://schemas.microsoft.com/office/drawing/2014/main" id="{D12FFF93-AA62-453D-8582-AFD3F69A604E}"/>
                </a:ext>
              </a:extLst>
            </p:cNvPr>
            <p:cNvSpPr>
              <a:spLocks noEditPoints="1"/>
            </p:cNvSpPr>
            <p:nvPr/>
          </p:nvSpPr>
          <p:spPr bwMode="auto">
            <a:xfrm>
              <a:off x="2443" y="3562"/>
              <a:ext cx="251" cy="301"/>
            </a:xfrm>
            <a:custGeom>
              <a:avLst/>
              <a:gdLst>
                <a:gd name="T0" fmla="*/ 85 w 94"/>
                <a:gd name="T1" fmla="*/ 23 h 110"/>
                <a:gd name="T2" fmla="*/ 1 w 94"/>
                <a:gd name="T3" fmla="*/ 39 h 110"/>
                <a:gd name="T4" fmla="*/ 17 w 94"/>
                <a:gd name="T5" fmla="*/ 107 h 110"/>
                <a:gd name="T6" fmla="*/ 24 w 94"/>
                <a:gd name="T7" fmla="*/ 107 h 110"/>
                <a:gd name="T8" fmla="*/ 26 w 94"/>
                <a:gd name="T9" fmla="*/ 107 h 110"/>
                <a:gd name="T10" fmla="*/ 31 w 94"/>
                <a:gd name="T11" fmla="*/ 107 h 110"/>
                <a:gd name="T12" fmla="*/ 57 w 94"/>
                <a:gd name="T13" fmla="*/ 109 h 110"/>
                <a:gd name="T14" fmla="*/ 80 w 94"/>
                <a:gd name="T15" fmla="*/ 99 h 110"/>
                <a:gd name="T16" fmla="*/ 85 w 94"/>
                <a:gd name="T17" fmla="*/ 23 h 110"/>
                <a:gd name="T18" fmla="*/ 27 w 94"/>
                <a:gd name="T19" fmla="*/ 77 h 110"/>
                <a:gd name="T20" fmla="*/ 32 w 94"/>
                <a:gd name="T21" fmla="*/ 89 h 110"/>
                <a:gd name="T22" fmla="*/ 27 w 94"/>
                <a:gd name="T23" fmla="*/ 77 h 110"/>
                <a:gd name="T24" fmla="*/ 29 w 94"/>
                <a:gd name="T25" fmla="*/ 39 h 110"/>
                <a:gd name="T26" fmla="*/ 34 w 94"/>
                <a:gd name="T27" fmla="*/ 28 h 110"/>
                <a:gd name="T28" fmla="*/ 29 w 94"/>
                <a:gd name="T29" fmla="*/ 39 h 110"/>
                <a:gd name="T30" fmla="*/ 62 w 94"/>
                <a:gd name="T31" fmla="*/ 39 h 110"/>
                <a:gd name="T32" fmla="*/ 65 w 94"/>
                <a:gd name="T33" fmla="*/ 49 h 110"/>
                <a:gd name="T34" fmla="*/ 57 w 94"/>
                <a:gd name="T35" fmla="*/ 46 h 110"/>
                <a:gd name="T36" fmla="*/ 62 w 94"/>
                <a:gd name="T37" fmla="*/ 39 h 110"/>
                <a:gd name="T38" fmla="*/ 65 w 94"/>
                <a:gd name="T39" fmla="*/ 66 h 110"/>
                <a:gd name="T40" fmla="*/ 67 w 94"/>
                <a:gd name="T41" fmla="*/ 77 h 110"/>
                <a:gd name="T42" fmla="*/ 65 w 94"/>
                <a:gd name="T43" fmla="*/ 66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4" h="110">
                  <a:moveTo>
                    <a:pt x="85" y="23"/>
                  </a:moveTo>
                  <a:cubicBezTo>
                    <a:pt x="68" y="0"/>
                    <a:pt x="7" y="2"/>
                    <a:pt x="1" y="39"/>
                  </a:cubicBezTo>
                  <a:cubicBezTo>
                    <a:pt x="20" y="48"/>
                    <a:pt x="0" y="91"/>
                    <a:pt x="17" y="107"/>
                  </a:cubicBezTo>
                  <a:cubicBezTo>
                    <a:pt x="19" y="108"/>
                    <a:pt x="22" y="107"/>
                    <a:pt x="24" y="107"/>
                  </a:cubicBezTo>
                  <a:cubicBezTo>
                    <a:pt x="25" y="107"/>
                    <a:pt x="25" y="107"/>
                    <a:pt x="26" y="107"/>
                  </a:cubicBezTo>
                  <a:cubicBezTo>
                    <a:pt x="28" y="106"/>
                    <a:pt x="30" y="107"/>
                    <a:pt x="31" y="107"/>
                  </a:cubicBezTo>
                  <a:cubicBezTo>
                    <a:pt x="39" y="110"/>
                    <a:pt x="48" y="109"/>
                    <a:pt x="57" y="109"/>
                  </a:cubicBezTo>
                  <a:cubicBezTo>
                    <a:pt x="66" y="107"/>
                    <a:pt x="74" y="107"/>
                    <a:pt x="80" y="99"/>
                  </a:cubicBezTo>
                  <a:cubicBezTo>
                    <a:pt x="94" y="81"/>
                    <a:pt x="79" y="48"/>
                    <a:pt x="85" y="23"/>
                  </a:cubicBezTo>
                  <a:close/>
                  <a:moveTo>
                    <a:pt x="27" y="77"/>
                  </a:moveTo>
                  <a:cubicBezTo>
                    <a:pt x="31" y="79"/>
                    <a:pt x="32" y="83"/>
                    <a:pt x="32" y="89"/>
                  </a:cubicBezTo>
                  <a:cubicBezTo>
                    <a:pt x="23" y="92"/>
                    <a:pt x="28" y="81"/>
                    <a:pt x="27" y="77"/>
                  </a:cubicBezTo>
                  <a:close/>
                  <a:moveTo>
                    <a:pt x="29" y="39"/>
                  </a:moveTo>
                  <a:cubicBezTo>
                    <a:pt x="23" y="37"/>
                    <a:pt x="28" y="26"/>
                    <a:pt x="34" y="28"/>
                  </a:cubicBezTo>
                  <a:cubicBezTo>
                    <a:pt x="36" y="35"/>
                    <a:pt x="29" y="34"/>
                    <a:pt x="29" y="39"/>
                  </a:cubicBezTo>
                  <a:close/>
                  <a:moveTo>
                    <a:pt x="62" y="39"/>
                  </a:moveTo>
                  <a:cubicBezTo>
                    <a:pt x="66" y="39"/>
                    <a:pt x="64" y="45"/>
                    <a:pt x="65" y="49"/>
                  </a:cubicBezTo>
                  <a:cubicBezTo>
                    <a:pt x="63" y="47"/>
                    <a:pt x="61" y="46"/>
                    <a:pt x="57" y="46"/>
                  </a:cubicBezTo>
                  <a:cubicBezTo>
                    <a:pt x="58" y="43"/>
                    <a:pt x="62" y="42"/>
                    <a:pt x="62" y="39"/>
                  </a:cubicBezTo>
                  <a:close/>
                  <a:moveTo>
                    <a:pt x="65" y="66"/>
                  </a:moveTo>
                  <a:cubicBezTo>
                    <a:pt x="68" y="67"/>
                    <a:pt x="67" y="73"/>
                    <a:pt x="67" y="77"/>
                  </a:cubicBezTo>
                  <a:cubicBezTo>
                    <a:pt x="61" y="76"/>
                    <a:pt x="62" y="70"/>
                    <a:pt x="65" y="66"/>
                  </a:cubicBezTo>
                  <a:close/>
                </a:path>
              </a:pathLst>
            </a:custGeom>
            <a:solidFill>
              <a:srgbClr val="F7F5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 name="Freeform 47">
              <a:extLst>
                <a:ext uri="{FF2B5EF4-FFF2-40B4-BE49-F238E27FC236}">
                  <a16:creationId xmlns:a16="http://schemas.microsoft.com/office/drawing/2014/main" id="{86257049-5E40-4F01-90BC-ABCCD0E5B0D2}"/>
                </a:ext>
              </a:extLst>
            </p:cNvPr>
            <p:cNvSpPr>
              <a:spLocks noEditPoints="1"/>
            </p:cNvSpPr>
            <p:nvPr/>
          </p:nvSpPr>
          <p:spPr bwMode="auto">
            <a:xfrm>
              <a:off x="2820" y="3570"/>
              <a:ext cx="252" cy="299"/>
            </a:xfrm>
            <a:custGeom>
              <a:avLst/>
              <a:gdLst>
                <a:gd name="T0" fmla="*/ 85 w 94"/>
                <a:gd name="T1" fmla="*/ 23 h 109"/>
                <a:gd name="T2" fmla="*/ 2 w 94"/>
                <a:gd name="T3" fmla="*/ 38 h 109"/>
                <a:gd name="T4" fmla="*/ 17 w 94"/>
                <a:gd name="T5" fmla="*/ 106 h 109"/>
                <a:gd name="T6" fmla="*/ 25 w 94"/>
                <a:gd name="T7" fmla="*/ 106 h 109"/>
                <a:gd name="T8" fmla="*/ 26 w 94"/>
                <a:gd name="T9" fmla="*/ 106 h 109"/>
                <a:gd name="T10" fmla="*/ 31 w 94"/>
                <a:gd name="T11" fmla="*/ 107 h 109"/>
                <a:gd name="T12" fmla="*/ 57 w 94"/>
                <a:gd name="T13" fmla="*/ 109 h 109"/>
                <a:gd name="T14" fmla="*/ 80 w 94"/>
                <a:gd name="T15" fmla="*/ 99 h 109"/>
                <a:gd name="T16" fmla="*/ 85 w 94"/>
                <a:gd name="T17" fmla="*/ 23 h 109"/>
                <a:gd name="T18" fmla="*/ 27 w 94"/>
                <a:gd name="T19" fmla="*/ 76 h 109"/>
                <a:gd name="T20" fmla="*/ 32 w 94"/>
                <a:gd name="T21" fmla="*/ 89 h 109"/>
                <a:gd name="T22" fmla="*/ 27 w 94"/>
                <a:gd name="T23" fmla="*/ 76 h 109"/>
                <a:gd name="T24" fmla="*/ 30 w 94"/>
                <a:gd name="T25" fmla="*/ 38 h 109"/>
                <a:gd name="T26" fmla="*/ 35 w 94"/>
                <a:gd name="T27" fmla="*/ 28 h 109"/>
                <a:gd name="T28" fmla="*/ 30 w 94"/>
                <a:gd name="T29" fmla="*/ 38 h 109"/>
                <a:gd name="T30" fmla="*/ 63 w 94"/>
                <a:gd name="T31" fmla="*/ 38 h 109"/>
                <a:gd name="T32" fmla="*/ 65 w 94"/>
                <a:gd name="T33" fmla="*/ 48 h 109"/>
                <a:gd name="T34" fmla="*/ 57 w 94"/>
                <a:gd name="T35" fmla="*/ 46 h 109"/>
                <a:gd name="T36" fmla="*/ 63 w 94"/>
                <a:gd name="T37" fmla="*/ 38 h 109"/>
                <a:gd name="T38" fmla="*/ 65 w 94"/>
                <a:gd name="T39" fmla="*/ 66 h 109"/>
                <a:gd name="T40" fmla="*/ 68 w 94"/>
                <a:gd name="T41" fmla="*/ 76 h 109"/>
                <a:gd name="T42" fmla="*/ 65 w 94"/>
                <a:gd name="T43" fmla="*/ 6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4" h="109">
                  <a:moveTo>
                    <a:pt x="85" y="23"/>
                  </a:moveTo>
                  <a:cubicBezTo>
                    <a:pt x="68" y="0"/>
                    <a:pt x="7" y="2"/>
                    <a:pt x="2" y="38"/>
                  </a:cubicBezTo>
                  <a:cubicBezTo>
                    <a:pt x="21" y="48"/>
                    <a:pt x="0" y="91"/>
                    <a:pt x="17" y="106"/>
                  </a:cubicBezTo>
                  <a:cubicBezTo>
                    <a:pt x="19" y="107"/>
                    <a:pt x="22" y="107"/>
                    <a:pt x="25" y="106"/>
                  </a:cubicBezTo>
                  <a:cubicBezTo>
                    <a:pt x="25" y="106"/>
                    <a:pt x="25" y="106"/>
                    <a:pt x="26" y="106"/>
                  </a:cubicBezTo>
                  <a:cubicBezTo>
                    <a:pt x="28" y="106"/>
                    <a:pt x="30" y="106"/>
                    <a:pt x="31" y="107"/>
                  </a:cubicBezTo>
                  <a:cubicBezTo>
                    <a:pt x="40" y="109"/>
                    <a:pt x="48" y="109"/>
                    <a:pt x="57" y="109"/>
                  </a:cubicBezTo>
                  <a:cubicBezTo>
                    <a:pt x="66" y="107"/>
                    <a:pt x="74" y="107"/>
                    <a:pt x="80" y="99"/>
                  </a:cubicBezTo>
                  <a:cubicBezTo>
                    <a:pt x="94" y="81"/>
                    <a:pt x="80" y="48"/>
                    <a:pt x="85" y="23"/>
                  </a:cubicBezTo>
                  <a:close/>
                  <a:moveTo>
                    <a:pt x="27" y="76"/>
                  </a:moveTo>
                  <a:cubicBezTo>
                    <a:pt x="31" y="78"/>
                    <a:pt x="33" y="82"/>
                    <a:pt x="32" y="89"/>
                  </a:cubicBezTo>
                  <a:cubicBezTo>
                    <a:pt x="24" y="91"/>
                    <a:pt x="28" y="81"/>
                    <a:pt x="27" y="76"/>
                  </a:cubicBezTo>
                  <a:close/>
                  <a:moveTo>
                    <a:pt x="30" y="38"/>
                  </a:moveTo>
                  <a:cubicBezTo>
                    <a:pt x="23" y="36"/>
                    <a:pt x="28" y="25"/>
                    <a:pt x="35" y="28"/>
                  </a:cubicBezTo>
                  <a:cubicBezTo>
                    <a:pt x="37" y="35"/>
                    <a:pt x="30" y="33"/>
                    <a:pt x="30" y="38"/>
                  </a:cubicBezTo>
                  <a:close/>
                  <a:moveTo>
                    <a:pt x="63" y="38"/>
                  </a:moveTo>
                  <a:cubicBezTo>
                    <a:pt x="66" y="39"/>
                    <a:pt x="65" y="44"/>
                    <a:pt x="65" y="48"/>
                  </a:cubicBezTo>
                  <a:cubicBezTo>
                    <a:pt x="63" y="47"/>
                    <a:pt x="61" y="45"/>
                    <a:pt x="57" y="46"/>
                  </a:cubicBezTo>
                  <a:cubicBezTo>
                    <a:pt x="58" y="42"/>
                    <a:pt x="62" y="42"/>
                    <a:pt x="63" y="38"/>
                  </a:cubicBezTo>
                  <a:close/>
                  <a:moveTo>
                    <a:pt x="65" y="66"/>
                  </a:moveTo>
                  <a:cubicBezTo>
                    <a:pt x="69" y="67"/>
                    <a:pt x="67" y="72"/>
                    <a:pt x="68" y="76"/>
                  </a:cubicBezTo>
                  <a:cubicBezTo>
                    <a:pt x="62" y="75"/>
                    <a:pt x="62" y="69"/>
                    <a:pt x="65" y="6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 name="Freeform 48">
              <a:extLst>
                <a:ext uri="{FF2B5EF4-FFF2-40B4-BE49-F238E27FC236}">
                  <a16:creationId xmlns:a16="http://schemas.microsoft.com/office/drawing/2014/main" id="{3AC4D908-3318-46B4-8023-37468DED65B5}"/>
                </a:ext>
              </a:extLst>
            </p:cNvPr>
            <p:cNvSpPr>
              <a:spLocks noEditPoints="1"/>
            </p:cNvSpPr>
            <p:nvPr/>
          </p:nvSpPr>
          <p:spPr bwMode="auto">
            <a:xfrm>
              <a:off x="3198" y="3570"/>
              <a:ext cx="251" cy="299"/>
            </a:xfrm>
            <a:custGeom>
              <a:avLst/>
              <a:gdLst>
                <a:gd name="T0" fmla="*/ 86 w 94"/>
                <a:gd name="T1" fmla="*/ 23 h 109"/>
                <a:gd name="T2" fmla="*/ 2 w 94"/>
                <a:gd name="T3" fmla="*/ 38 h 109"/>
                <a:gd name="T4" fmla="*/ 17 w 94"/>
                <a:gd name="T5" fmla="*/ 106 h 109"/>
                <a:gd name="T6" fmla="*/ 25 w 94"/>
                <a:gd name="T7" fmla="*/ 106 h 109"/>
                <a:gd name="T8" fmla="*/ 26 w 94"/>
                <a:gd name="T9" fmla="*/ 106 h 109"/>
                <a:gd name="T10" fmla="*/ 31 w 94"/>
                <a:gd name="T11" fmla="*/ 107 h 109"/>
                <a:gd name="T12" fmla="*/ 57 w 94"/>
                <a:gd name="T13" fmla="*/ 109 h 109"/>
                <a:gd name="T14" fmla="*/ 81 w 94"/>
                <a:gd name="T15" fmla="*/ 99 h 109"/>
                <a:gd name="T16" fmla="*/ 86 w 94"/>
                <a:gd name="T17" fmla="*/ 23 h 109"/>
                <a:gd name="T18" fmla="*/ 27 w 94"/>
                <a:gd name="T19" fmla="*/ 76 h 109"/>
                <a:gd name="T20" fmla="*/ 32 w 94"/>
                <a:gd name="T21" fmla="*/ 89 h 109"/>
                <a:gd name="T22" fmla="*/ 27 w 94"/>
                <a:gd name="T23" fmla="*/ 76 h 109"/>
                <a:gd name="T24" fmla="*/ 30 w 94"/>
                <a:gd name="T25" fmla="*/ 38 h 109"/>
                <a:gd name="T26" fmla="*/ 35 w 94"/>
                <a:gd name="T27" fmla="*/ 28 h 109"/>
                <a:gd name="T28" fmla="*/ 30 w 94"/>
                <a:gd name="T29" fmla="*/ 38 h 109"/>
                <a:gd name="T30" fmla="*/ 63 w 94"/>
                <a:gd name="T31" fmla="*/ 38 h 109"/>
                <a:gd name="T32" fmla="*/ 65 w 94"/>
                <a:gd name="T33" fmla="*/ 48 h 109"/>
                <a:gd name="T34" fmla="*/ 58 w 94"/>
                <a:gd name="T35" fmla="*/ 46 h 109"/>
                <a:gd name="T36" fmla="*/ 63 w 94"/>
                <a:gd name="T37" fmla="*/ 38 h 109"/>
                <a:gd name="T38" fmla="*/ 65 w 94"/>
                <a:gd name="T39" fmla="*/ 66 h 109"/>
                <a:gd name="T40" fmla="*/ 68 w 94"/>
                <a:gd name="T41" fmla="*/ 76 h 109"/>
                <a:gd name="T42" fmla="*/ 65 w 94"/>
                <a:gd name="T43" fmla="*/ 6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4" h="109">
                  <a:moveTo>
                    <a:pt x="86" y="23"/>
                  </a:moveTo>
                  <a:cubicBezTo>
                    <a:pt x="69" y="0"/>
                    <a:pt x="8" y="2"/>
                    <a:pt x="2" y="38"/>
                  </a:cubicBezTo>
                  <a:cubicBezTo>
                    <a:pt x="21" y="48"/>
                    <a:pt x="0" y="91"/>
                    <a:pt x="17" y="106"/>
                  </a:cubicBezTo>
                  <a:cubicBezTo>
                    <a:pt x="19" y="107"/>
                    <a:pt x="22" y="107"/>
                    <a:pt x="25" y="106"/>
                  </a:cubicBezTo>
                  <a:cubicBezTo>
                    <a:pt x="25" y="106"/>
                    <a:pt x="26" y="106"/>
                    <a:pt x="26" y="106"/>
                  </a:cubicBezTo>
                  <a:cubicBezTo>
                    <a:pt x="28" y="106"/>
                    <a:pt x="30" y="106"/>
                    <a:pt x="31" y="107"/>
                  </a:cubicBezTo>
                  <a:cubicBezTo>
                    <a:pt x="40" y="109"/>
                    <a:pt x="49" y="109"/>
                    <a:pt x="57" y="109"/>
                  </a:cubicBezTo>
                  <a:cubicBezTo>
                    <a:pt x="66" y="107"/>
                    <a:pt x="74" y="107"/>
                    <a:pt x="81" y="99"/>
                  </a:cubicBezTo>
                  <a:cubicBezTo>
                    <a:pt x="94" y="81"/>
                    <a:pt x="80" y="48"/>
                    <a:pt x="86" y="23"/>
                  </a:cubicBezTo>
                  <a:close/>
                  <a:moveTo>
                    <a:pt x="27" y="76"/>
                  </a:moveTo>
                  <a:cubicBezTo>
                    <a:pt x="31" y="78"/>
                    <a:pt x="33" y="82"/>
                    <a:pt x="32" y="89"/>
                  </a:cubicBezTo>
                  <a:cubicBezTo>
                    <a:pt x="24" y="91"/>
                    <a:pt x="28" y="81"/>
                    <a:pt x="27" y="76"/>
                  </a:cubicBezTo>
                  <a:close/>
                  <a:moveTo>
                    <a:pt x="30" y="38"/>
                  </a:moveTo>
                  <a:cubicBezTo>
                    <a:pt x="24" y="36"/>
                    <a:pt x="29" y="25"/>
                    <a:pt x="35" y="28"/>
                  </a:cubicBezTo>
                  <a:cubicBezTo>
                    <a:pt x="37" y="35"/>
                    <a:pt x="30" y="33"/>
                    <a:pt x="30" y="38"/>
                  </a:cubicBezTo>
                  <a:close/>
                  <a:moveTo>
                    <a:pt x="63" y="38"/>
                  </a:moveTo>
                  <a:cubicBezTo>
                    <a:pt x="66" y="39"/>
                    <a:pt x="65" y="44"/>
                    <a:pt x="65" y="48"/>
                  </a:cubicBezTo>
                  <a:cubicBezTo>
                    <a:pt x="63" y="47"/>
                    <a:pt x="61" y="45"/>
                    <a:pt x="58" y="46"/>
                  </a:cubicBezTo>
                  <a:cubicBezTo>
                    <a:pt x="59" y="42"/>
                    <a:pt x="62" y="42"/>
                    <a:pt x="63" y="38"/>
                  </a:cubicBezTo>
                  <a:close/>
                  <a:moveTo>
                    <a:pt x="65" y="66"/>
                  </a:moveTo>
                  <a:cubicBezTo>
                    <a:pt x="69" y="67"/>
                    <a:pt x="67" y="72"/>
                    <a:pt x="68" y="76"/>
                  </a:cubicBezTo>
                  <a:cubicBezTo>
                    <a:pt x="62" y="75"/>
                    <a:pt x="62" y="69"/>
                    <a:pt x="65" y="66"/>
                  </a:cubicBezTo>
                  <a:close/>
                </a:path>
              </a:pathLst>
            </a:custGeom>
            <a:solidFill>
              <a:srgbClr val="C1E9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 name="Freeform 49">
              <a:extLst>
                <a:ext uri="{FF2B5EF4-FFF2-40B4-BE49-F238E27FC236}">
                  <a16:creationId xmlns:a16="http://schemas.microsoft.com/office/drawing/2014/main" id="{20BEA49B-EEB0-426D-A9DD-BA75DE0C47B5}"/>
                </a:ext>
              </a:extLst>
            </p:cNvPr>
            <p:cNvSpPr>
              <a:spLocks noEditPoints="1"/>
            </p:cNvSpPr>
            <p:nvPr/>
          </p:nvSpPr>
          <p:spPr bwMode="auto">
            <a:xfrm>
              <a:off x="3559" y="3556"/>
              <a:ext cx="252" cy="299"/>
            </a:xfrm>
            <a:custGeom>
              <a:avLst/>
              <a:gdLst>
                <a:gd name="T0" fmla="*/ 86 w 94"/>
                <a:gd name="T1" fmla="*/ 23 h 109"/>
                <a:gd name="T2" fmla="*/ 2 w 94"/>
                <a:gd name="T3" fmla="*/ 38 h 109"/>
                <a:gd name="T4" fmla="*/ 17 w 94"/>
                <a:gd name="T5" fmla="*/ 107 h 109"/>
                <a:gd name="T6" fmla="*/ 25 w 94"/>
                <a:gd name="T7" fmla="*/ 107 h 109"/>
                <a:gd name="T8" fmla="*/ 26 w 94"/>
                <a:gd name="T9" fmla="*/ 107 h 109"/>
                <a:gd name="T10" fmla="*/ 31 w 94"/>
                <a:gd name="T11" fmla="*/ 107 h 109"/>
                <a:gd name="T12" fmla="*/ 57 w 94"/>
                <a:gd name="T13" fmla="*/ 109 h 109"/>
                <a:gd name="T14" fmla="*/ 81 w 94"/>
                <a:gd name="T15" fmla="*/ 99 h 109"/>
                <a:gd name="T16" fmla="*/ 86 w 94"/>
                <a:gd name="T17" fmla="*/ 23 h 109"/>
                <a:gd name="T18" fmla="*/ 27 w 94"/>
                <a:gd name="T19" fmla="*/ 76 h 109"/>
                <a:gd name="T20" fmla="*/ 32 w 94"/>
                <a:gd name="T21" fmla="*/ 89 h 109"/>
                <a:gd name="T22" fmla="*/ 27 w 94"/>
                <a:gd name="T23" fmla="*/ 76 h 109"/>
                <a:gd name="T24" fmla="*/ 30 w 94"/>
                <a:gd name="T25" fmla="*/ 38 h 109"/>
                <a:gd name="T26" fmla="*/ 35 w 94"/>
                <a:gd name="T27" fmla="*/ 28 h 109"/>
                <a:gd name="T28" fmla="*/ 30 w 94"/>
                <a:gd name="T29" fmla="*/ 38 h 109"/>
                <a:gd name="T30" fmla="*/ 63 w 94"/>
                <a:gd name="T31" fmla="*/ 38 h 109"/>
                <a:gd name="T32" fmla="*/ 65 w 94"/>
                <a:gd name="T33" fmla="*/ 49 h 109"/>
                <a:gd name="T34" fmla="*/ 58 w 94"/>
                <a:gd name="T35" fmla="*/ 46 h 109"/>
                <a:gd name="T36" fmla="*/ 63 w 94"/>
                <a:gd name="T37" fmla="*/ 38 h 109"/>
                <a:gd name="T38" fmla="*/ 65 w 94"/>
                <a:gd name="T39" fmla="*/ 66 h 109"/>
                <a:gd name="T40" fmla="*/ 68 w 94"/>
                <a:gd name="T41" fmla="*/ 76 h 109"/>
                <a:gd name="T42" fmla="*/ 65 w 94"/>
                <a:gd name="T43" fmla="*/ 6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4" h="109">
                  <a:moveTo>
                    <a:pt x="86" y="23"/>
                  </a:moveTo>
                  <a:cubicBezTo>
                    <a:pt x="69" y="0"/>
                    <a:pt x="8" y="2"/>
                    <a:pt x="2" y="38"/>
                  </a:cubicBezTo>
                  <a:cubicBezTo>
                    <a:pt x="21" y="48"/>
                    <a:pt x="0" y="91"/>
                    <a:pt x="17" y="107"/>
                  </a:cubicBezTo>
                  <a:cubicBezTo>
                    <a:pt x="19" y="107"/>
                    <a:pt x="22" y="107"/>
                    <a:pt x="25" y="107"/>
                  </a:cubicBezTo>
                  <a:cubicBezTo>
                    <a:pt x="25" y="107"/>
                    <a:pt x="26" y="107"/>
                    <a:pt x="26" y="107"/>
                  </a:cubicBezTo>
                  <a:cubicBezTo>
                    <a:pt x="28" y="106"/>
                    <a:pt x="30" y="107"/>
                    <a:pt x="31" y="107"/>
                  </a:cubicBezTo>
                  <a:cubicBezTo>
                    <a:pt x="40" y="109"/>
                    <a:pt x="49" y="109"/>
                    <a:pt x="57" y="109"/>
                  </a:cubicBezTo>
                  <a:cubicBezTo>
                    <a:pt x="66" y="107"/>
                    <a:pt x="75" y="107"/>
                    <a:pt x="81" y="99"/>
                  </a:cubicBezTo>
                  <a:cubicBezTo>
                    <a:pt x="94" y="81"/>
                    <a:pt x="80" y="48"/>
                    <a:pt x="86" y="23"/>
                  </a:cubicBezTo>
                  <a:close/>
                  <a:moveTo>
                    <a:pt x="27" y="76"/>
                  </a:moveTo>
                  <a:cubicBezTo>
                    <a:pt x="31" y="79"/>
                    <a:pt x="33" y="83"/>
                    <a:pt x="32" y="89"/>
                  </a:cubicBezTo>
                  <a:cubicBezTo>
                    <a:pt x="24" y="92"/>
                    <a:pt x="29" y="81"/>
                    <a:pt x="27" y="76"/>
                  </a:cubicBezTo>
                  <a:close/>
                  <a:moveTo>
                    <a:pt x="30" y="38"/>
                  </a:moveTo>
                  <a:cubicBezTo>
                    <a:pt x="24" y="37"/>
                    <a:pt x="29" y="26"/>
                    <a:pt x="35" y="28"/>
                  </a:cubicBezTo>
                  <a:cubicBezTo>
                    <a:pt x="37" y="35"/>
                    <a:pt x="30" y="33"/>
                    <a:pt x="30" y="38"/>
                  </a:cubicBezTo>
                  <a:close/>
                  <a:moveTo>
                    <a:pt x="63" y="38"/>
                  </a:moveTo>
                  <a:cubicBezTo>
                    <a:pt x="66" y="39"/>
                    <a:pt x="65" y="45"/>
                    <a:pt x="65" y="49"/>
                  </a:cubicBezTo>
                  <a:cubicBezTo>
                    <a:pt x="63" y="47"/>
                    <a:pt x="61" y="46"/>
                    <a:pt x="58" y="46"/>
                  </a:cubicBezTo>
                  <a:cubicBezTo>
                    <a:pt x="59" y="43"/>
                    <a:pt x="62" y="42"/>
                    <a:pt x="63" y="38"/>
                  </a:cubicBezTo>
                  <a:close/>
                  <a:moveTo>
                    <a:pt x="65" y="66"/>
                  </a:moveTo>
                  <a:cubicBezTo>
                    <a:pt x="69" y="67"/>
                    <a:pt x="67" y="73"/>
                    <a:pt x="68" y="76"/>
                  </a:cubicBezTo>
                  <a:cubicBezTo>
                    <a:pt x="62" y="76"/>
                    <a:pt x="62" y="70"/>
                    <a:pt x="65" y="66"/>
                  </a:cubicBezTo>
                  <a:close/>
                </a:path>
              </a:pathLst>
            </a:custGeom>
            <a:solidFill>
              <a:srgbClr val="58C9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sp>
        <p:nvSpPr>
          <p:cNvPr id="11" name="文本框 10">
            <a:extLst>
              <a:ext uri="{FF2B5EF4-FFF2-40B4-BE49-F238E27FC236}">
                <a16:creationId xmlns:a16="http://schemas.microsoft.com/office/drawing/2014/main" id="{48A9758E-41A3-41D5-AD49-1C8B7D043580}"/>
              </a:ext>
            </a:extLst>
          </p:cNvPr>
          <p:cNvSpPr txBox="1"/>
          <p:nvPr/>
        </p:nvSpPr>
        <p:spPr>
          <a:xfrm rot="21349005">
            <a:off x="3686445" y="2872332"/>
            <a:ext cx="4836581" cy="1569660"/>
          </a:xfrm>
          <a:prstGeom prst="rect">
            <a:avLst/>
          </a:prstGeom>
          <a:noFill/>
        </p:spPr>
        <p:txBody>
          <a:bodyPr wrap="none" rtlCol="0">
            <a:spAutoFit/>
          </a:bodyPr>
          <a:lstStyle/>
          <a:p>
            <a:pPr algn="ctr"/>
            <a:r>
              <a:rPr lang="en-US" altLang="zh-CN" sz="9600" dirty="0">
                <a:solidFill>
                  <a:schemeClr val="bg1"/>
                </a:solidFill>
                <a:cs typeface="+mn-ea"/>
                <a:sym typeface="+mn-lt"/>
              </a:rPr>
              <a:t>The End</a:t>
            </a:r>
            <a:endParaRPr lang="zh-CN" altLang="en-US" sz="9600" dirty="0">
              <a:solidFill>
                <a:schemeClr val="bg1"/>
              </a:solidFill>
              <a:cs typeface="+mn-ea"/>
              <a:sym typeface="+mn-lt"/>
            </a:endParaRPr>
          </a:p>
        </p:txBody>
      </p:sp>
      <p:sp>
        <p:nvSpPr>
          <p:cNvPr id="12" name="文本框 11">
            <a:extLst>
              <a:ext uri="{FF2B5EF4-FFF2-40B4-BE49-F238E27FC236}">
                <a16:creationId xmlns:a16="http://schemas.microsoft.com/office/drawing/2014/main" id="{25FCC259-BDA4-4441-BF07-B2DF07696EE2}"/>
              </a:ext>
            </a:extLst>
          </p:cNvPr>
          <p:cNvSpPr txBox="1"/>
          <p:nvPr/>
        </p:nvSpPr>
        <p:spPr>
          <a:xfrm rot="21303325">
            <a:off x="4092967" y="4405319"/>
            <a:ext cx="4006067" cy="671146"/>
          </a:xfrm>
          <a:prstGeom prst="rect">
            <a:avLst/>
          </a:prstGeom>
          <a:noFill/>
        </p:spPr>
        <p:txBody>
          <a:bodyPr wrap="square" rtlCol="0">
            <a:spAutoFit/>
            <a:scene3d>
              <a:camera prst="orthographicFront"/>
              <a:lightRig rig="threePt" dir="t"/>
            </a:scene3d>
            <a:sp3d/>
          </a:bodyPr>
          <a:lstStyle/>
          <a:p>
            <a:pPr algn="ctr">
              <a:lnSpc>
                <a:spcPct val="114000"/>
              </a:lnSpc>
            </a:pPr>
            <a:r>
              <a:rPr lang="en-US" altLang="zh-CN" sz="3600" dirty="0">
                <a:solidFill>
                  <a:schemeClr val="bg1"/>
                </a:solidFill>
                <a:cs typeface="+mn-ea"/>
                <a:sym typeface="+mn-lt"/>
              </a:rPr>
              <a:t>Thanks</a:t>
            </a:r>
          </a:p>
        </p:txBody>
      </p:sp>
    </p:spTree>
    <p:extLst>
      <p:ext uri="{BB962C8B-B14F-4D97-AF65-F5344CB8AC3E}">
        <p14:creationId xmlns:p14="http://schemas.microsoft.com/office/powerpoint/2010/main" val="2949563210"/>
      </p:ext>
    </p:extLst>
  </p:cSld>
  <p:clrMapOvr>
    <a:masterClrMapping/>
  </p:clrMapOvr>
  <mc:AlternateContent xmlns:mc="http://schemas.openxmlformats.org/markup-compatibility/2006" xmlns:p14="http://schemas.microsoft.com/office/powerpoint/2010/main">
    <mc:Choice Requires="p14">
      <p:transition spd="slow" p14:dur="10500"/>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6E169E6A-7EAE-44F6-B0E0-54AEA33A1E4D}"/>
              </a:ext>
            </a:extLst>
          </p:cNvPr>
          <p:cNvSpPr>
            <a:spLocks noGrp="1"/>
          </p:cNvSpPr>
          <p:nvPr>
            <p:ph type="sldNum" sz="quarter" idx="4"/>
          </p:nvPr>
        </p:nvSpPr>
        <p:spPr/>
        <p:txBody>
          <a:bodyPr/>
          <a:lstStyle/>
          <a:p>
            <a:fld id="{297B5860-9389-40BC-8CED-DD2AAB23A1E9}" type="slidenum">
              <a:rPr lang="zh-CN" altLang="en-US" smtClean="0"/>
              <a:pPr/>
              <a:t>2</a:t>
            </a:fld>
            <a:endParaRPr lang="zh-CN" altLang="en-US" dirty="0"/>
          </a:p>
        </p:txBody>
      </p:sp>
      <p:sp>
        <p:nvSpPr>
          <p:cNvPr id="3" name="文本框 2">
            <a:extLst>
              <a:ext uri="{FF2B5EF4-FFF2-40B4-BE49-F238E27FC236}">
                <a16:creationId xmlns:a16="http://schemas.microsoft.com/office/drawing/2014/main" id="{62423AEC-297D-4AC6-937F-565891408581}"/>
              </a:ext>
            </a:extLst>
          </p:cNvPr>
          <p:cNvSpPr txBox="1"/>
          <p:nvPr/>
        </p:nvSpPr>
        <p:spPr>
          <a:xfrm>
            <a:off x="1964871" y="78452"/>
            <a:ext cx="9905999" cy="830997"/>
          </a:xfrm>
          <a:prstGeom prst="rect">
            <a:avLst/>
          </a:prstGeom>
          <a:noFill/>
        </p:spPr>
        <p:txBody>
          <a:bodyPr wrap="square" rtlCol="0">
            <a:spAutoFit/>
          </a:bodyPr>
          <a:lstStyle/>
          <a:p>
            <a:r>
              <a:rPr lang="en-US" altLang="zh-CN" sz="4800" b="1" dirty="0">
                <a:solidFill>
                  <a:schemeClr val="bg1"/>
                </a:solidFill>
                <a:effectLst>
                  <a:outerShdw blurRad="38100" dist="38100" dir="2700000" algn="tl">
                    <a:srgbClr val="000000">
                      <a:alpha val="43137"/>
                    </a:srgbClr>
                  </a:outerShdw>
                </a:effectLst>
                <a:cs typeface="+mn-ea"/>
                <a:sym typeface="+mn-lt"/>
              </a:rPr>
              <a:t>Review</a:t>
            </a:r>
            <a:endParaRPr lang="zh-CN" altLang="en-US" sz="4000" b="1" dirty="0">
              <a:solidFill>
                <a:schemeClr val="bg1"/>
              </a:solidFill>
              <a:effectLst>
                <a:outerShdw blurRad="38100" dist="38100" dir="2700000" algn="tl">
                  <a:srgbClr val="000000">
                    <a:alpha val="43137"/>
                  </a:srgbClr>
                </a:outerShdw>
              </a:effectLst>
              <a:cs typeface="+mn-ea"/>
              <a:sym typeface="+mn-lt"/>
            </a:endParaRPr>
          </a:p>
        </p:txBody>
      </p:sp>
      <p:grpSp>
        <p:nvGrpSpPr>
          <p:cNvPr id="6" name="组合 5">
            <a:extLst>
              <a:ext uri="{FF2B5EF4-FFF2-40B4-BE49-F238E27FC236}">
                <a16:creationId xmlns:a16="http://schemas.microsoft.com/office/drawing/2014/main" id="{65459A86-2236-4247-9311-D46EC9F8D18D}"/>
              </a:ext>
            </a:extLst>
          </p:cNvPr>
          <p:cNvGrpSpPr/>
          <p:nvPr/>
        </p:nvGrpSpPr>
        <p:grpSpPr>
          <a:xfrm>
            <a:off x="119973" y="397477"/>
            <a:ext cx="1449151" cy="180724"/>
            <a:chOff x="5392832" y="1016000"/>
            <a:chExt cx="1449150" cy="180724"/>
          </a:xfrm>
        </p:grpSpPr>
        <p:sp>
          <p:nvSpPr>
            <p:cNvPr id="7" name="Freeform 45">
              <a:extLst>
                <a:ext uri="{FF2B5EF4-FFF2-40B4-BE49-F238E27FC236}">
                  <a16:creationId xmlns:a16="http://schemas.microsoft.com/office/drawing/2014/main" id="{79F5C682-BDEF-4D53-B481-CCF2EF60A471}"/>
                </a:ext>
              </a:extLst>
            </p:cNvPr>
            <p:cNvSpPr>
              <a:spLocks noEditPoints="1"/>
            </p:cNvSpPr>
            <p:nvPr/>
          </p:nvSpPr>
          <p:spPr bwMode="auto">
            <a:xfrm>
              <a:off x="5392832" y="1021378"/>
              <a:ext cx="142015" cy="169628"/>
            </a:xfrm>
            <a:custGeom>
              <a:avLst/>
              <a:gdLst>
                <a:gd name="T0" fmla="*/ 86 w 94"/>
                <a:gd name="T1" fmla="*/ 23 h 110"/>
                <a:gd name="T2" fmla="*/ 2 w 94"/>
                <a:gd name="T3" fmla="*/ 39 h 110"/>
                <a:gd name="T4" fmla="*/ 17 w 94"/>
                <a:gd name="T5" fmla="*/ 107 h 110"/>
                <a:gd name="T6" fmla="*/ 25 w 94"/>
                <a:gd name="T7" fmla="*/ 107 h 110"/>
                <a:gd name="T8" fmla="*/ 26 w 94"/>
                <a:gd name="T9" fmla="*/ 107 h 110"/>
                <a:gd name="T10" fmla="*/ 31 w 94"/>
                <a:gd name="T11" fmla="*/ 107 h 110"/>
                <a:gd name="T12" fmla="*/ 57 w 94"/>
                <a:gd name="T13" fmla="*/ 109 h 110"/>
                <a:gd name="T14" fmla="*/ 81 w 94"/>
                <a:gd name="T15" fmla="*/ 99 h 110"/>
                <a:gd name="T16" fmla="*/ 86 w 94"/>
                <a:gd name="T17" fmla="*/ 23 h 110"/>
                <a:gd name="T18" fmla="*/ 28 w 94"/>
                <a:gd name="T19" fmla="*/ 77 h 110"/>
                <a:gd name="T20" fmla="*/ 33 w 94"/>
                <a:gd name="T21" fmla="*/ 89 h 110"/>
                <a:gd name="T22" fmla="*/ 28 w 94"/>
                <a:gd name="T23" fmla="*/ 77 h 110"/>
                <a:gd name="T24" fmla="*/ 30 w 94"/>
                <a:gd name="T25" fmla="*/ 39 h 110"/>
                <a:gd name="T26" fmla="*/ 35 w 94"/>
                <a:gd name="T27" fmla="*/ 28 h 110"/>
                <a:gd name="T28" fmla="*/ 30 w 94"/>
                <a:gd name="T29" fmla="*/ 39 h 110"/>
                <a:gd name="T30" fmla="*/ 63 w 94"/>
                <a:gd name="T31" fmla="*/ 39 h 110"/>
                <a:gd name="T32" fmla="*/ 66 w 94"/>
                <a:gd name="T33" fmla="*/ 49 h 110"/>
                <a:gd name="T34" fmla="*/ 58 w 94"/>
                <a:gd name="T35" fmla="*/ 46 h 110"/>
                <a:gd name="T36" fmla="*/ 63 w 94"/>
                <a:gd name="T37" fmla="*/ 39 h 110"/>
                <a:gd name="T38" fmla="*/ 66 w 94"/>
                <a:gd name="T39" fmla="*/ 66 h 110"/>
                <a:gd name="T40" fmla="*/ 68 w 94"/>
                <a:gd name="T41" fmla="*/ 77 h 110"/>
                <a:gd name="T42" fmla="*/ 66 w 94"/>
                <a:gd name="T43" fmla="*/ 66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4" h="110">
                  <a:moveTo>
                    <a:pt x="86" y="23"/>
                  </a:moveTo>
                  <a:cubicBezTo>
                    <a:pt x="69" y="0"/>
                    <a:pt x="8" y="2"/>
                    <a:pt x="2" y="39"/>
                  </a:cubicBezTo>
                  <a:cubicBezTo>
                    <a:pt x="21" y="48"/>
                    <a:pt x="0" y="91"/>
                    <a:pt x="17" y="107"/>
                  </a:cubicBezTo>
                  <a:cubicBezTo>
                    <a:pt x="19" y="108"/>
                    <a:pt x="22" y="107"/>
                    <a:pt x="25" y="107"/>
                  </a:cubicBezTo>
                  <a:cubicBezTo>
                    <a:pt x="26" y="107"/>
                    <a:pt x="26" y="107"/>
                    <a:pt x="26" y="107"/>
                  </a:cubicBezTo>
                  <a:cubicBezTo>
                    <a:pt x="29" y="106"/>
                    <a:pt x="30" y="107"/>
                    <a:pt x="31" y="107"/>
                  </a:cubicBezTo>
                  <a:cubicBezTo>
                    <a:pt x="40" y="110"/>
                    <a:pt x="49" y="109"/>
                    <a:pt x="57" y="109"/>
                  </a:cubicBezTo>
                  <a:cubicBezTo>
                    <a:pt x="66" y="107"/>
                    <a:pt x="75" y="107"/>
                    <a:pt x="81" y="99"/>
                  </a:cubicBezTo>
                  <a:cubicBezTo>
                    <a:pt x="94" y="81"/>
                    <a:pt x="80" y="48"/>
                    <a:pt x="86" y="23"/>
                  </a:cubicBezTo>
                  <a:close/>
                  <a:moveTo>
                    <a:pt x="28" y="77"/>
                  </a:moveTo>
                  <a:cubicBezTo>
                    <a:pt x="31" y="79"/>
                    <a:pt x="33" y="83"/>
                    <a:pt x="33" y="89"/>
                  </a:cubicBezTo>
                  <a:cubicBezTo>
                    <a:pt x="24" y="92"/>
                    <a:pt x="29" y="81"/>
                    <a:pt x="28" y="77"/>
                  </a:cubicBezTo>
                  <a:close/>
                  <a:moveTo>
                    <a:pt x="30" y="39"/>
                  </a:moveTo>
                  <a:cubicBezTo>
                    <a:pt x="24" y="37"/>
                    <a:pt x="29" y="26"/>
                    <a:pt x="35" y="28"/>
                  </a:cubicBezTo>
                  <a:cubicBezTo>
                    <a:pt x="37" y="35"/>
                    <a:pt x="30" y="34"/>
                    <a:pt x="30" y="39"/>
                  </a:cubicBezTo>
                  <a:close/>
                  <a:moveTo>
                    <a:pt x="63" y="39"/>
                  </a:moveTo>
                  <a:cubicBezTo>
                    <a:pt x="66" y="39"/>
                    <a:pt x="65" y="45"/>
                    <a:pt x="66" y="49"/>
                  </a:cubicBezTo>
                  <a:cubicBezTo>
                    <a:pt x="63" y="47"/>
                    <a:pt x="61" y="46"/>
                    <a:pt x="58" y="46"/>
                  </a:cubicBezTo>
                  <a:cubicBezTo>
                    <a:pt x="59" y="43"/>
                    <a:pt x="62" y="42"/>
                    <a:pt x="63" y="39"/>
                  </a:cubicBezTo>
                  <a:close/>
                  <a:moveTo>
                    <a:pt x="66" y="66"/>
                  </a:moveTo>
                  <a:cubicBezTo>
                    <a:pt x="69" y="67"/>
                    <a:pt x="68" y="73"/>
                    <a:pt x="68" y="77"/>
                  </a:cubicBezTo>
                  <a:cubicBezTo>
                    <a:pt x="62" y="76"/>
                    <a:pt x="62" y="70"/>
                    <a:pt x="66" y="66"/>
                  </a:cubicBezTo>
                  <a:close/>
                </a:path>
              </a:pathLst>
            </a:custGeom>
            <a:solidFill>
              <a:srgbClr val="EDB2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 name="Freeform 46">
              <a:extLst>
                <a:ext uri="{FF2B5EF4-FFF2-40B4-BE49-F238E27FC236}">
                  <a16:creationId xmlns:a16="http://schemas.microsoft.com/office/drawing/2014/main" id="{34E012F1-3888-4574-B83C-160D877B5CED}"/>
                </a:ext>
              </a:extLst>
            </p:cNvPr>
            <p:cNvSpPr>
              <a:spLocks noEditPoints="1"/>
            </p:cNvSpPr>
            <p:nvPr/>
          </p:nvSpPr>
          <p:spPr bwMode="auto">
            <a:xfrm>
              <a:off x="5725270" y="1021378"/>
              <a:ext cx="141451" cy="169628"/>
            </a:xfrm>
            <a:custGeom>
              <a:avLst/>
              <a:gdLst>
                <a:gd name="T0" fmla="*/ 85 w 94"/>
                <a:gd name="T1" fmla="*/ 23 h 110"/>
                <a:gd name="T2" fmla="*/ 1 w 94"/>
                <a:gd name="T3" fmla="*/ 39 h 110"/>
                <a:gd name="T4" fmla="*/ 17 w 94"/>
                <a:gd name="T5" fmla="*/ 107 h 110"/>
                <a:gd name="T6" fmla="*/ 24 w 94"/>
                <a:gd name="T7" fmla="*/ 107 h 110"/>
                <a:gd name="T8" fmla="*/ 26 w 94"/>
                <a:gd name="T9" fmla="*/ 107 h 110"/>
                <a:gd name="T10" fmla="*/ 31 w 94"/>
                <a:gd name="T11" fmla="*/ 107 h 110"/>
                <a:gd name="T12" fmla="*/ 57 w 94"/>
                <a:gd name="T13" fmla="*/ 109 h 110"/>
                <a:gd name="T14" fmla="*/ 80 w 94"/>
                <a:gd name="T15" fmla="*/ 99 h 110"/>
                <a:gd name="T16" fmla="*/ 85 w 94"/>
                <a:gd name="T17" fmla="*/ 23 h 110"/>
                <a:gd name="T18" fmla="*/ 27 w 94"/>
                <a:gd name="T19" fmla="*/ 77 h 110"/>
                <a:gd name="T20" fmla="*/ 32 w 94"/>
                <a:gd name="T21" fmla="*/ 89 h 110"/>
                <a:gd name="T22" fmla="*/ 27 w 94"/>
                <a:gd name="T23" fmla="*/ 77 h 110"/>
                <a:gd name="T24" fmla="*/ 29 w 94"/>
                <a:gd name="T25" fmla="*/ 39 h 110"/>
                <a:gd name="T26" fmla="*/ 34 w 94"/>
                <a:gd name="T27" fmla="*/ 28 h 110"/>
                <a:gd name="T28" fmla="*/ 29 w 94"/>
                <a:gd name="T29" fmla="*/ 39 h 110"/>
                <a:gd name="T30" fmla="*/ 62 w 94"/>
                <a:gd name="T31" fmla="*/ 39 h 110"/>
                <a:gd name="T32" fmla="*/ 65 w 94"/>
                <a:gd name="T33" fmla="*/ 49 h 110"/>
                <a:gd name="T34" fmla="*/ 57 w 94"/>
                <a:gd name="T35" fmla="*/ 46 h 110"/>
                <a:gd name="T36" fmla="*/ 62 w 94"/>
                <a:gd name="T37" fmla="*/ 39 h 110"/>
                <a:gd name="T38" fmla="*/ 65 w 94"/>
                <a:gd name="T39" fmla="*/ 66 h 110"/>
                <a:gd name="T40" fmla="*/ 67 w 94"/>
                <a:gd name="T41" fmla="*/ 77 h 110"/>
                <a:gd name="T42" fmla="*/ 65 w 94"/>
                <a:gd name="T43" fmla="*/ 66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4" h="110">
                  <a:moveTo>
                    <a:pt x="85" y="23"/>
                  </a:moveTo>
                  <a:cubicBezTo>
                    <a:pt x="68" y="0"/>
                    <a:pt x="7" y="2"/>
                    <a:pt x="1" y="39"/>
                  </a:cubicBezTo>
                  <a:cubicBezTo>
                    <a:pt x="20" y="48"/>
                    <a:pt x="0" y="91"/>
                    <a:pt x="17" y="107"/>
                  </a:cubicBezTo>
                  <a:cubicBezTo>
                    <a:pt x="19" y="108"/>
                    <a:pt x="22" y="107"/>
                    <a:pt x="24" y="107"/>
                  </a:cubicBezTo>
                  <a:cubicBezTo>
                    <a:pt x="25" y="107"/>
                    <a:pt x="25" y="107"/>
                    <a:pt x="26" y="107"/>
                  </a:cubicBezTo>
                  <a:cubicBezTo>
                    <a:pt x="28" y="106"/>
                    <a:pt x="30" y="107"/>
                    <a:pt x="31" y="107"/>
                  </a:cubicBezTo>
                  <a:cubicBezTo>
                    <a:pt x="39" y="110"/>
                    <a:pt x="48" y="109"/>
                    <a:pt x="57" y="109"/>
                  </a:cubicBezTo>
                  <a:cubicBezTo>
                    <a:pt x="66" y="107"/>
                    <a:pt x="74" y="107"/>
                    <a:pt x="80" y="99"/>
                  </a:cubicBezTo>
                  <a:cubicBezTo>
                    <a:pt x="94" y="81"/>
                    <a:pt x="79" y="48"/>
                    <a:pt x="85" y="23"/>
                  </a:cubicBezTo>
                  <a:close/>
                  <a:moveTo>
                    <a:pt x="27" y="77"/>
                  </a:moveTo>
                  <a:cubicBezTo>
                    <a:pt x="31" y="79"/>
                    <a:pt x="32" y="83"/>
                    <a:pt x="32" y="89"/>
                  </a:cubicBezTo>
                  <a:cubicBezTo>
                    <a:pt x="23" y="92"/>
                    <a:pt x="28" y="81"/>
                    <a:pt x="27" y="77"/>
                  </a:cubicBezTo>
                  <a:close/>
                  <a:moveTo>
                    <a:pt x="29" y="39"/>
                  </a:moveTo>
                  <a:cubicBezTo>
                    <a:pt x="23" y="37"/>
                    <a:pt x="28" y="26"/>
                    <a:pt x="34" y="28"/>
                  </a:cubicBezTo>
                  <a:cubicBezTo>
                    <a:pt x="36" y="35"/>
                    <a:pt x="29" y="34"/>
                    <a:pt x="29" y="39"/>
                  </a:cubicBezTo>
                  <a:close/>
                  <a:moveTo>
                    <a:pt x="62" y="39"/>
                  </a:moveTo>
                  <a:cubicBezTo>
                    <a:pt x="66" y="39"/>
                    <a:pt x="64" y="45"/>
                    <a:pt x="65" y="49"/>
                  </a:cubicBezTo>
                  <a:cubicBezTo>
                    <a:pt x="63" y="47"/>
                    <a:pt x="61" y="46"/>
                    <a:pt x="57" y="46"/>
                  </a:cubicBezTo>
                  <a:cubicBezTo>
                    <a:pt x="58" y="43"/>
                    <a:pt x="62" y="42"/>
                    <a:pt x="62" y="39"/>
                  </a:cubicBezTo>
                  <a:close/>
                  <a:moveTo>
                    <a:pt x="65" y="66"/>
                  </a:moveTo>
                  <a:cubicBezTo>
                    <a:pt x="68" y="67"/>
                    <a:pt x="67" y="73"/>
                    <a:pt x="67" y="77"/>
                  </a:cubicBezTo>
                  <a:cubicBezTo>
                    <a:pt x="61" y="76"/>
                    <a:pt x="62" y="70"/>
                    <a:pt x="65" y="66"/>
                  </a:cubicBezTo>
                  <a:close/>
                </a:path>
              </a:pathLst>
            </a:custGeom>
            <a:solidFill>
              <a:srgbClr val="F7F5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 name="Freeform 47">
              <a:extLst>
                <a:ext uri="{FF2B5EF4-FFF2-40B4-BE49-F238E27FC236}">
                  <a16:creationId xmlns:a16="http://schemas.microsoft.com/office/drawing/2014/main" id="{92C0B701-D754-4A82-AB31-4E35C971D152}"/>
                </a:ext>
              </a:extLst>
            </p:cNvPr>
            <p:cNvSpPr>
              <a:spLocks noEditPoints="1"/>
            </p:cNvSpPr>
            <p:nvPr/>
          </p:nvSpPr>
          <p:spPr bwMode="auto">
            <a:xfrm>
              <a:off x="6054695" y="1028224"/>
              <a:ext cx="142015" cy="168500"/>
            </a:xfrm>
            <a:custGeom>
              <a:avLst/>
              <a:gdLst>
                <a:gd name="T0" fmla="*/ 85 w 94"/>
                <a:gd name="T1" fmla="*/ 23 h 109"/>
                <a:gd name="T2" fmla="*/ 2 w 94"/>
                <a:gd name="T3" fmla="*/ 38 h 109"/>
                <a:gd name="T4" fmla="*/ 17 w 94"/>
                <a:gd name="T5" fmla="*/ 106 h 109"/>
                <a:gd name="T6" fmla="*/ 25 w 94"/>
                <a:gd name="T7" fmla="*/ 106 h 109"/>
                <a:gd name="T8" fmla="*/ 26 w 94"/>
                <a:gd name="T9" fmla="*/ 106 h 109"/>
                <a:gd name="T10" fmla="*/ 31 w 94"/>
                <a:gd name="T11" fmla="*/ 107 h 109"/>
                <a:gd name="T12" fmla="*/ 57 w 94"/>
                <a:gd name="T13" fmla="*/ 109 h 109"/>
                <a:gd name="T14" fmla="*/ 80 w 94"/>
                <a:gd name="T15" fmla="*/ 99 h 109"/>
                <a:gd name="T16" fmla="*/ 85 w 94"/>
                <a:gd name="T17" fmla="*/ 23 h 109"/>
                <a:gd name="T18" fmla="*/ 27 w 94"/>
                <a:gd name="T19" fmla="*/ 76 h 109"/>
                <a:gd name="T20" fmla="*/ 32 w 94"/>
                <a:gd name="T21" fmla="*/ 89 h 109"/>
                <a:gd name="T22" fmla="*/ 27 w 94"/>
                <a:gd name="T23" fmla="*/ 76 h 109"/>
                <a:gd name="T24" fmla="*/ 30 w 94"/>
                <a:gd name="T25" fmla="*/ 38 h 109"/>
                <a:gd name="T26" fmla="*/ 35 w 94"/>
                <a:gd name="T27" fmla="*/ 28 h 109"/>
                <a:gd name="T28" fmla="*/ 30 w 94"/>
                <a:gd name="T29" fmla="*/ 38 h 109"/>
                <a:gd name="T30" fmla="*/ 63 w 94"/>
                <a:gd name="T31" fmla="*/ 38 h 109"/>
                <a:gd name="T32" fmla="*/ 65 w 94"/>
                <a:gd name="T33" fmla="*/ 48 h 109"/>
                <a:gd name="T34" fmla="*/ 57 w 94"/>
                <a:gd name="T35" fmla="*/ 46 h 109"/>
                <a:gd name="T36" fmla="*/ 63 w 94"/>
                <a:gd name="T37" fmla="*/ 38 h 109"/>
                <a:gd name="T38" fmla="*/ 65 w 94"/>
                <a:gd name="T39" fmla="*/ 66 h 109"/>
                <a:gd name="T40" fmla="*/ 68 w 94"/>
                <a:gd name="T41" fmla="*/ 76 h 109"/>
                <a:gd name="T42" fmla="*/ 65 w 94"/>
                <a:gd name="T43" fmla="*/ 6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4" h="109">
                  <a:moveTo>
                    <a:pt x="85" y="23"/>
                  </a:moveTo>
                  <a:cubicBezTo>
                    <a:pt x="68" y="0"/>
                    <a:pt x="7" y="2"/>
                    <a:pt x="2" y="38"/>
                  </a:cubicBezTo>
                  <a:cubicBezTo>
                    <a:pt x="21" y="48"/>
                    <a:pt x="0" y="91"/>
                    <a:pt x="17" y="106"/>
                  </a:cubicBezTo>
                  <a:cubicBezTo>
                    <a:pt x="19" y="107"/>
                    <a:pt x="22" y="107"/>
                    <a:pt x="25" y="106"/>
                  </a:cubicBezTo>
                  <a:cubicBezTo>
                    <a:pt x="25" y="106"/>
                    <a:pt x="25" y="106"/>
                    <a:pt x="26" y="106"/>
                  </a:cubicBezTo>
                  <a:cubicBezTo>
                    <a:pt x="28" y="106"/>
                    <a:pt x="30" y="106"/>
                    <a:pt x="31" y="107"/>
                  </a:cubicBezTo>
                  <a:cubicBezTo>
                    <a:pt x="40" y="109"/>
                    <a:pt x="48" y="109"/>
                    <a:pt x="57" y="109"/>
                  </a:cubicBezTo>
                  <a:cubicBezTo>
                    <a:pt x="66" y="107"/>
                    <a:pt x="74" y="107"/>
                    <a:pt x="80" y="99"/>
                  </a:cubicBezTo>
                  <a:cubicBezTo>
                    <a:pt x="94" y="81"/>
                    <a:pt x="80" y="48"/>
                    <a:pt x="85" y="23"/>
                  </a:cubicBezTo>
                  <a:close/>
                  <a:moveTo>
                    <a:pt x="27" y="76"/>
                  </a:moveTo>
                  <a:cubicBezTo>
                    <a:pt x="31" y="78"/>
                    <a:pt x="33" y="82"/>
                    <a:pt x="32" y="89"/>
                  </a:cubicBezTo>
                  <a:cubicBezTo>
                    <a:pt x="24" y="91"/>
                    <a:pt x="28" y="81"/>
                    <a:pt x="27" y="76"/>
                  </a:cubicBezTo>
                  <a:close/>
                  <a:moveTo>
                    <a:pt x="30" y="38"/>
                  </a:moveTo>
                  <a:cubicBezTo>
                    <a:pt x="23" y="36"/>
                    <a:pt x="28" y="25"/>
                    <a:pt x="35" y="28"/>
                  </a:cubicBezTo>
                  <a:cubicBezTo>
                    <a:pt x="37" y="35"/>
                    <a:pt x="30" y="33"/>
                    <a:pt x="30" y="38"/>
                  </a:cubicBezTo>
                  <a:close/>
                  <a:moveTo>
                    <a:pt x="63" y="38"/>
                  </a:moveTo>
                  <a:cubicBezTo>
                    <a:pt x="66" y="39"/>
                    <a:pt x="65" y="44"/>
                    <a:pt x="65" y="48"/>
                  </a:cubicBezTo>
                  <a:cubicBezTo>
                    <a:pt x="63" y="47"/>
                    <a:pt x="61" y="45"/>
                    <a:pt x="57" y="46"/>
                  </a:cubicBezTo>
                  <a:cubicBezTo>
                    <a:pt x="58" y="42"/>
                    <a:pt x="62" y="42"/>
                    <a:pt x="63" y="38"/>
                  </a:cubicBezTo>
                  <a:close/>
                  <a:moveTo>
                    <a:pt x="65" y="66"/>
                  </a:moveTo>
                  <a:cubicBezTo>
                    <a:pt x="69" y="67"/>
                    <a:pt x="67" y="72"/>
                    <a:pt x="68" y="76"/>
                  </a:cubicBezTo>
                  <a:cubicBezTo>
                    <a:pt x="62" y="75"/>
                    <a:pt x="62" y="69"/>
                    <a:pt x="65" y="6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 name="Freeform 48">
              <a:extLst>
                <a:ext uri="{FF2B5EF4-FFF2-40B4-BE49-F238E27FC236}">
                  <a16:creationId xmlns:a16="http://schemas.microsoft.com/office/drawing/2014/main" id="{60F2428E-B4AC-403A-9F72-86667F857636}"/>
                </a:ext>
              </a:extLst>
            </p:cNvPr>
            <p:cNvSpPr>
              <a:spLocks noEditPoints="1"/>
            </p:cNvSpPr>
            <p:nvPr/>
          </p:nvSpPr>
          <p:spPr bwMode="auto">
            <a:xfrm>
              <a:off x="6384513" y="1028224"/>
              <a:ext cx="141451" cy="168500"/>
            </a:xfrm>
            <a:custGeom>
              <a:avLst/>
              <a:gdLst>
                <a:gd name="T0" fmla="*/ 86 w 94"/>
                <a:gd name="T1" fmla="*/ 23 h 109"/>
                <a:gd name="T2" fmla="*/ 2 w 94"/>
                <a:gd name="T3" fmla="*/ 38 h 109"/>
                <a:gd name="T4" fmla="*/ 17 w 94"/>
                <a:gd name="T5" fmla="*/ 106 h 109"/>
                <a:gd name="T6" fmla="*/ 25 w 94"/>
                <a:gd name="T7" fmla="*/ 106 h 109"/>
                <a:gd name="T8" fmla="*/ 26 w 94"/>
                <a:gd name="T9" fmla="*/ 106 h 109"/>
                <a:gd name="T10" fmla="*/ 31 w 94"/>
                <a:gd name="T11" fmla="*/ 107 h 109"/>
                <a:gd name="T12" fmla="*/ 57 w 94"/>
                <a:gd name="T13" fmla="*/ 109 h 109"/>
                <a:gd name="T14" fmla="*/ 81 w 94"/>
                <a:gd name="T15" fmla="*/ 99 h 109"/>
                <a:gd name="T16" fmla="*/ 86 w 94"/>
                <a:gd name="T17" fmla="*/ 23 h 109"/>
                <a:gd name="T18" fmla="*/ 27 w 94"/>
                <a:gd name="T19" fmla="*/ 76 h 109"/>
                <a:gd name="T20" fmla="*/ 32 w 94"/>
                <a:gd name="T21" fmla="*/ 89 h 109"/>
                <a:gd name="T22" fmla="*/ 27 w 94"/>
                <a:gd name="T23" fmla="*/ 76 h 109"/>
                <a:gd name="T24" fmla="*/ 30 w 94"/>
                <a:gd name="T25" fmla="*/ 38 h 109"/>
                <a:gd name="T26" fmla="*/ 35 w 94"/>
                <a:gd name="T27" fmla="*/ 28 h 109"/>
                <a:gd name="T28" fmla="*/ 30 w 94"/>
                <a:gd name="T29" fmla="*/ 38 h 109"/>
                <a:gd name="T30" fmla="*/ 63 w 94"/>
                <a:gd name="T31" fmla="*/ 38 h 109"/>
                <a:gd name="T32" fmla="*/ 65 w 94"/>
                <a:gd name="T33" fmla="*/ 48 h 109"/>
                <a:gd name="T34" fmla="*/ 58 w 94"/>
                <a:gd name="T35" fmla="*/ 46 h 109"/>
                <a:gd name="T36" fmla="*/ 63 w 94"/>
                <a:gd name="T37" fmla="*/ 38 h 109"/>
                <a:gd name="T38" fmla="*/ 65 w 94"/>
                <a:gd name="T39" fmla="*/ 66 h 109"/>
                <a:gd name="T40" fmla="*/ 68 w 94"/>
                <a:gd name="T41" fmla="*/ 76 h 109"/>
                <a:gd name="T42" fmla="*/ 65 w 94"/>
                <a:gd name="T43" fmla="*/ 6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4" h="109">
                  <a:moveTo>
                    <a:pt x="86" y="23"/>
                  </a:moveTo>
                  <a:cubicBezTo>
                    <a:pt x="69" y="0"/>
                    <a:pt x="8" y="2"/>
                    <a:pt x="2" y="38"/>
                  </a:cubicBezTo>
                  <a:cubicBezTo>
                    <a:pt x="21" y="48"/>
                    <a:pt x="0" y="91"/>
                    <a:pt x="17" y="106"/>
                  </a:cubicBezTo>
                  <a:cubicBezTo>
                    <a:pt x="19" y="107"/>
                    <a:pt x="22" y="107"/>
                    <a:pt x="25" y="106"/>
                  </a:cubicBezTo>
                  <a:cubicBezTo>
                    <a:pt x="25" y="106"/>
                    <a:pt x="26" y="106"/>
                    <a:pt x="26" y="106"/>
                  </a:cubicBezTo>
                  <a:cubicBezTo>
                    <a:pt x="28" y="106"/>
                    <a:pt x="30" y="106"/>
                    <a:pt x="31" y="107"/>
                  </a:cubicBezTo>
                  <a:cubicBezTo>
                    <a:pt x="40" y="109"/>
                    <a:pt x="49" y="109"/>
                    <a:pt x="57" y="109"/>
                  </a:cubicBezTo>
                  <a:cubicBezTo>
                    <a:pt x="66" y="107"/>
                    <a:pt x="74" y="107"/>
                    <a:pt x="81" y="99"/>
                  </a:cubicBezTo>
                  <a:cubicBezTo>
                    <a:pt x="94" y="81"/>
                    <a:pt x="80" y="48"/>
                    <a:pt x="86" y="23"/>
                  </a:cubicBezTo>
                  <a:close/>
                  <a:moveTo>
                    <a:pt x="27" y="76"/>
                  </a:moveTo>
                  <a:cubicBezTo>
                    <a:pt x="31" y="78"/>
                    <a:pt x="33" y="82"/>
                    <a:pt x="32" y="89"/>
                  </a:cubicBezTo>
                  <a:cubicBezTo>
                    <a:pt x="24" y="91"/>
                    <a:pt x="28" y="81"/>
                    <a:pt x="27" y="76"/>
                  </a:cubicBezTo>
                  <a:close/>
                  <a:moveTo>
                    <a:pt x="30" y="38"/>
                  </a:moveTo>
                  <a:cubicBezTo>
                    <a:pt x="24" y="36"/>
                    <a:pt x="29" y="25"/>
                    <a:pt x="35" y="28"/>
                  </a:cubicBezTo>
                  <a:cubicBezTo>
                    <a:pt x="37" y="35"/>
                    <a:pt x="30" y="33"/>
                    <a:pt x="30" y="38"/>
                  </a:cubicBezTo>
                  <a:close/>
                  <a:moveTo>
                    <a:pt x="63" y="38"/>
                  </a:moveTo>
                  <a:cubicBezTo>
                    <a:pt x="66" y="39"/>
                    <a:pt x="65" y="44"/>
                    <a:pt x="65" y="48"/>
                  </a:cubicBezTo>
                  <a:cubicBezTo>
                    <a:pt x="63" y="47"/>
                    <a:pt x="61" y="45"/>
                    <a:pt x="58" y="46"/>
                  </a:cubicBezTo>
                  <a:cubicBezTo>
                    <a:pt x="59" y="42"/>
                    <a:pt x="62" y="42"/>
                    <a:pt x="63" y="38"/>
                  </a:cubicBezTo>
                  <a:close/>
                  <a:moveTo>
                    <a:pt x="65" y="66"/>
                  </a:moveTo>
                  <a:cubicBezTo>
                    <a:pt x="69" y="67"/>
                    <a:pt x="67" y="72"/>
                    <a:pt x="68" y="76"/>
                  </a:cubicBezTo>
                  <a:cubicBezTo>
                    <a:pt x="62" y="75"/>
                    <a:pt x="62" y="69"/>
                    <a:pt x="65" y="66"/>
                  </a:cubicBezTo>
                  <a:close/>
                </a:path>
              </a:pathLst>
            </a:custGeom>
            <a:solidFill>
              <a:srgbClr val="00B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 name="Freeform 49">
              <a:extLst>
                <a:ext uri="{FF2B5EF4-FFF2-40B4-BE49-F238E27FC236}">
                  <a16:creationId xmlns:a16="http://schemas.microsoft.com/office/drawing/2014/main" id="{0C987953-0EFA-465A-B7F9-C0CF22995A9A}"/>
                </a:ext>
              </a:extLst>
            </p:cNvPr>
            <p:cNvSpPr>
              <a:spLocks noEditPoints="1"/>
            </p:cNvSpPr>
            <p:nvPr/>
          </p:nvSpPr>
          <p:spPr bwMode="auto">
            <a:xfrm>
              <a:off x="6699967" y="1016000"/>
              <a:ext cx="142015" cy="168500"/>
            </a:xfrm>
            <a:custGeom>
              <a:avLst/>
              <a:gdLst>
                <a:gd name="T0" fmla="*/ 86 w 94"/>
                <a:gd name="T1" fmla="*/ 23 h 109"/>
                <a:gd name="T2" fmla="*/ 2 w 94"/>
                <a:gd name="T3" fmla="*/ 38 h 109"/>
                <a:gd name="T4" fmla="*/ 17 w 94"/>
                <a:gd name="T5" fmla="*/ 107 h 109"/>
                <a:gd name="T6" fmla="*/ 25 w 94"/>
                <a:gd name="T7" fmla="*/ 107 h 109"/>
                <a:gd name="T8" fmla="*/ 26 w 94"/>
                <a:gd name="T9" fmla="*/ 107 h 109"/>
                <a:gd name="T10" fmla="*/ 31 w 94"/>
                <a:gd name="T11" fmla="*/ 107 h 109"/>
                <a:gd name="T12" fmla="*/ 57 w 94"/>
                <a:gd name="T13" fmla="*/ 109 h 109"/>
                <a:gd name="T14" fmla="*/ 81 w 94"/>
                <a:gd name="T15" fmla="*/ 99 h 109"/>
                <a:gd name="T16" fmla="*/ 86 w 94"/>
                <a:gd name="T17" fmla="*/ 23 h 109"/>
                <a:gd name="T18" fmla="*/ 27 w 94"/>
                <a:gd name="T19" fmla="*/ 76 h 109"/>
                <a:gd name="T20" fmla="*/ 32 w 94"/>
                <a:gd name="T21" fmla="*/ 89 h 109"/>
                <a:gd name="T22" fmla="*/ 27 w 94"/>
                <a:gd name="T23" fmla="*/ 76 h 109"/>
                <a:gd name="T24" fmla="*/ 30 w 94"/>
                <a:gd name="T25" fmla="*/ 38 h 109"/>
                <a:gd name="T26" fmla="*/ 35 w 94"/>
                <a:gd name="T27" fmla="*/ 28 h 109"/>
                <a:gd name="T28" fmla="*/ 30 w 94"/>
                <a:gd name="T29" fmla="*/ 38 h 109"/>
                <a:gd name="T30" fmla="*/ 63 w 94"/>
                <a:gd name="T31" fmla="*/ 38 h 109"/>
                <a:gd name="T32" fmla="*/ 65 w 94"/>
                <a:gd name="T33" fmla="*/ 49 h 109"/>
                <a:gd name="T34" fmla="*/ 58 w 94"/>
                <a:gd name="T35" fmla="*/ 46 h 109"/>
                <a:gd name="T36" fmla="*/ 63 w 94"/>
                <a:gd name="T37" fmla="*/ 38 h 109"/>
                <a:gd name="T38" fmla="*/ 65 w 94"/>
                <a:gd name="T39" fmla="*/ 66 h 109"/>
                <a:gd name="T40" fmla="*/ 68 w 94"/>
                <a:gd name="T41" fmla="*/ 76 h 109"/>
                <a:gd name="T42" fmla="*/ 65 w 94"/>
                <a:gd name="T43" fmla="*/ 6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4" h="109">
                  <a:moveTo>
                    <a:pt x="86" y="23"/>
                  </a:moveTo>
                  <a:cubicBezTo>
                    <a:pt x="69" y="0"/>
                    <a:pt x="8" y="2"/>
                    <a:pt x="2" y="38"/>
                  </a:cubicBezTo>
                  <a:cubicBezTo>
                    <a:pt x="21" y="48"/>
                    <a:pt x="0" y="91"/>
                    <a:pt x="17" y="107"/>
                  </a:cubicBezTo>
                  <a:cubicBezTo>
                    <a:pt x="19" y="107"/>
                    <a:pt x="22" y="107"/>
                    <a:pt x="25" y="107"/>
                  </a:cubicBezTo>
                  <a:cubicBezTo>
                    <a:pt x="25" y="107"/>
                    <a:pt x="26" y="107"/>
                    <a:pt x="26" y="107"/>
                  </a:cubicBezTo>
                  <a:cubicBezTo>
                    <a:pt x="28" y="106"/>
                    <a:pt x="30" y="107"/>
                    <a:pt x="31" y="107"/>
                  </a:cubicBezTo>
                  <a:cubicBezTo>
                    <a:pt x="40" y="109"/>
                    <a:pt x="49" y="109"/>
                    <a:pt x="57" y="109"/>
                  </a:cubicBezTo>
                  <a:cubicBezTo>
                    <a:pt x="66" y="107"/>
                    <a:pt x="75" y="107"/>
                    <a:pt x="81" y="99"/>
                  </a:cubicBezTo>
                  <a:cubicBezTo>
                    <a:pt x="94" y="81"/>
                    <a:pt x="80" y="48"/>
                    <a:pt x="86" y="23"/>
                  </a:cubicBezTo>
                  <a:close/>
                  <a:moveTo>
                    <a:pt x="27" y="76"/>
                  </a:moveTo>
                  <a:cubicBezTo>
                    <a:pt x="31" y="79"/>
                    <a:pt x="33" y="83"/>
                    <a:pt x="32" y="89"/>
                  </a:cubicBezTo>
                  <a:cubicBezTo>
                    <a:pt x="24" y="92"/>
                    <a:pt x="29" y="81"/>
                    <a:pt x="27" y="76"/>
                  </a:cubicBezTo>
                  <a:close/>
                  <a:moveTo>
                    <a:pt x="30" y="38"/>
                  </a:moveTo>
                  <a:cubicBezTo>
                    <a:pt x="24" y="37"/>
                    <a:pt x="29" y="26"/>
                    <a:pt x="35" y="28"/>
                  </a:cubicBezTo>
                  <a:cubicBezTo>
                    <a:pt x="37" y="35"/>
                    <a:pt x="30" y="33"/>
                    <a:pt x="30" y="38"/>
                  </a:cubicBezTo>
                  <a:close/>
                  <a:moveTo>
                    <a:pt x="63" y="38"/>
                  </a:moveTo>
                  <a:cubicBezTo>
                    <a:pt x="66" y="39"/>
                    <a:pt x="65" y="45"/>
                    <a:pt x="65" y="49"/>
                  </a:cubicBezTo>
                  <a:cubicBezTo>
                    <a:pt x="63" y="47"/>
                    <a:pt x="61" y="46"/>
                    <a:pt x="58" y="46"/>
                  </a:cubicBezTo>
                  <a:cubicBezTo>
                    <a:pt x="59" y="43"/>
                    <a:pt x="62" y="42"/>
                    <a:pt x="63" y="38"/>
                  </a:cubicBezTo>
                  <a:close/>
                  <a:moveTo>
                    <a:pt x="65" y="66"/>
                  </a:moveTo>
                  <a:cubicBezTo>
                    <a:pt x="69" y="67"/>
                    <a:pt x="67" y="73"/>
                    <a:pt x="68" y="76"/>
                  </a:cubicBezTo>
                  <a:cubicBezTo>
                    <a:pt x="62" y="76"/>
                    <a:pt x="62" y="70"/>
                    <a:pt x="65" y="66"/>
                  </a:cubicBezTo>
                  <a:close/>
                </a:path>
              </a:pathLst>
            </a:custGeom>
            <a:solidFill>
              <a:srgbClr val="58C9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sp>
        <p:nvSpPr>
          <p:cNvPr id="12" name="Rectangle 3">
            <a:extLst>
              <a:ext uri="{FF2B5EF4-FFF2-40B4-BE49-F238E27FC236}">
                <a16:creationId xmlns:a16="http://schemas.microsoft.com/office/drawing/2014/main" id="{DE010675-29E3-4572-9774-1E436F603869}"/>
              </a:ext>
            </a:extLst>
          </p:cNvPr>
          <p:cNvSpPr txBox="1">
            <a:spLocks noChangeArrowheads="1"/>
          </p:cNvSpPr>
          <p:nvPr/>
        </p:nvSpPr>
        <p:spPr>
          <a:xfrm>
            <a:off x="2278013" y="1026042"/>
            <a:ext cx="9279713" cy="57150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l"/>
            </a:pPr>
            <a:r>
              <a:rPr lang="zh-CN" altLang="zh-CN" sz="2400" b="1" dirty="0">
                <a:ea typeface="宋体" panose="02010600030101010101" pitchFamily="2" charset="-122"/>
                <a:cs typeface="Times New Roman" panose="02020603050405020304" pitchFamily="18" charset="0"/>
              </a:rPr>
              <a:t>Translation of predicate formula</a:t>
            </a:r>
            <a:endParaRPr lang="zh-CN" altLang="en-US" sz="2400" b="1" dirty="0">
              <a:ea typeface="宋体" panose="02010600030101010101" pitchFamily="2" charset="-122"/>
              <a:cs typeface="Times New Roman" panose="02020603050405020304" pitchFamily="18" charset="0"/>
            </a:endParaRPr>
          </a:p>
          <a:p>
            <a:pPr>
              <a:buFont typeface="Wingdings" panose="05000000000000000000" pitchFamily="2" charset="2"/>
              <a:buChar char="l"/>
            </a:pPr>
            <a:r>
              <a:rPr lang="en-US" altLang="zh-CN" sz="2400" b="1" dirty="0">
                <a:ea typeface="宋体" panose="02010600030101010101" pitchFamily="2" charset="-122"/>
                <a:cs typeface="Times New Roman" panose="02020603050405020304" pitchFamily="18" charset="0"/>
              </a:rPr>
              <a:t>Rules of Inference</a:t>
            </a:r>
            <a:endParaRPr lang="zh-CN" altLang="en-US" sz="2400" b="1" dirty="0">
              <a:ea typeface="宋体" panose="02010600030101010101" pitchFamily="2" charset="-122"/>
              <a:cs typeface="Times New Roman" panose="02020603050405020304" pitchFamily="18" charset="0"/>
            </a:endParaRPr>
          </a:p>
          <a:p>
            <a:pPr lvl="1"/>
            <a:r>
              <a:rPr lang="en-US" altLang="zh-CN" sz="2000" b="1" dirty="0">
                <a:ea typeface="宋体" panose="02010600030101010101" pitchFamily="2" charset="-122"/>
                <a:cs typeface="Times New Roman" panose="02020603050405020304" pitchFamily="18" charset="0"/>
              </a:rPr>
              <a:t>Bound variable rename</a:t>
            </a:r>
            <a:endParaRPr lang="zh-CN" altLang="en-US" sz="2000" b="1" dirty="0">
              <a:ea typeface="宋体" panose="02010600030101010101" pitchFamily="2" charset="-122"/>
              <a:cs typeface="Times New Roman" panose="02020603050405020304" pitchFamily="18" charset="0"/>
            </a:endParaRPr>
          </a:p>
          <a:p>
            <a:pPr lvl="1"/>
            <a:r>
              <a:rPr lang="en-US" altLang="zh-CN" sz="2000" b="1" dirty="0">
                <a:ea typeface="宋体" panose="02010600030101010101" pitchFamily="2" charset="-122"/>
                <a:cs typeface="Times New Roman" panose="02020603050405020304" pitchFamily="18" charset="0"/>
              </a:rPr>
              <a:t>Free variable substitution</a:t>
            </a:r>
          </a:p>
          <a:p>
            <a:pPr lvl="1"/>
            <a:r>
              <a:rPr lang="en-US" altLang="zh-CN" sz="2000" b="1" dirty="0">
                <a:ea typeface="宋体" panose="02010600030101010101" pitchFamily="2" charset="-122"/>
                <a:cs typeface="Times New Roman" panose="02020603050405020304" pitchFamily="18" charset="0"/>
              </a:rPr>
              <a:t>Propositional substitution rule</a:t>
            </a:r>
          </a:p>
          <a:p>
            <a:pPr lvl="1"/>
            <a:r>
              <a:rPr lang="en-US" altLang="zh-CN" sz="2000" b="1" dirty="0">
                <a:ea typeface="宋体" panose="02010600030101010101" pitchFamily="2" charset="-122"/>
                <a:cs typeface="Times New Roman" panose="02020603050405020304" pitchFamily="18" charset="0"/>
              </a:rPr>
              <a:t>Replacement rule</a:t>
            </a:r>
            <a:endParaRPr lang="zh-CN" altLang="en-US" sz="2000" b="1" dirty="0">
              <a:ea typeface="宋体" panose="02010600030101010101" pitchFamily="2" charset="-122"/>
              <a:cs typeface="Times New Roman" panose="02020603050405020304" pitchFamily="18" charset="0"/>
            </a:endParaRPr>
          </a:p>
          <a:p>
            <a:pPr lvl="1"/>
            <a:r>
              <a:rPr lang="en-US" altLang="zh-CN" sz="2000" b="1" dirty="0">
                <a:ea typeface="宋体" panose="02010600030101010101" pitchFamily="2" charset="-122"/>
                <a:cs typeface="Times New Roman" panose="02020603050405020304" pitchFamily="18" charset="0"/>
              </a:rPr>
              <a:t>Addition and deletion rules for quantifiers</a:t>
            </a:r>
            <a:endParaRPr lang="zh-CN" altLang="en-US" sz="2000" b="1" dirty="0">
              <a:ea typeface="宋体" panose="02010600030101010101" pitchFamily="2" charset="-122"/>
              <a:cs typeface="Times New Roman" panose="02020603050405020304" pitchFamily="18" charset="0"/>
            </a:endParaRPr>
          </a:p>
          <a:p>
            <a:pPr lvl="2"/>
            <a:r>
              <a:rPr lang="en-US" altLang="zh-CN" sz="1800" b="1" dirty="0">
                <a:ea typeface="宋体" panose="02010600030101010101" pitchFamily="2" charset="-122"/>
                <a:cs typeface="Times New Roman" panose="02020603050405020304" pitchFamily="18" charset="0"/>
              </a:rPr>
              <a:t>US</a:t>
            </a:r>
            <a:r>
              <a:rPr lang="zh-CN" altLang="en-US" sz="1800" b="1" dirty="0">
                <a:ea typeface="宋体" panose="02010600030101010101" pitchFamily="2" charset="-122"/>
                <a:cs typeface="Times New Roman" panose="02020603050405020304" pitchFamily="18" charset="0"/>
              </a:rPr>
              <a:t>（</a:t>
            </a:r>
            <a:r>
              <a:rPr lang="en-US" altLang="zh-CN" sz="1800" b="1" dirty="0">
                <a:ea typeface="宋体" panose="02010600030101010101" pitchFamily="2" charset="-122"/>
                <a:cs typeface="Times New Roman" panose="02020603050405020304" pitchFamily="18" charset="0"/>
              </a:rPr>
              <a:t>Universal Specialization</a:t>
            </a:r>
            <a:r>
              <a:rPr lang="zh-CN" altLang="en-US" sz="1800" b="1" dirty="0">
                <a:ea typeface="宋体" panose="02010600030101010101" pitchFamily="2" charset="-122"/>
                <a:cs typeface="Times New Roman" panose="02020603050405020304" pitchFamily="18" charset="0"/>
              </a:rPr>
              <a:t>）</a:t>
            </a:r>
          </a:p>
          <a:p>
            <a:pPr lvl="2"/>
            <a:r>
              <a:rPr lang="en-US" altLang="zh-CN" sz="1800" b="1" dirty="0">
                <a:ea typeface="宋体" panose="02010600030101010101" pitchFamily="2" charset="-122"/>
                <a:cs typeface="Times New Roman" panose="02020603050405020304" pitchFamily="18" charset="0"/>
              </a:rPr>
              <a:t>ES</a:t>
            </a:r>
            <a:r>
              <a:rPr lang="zh-CN" altLang="en-US" sz="1800" b="1" dirty="0">
                <a:ea typeface="宋体" panose="02010600030101010101" pitchFamily="2" charset="-122"/>
                <a:cs typeface="Times New Roman" panose="02020603050405020304" pitchFamily="18" charset="0"/>
              </a:rPr>
              <a:t>（</a:t>
            </a:r>
            <a:r>
              <a:rPr lang="en-US" altLang="zh-CN" sz="1800" b="1" dirty="0">
                <a:ea typeface="宋体" panose="02010600030101010101" pitchFamily="2" charset="-122"/>
                <a:cs typeface="Times New Roman" panose="02020603050405020304" pitchFamily="18" charset="0"/>
              </a:rPr>
              <a:t>Existential specialization</a:t>
            </a:r>
            <a:r>
              <a:rPr lang="zh-CN" altLang="en-US" sz="1800" b="1" dirty="0">
                <a:ea typeface="宋体" panose="02010600030101010101" pitchFamily="2" charset="-122"/>
                <a:cs typeface="Times New Roman" panose="02020603050405020304" pitchFamily="18" charset="0"/>
              </a:rPr>
              <a:t>）</a:t>
            </a:r>
          </a:p>
          <a:p>
            <a:pPr lvl="2"/>
            <a:r>
              <a:rPr lang="en-US" altLang="zh-CN" sz="1800" b="1" dirty="0">
                <a:ea typeface="宋体" panose="02010600030101010101" pitchFamily="2" charset="-122"/>
                <a:cs typeface="Times New Roman" panose="02020603050405020304" pitchFamily="18" charset="0"/>
              </a:rPr>
              <a:t>EG</a:t>
            </a:r>
            <a:r>
              <a:rPr lang="zh-CN" altLang="en-US" sz="1800" b="1" dirty="0">
                <a:ea typeface="宋体" panose="02010600030101010101" pitchFamily="2" charset="-122"/>
                <a:cs typeface="Times New Roman" panose="02020603050405020304" pitchFamily="18" charset="0"/>
              </a:rPr>
              <a:t>（</a:t>
            </a:r>
            <a:r>
              <a:rPr lang="en-US" altLang="zh-CN" sz="1800" b="1" dirty="0">
                <a:ea typeface="宋体" panose="02010600030101010101" pitchFamily="2" charset="-122"/>
                <a:cs typeface="Times New Roman" panose="02020603050405020304" pitchFamily="18" charset="0"/>
              </a:rPr>
              <a:t>existential generalization</a:t>
            </a:r>
            <a:r>
              <a:rPr lang="zh-CN" altLang="en-US" sz="1800" b="1" dirty="0">
                <a:ea typeface="宋体" panose="02010600030101010101" pitchFamily="2" charset="-122"/>
                <a:cs typeface="Times New Roman" panose="02020603050405020304" pitchFamily="18" charset="0"/>
              </a:rPr>
              <a:t>）</a:t>
            </a:r>
          </a:p>
          <a:p>
            <a:pPr lvl="2"/>
            <a:r>
              <a:rPr lang="en-US" altLang="zh-CN" sz="1800" b="1" dirty="0">
                <a:ea typeface="宋体" panose="02010600030101010101" pitchFamily="2" charset="-122"/>
                <a:cs typeface="Times New Roman" panose="02020603050405020304" pitchFamily="18" charset="0"/>
              </a:rPr>
              <a:t>UG</a:t>
            </a:r>
            <a:r>
              <a:rPr lang="zh-CN" altLang="en-US" sz="1800" b="1" dirty="0">
                <a:ea typeface="宋体" panose="02010600030101010101" pitchFamily="2" charset="-122"/>
                <a:cs typeface="Times New Roman" panose="02020603050405020304" pitchFamily="18" charset="0"/>
              </a:rPr>
              <a:t>（</a:t>
            </a:r>
            <a:r>
              <a:rPr lang="en-US" altLang="zh-CN" sz="1800" b="1" dirty="0">
                <a:ea typeface="宋体" panose="02010600030101010101" pitchFamily="2" charset="-122"/>
                <a:cs typeface="Times New Roman" panose="02020603050405020304" pitchFamily="18" charset="0"/>
              </a:rPr>
              <a:t>universal generalization</a:t>
            </a:r>
            <a:r>
              <a:rPr lang="zh-CN" altLang="en-US" sz="1800" b="1" dirty="0">
                <a:ea typeface="宋体" panose="02010600030101010101" pitchFamily="2" charset="-122"/>
                <a:cs typeface="Times New Roman" panose="02020603050405020304" pitchFamily="18" charset="0"/>
              </a:rPr>
              <a:t>）</a:t>
            </a:r>
            <a:endParaRPr lang="en-US" altLang="zh-CN" sz="1800" b="1" dirty="0">
              <a:ea typeface="宋体" panose="02010600030101010101" pitchFamily="2" charset="-122"/>
              <a:cs typeface="Times New Roman" panose="02020603050405020304" pitchFamily="18" charset="0"/>
            </a:endParaRPr>
          </a:p>
          <a:p>
            <a:pPr lvl="1"/>
            <a:r>
              <a:rPr lang="en-US" altLang="zh-CN" sz="2200" dirty="0">
                <a:ea typeface="宋体" panose="02010600030101010101" pitchFamily="2" charset="-122"/>
                <a:cs typeface="Times New Roman" panose="02020603050405020304" pitchFamily="18" charset="0"/>
              </a:rPr>
              <a:t>Extension of propositional reasoning rules of predicate logic</a:t>
            </a:r>
          </a:p>
          <a:p>
            <a:pPr lvl="2"/>
            <a:r>
              <a:rPr lang="en-US" altLang="zh-CN" sz="1800" b="1" dirty="0">
                <a:ea typeface="宋体" panose="02010600030101010101" pitchFamily="2" charset="-122"/>
                <a:cs typeface="Times New Roman" panose="02020603050405020304" pitchFamily="18" charset="0"/>
              </a:rPr>
              <a:t>P</a:t>
            </a:r>
            <a:r>
              <a:rPr lang="zh-CN" altLang="en-US" sz="1800" b="1" dirty="0">
                <a:ea typeface="宋体" panose="02010600030101010101" pitchFamily="2" charset="-122"/>
                <a:cs typeface="Times New Roman" panose="02020603050405020304" pitchFamily="18" charset="0"/>
              </a:rPr>
              <a:t> </a:t>
            </a:r>
            <a:r>
              <a:rPr lang="en-US" altLang="zh-CN" sz="1800" b="1" dirty="0">
                <a:ea typeface="宋体" panose="02010600030101010101" pitchFamily="2" charset="-122"/>
                <a:cs typeface="Times New Roman" panose="02020603050405020304" pitchFamily="18" charset="0"/>
              </a:rPr>
              <a:t>rule</a:t>
            </a:r>
          </a:p>
          <a:p>
            <a:pPr lvl="2"/>
            <a:r>
              <a:rPr lang="en-US" altLang="zh-CN" sz="1800" b="1" dirty="0">
                <a:ea typeface="宋体" panose="02010600030101010101" pitchFamily="2" charset="-122"/>
                <a:cs typeface="Times New Roman" panose="02020603050405020304" pitchFamily="18" charset="0"/>
              </a:rPr>
              <a:t>T</a:t>
            </a:r>
            <a:r>
              <a:rPr lang="zh-CN" altLang="en-US" sz="1800" b="1" dirty="0">
                <a:ea typeface="宋体" panose="02010600030101010101" pitchFamily="2" charset="-122"/>
                <a:cs typeface="Times New Roman" panose="02020603050405020304" pitchFamily="18" charset="0"/>
              </a:rPr>
              <a:t> </a:t>
            </a:r>
            <a:r>
              <a:rPr lang="en-US" altLang="zh-CN" sz="1800" b="1" dirty="0">
                <a:ea typeface="宋体" panose="02010600030101010101" pitchFamily="2" charset="-122"/>
                <a:cs typeface="Times New Roman" panose="02020603050405020304" pitchFamily="18" charset="0"/>
              </a:rPr>
              <a:t>rule</a:t>
            </a:r>
          </a:p>
          <a:p>
            <a:pPr lvl="2"/>
            <a:r>
              <a:rPr lang="en-US" altLang="zh-CN" sz="1800" b="1" dirty="0">
                <a:ea typeface="宋体" panose="02010600030101010101" pitchFamily="2" charset="-122"/>
                <a:cs typeface="Times New Roman" panose="02020603050405020304" pitchFamily="18" charset="0"/>
              </a:rPr>
              <a:t>CP</a:t>
            </a:r>
            <a:r>
              <a:rPr lang="zh-CN" altLang="en-US" sz="1800" b="1" dirty="0">
                <a:ea typeface="宋体" panose="02010600030101010101" pitchFamily="2" charset="-122"/>
                <a:cs typeface="Times New Roman" panose="02020603050405020304" pitchFamily="18" charset="0"/>
              </a:rPr>
              <a:t> </a:t>
            </a:r>
            <a:r>
              <a:rPr lang="en-US" altLang="zh-CN" sz="1800" b="1" dirty="0">
                <a:ea typeface="宋体" panose="02010600030101010101" pitchFamily="2" charset="-122"/>
                <a:cs typeface="Times New Roman" panose="02020603050405020304" pitchFamily="18" charset="0"/>
              </a:rPr>
              <a:t>rule</a:t>
            </a:r>
          </a:p>
          <a:p>
            <a:pPr lvl="2"/>
            <a:r>
              <a:rPr lang="en-US" altLang="zh-CN" sz="1800" b="1" dirty="0">
                <a:ea typeface="宋体" panose="02010600030101010101" pitchFamily="2" charset="-122"/>
                <a:cs typeface="Times New Roman" panose="02020603050405020304" pitchFamily="18" charset="0"/>
              </a:rPr>
              <a:t>F</a:t>
            </a:r>
            <a:r>
              <a:rPr lang="zh-CN" altLang="en-US" sz="1800" b="1" dirty="0">
                <a:ea typeface="宋体" panose="02010600030101010101" pitchFamily="2" charset="-122"/>
                <a:cs typeface="Times New Roman" panose="02020603050405020304" pitchFamily="18" charset="0"/>
              </a:rPr>
              <a:t> </a:t>
            </a:r>
            <a:r>
              <a:rPr lang="en-US" altLang="zh-CN" sz="1800" b="1" dirty="0">
                <a:ea typeface="宋体" panose="02010600030101010101" pitchFamily="2" charset="-122"/>
                <a:cs typeface="Times New Roman" panose="02020603050405020304" pitchFamily="18" charset="0"/>
              </a:rPr>
              <a:t>rule</a:t>
            </a:r>
            <a:endParaRPr lang="zh-CN" altLang="en-US" sz="1800" b="1" dirty="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635193436"/>
      </p:ext>
    </p:extLst>
  </p:cSld>
  <p:clrMapOvr>
    <a:masterClrMapping/>
  </p:clrMapOvr>
  <mc:AlternateContent xmlns:mc="http://schemas.openxmlformats.org/markup-compatibility/2006" xmlns:p14="http://schemas.microsoft.com/office/powerpoint/2010/main">
    <mc:Choice Requires="p14">
      <p:transition spd="slow" p14:dur="10500"/>
    </mc:Choice>
    <mc:Fallback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62423AEC-297D-4AC6-937F-565891408581}"/>
              </a:ext>
            </a:extLst>
          </p:cNvPr>
          <p:cNvSpPr txBox="1"/>
          <p:nvPr/>
        </p:nvSpPr>
        <p:spPr>
          <a:xfrm>
            <a:off x="1756364" y="103852"/>
            <a:ext cx="10315663" cy="769441"/>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44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Arial"/>
                <a:cs typeface="+mn-ea"/>
                <a:sym typeface="+mn-lt"/>
              </a:rPr>
              <a:t>Predicate logic to solve real problems</a:t>
            </a:r>
            <a:endParaRPr kumimoji="0" lang="zh-CN" altLang="en-US" sz="36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Arial"/>
              <a:cs typeface="+mn-ea"/>
              <a:sym typeface="+mn-lt"/>
            </a:endParaRPr>
          </a:p>
        </p:txBody>
      </p:sp>
      <p:grpSp>
        <p:nvGrpSpPr>
          <p:cNvPr id="6" name="组合 5">
            <a:extLst>
              <a:ext uri="{FF2B5EF4-FFF2-40B4-BE49-F238E27FC236}">
                <a16:creationId xmlns:a16="http://schemas.microsoft.com/office/drawing/2014/main" id="{65459A86-2236-4247-9311-D46EC9F8D18D}"/>
              </a:ext>
            </a:extLst>
          </p:cNvPr>
          <p:cNvGrpSpPr/>
          <p:nvPr/>
        </p:nvGrpSpPr>
        <p:grpSpPr>
          <a:xfrm>
            <a:off x="119973" y="397477"/>
            <a:ext cx="1449151" cy="180724"/>
            <a:chOff x="5392832" y="1016000"/>
            <a:chExt cx="1449150" cy="180724"/>
          </a:xfrm>
        </p:grpSpPr>
        <p:sp>
          <p:nvSpPr>
            <p:cNvPr id="7" name="Freeform 45">
              <a:extLst>
                <a:ext uri="{FF2B5EF4-FFF2-40B4-BE49-F238E27FC236}">
                  <a16:creationId xmlns:a16="http://schemas.microsoft.com/office/drawing/2014/main" id="{79F5C682-BDEF-4D53-B481-CCF2EF60A471}"/>
                </a:ext>
              </a:extLst>
            </p:cNvPr>
            <p:cNvSpPr>
              <a:spLocks noEditPoints="1"/>
            </p:cNvSpPr>
            <p:nvPr/>
          </p:nvSpPr>
          <p:spPr bwMode="auto">
            <a:xfrm>
              <a:off x="5392832" y="1021378"/>
              <a:ext cx="142015" cy="169628"/>
            </a:xfrm>
            <a:custGeom>
              <a:avLst/>
              <a:gdLst>
                <a:gd name="T0" fmla="*/ 86 w 94"/>
                <a:gd name="T1" fmla="*/ 23 h 110"/>
                <a:gd name="T2" fmla="*/ 2 w 94"/>
                <a:gd name="T3" fmla="*/ 39 h 110"/>
                <a:gd name="T4" fmla="*/ 17 w 94"/>
                <a:gd name="T5" fmla="*/ 107 h 110"/>
                <a:gd name="T6" fmla="*/ 25 w 94"/>
                <a:gd name="T7" fmla="*/ 107 h 110"/>
                <a:gd name="T8" fmla="*/ 26 w 94"/>
                <a:gd name="T9" fmla="*/ 107 h 110"/>
                <a:gd name="T10" fmla="*/ 31 w 94"/>
                <a:gd name="T11" fmla="*/ 107 h 110"/>
                <a:gd name="T12" fmla="*/ 57 w 94"/>
                <a:gd name="T13" fmla="*/ 109 h 110"/>
                <a:gd name="T14" fmla="*/ 81 w 94"/>
                <a:gd name="T15" fmla="*/ 99 h 110"/>
                <a:gd name="T16" fmla="*/ 86 w 94"/>
                <a:gd name="T17" fmla="*/ 23 h 110"/>
                <a:gd name="T18" fmla="*/ 28 w 94"/>
                <a:gd name="T19" fmla="*/ 77 h 110"/>
                <a:gd name="T20" fmla="*/ 33 w 94"/>
                <a:gd name="T21" fmla="*/ 89 h 110"/>
                <a:gd name="T22" fmla="*/ 28 w 94"/>
                <a:gd name="T23" fmla="*/ 77 h 110"/>
                <a:gd name="T24" fmla="*/ 30 w 94"/>
                <a:gd name="T25" fmla="*/ 39 h 110"/>
                <a:gd name="T26" fmla="*/ 35 w 94"/>
                <a:gd name="T27" fmla="*/ 28 h 110"/>
                <a:gd name="T28" fmla="*/ 30 w 94"/>
                <a:gd name="T29" fmla="*/ 39 h 110"/>
                <a:gd name="T30" fmla="*/ 63 w 94"/>
                <a:gd name="T31" fmla="*/ 39 h 110"/>
                <a:gd name="T32" fmla="*/ 66 w 94"/>
                <a:gd name="T33" fmla="*/ 49 h 110"/>
                <a:gd name="T34" fmla="*/ 58 w 94"/>
                <a:gd name="T35" fmla="*/ 46 h 110"/>
                <a:gd name="T36" fmla="*/ 63 w 94"/>
                <a:gd name="T37" fmla="*/ 39 h 110"/>
                <a:gd name="T38" fmla="*/ 66 w 94"/>
                <a:gd name="T39" fmla="*/ 66 h 110"/>
                <a:gd name="T40" fmla="*/ 68 w 94"/>
                <a:gd name="T41" fmla="*/ 77 h 110"/>
                <a:gd name="T42" fmla="*/ 66 w 94"/>
                <a:gd name="T43" fmla="*/ 66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4" h="110">
                  <a:moveTo>
                    <a:pt x="86" y="23"/>
                  </a:moveTo>
                  <a:cubicBezTo>
                    <a:pt x="69" y="0"/>
                    <a:pt x="8" y="2"/>
                    <a:pt x="2" y="39"/>
                  </a:cubicBezTo>
                  <a:cubicBezTo>
                    <a:pt x="21" y="48"/>
                    <a:pt x="0" y="91"/>
                    <a:pt x="17" y="107"/>
                  </a:cubicBezTo>
                  <a:cubicBezTo>
                    <a:pt x="19" y="108"/>
                    <a:pt x="22" y="107"/>
                    <a:pt x="25" y="107"/>
                  </a:cubicBezTo>
                  <a:cubicBezTo>
                    <a:pt x="26" y="107"/>
                    <a:pt x="26" y="107"/>
                    <a:pt x="26" y="107"/>
                  </a:cubicBezTo>
                  <a:cubicBezTo>
                    <a:pt x="29" y="106"/>
                    <a:pt x="30" y="107"/>
                    <a:pt x="31" y="107"/>
                  </a:cubicBezTo>
                  <a:cubicBezTo>
                    <a:pt x="40" y="110"/>
                    <a:pt x="49" y="109"/>
                    <a:pt x="57" y="109"/>
                  </a:cubicBezTo>
                  <a:cubicBezTo>
                    <a:pt x="66" y="107"/>
                    <a:pt x="75" y="107"/>
                    <a:pt x="81" y="99"/>
                  </a:cubicBezTo>
                  <a:cubicBezTo>
                    <a:pt x="94" y="81"/>
                    <a:pt x="80" y="48"/>
                    <a:pt x="86" y="23"/>
                  </a:cubicBezTo>
                  <a:close/>
                  <a:moveTo>
                    <a:pt x="28" y="77"/>
                  </a:moveTo>
                  <a:cubicBezTo>
                    <a:pt x="31" y="79"/>
                    <a:pt x="33" y="83"/>
                    <a:pt x="33" y="89"/>
                  </a:cubicBezTo>
                  <a:cubicBezTo>
                    <a:pt x="24" y="92"/>
                    <a:pt x="29" y="81"/>
                    <a:pt x="28" y="77"/>
                  </a:cubicBezTo>
                  <a:close/>
                  <a:moveTo>
                    <a:pt x="30" y="39"/>
                  </a:moveTo>
                  <a:cubicBezTo>
                    <a:pt x="24" y="37"/>
                    <a:pt x="29" y="26"/>
                    <a:pt x="35" y="28"/>
                  </a:cubicBezTo>
                  <a:cubicBezTo>
                    <a:pt x="37" y="35"/>
                    <a:pt x="30" y="34"/>
                    <a:pt x="30" y="39"/>
                  </a:cubicBezTo>
                  <a:close/>
                  <a:moveTo>
                    <a:pt x="63" y="39"/>
                  </a:moveTo>
                  <a:cubicBezTo>
                    <a:pt x="66" y="39"/>
                    <a:pt x="65" y="45"/>
                    <a:pt x="66" y="49"/>
                  </a:cubicBezTo>
                  <a:cubicBezTo>
                    <a:pt x="63" y="47"/>
                    <a:pt x="61" y="46"/>
                    <a:pt x="58" y="46"/>
                  </a:cubicBezTo>
                  <a:cubicBezTo>
                    <a:pt x="59" y="43"/>
                    <a:pt x="62" y="42"/>
                    <a:pt x="63" y="39"/>
                  </a:cubicBezTo>
                  <a:close/>
                  <a:moveTo>
                    <a:pt x="66" y="66"/>
                  </a:moveTo>
                  <a:cubicBezTo>
                    <a:pt x="69" y="67"/>
                    <a:pt x="68" y="73"/>
                    <a:pt x="68" y="77"/>
                  </a:cubicBezTo>
                  <a:cubicBezTo>
                    <a:pt x="62" y="76"/>
                    <a:pt x="62" y="70"/>
                    <a:pt x="66" y="66"/>
                  </a:cubicBezTo>
                  <a:close/>
                </a:path>
              </a:pathLst>
            </a:custGeom>
            <a:solidFill>
              <a:srgbClr val="EDB2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cs typeface="+mn-ea"/>
                <a:sym typeface="+mn-lt"/>
              </a:endParaRPr>
            </a:p>
          </p:txBody>
        </p:sp>
        <p:sp>
          <p:nvSpPr>
            <p:cNvPr id="8" name="Freeform 46">
              <a:extLst>
                <a:ext uri="{FF2B5EF4-FFF2-40B4-BE49-F238E27FC236}">
                  <a16:creationId xmlns:a16="http://schemas.microsoft.com/office/drawing/2014/main" id="{34E012F1-3888-4574-B83C-160D877B5CED}"/>
                </a:ext>
              </a:extLst>
            </p:cNvPr>
            <p:cNvSpPr>
              <a:spLocks noEditPoints="1"/>
            </p:cNvSpPr>
            <p:nvPr/>
          </p:nvSpPr>
          <p:spPr bwMode="auto">
            <a:xfrm>
              <a:off x="5725270" y="1021378"/>
              <a:ext cx="141451" cy="169628"/>
            </a:xfrm>
            <a:custGeom>
              <a:avLst/>
              <a:gdLst>
                <a:gd name="T0" fmla="*/ 85 w 94"/>
                <a:gd name="T1" fmla="*/ 23 h 110"/>
                <a:gd name="T2" fmla="*/ 1 w 94"/>
                <a:gd name="T3" fmla="*/ 39 h 110"/>
                <a:gd name="T4" fmla="*/ 17 w 94"/>
                <a:gd name="T5" fmla="*/ 107 h 110"/>
                <a:gd name="T6" fmla="*/ 24 w 94"/>
                <a:gd name="T7" fmla="*/ 107 h 110"/>
                <a:gd name="T8" fmla="*/ 26 w 94"/>
                <a:gd name="T9" fmla="*/ 107 h 110"/>
                <a:gd name="T10" fmla="*/ 31 w 94"/>
                <a:gd name="T11" fmla="*/ 107 h 110"/>
                <a:gd name="T12" fmla="*/ 57 w 94"/>
                <a:gd name="T13" fmla="*/ 109 h 110"/>
                <a:gd name="T14" fmla="*/ 80 w 94"/>
                <a:gd name="T15" fmla="*/ 99 h 110"/>
                <a:gd name="T16" fmla="*/ 85 w 94"/>
                <a:gd name="T17" fmla="*/ 23 h 110"/>
                <a:gd name="T18" fmla="*/ 27 w 94"/>
                <a:gd name="T19" fmla="*/ 77 h 110"/>
                <a:gd name="T20" fmla="*/ 32 w 94"/>
                <a:gd name="T21" fmla="*/ 89 h 110"/>
                <a:gd name="T22" fmla="*/ 27 w 94"/>
                <a:gd name="T23" fmla="*/ 77 h 110"/>
                <a:gd name="T24" fmla="*/ 29 w 94"/>
                <a:gd name="T25" fmla="*/ 39 h 110"/>
                <a:gd name="T26" fmla="*/ 34 w 94"/>
                <a:gd name="T27" fmla="*/ 28 h 110"/>
                <a:gd name="T28" fmla="*/ 29 w 94"/>
                <a:gd name="T29" fmla="*/ 39 h 110"/>
                <a:gd name="T30" fmla="*/ 62 w 94"/>
                <a:gd name="T31" fmla="*/ 39 h 110"/>
                <a:gd name="T32" fmla="*/ 65 w 94"/>
                <a:gd name="T33" fmla="*/ 49 h 110"/>
                <a:gd name="T34" fmla="*/ 57 w 94"/>
                <a:gd name="T35" fmla="*/ 46 h 110"/>
                <a:gd name="T36" fmla="*/ 62 w 94"/>
                <a:gd name="T37" fmla="*/ 39 h 110"/>
                <a:gd name="T38" fmla="*/ 65 w 94"/>
                <a:gd name="T39" fmla="*/ 66 h 110"/>
                <a:gd name="T40" fmla="*/ 67 w 94"/>
                <a:gd name="T41" fmla="*/ 77 h 110"/>
                <a:gd name="T42" fmla="*/ 65 w 94"/>
                <a:gd name="T43" fmla="*/ 66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4" h="110">
                  <a:moveTo>
                    <a:pt x="85" y="23"/>
                  </a:moveTo>
                  <a:cubicBezTo>
                    <a:pt x="68" y="0"/>
                    <a:pt x="7" y="2"/>
                    <a:pt x="1" y="39"/>
                  </a:cubicBezTo>
                  <a:cubicBezTo>
                    <a:pt x="20" y="48"/>
                    <a:pt x="0" y="91"/>
                    <a:pt x="17" y="107"/>
                  </a:cubicBezTo>
                  <a:cubicBezTo>
                    <a:pt x="19" y="108"/>
                    <a:pt x="22" y="107"/>
                    <a:pt x="24" y="107"/>
                  </a:cubicBezTo>
                  <a:cubicBezTo>
                    <a:pt x="25" y="107"/>
                    <a:pt x="25" y="107"/>
                    <a:pt x="26" y="107"/>
                  </a:cubicBezTo>
                  <a:cubicBezTo>
                    <a:pt x="28" y="106"/>
                    <a:pt x="30" y="107"/>
                    <a:pt x="31" y="107"/>
                  </a:cubicBezTo>
                  <a:cubicBezTo>
                    <a:pt x="39" y="110"/>
                    <a:pt x="48" y="109"/>
                    <a:pt x="57" y="109"/>
                  </a:cubicBezTo>
                  <a:cubicBezTo>
                    <a:pt x="66" y="107"/>
                    <a:pt x="74" y="107"/>
                    <a:pt x="80" y="99"/>
                  </a:cubicBezTo>
                  <a:cubicBezTo>
                    <a:pt x="94" y="81"/>
                    <a:pt x="79" y="48"/>
                    <a:pt x="85" y="23"/>
                  </a:cubicBezTo>
                  <a:close/>
                  <a:moveTo>
                    <a:pt x="27" y="77"/>
                  </a:moveTo>
                  <a:cubicBezTo>
                    <a:pt x="31" y="79"/>
                    <a:pt x="32" y="83"/>
                    <a:pt x="32" y="89"/>
                  </a:cubicBezTo>
                  <a:cubicBezTo>
                    <a:pt x="23" y="92"/>
                    <a:pt x="28" y="81"/>
                    <a:pt x="27" y="77"/>
                  </a:cubicBezTo>
                  <a:close/>
                  <a:moveTo>
                    <a:pt x="29" y="39"/>
                  </a:moveTo>
                  <a:cubicBezTo>
                    <a:pt x="23" y="37"/>
                    <a:pt x="28" y="26"/>
                    <a:pt x="34" y="28"/>
                  </a:cubicBezTo>
                  <a:cubicBezTo>
                    <a:pt x="36" y="35"/>
                    <a:pt x="29" y="34"/>
                    <a:pt x="29" y="39"/>
                  </a:cubicBezTo>
                  <a:close/>
                  <a:moveTo>
                    <a:pt x="62" y="39"/>
                  </a:moveTo>
                  <a:cubicBezTo>
                    <a:pt x="66" y="39"/>
                    <a:pt x="64" y="45"/>
                    <a:pt x="65" y="49"/>
                  </a:cubicBezTo>
                  <a:cubicBezTo>
                    <a:pt x="63" y="47"/>
                    <a:pt x="61" y="46"/>
                    <a:pt x="57" y="46"/>
                  </a:cubicBezTo>
                  <a:cubicBezTo>
                    <a:pt x="58" y="43"/>
                    <a:pt x="62" y="42"/>
                    <a:pt x="62" y="39"/>
                  </a:cubicBezTo>
                  <a:close/>
                  <a:moveTo>
                    <a:pt x="65" y="66"/>
                  </a:moveTo>
                  <a:cubicBezTo>
                    <a:pt x="68" y="67"/>
                    <a:pt x="67" y="73"/>
                    <a:pt x="67" y="77"/>
                  </a:cubicBezTo>
                  <a:cubicBezTo>
                    <a:pt x="61" y="76"/>
                    <a:pt x="62" y="70"/>
                    <a:pt x="65" y="66"/>
                  </a:cubicBezTo>
                  <a:close/>
                </a:path>
              </a:pathLst>
            </a:custGeom>
            <a:solidFill>
              <a:srgbClr val="F7F5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cs typeface="+mn-ea"/>
                <a:sym typeface="+mn-lt"/>
              </a:endParaRPr>
            </a:p>
          </p:txBody>
        </p:sp>
        <p:sp>
          <p:nvSpPr>
            <p:cNvPr id="9" name="Freeform 47">
              <a:extLst>
                <a:ext uri="{FF2B5EF4-FFF2-40B4-BE49-F238E27FC236}">
                  <a16:creationId xmlns:a16="http://schemas.microsoft.com/office/drawing/2014/main" id="{92C0B701-D754-4A82-AB31-4E35C971D152}"/>
                </a:ext>
              </a:extLst>
            </p:cNvPr>
            <p:cNvSpPr>
              <a:spLocks noEditPoints="1"/>
            </p:cNvSpPr>
            <p:nvPr/>
          </p:nvSpPr>
          <p:spPr bwMode="auto">
            <a:xfrm>
              <a:off x="6054695" y="1028224"/>
              <a:ext cx="142015" cy="168500"/>
            </a:xfrm>
            <a:custGeom>
              <a:avLst/>
              <a:gdLst>
                <a:gd name="T0" fmla="*/ 85 w 94"/>
                <a:gd name="T1" fmla="*/ 23 h 109"/>
                <a:gd name="T2" fmla="*/ 2 w 94"/>
                <a:gd name="T3" fmla="*/ 38 h 109"/>
                <a:gd name="T4" fmla="*/ 17 w 94"/>
                <a:gd name="T5" fmla="*/ 106 h 109"/>
                <a:gd name="T6" fmla="*/ 25 w 94"/>
                <a:gd name="T7" fmla="*/ 106 h 109"/>
                <a:gd name="T8" fmla="*/ 26 w 94"/>
                <a:gd name="T9" fmla="*/ 106 h 109"/>
                <a:gd name="T10" fmla="*/ 31 w 94"/>
                <a:gd name="T11" fmla="*/ 107 h 109"/>
                <a:gd name="T12" fmla="*/ 57 w 94"/>
                <a:gd name="T13" fmla="*/ 109 h 109"/>
                <a:gd name="T14" fmla="*/ 80 w 94"/>
                <a:gd name="T15" fmla="*/ 99 h 109"/>
                <a:gd name="T16" fmla="*/ 85 w 94"/>
                <a:gd name="T17" fmla="*/ 23 h 109"/>
                <a:gd name="T18" fmla="*/ 27 w 94"/>
                <a:gd name="T19" fmla="*/ 76 h 109"/>
                <a:gd name="T20" fmla="*/ 32 w 94"/>
                <a:gd name="T21" fmla="*/ 89 h 109"/>
                <a:gd name="T22" fmla="*/ 27 w 94"/>
                <a:gd name="T23" fmla="*/ 76 h 109"/>
                <a:gd name="T24" fmla="*/ 30 w 94"/>
                <a:gd name="T25" fmla="*/ 38 h 109"/>
                <a:gd name="T26" fmla="*/ 35 w 94"/>
                <a:gd name="T27" fmla="*/ 28 h 109"/>
                <a:gd name="T28" fmla="*/ 30 w 94"/>
                <a:gd name="T29" fmla="*/ 38 h 109"/>
                <a:gd name="T30" fmla="*/ 63 w 94"/>
                <a:gd name="T31" fmla="*/ 38 h 109"/>
                <a:gd name="T32" fmla="*/ 65 w 94"/>
                <a:gd name="T33" fmla="*/ 48 h 109"/>
                <a:gd name="T34" fmla="*/ 57 w 94"/>
                <a:gd name="T35" fmla="*/ 46 h 109"/>
                <a:gd name="T36" fmla="*/ 63 w 94"/>
                <a:gd name="T37" fmla="*/ 38 h 109"/>
                <a:gd name="T38" fmla="*/ 65 w 94"/>
                <a:gd name="T39" fmla="*/ 66 h 109"/>
                <a:gd name="T40" fmla="*/ 68 w 94"/>
                <a:gd name="T41" fmla="*/ 76 h 109"/>
                <a:gd name="T42" fmla="*/ 65 w 94"/>
                <a:gd name="T43" fmla="*/ 6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4" h="109">
                  <a:moveTo>
                    <a:pt x="85" y="23"/>
                  </a:moveTo>
                  <a:cubicBezTo>
                    <a:pt x="68" y="0"/>
                    <a:pt x="7" y="2"/>
                    <a:pt x="2" y="38"/>
                  </a:cubicBezTo>
                  <a:cubicBezTo>
                    <a:pt x="21" y="48"/>
                    <a:pt x="0" y="91"/>
                    <a:pt x="17" y="106"/>
                  </a:cubicBezTo>
                  <a:cubicBezTo>
                    <a:pt x="19" y="107"/>
                    <a:pt x="22" y="107"/>
                    <a:pt x="25" y="106"/>
                  </a:cubicBezTo>
                  <a:cubicBezTo>
                    <a:pt x="25" y="106"/>
                    <a:pt x="25" y="106"/>
                    <a:pt x="26" y="106"/>
                  </a:cubicBezTo>
                  <a:cubicBezTo>
                    <a:pt x="28" y="106"/>
                    <a:pt x="30" y="106"/>
                    <a:pt x="31" y="107"/>
                  </a:cubicBezTo>
                  <a:cubicBezTo>
                    <a:pt x="40" y="109"/>
                    <a:pt x="48" y="109"/>
                    <a:pt x="57" y="109"/>
                  </a:cubicBezTo>
                  <a:cubicBezTo>
                    <a:pt x="66" y="107"/>
                    <a:pt x="74" y="107"/>
                    <a:pt x="80" y="99"/>
                  </a:cubicBezTo>
                  <a:cubicBezTo>
                    <a:pt x="94" y="81"/>
                    <a:pt x="80" y="48"/>
                    <a:pt x="85" y="23"/>
                  </a:cubicBezTo>
                  <a:close/>
                  <a:moveTo>
                    <a:pt x="27" y="76"/>
                  </a:moveTo>
                  <a:cubicBezTo>
                    <a:pt x="31" y="78"/>
                    <a:pt x="33" y="82"/>
                    <a:pt x="32" y="89"/>
                  </a:cubicBezTo>
                  <a:cubicBezTo>
                    <a:pt x="24" y="91"/>
                    <a:pt x="28" y="81"/>
                    <a:pt x="27" y="76"/>
                  </a:cubicBezTo>
                  <a:close/>
                  <a:moveTo>
                    <a:pt x="30" y="38"/>
                  </a:moveTo>
                  <a:cubicBezTo>
                    <a:pt x="23" y="36"/>
                    <a:pt x="28" y="25"/>
                    <a:pt x="35" y="28"/>
                  </a:cubicBezTo>
                  <a:cubicBezTo>
                    <a:pt x="37" y="35"/>
                    <a:pt x="30" y="33"/>
                    <a:pt x="30" y="38"/>
                  </a:cubicBezTo>
                  <a:close/>
                  <a:moveTo>
                    <a:pt x="63" y="38"/>
                  </a:moveTo>
                  <a:cubicBezTo>
                    <a:pt x="66" y="39"/>
                    <a:pt x="65" y="44"/>
                    <a:pt x="65" y="48"/>
                  </a:cubicBezTo>
                  <a:cubicBezTo>
                    <a:pt x="63" y="47"/>
                    <a:pt x="61" y="45"/>
                    <a:pt x="57" y="46"/>
                  </a:cubicBezTo>
                  <a:cubicBezTo>
                    <a:pt x="58" y="42"/>
                    <a:pt x="62" y="42"/>
                    <a:pt x="63" y="38"/>
                  </a:cubicBezTo>
                  <a:close/>
                  <a:moveTo>
                    <a:pt x="65" y="66"/>
                  </a:moveTo>
                  <a:cubicBezTo>
                    <a:pt x="69" y="67"/>
                    <a:pt x="67" y="72"/>
                    <a:pt x="68" y="76"/>
                  </a:cubicBezTo>
                  <a:cubicBezTo>
                    <a:pt x="62" y="75"/>
                    <a:pt x="62" y="69"/>
                    <a:pt x="65" y="6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cs typeface="+mn-ea"/>
                <a:sym typeface="+mn-lt"/>
              </a:endParaRPr>
            </a:p>
          </p:txBody>
        </p:sp>
        <p:sp>
          <p:nvSpPr>
            <p:cNvPr id="10" name="Freeform 48">
              <a:extLst>
                <a:ext uri="{FF2B5EF4-FFF2-40B4-BE49-F238E27FC236}">
                  <a16:creationId xmlns:a16="http://schemas.microsoft.com/office/drawing/2014/main" id="{60F2428E-B4AC-403A-9F72-86667F857636}"/>
                </a:ext>
              </a:extLst>
            </p:cNvPr>
            <p:cNvSpPr>
              <a:spLocks noEditPoints="1"/>
            </p:cNvSpPr>
            <p:nvPr/>
          </p:nvSpPr>
          <p:spPr bwMode="auto">
            <a:xfrm>
              <a:off x="6384513" y="1028224"/>
              <a:ext cx="141451" cy="168500"/>
            </a:xfrm>
            <a:custGeom>
              <a:avLst/>
              <a:gdLst>
                <a:gd name="T0" fmla="*/ 86 w 94"/>
                <a:gd name="T1" fmla="*/ 23 h 109"/>
                <a:gd name="T2" fmla="*/ 2 w 94"/>
                <a:gd name="T3" fmla="*/ 38 h 109"/>
                <a:gd name="T4" fmla="*/ 17 w 94"/>
                <a:gd name="T5" fmla="*/ 106 h 109"/>
                <a:gd name="T6" fmla="*/ 25 w 94"/>
                <a:gd name="T7" fmla="*/ 106 h 109"/>
                <a:gd name="T8" fmla="*/ 26 w 94"/>
                <a:gd name="T9" fmla="*/ 106 h 109"/>
                <a:gd name="T10" fmla="*/ 31 w 94"/>
                <a:gd name="T11" fmla="*/ 107 h 109"/>
                <a:gd name="T12" fmla="*/ 57 w 94"/>
                <a:gd name="T13" fmla="*/ 109 h 109"/>
                <a:gd name="T14" fmla="*/ 81 w 94"/>
                <a:gd name="T15" fmla="*/ 99 h 109"/>
                <a:gd name="T16" fmla="*/ 86 w 94"/>
                <a:gd name="T17" fmla="*/ 23 h 109"/>
                <a:gd name="T18" fmla="*/ 27 w 94"/>
                <a:gd name="T19" fmla="*/ 76 h 109"/>
                <a:gd name="T20" fmla="*/ 32 w 94"/>
                <a:gd name="T21" fmla="*/ 89 h 109"/>
                <a:gd name="T22" fmla="*/ 27 w 94"/>
                <a:gd name="T23" fmla="*/ 76 h 109"/>
                <a:gd name="T24" fmla="*/ 30 w 94"/>
                <a:gd name="T25" fmla="*/ 38 h 109"/>
                <a:gd name="T26" fmla="*/ 35 w 94"/>
                <a:gd name="T27" fmla="*/ 28 h 109"/>
                <a:gd name="T28" fmla="*/ 30 w 94"/>
                <a:gd name="T29" fmla="*/ 38 h 109"/>
                <a:gd name="T30" fmla="*/ 63 w 94"/>
                <a:gd name="T31" fmla="*/ 38 h 109"/>
                <a:gd name="T32" fmla="*/ 65 w 94"/>
                <a:gd name="T33" fmla="*/ 48 h 109"/>
                <a:gd name="T34" fmla="*/ 58 w 94"/>
                <a:gd name="T35" fmla="*/ 46 h 109"/>
                <a:gd name="T36" fmla="*/ 63 w 94"/>
                <a:gd name="T37" fmla="*/ 38 h 109"/>
                <a:gd name="T38" fmla="*/ 65 w 94"/>
                <a:gd name="T39" fmla="*/ 66 h 109"/>
                <a:gd name="T40" fmla="*/ 68 w 94"/>
                <a:gd name="T41" fmla="*/ 76 h 109"/>
                <a:gd name="T42" fmla="*/ 65 w 94"/>
                <a:gd name="T43" fmla="*/ 6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4" h="109">
                  <a:moveTo>
                    <a:pt x="86" y="23"/>
                  </a:moveTo>
                  <a:cubicBezTo>
                    <a:pt x="69" y="0"/>
                    <a:pt x="8" y="2"/>
                    <a:pt x="2" y="38"/>
                  </a:cubicBezTo>
                  <a:cubicBezTo>
                    <a:pt x="21" y="48"/>
                    <a:pt x="0" y="91"/>
                    <a:pt x="17" y="106"/>
                  </a:cubicBezTo>
                  <a:cubicBezTo>
                    <a:pt x="19" y="107"/>
                    <a:pt x="22" y="107"/>
                    <a:pt x="25" y="106"/>
                  </a:cubicBezTo>
                  <a:cubicBezTo>
                    <a:pt x="25" y="106"/>
                    <a:pt x="26" y="106"/>
                    <a:pt x="26" y="106"/>
                  </a:cubicBezTo>
                  <a:cubicBezTo>
                    <a:pt x="28" y="106"/>
                    <a:pt x="30" y="106"/>
                    <a:pt x="31" y="107"/>
                  </a:cubicBezTo>
                  <a:cubicBezTo>
                    <a:pt x="40" y="109"/>
                    <a:pt x="49" y="109"/>
                    <a:pt x="57" y="109"/>
                  </a:cubicBezTo>
                  <a:cubicBezTo>
                    <a:pt x="66" y="107"/>
                    <a:pt x="74" y="107"/>
                    <a:pt x="81" y="99"/>
                  </a:cubicBezTo>
                  <a:cubicBezTo>
                    <a:pt x="94" y="81"/>
                    <a:pt x="80" y="48"/>
                    <a:pt x="86" y="23"/>
                  </a:cubicBezTo>
                  <a:close/>
                  <a:moveTo>
                    <a:pt x="27" y="76"/>
                  </a:moveTo>
                  <a:cubicBezTo>
                    <a:pt x="31" y="78"/>
                    <a:pt x="33" y="82"/>
                    <a:pt x="32" y="89"/>
                  </a:cubicBezTo>
                  <a:cubicBezTo>
                    <a:pt x="24" y="91"/>
                    <a:pt x="28" y="81"/>
                    <a:pt x="27" y="76"/>
                  </a:cubicBezTo>
                  <a:close/>
                  <a:moveTo>
                    <a:pt x="30" y="38"/>
                  </a:moveTo>
                  <a:cubicBezTo>
                    <a:pt x="24" y="36"/>
                    <a:pt x="29" y="25"/>
                    <a:pt x="35" y="28"/>
                  </a:cubicBezTo>
                  <a:cubicBezTo>
                    <a:pt x="37" y="35"/>
                    <a:pt x="30" y="33"/>
                    <a:pt x="30" y="38"/>
                  </a:cubicBezTo>
                  <a:close/>
                  <a:moveTo>
                    <a:pt x="63" y="38"/>
                  </a:moveTo>
                  <a:cubicBezTo>
                    <a:pt x="66" y="39"/>
                    <a:pt x="65" y="44"/>
                    <a:pt x="65" y="48"/>
                  </a:cubicBezTo>
                  <a:cubicBezTo>
                    <a:pt x="63" y="47"/>
                    <a:pt x="61" y="45"/>
                    <a:pt x="58" y="46"/>
                  </a:cubicBezTo>
                  <a:cubicBezTo>
                    <a:pt x="59" y="42"/>
                    <a:pt x="62" y="42"/>
                    <a:pt x="63" y="38"/>
                  </a:cubicBezTo>
                  <a:close/>
                  <a:moveTo>
                    <a:pt x="65" y="66"/>
                  </a:moveTo>
                  <a:cubicBezTo>
                    <a:pt x="69" y="67"/>
                    <a:pt x="67" y="72"/>
                    <a:pt x="68" y="76"/>
                  </a:cubicBezTo>
                  <a:cubicBezTo>
                    <a:pt x="62" y="75"/>
                    <a:pt x="62" y="69"/>
                    <a:pt x="65" y="66"/>
                  </a:cubicBezTo>
                  <a:close/>
                </a:path>
              </a:pathLst>
            </a:custGeom>
            <a:solidFill>
              <a:srgbClr val="00B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cs typeface="+mn-ea"/>
                <a:sym typeface="+mn-lt"/>
              </a:endParaRPr>
            </a:p>
          </p:txBody>
        </p:sp>
        <p:sp>
          <p:nvSpPr>
            <p:cNvPr id="11" name="Freeform 49">
              <a:extLst>
                <a:ext uri="{FF2B5EF4-FFF2-40B4-BE49-F238E27FC236}">
                  <a16:creationId xmlns:a16="http://schemas.microsoft.com/office/drawing/2014/main" id="{0C987953-0EFA-465A-B7F9-C0CF22995A9A}"/>
                </a:ext>
              </a:extLst>
            </p:cNvPr>
            <p:cNvSpPr>
              <a:spLocks noEditPoints="1"/>
            </p:cNvSpPr>
            <p:nvPr/>
          </p:nvSpPr>
          <p:spPr bwMode="auto">
            <a:xfrm>
              <a:off x="6699967" y="1016000"/>
              <a:ext cx="142015" cy="168500"/>
            </a:xfrm>
            <a:custGeom>
              <a:avLst/>
              <a:gdLst>
                <a:gd name="T0" fmla="*/ 86 w 94"/>
                <a:gd name="T1" fmla="*/ 23 h 109"/>
                <a:gd name="T2" fmla="*/ 2 w 94"/>
                <a:gd name="T3" fmla="*/ 38 h 109"/>
                <a:gd name="T4" fmla="*/ 17 w 94"/>
                <a:gd name="T5" fmla="*/ 107 h 109"/>
                <a:gd name="T6" fmla="*/ 25 w 94"/>
                <a:gd name="T7" fmla="*/ 107 h 109"/>
                <a:gd name="T8" fmla="*/ 26 w 94"/>
                <a:gd name="T9" fmla="*/ 107 h 109"/>
                <a:gd name="T10" fmla="*/ 31 w 94"/>
                <a:gd name="T11" fmla="*/ 107 h 109"/>
                <a:gd name="T12" fmla="*/ 57 w 94"/>
                <a:gd name="T13" fmla="*/ 109 h 109"/>
                <a:gd name="T14" fmla="*/ 81 w 94"/>
                <a:gd name="T15" fmla="*/ 99 h 109"/>
                <a:gd name="T16" fmla="*/ 86 w 94"/>
                <a:gd name="T17" fmla="*/ 23 h 109"/>
                <a:gd name="T18" fmla="*/ 27 w 94"/>
                <a:gd name="T19" fmla="*/ 76 h 109"/>
                <a:gd name="T20" fmla="*/ 32 w 94"/>
                <a:gd name="T21" fmla="*/ 89 h 109"/>
                <a:gd name="T22" fmla="*/ 27 w 94"/>
                <a:gd name="T23" fmla="*/ 76 h 109"/>
                <a:gd name="T24" fmla="*/ 30 w 94"/>
                <a:gd name="T25" fmla="*/ 38 h 109"/>
                <a:gd name="T26" fmla="*/ 35 w 94"/>
                <a:gd name="T27" fmla="*/ 28 h 109"/>
                <a:gd name="T28" fmla="*/ 30 w 94"/>
                <a:gd name="T29" fmla="*/ 38 h 109"/>
                <a:gd name="T30" fmla="*/ 63 w 94"/>
                <a:gd name="T31" fmla="*/ 38 h 109"/>
                <a:gd name="T32" fmla="*/ 65 w 94"/>
                <a:gd name="T33" fmla="*/ 49 h 109"/>
                <a:gd name="T34" fmla="*/ 58 w 94"/>
                <a:gd name="T35" fmla="*/ 46 h 109"/>
                <a:gd name="T36" fmla="*/ 63 w 94"/>
                <a:gd name="T37" fmla="*/ 38 h 109"/>
                <a:gd name="T38" fmla="*/ 65 w 94"/>
                <a:gd name="T39" fmla="*/ 66 h 109"/>
                <a:gd name="T40" fmla="*/ 68 w 94"/>
                <a:gd name="T41" fmla="*/ 76 h 109"/>
                <a:gd name="T42" fmla="*/ 65 w 94"/>
                <a:gd name="T43" fmla="*/ 6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4" h="109">
                  <a:moveTo>
                    <a:pt x="86" y="23"/>
                  </a:moveTo>
                  <a:cubicBezTo>
                    <a:pt x="69" y="0"/>
                    <a:pt x="8" y="2"/>
                    <a:pt x="2" y="38"/>
                  </a:cubicBezTo>
                  <a:cubicBezTo>
                    <a:pt x="21" y="48"/>
                    <a:pt x="0" y="91"/>
                    <a:pt x="17" y="107"/>
                  </a:cubicBezTo>
                  <a:cubicBezTo>
                    <a:pt x="19" y="107"/>
                    <a:pt x="22" y="107"/>
                    <a:pt x="25" y="107"/>
                  </a:cubicBezTo>
                  <a:cubicBezTo>
                    <a:pt x="25" y="107"/>
                    <a:pt x="26" y="107"/>
                    <a:pt x="26" y="107"/>
                  </a:cubicBezTo>
                  <a:cubicBezTo>
                    <a:pt x="28" y="106"/>
                    <a:pt x="30" y="107"/>
                    <a:pt x="31" y="107"/>
                  </a:cubicBezTo>
                  <a:cubicBezTo>
                    <a:pt x="40" y="109"/>
                    <a:pt x="49" y="109"/>
                    <a:pt x="57" y="109"/>
                  </a:cubicBezTo>
                  <a:cubicBezTo>
                    <a:pt x="66" y="107"/>
                    <a:pt x="75" y="107"/>
                    <a:pt x="81" y="99"/>
                  </a:cubicBezTo>
                  <a:cubicBezTo>
                    <a:pt x="94" y="81"/>
                    <a:pt x="80" y="48"/>
                    <a:pt x="86" y="23"/>
                  </a:cubicBezTo>
                  <a:close/>
                  <a:moveTo>
                    <a:pt x="27" y="76"/>
                  </a:moveTo>
                  <a:cubicBezTo>
                    <a:pt x="31" y="79"/>
                    <a:pt x="33" y="83"/>
                    <a:pt x="32" y="89"/>
                  </a:cubicBezTo>
                  <a:cubicBezTo>
                    <a:pt x="24" y="92"/>
                    <a:pt x="29" y="81"/>
                    <a:pt x="27" y="76"/>
                  </a:cubicBezTo>
                  <a:close/>
                  <a:moveTo>
                    <a:pt x="30" y="38"/>
                  </a:moveTo>
                  <a:cubicBezTo>
                    <a:pt x="24" y="37"/>
                    <a:pt x="29" y="26"/>
                    <a:pt x="35" y="28"/>
                  </a:cubicBezTo>
                  <a:cubicBezTo>
                    <a:pt x="37" y="35"/>
                    <a:pt x="30" y="33"/>
                    <a:pt x="30" y="38"/>
                  </a:cubicBezTo>
                  <a:close/>
                  <a:moveTo>
                    <a:pt x="63" y="38"/>
                  </a:moveTo>
                  <a:cubicBezTo>
                    <a:pt x="66" y="39"/>
                    <a:pt x="65" y="45"/>
                    <a:pt x="65" y="49"/>
                  </a:cubicBezTo>
                  <a:cubicBezTo>
                    <a:pt x="63" y="47"/>
                    <a:pt x="61" y="46"/>
                    <a:pt x="58" y="46"/>
                  </a:cubicBezTo>
                  <a:cubicBezTo>
                    <a:pt x="59" y="43"/>
                    <a:pt x="62" y="42"/>
                    <a:pt x="63" y="38"/>
                  </a:cubicBezTo>
                  <a:close/>
                  <a:moveTo>
                    <a:pt x="65" y="66"/>
                  </a:moveTo>
                  <a:cubicBezTo>
                    <a:pt x="69" y="67"/>
                    <a:pt x="67" y="73"/>
                    <a:pt x="68" y="76"/>
                  </a:cubicBezTo>
                  <a:cubicBezTo>
                    <a:pt x="62" y="76"/>
                    <a:pt x="62" y="70"/>
                    <a:pt x="65" y="66"/>
                  </a:cubicBezTo>
                  <a:close/>
                </a:path>
              </a:pathLst>
            </a:custGeom>
            <a:solidFill>
              <a:srgbClr val="58C9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cs typeface="+mn-ea"/>
                <a:sym typeface="+mn-lt"/>
              </a:endParaRPr>
            </a:p>
          </p:txBody>
        </p:sp>
      </p:grpSp>
      <p:sp>
        <p:nvSpPr>
          <p:cNvPr id="12" name="灯片编号占位符 1">
            <a:extLst>
              <a:ext uri="{FF2B5EF4-FFF2-40B4-BE49-F238E27FC236}">
                <a16:creationId xmlns:a16="http://schemas.microsoft.com/office/drawing/2014/main" id="{5AEBC6C7-6925-4C9A-B360-18D57EB16CAD}"/>
              </a:ext>
            </a:extLst>
          </p:cNvPr>
          <p:cNvSpPr>
            <a:spLocks noGrp="1"/>
          </p:cNvSpPr>
          <p:nvPr>
            <p:ph type="sldNum" sz="quarter" idx="4"/>
          </p:nvPr>
        </p:nvSpPr>
        <p:spPr>
          <a:xfrm>
            <a:off x="11738416" y="6492875"/>
            <a:ext cx="498022" cy="365125"/>
          </a:xfrm>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fld id="{297B5860-9389-40BC-8CED-DD2AAB23A1E9}" type="slidenum">
              <a:rPr kumimoji="0" lang="zh-CN" altLang="en-US" sz="1400" b="1" i="0" u="none" strike="noStrike" kern="1200" cap="none" spc="0" normalizeH="0" baseline="0" noProof="0" smtClean="0">
                <a:ln>
                  <a:noFill/>
                </a:ln>
                <a:solidFill>
                  <a:sysClr val="windowText" lastClr="000000"/>
                </a:solidFill>
                <a:effectLst/>
                <a:uLnTx/>
                <a:uFillTx/>
                <a:ea typeface="Arial Unicode MS" panose="020B0604020202020204" pitchFamily="34" charset="-122"/>
              </a:rPr>
              <a:pPr marL="0" marR="0" lvl="0" indent="0" algn="ctr" defTabSz="457200" rtl="0" eaLnBrk="1" fontAlgn="auto" latinLnBrk="0" hangingPunct="1">
                <a:lnSpc>
                  <a:spcPct val="100000"/>
                </a:lnSpc>
                <a:spcBef>
                  <a:spcPts val="0"/>
                </a:spcBef>
                <a:spcAft>
                  <a:spcPts val="0"/>
                </a:spcAft>
                <a:buClrTx/>
                <a:buSzTx/>
                <a:buFontTx/>
                <a:buNone/>
                <a:tabLst/>
                <a:defRPr/>
              </a:pPr>
              <a:t>3</a:t>
            </a:fld>
            <a:endParaRPr kumimoji="0" lang="zh-CN" altLang="en-US" sz="1400" b="1" i="0" u="none" strike="noStrike" kern="1200" cap="none" spc="0" normalizeH="0" baseline="0" noProof="0" dirty="0">
              <a:ln>
                <a:noFill/>
              </a:ln>
              <a:solidFill>
                <a:sysClr val="windowText" lastClr="000000"/>
              </a:solidFill>
              <a:effectLst/>
              <a:uLnTx/>
              <a:uFillTx/>
              <a:ea typeface="Arial Unicode MS" panose="020B0604020202020204" pitchFamily="34" charset="-122"/>
            </a:endParaRPr>
          </a:p>
        </p:txBody>
      </p:sp>
      <p:sp>
        <p:nvSpPr>
          <p:cNvPr id="13" name="Rectangle 3">
            <a:extLst>
              <a:ext uri="{FF2B5EF4-FFF2-40B4-BE49-F238E27FC236}">
                <a16:creationId xmlns:a16="http://schemas.microsoft.com/office/drawing/2014/main" id="{DC903057-D98F-4645-B052-75F65AD2DF2A}"/>
              </a:ext>
            </a:extLst>
          </p:cNvPr>
          <p:cNvSpPr txBox="1">
            <a:spLocks noChangeArrowheads="1"/>
          </p:cNvSpPr>
          <p:nvPr/>
        </p:nvSpPr>
        <p:spPr>
          <a:xfrm>
            <a:off x="1756364" y="1171575"/>
            <a:ext cx="10315663" cy="568642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R="0" lvl="0" algn="l" defTabSz="914400" rtl="0" eaLnBrk="1" fontAlgn="auto" latinLnBrk="0" hangingPunct="1">
              <a:lnSpc>
                <a:spcPct val="100000"/>
              </a:lnSpc>
              <a:spcBef>
                <a:spcPts val="1000"/>
              </a:spcBef>
              <a:spcAft>
                <a:spcPts val="0"/>
              </a:spcAft>
              <a:buClrTx/>
              <a:buSzTx/>
              <a:buFont typeface="Wingdings" panose="05000000000000000000" pitchFamily="2" charset="2"/>
              <a:buChar char="l"/>
              <a:tabLst/>
              <a:defRPr/>
            </a:pPr>
            <a:r>
              <a:rPr kumimoji="0" lang="en-US" altLang="zh-CN" sz="2800" b="0" i="0" u="none" strike="noStrike" kern="1200" cap="none" spc="0" normalizeH="0" baseline="0" noProof="0" dirty="0">
                <a:ln>
                  <a:noFill/>
                </a:ln>
                <a:solidFill>
                  <a:srgbClr val="000000"/>
                </a:solidFill>
                <a:effectLst/>
                <a:uLnTx/>
                <a:uFillTx/>
                <a:ea typeface="宋体" panose="02010600030101010101" pitchFamily="2" charset="-122"/>
                <a:cs typeface="Times New Roman" panose="02020603050405020304" pitchFamily="18" charset="0"/>
              </a:rPr>
              <a:t>Steps</a:t>
            </a:r>
            <a:r>
              <a:rPr kumimoji="0" lang="zh-CN" altLang="en-US" sz="2800" b="0" i="0" u="none" strike="noStrike" kern="1200" cap="none" spc="0" normalizeH="0" baseline="0" noProof="0" dirty="0">
                <a:ln>
                  <a:noFill/>
                </a:ln>
                <a:solidFill>
                  <a:srgbClr val="000000"/>
                </a:solidFill>
                <a:effectLst/>
                <a:uLnTx/>
                <a:uFillTx/>
                <a:ea typeface="宋体" panose="02010600030101010101" pitchFamily="2" charset="-122"/>
                <a:cs typeface="Times New Roman" panose="02020603050405020304" pitchFamily="18" charset="0"/>
              </a:rPr>
              <a:t>：</a:t>
            </a:r>
          </a:p>
          <a:p>
            <a:pPr marL="914400" marR="0" lvl="1" indent="-457200" algn="l" defTabSz="914400" rtl="0" eaLnBrk="1" fontAlgn="auto" latinLnBrk="0" hangingPunct="1">
              <a:lnSpc>
                <a:spcPct val="100000"/>
              </a:lnSpc>
              <a:spcBef>
                <a:spcPts val="500"/>
              </a:spcBef>
              <a:spcAft>
                <a:spcPts val="0"/>
              </a:spcAft>
              <a:buClrTx/>
              <a:buSzTx/>
              <a:buFont typeface="+mj-ea"/>
              <a:buAutoNum type="circleNumDbPlain"/>
              <a:tabLst/>
              <a:defRPr/>
            </a:pPr>
            <a:r>
              <a:rPr kumimoji="0" lang="en-US" altLang="zh-CN" sz="2400" b="0" i="0" u="none" strike="noStrike" kern="1200" cap="none" spc="0" normalizeH="0" baseline="0" noProof="0" dirty="0">
                <a:ln>
                  <a:noFill/>
                </a:ln>
                <a:solidFill>
                  <a:srgbClr val="000000"/>
                </a:solidFill>
                <a:effectLst/>
                <a:uLnTx/>
                <a:uFillTx/>
                <a:ea typeface="宋体" panose="02010600030101010101" pitchFamily="2" charset="-122"/>
                <a:cs typeface="Times New Roman" panose="02020603050405020304" pitchFamily="18" charset="0"/>
              </a:rPr>
              <a:t>Define a set of predicates based on the needs of the problem</a:t>
            </a:r>
            <a:r>
              <a:rPr kumimoji="0" lang="zh-CN" altLang="en-US" sz="2400" b="0" i="0" u="none" strike="noStrike" kern="1200" cap="none" spc="0" normalizeH="0" baseline="0" noProof="0" dirty="0">
                <a:ln>
                  <a:noFill/>
                </a:ln>
                <a:solidFill>
                  <a:srgbClr val="000000"/>
                </a:solidFill>
                <a:effectLst/>
                <a:uLnTx/>
                <a:uFillTx/>
                <a:ea typeface="宋体" panose="02010600030101010101" pitchFamily="2" charset="-122"/>
                <a:cs typeface="Times New Roman" panose="02020603050405020304" pitchFamily="18" charset="0"/>
              </a:rPr>
              <a:t> </a:t>
            </a:r>
          </a:p>
          <a:p>
            <a:pPr marL="914400" marR="0" lvl="1" indent="-457200" algn="l" defTabSz="914400" rtl="0" eaLnBrk="1" fontAlgn="auto" latinLnBrk="0" hangingPunct="1">
              <a:lnSpc>
                <a:spcPct val="100000"/>
              </a:lnSpc>
              <a:spcBef>
                <a:spcPts val="500"/>
              </a:spcBef>
              <a:spcAft>
                <a:spcPts val="0"/>
              </a:spcAft>
              <a:buClrTx/>
              <a:buSzTx/>
              <a:buFont typeface="+mj-ea"/>
              <a:buAutoNum type="circleNumDbPlain"/>
              <a:tabLst/>
              <a:defRPr/>
            </a:pPr>
            <a:r>
              <a:rPr kumimoji="0" lang="en-US" altLang="zh-CN" sz="2400" b="0" i="0" u="none" strike="noStrike" kern="1200" cap="none" spc="0" normalizeH="0" baseline="0" noProof="0" dirty="0">
                <a:ln>
                  <a:noFill/>
                </a:ln>
                <a:solidFill>
                  <a:srgbClr val="000000"/>
                </a:solidFill>
                <a:effectLst/>
                <a:uLnTx/>
                <a:uFillTx/>
                <a:ea typeface="宋体" panose="02010600030101010101" pitchFamily="2" charset="-122"/>
                <a:cs typeface="Times New Roman" panose="02020603050405020304" pitchFamily="18" charset="0"/>
              </a:rPr>
              <a:t>Symbolize actual problems</a:t>
            </a:r>
          </a:p>
          <a:p>
            <a:pPr marL="914400" marR="0" lvl="1" indent="-457200" algn="l" defTabSz="914400" rtl="0" eaLnBrk="1" fontAlgn="auto" latinLnBrk="0" hangingPunct="1">
              <a:lnSpc>
                <a:spcPct val="100000"/>
              </a:lnSpc>
              <a:spcBef>
                <a:spcPts val="500"/>
              </a:spcBef>
              <a:spcAft>
                <a:spcPts val="0"/>
              </a:spcAft>
              <a:buClrTx/>
              <a:buSzTx/>
              <a:buFont typeface="+mj-ea"/>
              <a:buAutoNum type="circleNumDbPlain"/>
              <a:tabLst/>
              <a:defRPr/>
            </a:pPr>
            <a:r>
              <a:rPr kumimoji="0" lang="en-US" altLang="zh-CN" sz="2400" b="0" i="0" u="none" strike="noStrike" kern="1200" cap="none" spc="0" normalizeH="0" baseline="0" noProof="0" dirty="0">
                <a:ln>
                  <a:noFill/>
                </a:ln>
                <a:solidFill>
                  <a:srgbClr val="000000"/>
                </a:solidFill>
                <a:effectLst/>
                <a:uLnTx/>
                <a:uFillTx/>
                <a:ea typeface="宋体" panose="02010600030101010101" pitchFamily="2" charset="-122"/>
                <a:cs typeface="Times New Roman" panose="02020603050405020304" pitchFamily="18" charset="0"/>
              </a:rPr>
              <a:t>Effective reasoning using inference rules</a:t>
            </a:r>
          </a:p>
          <a:p>
            <a:pPr marL="685800" marR="0" lvl="1" indent="-228600" algn="l" defTabSz="914400" rtl="0" eaLnBrk="1" fontAlgn="auto" latinLnBrk="0" hangingPunct="1">
              <a:lnSpc>
                <a:spcPct val="100000"/>
              </a:lnSpc>
              <a:spcBef>
                <a:spcPts val="500"/>
              </a:spcBef>
              <a:spcAft>
                <a:spcPts val="0"/>
              </a:spcAft>
              <a:buClrTx/>
              <a:buSzTx/>
              <a:buFont typeface="Arial" panose="020B0604020202020204" pitchFamily="34" charset="0"/>
              <a:buChar char="•"/>
              <a:tabLst/>
              <a:defRPr/>
            </a:pPr>
            <a:endParaRPr kumimoji="0" lang="zh-CN" altLang="en-US" sz="2400" b="0" i="0" u="none" strike="noStrike" kern="1200" cap="none" spc="0" normalizeH="0" baseline="0" noProof="0" dirty="0">
              <a:ln>
                <a:noFill/>
              </a:ln>
              <a:solidFill>
                <a:srgbClr val="000000"/>
              </a:solidFill>
              <a:effectLst/>
              <a:uLnTx/>
              <a:uFillTx/>
              <a:ea typeface="宋体" panose="02010600030101010101" pitchFamily="2" charset="-122"/>
              <a:cs typeface="Times New Roman" panose="02020603050405020304" pitchFamily="18" charset="0"/>
            </a:endParaRPr>
          </a:p>
          <a:p>
            <a:pPr marR="0" lvl="0" algn="l" defTabSz="914400" rtl="0" eaLnBrk="1" fontAlgn="auto" latinLnBrk="0" hangingPunct="1">
              <a:lnSpc>
                <a:spcPct val="100000"/>
              </a:lnSpc>
              <a:spcBef>
                <a:spcPts val="1000"/>
              </a:spcBef>
              <a:spcAft>
                <a:spcPts val="0"/>
              </a:spcAft>
              <a:buClrTx/>
              <a:buSzTx/>
              <a:buFont typeface="Wingdings" panose="05000000000000000000" pitchFamily="2" charset="2"/>
              <a:buChar char="l"/>
              <a:tabLst/>
              <a:defRPr/>
            </a:pPr>
            <a:r>
              <a:rPr kumimoji="0" lang="en-US" altLang="zh-CN" sz="2800" b="0" i="0" u="none" strike="noStrike" kern="1200" cap="none" spc="0" normalizeH="0" baseline="0" noProof="0" dirty="0">
                <a:ln>
                  <a:noFill/>
                </a:ln>
                <a:solidFill>
                  <a:srgbClr val="000000"/>
                </a:solidFill>
                <a:effectLst/>
                <a:uLnTx/>
                <a:uFillTx/>
                <a:ea typeface="宋体" panose="02010600030101010101" pitchFamily="2" charset="-122"/>
                <a:cs typeface="Times New Roman" panose="02020603050405020304" pitchFamily="18" charset="0"/>
              </a:rPr>
              <a:t>Note</a:t>
            </a:r>
            <a:r>
              <a:rPr kumimoji="0" lang="zh-CN" altLang="en-US" sz="2800" b="0" i="0" u="none" strike="noStrike" kern="1200" cap="none" spc="0" normalizeH="0" baseline="0" noProof="0" dirty="0">
                <a:ln>
                  <a:noFill/>
                </a:ln>
                <a:solidFill>
                  <a:srgbClr val="000000"/>
                </a:solidFill>
                <a:effectLst/>
                <a:uLnTx/>
                <a:uFillTx/>
                <a:ea typeface="宋体" panose="02010600030101010101" pitchFamily="2" charset="-122"/>
                <a:cs typeface="Times New Roman" panose="02020603050405020304" pitchFamily="18" charset="0"/>
              </a:rPr>
              <a:t>：</a:t>
            </a:r>
          </a:p>
          <a:p>
            <a:pPr marL="685800" marR="0" lvl="1" indent="-228600" algn="l" defTabSz="914400" rtl="0" eaLnBrk="1" fontAlgn="auto" latinLnBrk="0" hangingPunct="1">
              <a:lnSpc>
                <a:spcPct val="100000"/>
              </a:lnSpc>
              <a:spcBef>
                <a:spcPts val="500"/>
              </a:spcBef>
              <a:spcAft>
                <a:spcPts val="0"/>
              </a:spcAft>
              <a:buClrTx/>
              <a:buSzTx/>
              <a:buFont typeface="Arial" panose="020B0604020202020204" pitchFamily="34" charset="0"/>
              <a:buChar char="•"/>
              <a:tabLst/>
              <a:defRPr/>
            </a:pPr>
            <a:r>
              <a:rPr kumimoji="0" lang="en-US" altLang="zh-CN" sz="2400" b="0" i="0" u="none" strike="noStrike" kern="1200" cap="none" spc="0" normalizeH="0" baseline="0" noProof="0" dirty="0">
                <a:ln>
                  <a:noFill/>
                </a:ln>
                <a:solidFill>
                  <a:srgbClr val="C00000"/>
                </a:solidFill>
                <a:effectLst/>
                <a:uLnTx/>
                <a:uFillTx/>
                <a:ea typeface="宋体" panose="02010600030101010101" pitchFamily="2" charset="-122"/>
                <a:cs typeface="Times New Roman" panose="02020603050405020304" pitchFamily="18" charset="0"/>
              </a:rPr>
              <a:t>Symbolic principle </a:t>
            </a:r>
            <a:r>
              <a:rPr kumimoji="0" lang="zh-CN" altLang="en-US" sz="2400" b="0" i="0" u="none" strike="noStrike" kern="1200" cap="none" spc="0" normalizeH="0" baseline="0" noProof="0" dirty="0">
                <a:ln>
                  <a:noFill/>
                </a:ln>
                <a:solidFill>
                  <a:srgbClr val="000000"/>
                </a:solidFill>
                <a:effectLst/>
                <a:uLnTx/>
                <a:uFillTx/>
                <a:ea typeface="宋体" panose="02010600030101010101" pitchFamily="2" charset="-122"/>
                <a:cs typeface="Times New Roman" panose="02020603050405020304" pitchFamily="18" charset="0"/>
              </a:rPr>
              <a:t>：</a:t>
            </a:r>
            <a:r>
              <a:rPr kumimoji="0" lang="en-US" altLang="zh-CN" sz="2400" b="0" i="0" u="none" strike="noStrike" kern="1200" cap="none" spc="0" normalizeH="0" baseline="0" noProof="0" dirty="0">
                <a:ln>
                  <a:noFill/>
                </a:ln>
                <a:solidFill>
                  <a:srgbClr val="000000"/>
                </a:solidFill>
                <a:effectLst/>
                <a:uLnTx/>
                <a:uFillTx/>
                <a:ea typeface="宋体" panose="02010600030101010101" pitchFamily="2" charset="-122"/>
                <a:cs typeface="Times New Roman" panose="02020603050405020304" pitchFamily="18" charset="0"/>
              </a:rPr>
              <a:t>The </a:t>
            </a:r>
            <a:r>
              <a:rPr kumimoji="0" lang="en-US" altLang="zh-CN" sz="2400" b="0" i="0" u="none" strike="noStrike" kern="1200" cap="none" spc="0" normalizeH="0" baseline="0" noProof="0" dirty="0">
                <a:ln>
                  <a:noFill/>
                </a:ln>
                <a:solidFill>
                  <a:srgbClr val="0070C0"/>
                </a:solidFill>
                <a:effectLst/>
                <a:uLnTx/>
                <a:uFillTx/>
                <a:ea typeface="宋体" panose="02010600030101010101" pitchFamily="2" charset="-122"/>
                <a:cs typeface="Times New Roman" panose="02020603050405020304" pitchFamily="18" charset="0"/>
              </a:rPr>
              <a:t>universal quantifier </a:t>
            </a:r>
            <a:r>
              <a:rPr kumimoji="0" lang="en-US" altLang="zh-CN" sz="2400" b="0" i="0" u="none" strike="noStrike" kern="1200" cap="none" spc="0" normalizeH="0" baseline="0" noProof="0" dirty="0">
                <a:ln>
                  <a:noFill/>
                </a:ln>
                <a:solidFill>
                  <a:srgbClr val="000000"/>
                </a:solidFill>
                <a:effectLst/>
                <a:uLnTx/>
                <a:uFillTx/>
                <a:ea typeface="宋体" panose="02010600030101010101" pitchFamily="2" charset="-122"/>
                <a:cs typeface="Times New Roman" panose="02020603050405020304" pitchFamily="18" charset="0"/>
              </a:rPr>
              <a:t>corresponds to the logical connection </a:t>
            </a:r>
            <a:r>
              <a:rPr kumimoji="0" lang="en-US" altLang="zh-CN" sz="2400" b="0" i="0" u="none" strike="noStrike" kern="1200" cap="none" spc="0" normalizeH="0" baseline="0" noProof="0" dirty="0">
                <a:ln>
                  <a:noFill/>
                </a:ln>
                <a:solidFill>
                  <a:srgbClr val="0070C0"/>
                </a:solidFill>
                <a:effectLst/>
                <a:uLnTx/>
                <a:uFillTx/>
                <a:ea typeface="宋体" panose="02010600030101010101" pitchFamily="2" charset="-122"/>
                <a:cs typeface="Times New Roman" panose="02020603050405020304" pitchFamily="18" charset="0"/>
              </a:rPr>
              <a:t>→</a:t>
            </a:r>
            <a:r>
              <a:rPr kumimoji="0" lang="en-US" altLang="zh-CN" sz="2400" b="0" i="0" u="none" strike="noStrike" kern="1200" cap="none" spc="0" normalizeH="0" baseline="0" noProof="0" dirty="0">
                <a:ln>
                  <a:noFill/>
                </a:ln>
                <a:solidFill>
                  <a:srgbClr val="000000"/>
                </a:solidFill>
                <a:effectLst/>
                <a:uLnTx/>
                <a:uFillTx/>
                <a:ea typeface="宋体" panose="02010600030101010101" pitchFamily="2" charset="-122"/>
                <a:cs typeface="Times New Roman" panose="02020603050405020304" pitchFamily="18" charset="0"/>
              </a:rPr>
              <a:t> ,  and the </a:t>
            </a:r>
            <a:r>
              <a:rPr kumimoji="0" lang="en-US" altLang="zh-CN" sz="2400" b="0" i="0" u="none" strike="noStrike" kern="1200" cap="none" spc="0" normalizeH="0" baseline="0" noProof="0" dirty="0">
                <a:ln>
                  <a:noFill/>
                </a:ln>
                <a:solidFill>
                  <a:srgbClr val="0070C0"/>
                </a:solidFill>
                <a:effectLst/>
                <a:uLnTx/>
                <a:uFillTx/>
                <a:ea typeface="宋体" panose="02010600030101010101" pitchFamily="2" charset="-122"/>
                <a:cs typeface="Times New Roman" panose="02020603050405020304" pitchFamily="18" charset="0"/>
              </a:rPr>
              <a:t>existential quantifier </a:t>
            </a:r>
            <a:r>
              <a:rPr kumimoji="0" lang="en-US" altLang="zh-CN" sz="2400" b="0" i="0" u="none" strike="noStrike" kern="1200" cap="none" spc="0" normalizeH="0" baseline="0" noProof="0" dirty="0">
                <a:ln>
                  <a:noFill/>
                </a:ln>
                <a:solidFill>
                  <a:srgbClr val="000000"/>
                </a:solidFill>
                <a:effectLst/>
                <a:uLnTx/>
                <a:uFillTx/>
                <a:ea typeface="宋体" panose="02010600030101010101" pitchFamily="2" charset="-122"/>
                <a:cs typeface="Times New Roman" panose="02020603050405020304" pitchFamily="18" charset="0"/>
              </a:rPr>
              <a:t>corresponds to the logical connection </a:t>
            </a:r>
            <a:r>
              <a:rPr kumimoji="0" lang="el-GR" altLang="zh-CN" sz="2400" b="0" i="0" u="none" strike="noStrike" kern="1200" cap="none" spc="0" normalizeH="0" baseline="0" noProof="0" dirty="0">
                <a:ln>
                  <a:noFill/>
                </a:ln>
                <a:solidFill>
                  <a:srgbClr val="0070C0"/>
                </a:solidFill>
                <a:effectLst/>
                <a:uLnTx/>
                <a:uFillTx/>
                <a:ea typeface="宋体" panose="02010600030101010101" pitchFamily="2" charset="-122"/>
              </a:rPr>
              <a:t>Λ</a:t>
            </a:r>
            <a:endParaRPr kumimoji="0" lang="en-US" altLang="zh-CN" sz="2400" b="0" i="0" u="none" strike="noStrike" kern="1200" cap="none" spc="0" normalizeH="0" baseline="0" noProof="0" dirty="0">
              <a:ln>
                <a:noFill/>
              </a:ln>
              <a:solidFill>
                <a:srgbClr val="0070C0"/>
              </a:solidFill>
              <a:effectLst/>
              <a:uLnTx/>
              <a:uFillTx/>
              <a:ea typeface="宋体" panose="02010600030101010101" pitchFamily="2" charset="-122"/>
            </a:endParaRPr>
          </a:p>
          <a:p>
            <a:pPr marL="685800" marR="0" lvl="1" indent="-228600" algn="l" defTabSz="914400" rtl="0" eaLnBrk="1" fontAlgn="auto" latinLnBrk="0" hangingPunct="1">
              <a:lnSpc>
                <a:spcPct val="100000"/>
              </a:lnSpc>
              <a:spcBef>
                <a:spcPts val="500"/>
              </a:spcBef>
              <a:spcAft>
                <a:spcPts val="0"/>
              </a:spcAft>
              <a:buClrTx/>
              <a:buSzTx/>
              <a:buFont typeface="Arial" panose="020B0604020202020204" pitchFamily="34" charset="0"/>
              <a:buChar char="•"/>
              <a:tabLst/>
              <a:defRPr/>
            </a:pPr>
            <a:r>
              <a:rPr kumimoji="0" lang="en-US" altLang="zh-CN" sz="2400" b="0" i="0" u="none" strike="noStrike" kern="1200" cap="none" spc="0" normalizeH="0" baseline="0" noProof="0" dirty="0">
                <a:ln>
                  <a:noFill/>
                </a:ln>
                <a:solidFill>
                  <a:srgbClr val="000000"/>
                </a:solidFill>
                <a:effectLst/>
                <a:uLnTx/>
                <a:uFillTx/>
                <a:ea typeface="宋体" panose="02010600030101010101" pitchFamily="2" charset="-122"/>
                <a:cs typeface="Times New Roman" panose="02020603050405020304" pitchFamily="18" charset="0"/>
              </a:rPr>
              <a:t>We introduce the premise with existential quantifier to ensure validity of the "ES" rule</a:t>
            </a:r>
            <a:endParaRPr kumimoji="0" lang="el-GR" altLang="zh-CN" sz="2400" b="0" i="0" u="none" strike="noStrike" kern="1200" cap="none" spc="0" normalizeH="0" baseline="0" noProof="0" dirty="0">
              <a:ln>
                <a:noFill/>
              </a:ln>
              <a:solidFill>
                <a:srgbClr val="000000"/>
              </a:solidFill>
              <a:effectLst/>
              <a:uLnTx/>
              <a:uFillTx/>
              <a:cs typeface="Times New Roman" panose="02020603050405020304" pitchFamily="18" charset="0"/>
            </a:endParaRPr>
          </a:p>
        </p:txBody>
      </p:sp>
    </p:spTree>
    <p:extLst>
      <p:ext uri="{BB962C8B-B14F-4D97-AF65-F5344CB8AC3E}">
        <p14:creationId xmlns:p14="http://schemas.microsoft.com/office/powerpoint/2010/main" val="3060429598"/>
      </p:ext>
    </p:extLst>
  </p:cSld>
  <p:clrMapOvr>
    <a:masterClrMapping/>
  </p:clrMapOvr>
  <mc:AlternateContent xmlns:mc="http://schemas.openxmlformats.org/markup-compatibility/2006" xmlns:p14="http://schemas.microsoft.com/office/powerpoint/2010/main">
    <mc:Choice Requires="p14">
      <p:transition spd="slow" p14:dur="105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3">
                                            <p:txEl>
                                              <p:pRg st="5" end="5"/>
                                            </p:txEl>
                                          </p:spTgt>
                                        </p:tgtEl>
                                        <p:attrNameLst>
                                          <p:attrName>style.visibility</p:attrName>
                                        </p:attrNameLst>
                                      </p:cBhvr>
                                      <p:to>
                                        <p:strVal val="visible"/>
                                      </p:to>
                                    </p:set>
                                    <p:animEffect transition="in" filter="blinds(horizontal)">
                                      <p:cBhvr>
                                        <p:cTn id="7" dur="500"/>
                                        <p:tgtEl>
                                          <p:spTgt spid="13">
                                            <p:txEl>
                                              <p:pRg st="5" end="5"/>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3">
                                            <p:txEl>
                                              <p:pRg st="6" end="6"/>
                                            </p:txEl>
                                          </p:spTgt>
                                        </p:tgtEl>
                                        <p:attrNameLst>
                                          <p:attrName>style.visibility</p:attrName>
                                        </p:attrNameLst>
                                      </p:cBhvr>
                                      <p:to>
                                        <p:strVal val="visible"/>
                                      </p:to>
                                    </p:set>
                                    <p:animEffect transition="in" filter="blinds(horizontal)">
                                      <p:cBhvr>
                                        <p:cTn id="10" dur="500"/>
                                        <p:tgtEl>
                                          <p:spTgt spid="13">
                                            <p:txEl>
                                              <p:pRg st="6" end="6"/>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13">
                                            <p:txEl>
                                              <p:pRg st="7" end="7"/>
                                            </p:txEl>
                                          </p:spTgt>
                                        </p:tgtEl>
                                        <p:attrNameLst>
                                          <p:attrName>style.visibility</p:attrName>
                                        </p:attrNameLst>
                                      </p:cBhvr>
                                      <p:to>
                                        <p:strVal val="visible"/>
                                      </p:to>
                                    </p:set>
                                    <p:animEffect transition="in" filter="blinds(horizontal)">
                                      <p:cBhvr>
                                        <p:cTn id="13" dur="500"/>
                                        <p:tgtEl>
                                          <p:spTgt spid="1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圆角 22">
            <a:extLst>
              <a:ext uri="{FF2B5EF4-FFF2-40B4-BE49-F238E27FC236}">
                <a16:creationId xmlns:a16="http://schemas.microsoft.com/office/drawing/2014/main" id="{E730F7AE-775D-49C2-9FF4-2D0B8637EECF}"/>
              </a:ext>
            </a:extLst>
          </p:cNvPr>
          <p:cNvSpPr/>
          <p:nvPr/>
        </p:nvSpPr>
        <p:spPr>
          <a:xfrm>
            <a:off x="2155373" y="2170481"/>
            <a:ext cx="9639300" cy="4464362"/>
          </a:xfrm>
          <a:prstGeom prst="roundRect">
            <a:avLst>
              <a:gd name="adj" fmla="val 2561"/>
            </a:avLst>
          </a:prstGeom>
          <a:solidFill>
            <a:srgbClr val="F7F5B4">
              <a:alpha val="50980"/>
            </a:srgbClr>
          </a:solidFill>
          <a:ln w="38100">
            <a:solidFill>
              <a:srgbClr val="FF94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000" b="1" dirty="0">
              <a:solidFill>
                <a:schemeClr val="bg1"/>
              </a:solidFill>
            </a:endParaRPr>
          </a:p>
        </p:txBody>
      </p:sp>
      <p:grpSp>
        <p:nvGrpSpPr>
          <p:cNvPr id="88" name="组合 87">
            <a:extLst>
              <a:ext uri="{FF2B5EF4-FFF2-40B4-BE49-F238E27FC236}">
                <a16:creationId xmlns:a16="http://schemas.microsoft.com/office/drawing/2014/main" id="{E2249108-4EFE-45FD-BEE1-C43FD339EDC8}"/>
              </a:ext>
            </a:extLst>
          </p:cNvPr>
          <p:cNvGrpSpPr/>
          <p:nvPr/>
        </p:nvGrpSpPr>
        <p:grpSpPr>
          <a:xfrm>
            <a:off x="119973" y="397477"/>
            <a:ext cx="1449151" cy="180724"/>
            <a:chOff x="5392832" y="1016000"/>
            <a:chExt cx="1449150" cy="180724"/>
          </a:xfrm>
        </p:grpSpPr>
        <p:sp>
          <p:nvSpPr>
            <p:cNvPr id="89" name="Freeform 45">
              <a:extLst>
                <a:ext uri="{FF2B5EF4-FFF2-40B4-BE49-F238E27FC236}">
                  <a16:creationId xmlns:a16="http://schemas.microsoft.com/office/drawing/2014/main" id="{735A50D2-4EE9-4928-AA5B-2B1B311A06DE}"/>
                </a:ext>
              </a:extLst>
            </p:cNvPr>
            <p:cNvSpPr>
              <a:spLocks noEditPoints="1"/>
            </p:cNvSpPr>
            <p:nvPr/>
          </p:nvSpPr>
          <p:spPr bwMode="auto">
            <a:xfrm>
              <a:off x="5392832" y="1021378"/>
              <a:ext cx="142015" cy="169628"/>
            </a:xfrm>
            <a:custGeom>
              <a:avLst/>
              <a:gdLst>
                <a:gd name="T0" fmla="*/ 86 w 94"/>
                <a:gd name="T1" fmla="*/ 23 h 110"/>
                <a:gd name="T2" fmla="*/ 2 w 94"/>
                <a:gd name="T3" fmla="*/ 39 h 110"/>
                <a:gd name="T4" fmla="*/ 17 w 94"/>
                <a:gd name="T5" fmla="*/ 107 h 110"/>
                <a:gd name="T6" fmla="*/ 25 w 94"/>
                <a:gd name="T7" fmla="*/ 107 h 110"/>
                <a:gd name="T8" fmla="*/ 26 w 94"/>
                <a:gd name="T9" fmla="*/ 107 h 110"/>
                <a:gd name="T10" fmla="*/ 31 w 94"/>
                <a:gd name="T11" fmla="*/ 107 h 110"/>
                <a:gd name="T12" fmla="*/ 57 w 94"/>
                <a:gd name="T13" fmla="*/ 109 h 110"/>
                <a:gd name="T14" fmla="*/ 81 w 94"/>
                <a:gd name="T15" fmla="*/ 99 h 110"/>
                <a:gd name="T16" fmla="*/ 86 w 94"/>
                <a:gd name="T17" fmla="*/ 23 h 110"/>
                <a:gd name="T18" fmla="*/ 28 w 94"/>
                <a:gd name="T19" fmla="*/ 77 h 110"/>
                <a:gd name="T20" fmla="*/ 33 w 94"/>
                <a:gd name="T21" fmla="*/ 89 h 110"/>
                <a:gd name="T22" fmla="*/ 28 w 94"/>
                <a:gd name="T23" fmla="*/ 77 h 110"/>
                <a:gd name="T24" fmla="*/ 30 w 94"/>
                <a:gd name="T25" fmla="*/ 39 h 110"/>
                <a:gd name="T26" fmla="*/ 35 w 94"/>
                <a:gd name="T27" fmla="*/ 28 h 110"/>
                <a:gd name="T28" fmla="*/ 30 w 94"/>
                <a:gd name="T29" fmla="*/ 39 h 110"/>
                <a:gd name="T30" fmla="*/ 63 w 94"/>
                <a:gd name="T31" fmla="*/ 39 h 110"/>
                <a:gd name="T32" fmla="*/ 66 w 94"/>
                <a:gd name="T33" fmla="*/ 49 h 110"/>
                <a:gd name="T34" fmla="*/ 58 w 94"/>
                <a:gd name="T35" fmla="*/ 46 h 110"/>
                <a:gd name="T36" fmla="*/ 63 w 94"/>
                <a:gd name="T37" fmla="*/ 39 h 110"/>
                <a:gd name="T38" fmla="*/ 66 w 94"/>
                <a:gd name="T39" fmla="*/ 66 h 110"/>
                <a:gd name="T40" fmla="*/ 68 w 94"/>
                <a:gd name="T41" fmla="*/ 77 h 110"/>
                <a:gd name="T42" fmla="*/ 66 w 94"/>
                <a:gd name="T43" fmla="*/ 66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4" h="110">
                  <a:moveTo>
                    <a:pt x="86" y="23"/>
                  </a:moveTo>
                  <a:cubicBezTo>
                    <a:pt x="69" y="0"/>
                    <a:pt x="8" y="2"/>
                    <a:pt x="2" y="39"/>
                  </a:cubicBezTo>
                  <a:cubicBezTo>
                    <a:pt x="21" y="48"/>
                    <a:pt x="0" y="91"/>
                    <a:pt x="17" y="107"/>
                  </a:cubicBezTo>
                  <a:cubicBezTo>
                    <a:pt x="19" y="108"/>
                    <a:pt x="22" y="107"/>
                    <a:pt x="25" y="107"/>
                  </a:cubicBezTo>
                  <a:cubicBezTo>
                    <a:pt x="26" y="107"/>
                    <a:pt x="26" y="107"/>
                    <a:pt x="26" y="107"/>
                  </a:cubicBezTo>
                  <a:cubicBezTo>
                    <a:pt x="29" y="106"/>
                    <a:pt x="30" y="107"/>
                    <a:pt x="31" y="107"/>
                  </a:cubicBezTo>
                  <a:cubicBezTo>
                    <a:pt x="40" y="110"/>
                    <a:pt x="49" y="109"/>
                    <a:pt x="57" y="109"/>
                  </a:cubicBezTo>
                  <a:cubicBezTo>
                    <a:pt x="66" y="107"/>
                    <a:pt x="75" y="107"/>
                    <a:pt x="81" y="99"/>
                  </a:cubicBezTo>
                  <a:cubicBezTo>
                    <a:pt x="94" y="81"/>
                    <a:pt x="80" y="48"/>
                    <a:pt x="86" y="23"/>
                  </a:cubicBezTo>
                  <a:close/>
                  <a:moveTo>
                    <a:pt x="28" y="77"/>
                  </a:moveTo>
                  <a:cubicBezTo>
                    <a:pt x="31" y="79"/>
                    <a:pt x="33" y="83"/>
                    <a:pt x="33" y="89"/>
                  </a:cubicBezTo>
                  <a:cubicBezTo>
                    <a:pt x="24" y="92"/>
                    <a:pt x="29" y="81"/>
                    <a:pt x="28" y="77"/>
                  </a:cubicBezTo>
                  <a:close/>
                  <a:moveTo>
                    <a:pt x="30" y="39"/>
                  </a:moveTo>
                  <a:cubicBezTo>
                    <a:pt x="24" y="37"/>
                    <a:pt x="29" y="26"/>
                    <a:pt x="35" y="28"/>
                  </a:cubicBezTo>
                  <a:cubicBezTo>
                    <a:pt x="37" y="35"/>
                    <a:pt x="30" y="34"/>
                    <a:pt x="30" y="39"/>
                  </a:cubicBezTo>
                  <a:close/>
                  <a:moveTo>
                    <a:pt x="63" y="39"/>
                  </a:moveTo>
                  <a:cubicBezTo>
                    <a:pt x="66" y="39"/>
                    <a:pt x="65" y="45"/>
                    <a:pt x="66" y="49"/>
                  </a:cubicBezTo>
                  <a:cubicBezTo>
                    <a:pt x="63" y="47"/>
                    <a:pt x="61" y="46"/>
                    <a:pt x="58" y="46"/>
                  </a:cubicBezTo>
                  <a:cubicBezTo>
                    <a:pt x="59" y="43"/>
                    <a:pt x="62" y="42"/>
                    <a:pt x="63" y="39"/>
                  </a:cubicBezTo>
                  <a:close/>
                  <a:moveTo>
                    <a:pt x="66" y="66"/>
                  </a:moveTo>
                  <a:cubicBezTo>
                    <a:pt x="69" y="67"/>
                    <a:pt x="68" y="73"/>
                    <a:pt x="68" y="77"/>
                  </a:cubicBezTo>
                  <a:cubicBezTo>
                    <a:pt x="62" y="76"/>
                    <a:pt x="62" y="70"/>
                    <a:pt x="66" y="66"/>
                  </a:cubicBezTo>
                  <a:close/>
                </a:path>
              </a:pathLst>
            </a:custGeom>
            <a:solidFill>
              <a:srgbClr val="EDB2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0" name="Freeform 46">
              <a:extLst>
                <a:ext uri="{FF2B5EF4-FFF2-40B4-BE49-F238E27FC236}">
                  <a16:creationId xmlns:a16="http://schemas.microsoft.com/office/drawing/2014/main" id="{B03A9C7A-4A3E-4CDF-BC8F-27021E3BCB12}"/>
                </a:ext>
              </a:extLst>
            </p:cNvPr>
            <p:cNvSpPr>
              <a:spLocks noEditPoints="1"/>
            </p:cNvSpPr>
            <p:nvPr/>
          </p:nvSpPr>
          <p:spPr bwMode="auto">
            <a:xfrm>
              <a:off x="5725270" y="1021378"/>
              <a:ext cx="141451" cy="169628"/>
            </a:xfrm>
            <a:custGeom>
              <a:avLst/>
              <a:gdLst>
                <a:gd name="T0" fmla="*/ 85 w 94"/>
                <a:gd name="T1" fmla="*/ 23 h 110"/>
                <a:gd name="T2" fmla="*/ 1 w 94"/>
                <a:gd name="T3" fmla="*/ 39 h 110"/>
                <a:gd name="T4" fmla="*/ 17 w 94"/>
                <a:gd name="T5" fmla="*/ 107 h 110"/>
                <a:gd name="T6" fmla="*/ 24 w 94"/>
                <a:gd name="T7" fmla="*/ 107 h 110"/>
                <a:gd name="T8" fmla="*/ 26 w 94"/>
                <a:gd name="T9" fmla="*/ 107 h 110"/>
                <a:gd name="T10" fmla="*/ 31 w 94"/>
                <a:gd name="T11" fmla="*/ 107 h 110"/>
                <a:gd name="T12" fmla="*/ 57 w 94"/>
                <a:gd name="T13" fmla="*/ 109 h 110"/>
                <a:gd name="T14" fmla="*/ 80 w 94"/>
                <a:gd name="T15" fmla="*/ 99 h 110"/>
                <a:gd name="T16" fmla="*/ 85 w 94"/>
                <a:gd name="T17" fmla="*/ 23 h 110"/>
                <a:gd name="T18" fmla="*/ 27 w 94"/>
                <a:gd name="T19" fmla="*/ 77 h 110"/>
                <a:gd name="T20" fmla="*/ 32 w 94"/>
                <a:gd name="T21" fmla="*/ 89 h 110"/>
                <a:gd name="T22" fmla="*/ 27 w 94"/>
                <a:gd name="T23" fmla="*/ 77 h 110"/>
                <a:gd name="T24" fmla="*/ 29 w 94"/>
                <a:gd name="T25" fmla="*/ 39 h 110"/>
                <a:gd name="T26" fmla="*/ 34 w 94"/>
                <a:gd name="T27" fmla="*/ 28 h 110"/>
                <a:gd name="T28" fmla="*/ 29 w 94"/>
                <a:gd name="T29" fmla="*/ 39 h 110"/>
                <a:gd name="T30" fmla="*/ 62 w 94"/>
                <a:gd name="T31" fmla="*/ 39 h 110"/>
                <a:gd name="T32" fmla="*/ 65 w 94"/>
                <a:gd name="T33" fmla="*/ 49 h 110"/>
                <a:gd name="T34" fmla="*/ 57 w 94"/>
                <a:gd name="T35" fmla="*/ 46 h 110"/>
                <a:gd name="T36" fmla="*/ 62 w 94"/>
                <a:gd name="T37" fmla="*/ 39 h 110"/>
                <a:gd name="T38" fmla="*/ 65 w 94"/>
                <a:gd name="T39" fmla="*/ 66 h 110"/>
                <a:gd name="T40" fmla="*/ 67 w 94"/>
                <a:gd name="T41" fmla="*/ 77 h 110"/>
                <a:gd name="T42" fmla="*/ 65 w 94"/>
                <a:gd name="T43" fmla="*/ 66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4" h="110">
                  <a:moveTo>
                    <a:pt x="85" y="23"/>
                  </a:moveTo>
                  <a:cubicBezTo>
                    <a:pt x="68" y="0"/>
                    <a:pt x="7" y="2"/>
                    <a:pt x="1" y="39"/>
                  </a:cubicBezTo>
                  <a:cubicBezTo>
                    <a:pt x="20" y="48"/>
                    <a:pt x="0" y="91"/>
                    <a:pt x="17" y="107"/>
                  </a:cubicBezTo>
                  <a:cubicBezTo>
                    <a:pt x="19" y="108"/>
                    <a:pt x="22" y="107"/>
                    <a:pt x="24" y="107"/>
                  </a:cubicBezTo>
                  <a:cubicBezTo>
                    <a:pt x="25" y="107"/>
                    <a:pt x="25" y="107"/>
                    <a:pt x="26" y="107"/>
                  </a:cubicBezTo>
                  <a:cubicBezTo>
                    <a:pt x="28" y="106"/>
                    <a:pt x="30" y="107"/>
                    <a:pt x="31" y="107"/>
                  </a:cubicBezTo>
                  <a:cubicBezTo>
                    <a:pt x="39" y="110"/>
                    <a:pt x="48" y="109"/>
                    <a:pt x="57" y="109"/>
                  </a:cubicBezTo>
                  <a:cubicBezTo>
                    <a:pt x="66" y="107"/>
                    <a:pt x="74" y="107"/>
                    <a:pt x="80" y="99"/>
                  </a:cubicBezTo>
                  <a:cubicBezTo>
                    <a:pt x="94" y="81"/>
                    <a:pt x="79" y="48"/>
                    <a:pt x="85" y="23"/>
                  </a:cubicBezTo>
                  <a:close/>
                  <a:moveTo>
                    <a:pt x="27" y="77"/>
                  </a:moveTo>
                  <a:cubicBezTo>
                    <a:pt x="31" y="79"/>
                    <a:pt x="32" y="83"/>
                    <a:pt x="32" y="89"/>
                  </a:cubicBezTo>
                  <a:cubicBezTo>
                    <a:pt x="23" y="92"/>
                    <a:pt x="28" y="81"/>
                    <a:pt x="27" y="77"/>
                  </a:cubicBezTo>
                  <a:close/>
                  <a:moveTo>
                    <a:pt x="29" y="39"/>
                  </a:moveTo>
                  <a:cubicBezTo>
                    <a:pt x="23" y="37"/>
                    <a:pt x="28" y="26"/>
                    <a:pt x="34" y="28"/>
                  </a:cubicBezTo>
                  <a:cubicBezTo>
                    <a:pt x="36" y="35"/>
                    <a:pt x="29" y="34"/>
                    <a:pt x="29" y="39"/>
                  </a:cubicBezTo>
                  <a:close/>
                  <a:moveTo>
                    <a:pt x="62" y="39"/>
                  </a:moveTo>
                  <a:cubicBezTo>
                    <a:pt x="66" y="39"/>
                    <a:pt x="64" y="45"/>
                    <a:pt x="65" y="49"/>
                  </a:cubicBezTo>
                  <a:cubicBezTo>
                    <a:pt x="63" y="47"/>
                    <a:pt x="61" y="46"/>
                    <a:pt x="57" y="46"/>
                  </a:cubicBezTo>
                  <a:cubicBezTo>
                    <a:pt x="58" y="43"/>
                    <a:pt x="62" y="42"/>
                    <a:pt x="62" y="39"/>
                  </a:cubicBezTo>
                  <a:close/>
                  <a:moveTo>
                    <a:pt x="65" y="66"/>
                  </a:moveTo>
                  <a:cubicBezTo>
                    <a:pt x="68" y="67"/>
                    <a:pt x="67" y="73"/>
                    <a:pt x="67" y="77"/>
                  </a:cubicBezTo>
                  <a:cubicBezTo>
                    <a:pt x="61" y="76"/>
                    <a:pt x="62" y="70"/>
                    <a:pt x="65" y="66"/>
                  </a:cubicBezTo>
                  <a:close/>
                </a:path>
              </a:pathLst>
            </a:custGeom>
            <a:solidFill>
              <a:srgbClr val="F7F5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1" name="Freeform 47">
              <a:extLst>
                <a:ext uri="{FF2B5EF4-FFF2-40B4-BE49-F238E27FC236}">
                  <a16:creationId xmlns:a16="http://schemas.microsoft.com/office/drawing/2014/main" id="{7D703A90-D5F2-470F-966A-13DE41FD8767}"/>
                </a:ext>
              </a:extLst>
            </p:cNvPr>
            <p:cNvSpPr>
              <a:spLocks noEditPoints="1"/>
            </p:cNvSpPr>
            <p:nvPr/>
          </p:nvSpPr>
          <p:spPr bwMode="auto">
            <a:xfrm>
              <a:off x="6054695" y="1028224"/>
              <a:ext cx="142015" cy="168500"/>
            </a:xfrm>
            <a:custGeom>
              <a:avLst/>
              <a:gdLst>
                <a:gd name="T0" fmla="*/ 85 w 94"/>
                <a:gd name="T1" fmla="*/ 23 h 109"/>
                <a:gd name="T2" fmla="*/ 2 w 94"/>
                <a:gd name="T3" fmla="*/ 38 h 109"/>
                <a:gd name="T4" fmla="*/ 17 w 94"/>
                <a:gd name="T5" fmla="*/ 106 h 109"/>
                <a:gd name="T6" fmla="*/ 25 w 94"/>
                <a:gd name="T7" fmla="*/ 106 h 109"/>
                <a:gd name="T8" fmla="*/ 26 w 94"/>
                <a:gd name="T9" fmla="*/ 106 h 109"/>
                <a:gd name="T10" fmla="*/ 31 w 94"/>
                <a:gd name="T11" fmla="*/ 107 h 109"/>
                <a:gd name="T12" fmla="*/ 57 w 94"/>
                <a:gd name="T13" fmla="*/ 109 h 109"/>
                <a:gd name="T14" fmla="*/ 80 w 94"/>
                <a:gd name="T15" fmla="*/ 99 h 109"/>
                <a:gd name="T16" fmla="*/ 85 w 94"/>
                <a:gd name="T17" fmla="*/ 23 h 109"/>
                <a:gd name="T18" fmla="*/ 27 w 94"/>
                <a:gd name="T19" fmla="*/ 76 h 109"/>
                <a:gd name="T20" fmla="*/ 32 w 94"/>
                <a:gd name="T21" fmla="*/ 89 h 109"/>
                <a:gd name="T22" fmla="*/ 27 w 94"/>
                <a:gd name="T23" fmla="*/ 76 h 109"/>
                <a:gd name="T24" fmla="*/ 30 w 94"/>
                <a:gd name="T25" fmla="*/ 38 h 109"/>
                <a:gd name="T26" fmla="*/ 35 w 94"/>
                <a:gd name="T27" fmla="*/ 28 h 109"/>
                <a:gd name="T28" fmla="*/ 30 w 94"/>
                <a:gd name="T29" fmla="*/ 38 h 109"/>
                <a:gd name="T30" fmla="*/ 63 w 94"/>
                <a:gd name="T31" fmla="*/ 38 h 109"/>
                <a:gd name="T32" fmla="*/ 65 w 94"/>
                <a:gd name="T33" fmla="*/ 48 h 109"/>
                <a:gd name="T34" fmla="*/ 57 w 94"/>
                <a:gd name="T35" fmla="*/ 46 h 109"/>
                <a:gd name="T36" fmla="*/ 63 w 94"/>
                <a:gd name="T37" fmla="*/ 38 h 109"/>
                <a:gd name="T38" fmla="*/ 65 w 94"/>
                <a:gd name="T39" fmla="*/ 66 h 109"/>
                <a:gd name="T40" fmla="*/ 68 w 94"/>
                <a:gd name="T41" fmla="*/ 76 h 109"/>
                <a:gd name="T42" fmla="*/ 65 w 94"/>
                <a:gd name="T43" fmla="*/ 6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4" h="109">
                  <a:moveTo>
                    <a:pt x="85" y="23"/>
                  </a:moveTo>
                  <a:cubicBezTo>
                    <a:pt x="68" y="0"/>
                    <a:pt x="7" y="2"/>
                    <a:pt x="2" y="38"/>
                  </a:cubicBezTo>
                  <a:cubicBezTo>
                    <a:pt x="21" y="48"/>
                    <a:pt x="0" y="91"/>
                    <a:pt x="17" y="106"/>
                  </a:cubicBezTo>
                  <a:cubicBezTo>
                    <a:pt x="19" y="107"/>
                    <a:pt x="22" y="107"/>
                    <a:pt x="25" y="106"/>
                  </a:cubicBezTo>
                  <a:cubicBezTo>
                    <a:pt x="25" y="106"/>
                    <a:pt x="25" y="106"/>
                    <a:pt x="26" y="106"/>
                  </a:cubicBezTo>
                  <a:cubicBezTo>
                    <a:pt x="28" y="106"/>
                    <a:pt x="30" y="106"/>
                    <a:pt x="31" y="107"/>
                  </a:cubicBezTo>
                  <a:cubicBezTo>
                    <a:pt x="40" y="109"/>
                    <a:pt x="48" y="109"/>
                    <a:pt x="57" y="109"/>
                  </a:cubicBezTo>
                  <a:cubicBezTo>
                    <a:pt x="66" y="107"/>
                    <a:pt x="74" y="107"/>
                    <a:pt x="80" y="99"/>
                  </a:cubicBezTo>
                  <a:cubicBezTo>
                    <a:pt x="94" y="81"/>
                    <a:pt x="80" y="48"/>
                    <a:pt x="85" y="23"/>
                  </a:cubicBezTo>
                  <a:close/>
                  <a:moveTo>
                    <a:pt x="27" y="76"/>
                  </a:moveTo>
                  <a:cubicBezTo>
                    <a:pt x="31" y="78"/>
                    <a:pt x="33" y="82"/>
                    <a:pt x="32" y="89"/>
                  </a:cubicBezTo>
                  <a:cubicBezTo>
                    <a:pt x="24" y="91"/>
                    <a:pt x="28" y="81"/>
                    <a:pt x="27" y="76"/>
                  </a:cubicBezTo>
                  <a:close/>
                  <a:moveTo>
                    <a:pt x="30" y="38"/>
                  </a:moveTo>
                  <a:cubicBezTo>
                    <a:pt x="23" y="36"/>
                    <a:pt x="28" y="25"/>
                    <a:pt x="35" y="28"/>
                  </a:cubicBezTo>
                  <a:cubicBezTo>
                    <a:pt x="37" y="35"/>
                    <a:pt x="30" y="33"/>
                    <a:pt x="30" y="38"/>
                  </a:cubicBezTo>
                  <a:close/>
                  <a:moveTo>
                    <a:pt x="63" y="38"/>
                  </a:moveTo>
                  <a:cubicBezTo>
                    <a:pt x="66" y="39"/>
                    <a:pt x="65" y="44"/>
                    <a:pt x="65" y="48"/>
                  </a:cubicBezTo>
                  <a:cubicBezTo>
                    <a:pt x="63" y="47"/>
                    <a:pt x="61" y="45"/>
                    <a:pt x="57" y="46"/>
                  </a:cubicBezTo>
                  <a:cubicBezTo>
                    <a:pt x="58" y="42"/>
                    <a:pt x="62" y="42"/>
                    <a:pt x="63" y="38"/>
                  </a:cubicBezTo>
                  <a:close/>
                  <a:moveTo>
                    <a:pt x="65" y="66"/>
                  </a:moveTo>
                  <a:cubicBezTo>
                    <a:pt x="69" y="67"/>
                    <a:pt x="67" y="72"/>
                    <a:pt x="68" y="76"/>
                  </a:cubicBezTo>
                  <a:cubicBezTo>
                    <a:pt x="62" y="75"/>
                    <a:pt x="62" y="69"/>
                    <a:pt x="65" y="6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2" name="Freeform 48">
              <a:extLst>
                <a:ext uri="{FF2B5EF4-FFF2-40B4-BE49-F238E27FC236}">
                  <a16:creationId xmlns:a16="http://schemas.microsoft.com/office/drawing/2014/main" id="{5C16444E-CCBC-452B-8051-96194FA2B597}"/>
                </a:ext>
              </a:extLst>
            </p:cNvPr>
            <p:cNvSpPr>
              <a:spLocks noEditPoints="1"/>
            </p:cNvSpPr>
            <p:nvPr/>
          </p:nvSpPr>
          <p:spPr bwMode="auto">
            <a:xfrm>
              <a:off x="6384513" y="1028224"/>
              <a:ext cx="141451" cy="168500"/>
            </a:xfrm>
            <a:custGeom>
              <a:avLst/>
              <a:gdLst>
                <a:gd name="T0" fmla="*/ 86 w 94"/>
                <a:gd name="T1" fmla="*/ 23 h 109"/>
                <a:gd name="T2" fmla="*/ 2 w 94"/>
                <a:gd name="T3" fmla="*/ 38 h 109"/>
                <a:gd name="T4" fmla="*/ 17 w 94"/>
                <a:gd name="T5" fmla="*/ 106 h 109"/>
                <a:gd name="T6" fmla="*/ 25 w 94"/>
                <a:gd name="T7" fmla="*/ 106 h 109"/>
                <a:gd name="T8" fmla="*/ 26 w 94"/>
                <a:gd name="T9" fmla="*/ 106 h 109"/>
                <a:gd name="T10" fmla="*/ 31 w 94"/>
                <a:gd name="T11" fmla="*/ 107 h 109"/>
                <a:gd name="T12" fmla="*/ 57 w 94"/>
                <a:gd name="T13" fmla="*/ 109 h 109"/>
                <a:gd name="T14" fmla="*/ 81 w 94"/>
                <a:gd name="T15" fmla="*/ 99 h 109"/>
                <a:gd name="T16" fmla="*/ 86 w 94"/>
                <a:gd name="T17" fmla="*/ 23 h 109"/>
                <a:gd name="T18" fmla="*/ 27 w 94"/>
                <a:gd name="T19" fmla="*/ 76 h 109"/>
                <a:gd name="T20" fmla="*/ 32 w 94"/>
                <a:gd name="T21" fmla="*/ 89 h 109"/>
                <a:gd name="T22" fmla="*/ 27 w 94"/>
                <a:gd name="T23" fmla="*/ 76 h 109"/>
                <a:gd name="T24" fmla="*/ 30 w 94"/>
                <a:gd name="T25" fmla="*/ 38 h 109"/>
                <a:gd name="T26" fmla="*/ 35 w 94"/>
                <a:gd name="T27" fmla="*/ 28 h 109"/>
                <a:gd name="T28" fmla="*/ 30 w 94"/>
                <a:gd name="T29" fmla="*/ 38 h 109"/>
                <a:gd name="T30" fmla="*/ 63 w 94"/>
                <a:gd name="T31" fmla="*/ 38 h 109"/>
                <a:gd name="T32" fmla="*/ 65 w 94"/>
                <a:gd name="T33" fmla="*/ 48 h 109"/>
                <a:gd name="T34" fmla="*/ 58 w 94"/>
                <a:gd name="T35" fmla="*/ 46 h 109"/>
                <a:gd name="T36" fmla="*/ 63 w 94"/>
                <a:gd name="T37" fmla="*/ 38 h 109"/>
                <a:gd name="T38" fmla="*/ 65 w 94"/>
                <a:gd name="T39" fmla="*/ 66 h 109"/>
                <a:gd name="T40" fmla="*/ 68 w 94"/>
                <a:gd name="T41" fmla="*/ 76 h 109"/>
                <a:gd name="T42" fmla="*/ 65 w 94"/>
                <a:gd name="T43" fmla="*/ 6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4" h="109">
                  <a:moveTo>
                    <a:pt x="86" y="23"/>
                  </a:moveTo>
                  <a:cubicBezTo>
                    <a:pt x="69" y="0"/>
                    <a:pt x="8" y="2"/>
                    <a:pt x="2" y="38"/>
                  </a:cubicBezTo>
                  <a:cubicBezTo>
                    <a:pt x="21" y="48"/>
                    <a:pt x="0" y="91"/>
                    <a:pt x="17" y="106"/>
                  </a:cubicBezTo>
                  <a:cubicBezTo>
                    <a:pt x="19" y="107"/>
                    <a:pt x="22" y="107"/>
                    <a:pt x="25" y="106"/>
                  </a:cubicBezTo>
                  <a:cubicBezTo>
                    <a:pt x="25" y="106"/>
                    <a:pt x="26" y="106"/>
                    <a:pt x="26" y="106"/>
                  </a:cubicBezTo>
                  <a:cubicBezTo>
                    <a:pt x="28" y="106"/>
                    <a:pt x="30" y="106"/>
                    <a:pt x="31" y="107"/>
                  </a:cubicBezTo>
                  <a:cubicBezTo>
                    <a:pt x="40" y="109"/>
                    <a:pt x="49" y="109"/>
                    <a:pt x="57" y="109"/>
                  </a:cubicBezTo>
                  <a:cubicBezTo>
                    <a:pt x="66" y="107"/>
                    <a:pt x="74" y="107"/>
                    <a:pt x="81" y="99"/>
                  </a:cubicBezTo>
                  <a:cubicBezTo>
                    <a:pt x="94" y="81"/>
                    <a:pt x="80" y="48"/>
                    <a:pt x="86" y="23"/>
                  </a:cubicBezTo>
                  <a:close/>
                  <a:moveTo>
                    <a:pt x="27" y="76"/>
                  </a:moveTo>
                  <a:cubicBezTo>
                    <a:pt x="31" y="78"/>
                    <a:pt x="33" y="82"/>
                    <a:pt x="32" y="89"/>
                  </a:cubicBezTo>
                  <a:cubicBezTo>
                    <a:pt x="24" y="91"/>
                    <a:pt x="28" y="81"/>
                    <a:pt x="27" y="76"/>
                  </a:cubicBezTo>
                  <a:close/>
                  <a:moveTo>
                    <a:pt x="30" y="38"/>
                  </a:moveTo>
                  <a:cubicBezTo>
                    <a:pt x="24" y="36"/>
                    <a:pt x="29" y="25"/>
                    <a:pt x="35" y="28"/>
                  </a:cubicBezTo>
                  <a:cubicBezTo>
                    <a:pt x="37" y="35"/>
                    <a:pt x="30" y="33"/>
                    <a:pt x="30" y="38"/>
                  </a:cubicBezTo>
                  <a:close/>
                  <a:moveTo>
                    <a:pt x="63" y="38"/>
                  </a:moveTo>
                  <a:cubicBezTo>
                    <a:pt x="66" y="39"/>
                    <a:pt x="65" y="44"/>
                    <a:pt x="65" y="48"/>
                  </a:cubicBezTo>
                  <a:cubicBezTo>
                    <a:pt x="63" y="47"/>
                    <a:pt x="61" y="45"/>
                    <a:pt x="58" y="46"/>
                  </a:cubicBezTo>
                  <a:cubicBezTo>
                    <a:pt x="59" y="42"/>
                    <a:pt x="62" y="42"/>
                    <a:pt x="63" y="38"/>
                  </a:cubicBezTo>
                  <a:close/>
                  <a:moveTo>
                    <a:pt x="65" y="66"/>
                  </a:moveTo>
                  <a:cubicBezTo>
                    <a:pt x="69" y="67"/>
                    <a:pt x="67" y="72"/>
                    <a:pt x="68" y="76"/>
                  </a:cubicBezTo>
                  <a:cubicBezTo>
                    <a:pt x="62" y="75"/>
                    <a:pt x="62" y="69"/>
                    <a:pt x="65" y="66"/>
                  </a:cubicBezTo>
                  <a:close/>
                </a:path>
              </a:pathLst>
            </a:custGeom>
            <a:solidFill>
              <a:srgbClr val="00B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3" name="Freeform 49">
              <a:extLst>
                <a:ext uri="{FF2B5EF4-FFF2-40B4-BE49-F238E27FC236}">
                  <a16:creationId xmlns:a16="http://schemas.microsoft.com/office/drawing/2014/main" id="{2568F16E-3DAB-4E77-9160-B56678ADECBC}"/>
                </a:ext>
              </a:extLst>
            </p:cNvPr>
            <p:cNvSpPr>
              <a:spLocks noEditPoints="1"/>
            </p:cNvSpPr>
            <p:nvPr/>
          </p:nvSpPr>
          <p:spPr bwMode="auto">
            <a:xfrm>
              <a:off x="6699967" y="1016000"/>
              <a:ext cx="142015" cy="168500"/>
            </a:xfrm>
            <a:custGeom>
              <a:avLst/>
              <a:gdLst>
                <a:gd name="T0" fmla="*/ 86 w 94"/>
                <a:gd name="T1" fmla="*/ 23 h 109"/>
                <a:gd name="T2" fmla="*/ 2 w 94"/>
                <a:gd name="T3" fmla="*/ 38 h 109"/>
                <a:gd name="T4" fmla="*/ 17 w 94"/>
                <a:gd name="T5" fmla="*/ 107 h 109"/>
                <a:gd name="T6" fmla="*/ 25 w 94"/>
                <a:gd name="T7" fmla="*/ 107 h 109"/>
                <a:gd name="T8" fmla="*/ 26 w 94"/>
                <a:gd name="T9" fmla="*/ 107 h 109"/>
                <a:gd name="T10" fmla="*/ 31 w 94"/>
                <a:gd name="T11" fmla="*/ 107 h 109"/>
                <a:gd name="T12" fmla="*/ 57 w 94"/>
                <a:gd name="T13" fmla="*/ 109 h 109"/>
                <a:gd name="T14" fmla="*/ 81 w 94"/>
                <a:gd name="T15" fmla="*/ 99 h 109"/>
                <a:gd name="T16" fmla="*/ 86 w 94"/>
                <a:gd name="T17" fmla="*/ 23 h 109"/>
                <a:gd name="T18" fmla="*/ 27 w 94"/>
                <a:gd name="T19" fmla="*/ 76 h 109"/>
                <a:gd name="T20" fmla="*/ 32 w 94"/>
                <a:gd name="T21" fmla="*/ 89 h 109"/>
                <a:gd name="T22" fmla="*/ 27 w 94"/>
                <a:gd name="T23" fmla="*/ 76 h 109"/>
                <a:gd name="T24" fmla="*/ 30 w 94"/>
                <a:gd name="T25" fmla="*/ 38 h 109"/>
                <a:gd name="T26" fmla="*/ 35 w 94"/>
                <a:gd name="T27" fmla="*/ 28 h 109"/>
                <a:gd name="T28" fmla="*/ 30 w 94"/>
                <a:gd name="T29" fmla="*/ 38 h 109"/>
                <a:gd name="T30" fmla="*/ 63 w 94"/>
                <a:gd name="T31" fmla="*/ 38 h 109"/>
                <a:gd name="T32" fmla="*/ 65 w 94"/>
                <a:gd name="T33" fmla="*/ 49 h 109"/>
                <a:gd name="T34" fmla="*/ 58 w 94"/>
                <a:gd name="T35" fmla="*/ 46 h 109"/>
                <a:gd name="T36" fmla="*/ 63 w 94"/>
                <a:gd name="T37" fmla="*/ 38 h 109"/>
                <a:gd name="T38" fmla="*/ 65 w 94"/>
                <a:gd name="T39" fmla="*/ 66 h 109"/>
                <a:gd name="T40" fmla="*/ 68 w 94"/>
                <a:gd name="T41" fmla="*/ 76 h 109"/>
                <a:gd name="T42" fmla="*/ 65 w 94"/>
                <a:gd name="T43" fmla="*/ 6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4" h="109">
                  <a:moveTo>
                    <a:pt x="86" y="23"/>
                  </a:moveTo>
                  <a:cubicBezTo>
                    <a:pt x="69" y="0"/>
                    <a:pt x="8" y="2"/>
                    <a:pt x="2" y="38"/>
                  </a:cubicBezTo>
                  <a:cubicBezTo>
                    <a:pt x="21" y="48"/>
                    <a:pt x="0" y="91"/>
                    <a:pt x="17" y="107"/>
                  </a:cubicBezTo>
                  <a:cubicBezTo>
                    <a:pt x="19" y="107"/>
                    <a:pt x="22" y="107"/>
                    <a:pt x="25" y="107"/>
                  </a:cubicBezTo>
                  <a:cubicBezTo>
                    <a:pt x="25" y="107"/>
                    <a:pt x="26" y="107"/>
                    <a:pt x="26" y="107"/>
                  </a:cubicBezTo>
                  <a:cubicBezTo>
                    <a:pt x="28" y="106"/>
                    <a:pt x="30" y="107"/>
                    <a:pt x="31" y="107"/>
                  </a:cubicBezTo>
                  <a:cubicBezTo>
                    <a:pt x="40" y="109"/>
                    <a:pt x="49" y="109"/>
                    <a:pt x="57" y="109"/>
                  </a:cubicBezTo>
                  <a:cubicBezTo>
                    <a:pt x="66" y="107"/>
                    <a:pt x="75" y="107"/>
                    <a:pt x="81" y="99"/>
                  </a:cubicBezTo>
                  <a:cubicBezTo>
                    <a:pt x="94" y="81"/>
                    <a:pt x="80" y="48"/>
                    <a:pt x="86" y="23"/>
                  </a:cubicBezTo>
                  <a:close/>
                  <a:moveTo>
                    <a:pt x="27" y="76"/>
                  </a:moveTo>
                  <a:cubicBezTo>
                    <a:pt x="31" y="79"/>
                    <a:pt x="33" y="83"/>
                    <a:pt x="32" y="89"/>
                  </a:cubicBezTo>
                  <a:cubicBezTo>
                    <a:pt x="24" y="92"/>
                    <a:pt x="29" y="81"/>
                    <a:pt x="27" y="76"/>
                  </a:cubicBezTo>
                  <a:close/>
                  <a:moveTo>
                    <a:pt x="30" y="38"/>
                  </a:moveTo>
                  <a:cubicBezTo>
                    <a:pt x="24" y="37"/>
                    <a:pt x="29" y="26"/>
                    <a:pt x="35" y="28"/>
                  </a:cubicBezTo>
                  <a:cubicBezTo>
                    <a:pt x="37" y="35"/>
                    <a:pt x="30" y="33"/>
                    <a:pt x="30" y="38"/>
                  </a:cubicBezTo>
                  <a:close/>
                  <a:moveTo>
                    <a:pt x="63" y="38"/>
                  </a:moveTo>
                  <a:cubicBezTo>
                    <a:pt x="66" y="39"/>
                    <a:pt x="65" y="45"/>
                    <a:pt x="65" y="49"/>
                  </a:cubicBezTo>
                  <a:cubicBezTo>
                    <a:pt x="63" y="47"/>
                    <a:pt x="61" y="46"/>
                    <a:pt x="58" y="46"/>
                  </a:cubicBezTo>
                  <a:cubicBezTo>
                    <a:pt x="59" y="43"/>
                    <a:pt x="62" y="42"/>
                    <a:pt x="63" y="38"/>
                  </a:cubicBezTo>
                  <a:close/>
                  <a:moveTo>
                    <a:pt x="65" y="66"/>
                  </a:moveTo>
                  <a:cubicBezTo>
                    <a:pt x="69" y="67"/>
                    <a:pt x="67" y="73"/>
                    <a:pt x="68" y="76"/>
                  </a:cubicBezTo>
                  <a:cubicBezTo>
                    <a:pt x="62" y="76"/>
                    <a:pt x="62" y="70"/>
                    <a:pt x="65" y="66"/>
                  </a:cubicBezTo>
                  <a:close/>
                </a:path>
              </a:pathLst>
            </a:custGeom>
            <a:solidFill>
              <a:srgbClr val="58C9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cxnSp>
        <p:nvCxnSpPr>
          <p:cNvPr id="124" name="直接连接符 123">
            <a:extLst>
              <a:ext uri="{FF2B5EF4-FFF2-40B4-BE49-F238E27FC236}">
                <a16:creationId xmlns:a16="http://schemas.microsoft.com/office/drawing/2014/main" id="{3EA121F0-07C0-400F-B686-84F7D44F77CE}"/>
              </a:ext>
            </a:extLst>
          </p:cNvPr>
          <p:cNvCxnSpPr>
            <a:cxnSpLocks/>
          </p:cNvCxnSpPr>
          <p:nvPr/>
        </p:nvCxnSpPr>
        <p:spPr>
          <a:xfrm>
            <a:off x="1745109" y="0"/>
            <a:ext cx="0" cy="685800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文本框 20">
            <a:extLst>
              <a:ext uri="{FF2B5EF4-FFF2-40B4-BE49-F238E27FC236}">
                <a16:creationId xmlns:a16="http://schemas.microsoft.com/office/drawing/2014/main" id="{3F78A588-0847-4068-A810-A94F448D6C65}"/>
              </a:ext>
            </a:extLst>
          </p:cNvPr>
          <p:cNvSpPr txBox="1"/>
          <p:nvPr/>
        </p:nvSpPr>
        <p:spPr>
          <a:xfrm>
            <a:off x="2237112" y="2536379"/>
            <a:ext cx="9682839" cy="3730765"/>
          </a:xfrm>
          <a:prstGeom prst="rect">
            <a:avLst/>
          </a:prstGeom>
          <a:noFill/>
        </p:spPr>
        <p:txBody>
          <a:bodyPr wrap="square">
            <a:spAutoFit/>
          </a:bodyPr>
          <a:lstStyle/>
          <a:p>
            <a:pPr marL="342900" indent="-342900">
              <a:lnSpc>
                <a:spcPct val="150000"/>
              </a:lnSpc>
              <a:buFont typeface="Wingdings" panose="05000000000000000000" pitchFamily="2" charset="2"/>
              <a:buChar char="l"/>
            </a:pPr>
            <a:r>
              <a:rPr lang="zh-CN" altLang="en-US" sz="2000" dirty="0">
                <a:ea typeface="微软雅黑" panose="020B0503020204020204" pitchFamily="34" charset="-122"/>
              </a:rPr>
              <a:t>推导过程中可以引用命题演算中的规则 </a:t>
            </a:r>
            <a:r>
              <a:rPr lang="en-US" altLang="zh-CN" sz="2000" dirty="0">
                <a:ea typeface="微软雅黑" panose="020B0503020204020204" pitchFamily="34" charset="-122"/>
              </a:rPr>
              <a:t>P </a:t>
            </a:r>
            <a:r>
              <a:rPr lang="zh-CN" altLang="en-US" sz="2000" dirty="0">
                <a:ea typeface="微软雅黑" panose="020B0503020204020204" pitchFamily="34" charset="-122"/>
              </a:rPr>
              <a:t>和规则 </a:t>
            </a:r>
            <a:r>
              <a:rPr lang="en-US" altLang="zh-CN" sz="2000" dirty="0">
                <a:ea typeface="微软雅黑" panose="020B0503020204020204" pitchFamily="34" charset="-122"/>
              </a:rPr>
              <a:t>T</a:t>
            </a:r>
            <a:r>
              <a:rPr lang="zh-CN" altLang="en-US" sz="2000" dirty="0">
                <a:ea typeface="微软雅黑" panose="020B0503020204020204" pitchFamily="34" charset="-122"/>
              </a:rPr>
              <a:t>； </a:t>
            </a:r>
            <a:endParaRPr lang="en-US" altLang="zh-CN" sz="2000" dirty="0">
              <a:ea typeface="微软雅黑" panose="020B0503020204020204" pitchFamily="34" charset="-122"/>
            </a:endParaRPr>
          </a:p>
          <a:p>
            <a:pPr marL="342900" indent="-342900">
              <a:lnSpc>
                <a:spcPct val="150000"/>
              </a:lnSpc>
              <a:buFont typeface="Wingdings" panose="05000000000000000000" pitchFamily="2" charset="2"/>
              <a:buChar char="l"/>
            </a:pPr>
            <a:r>
              <a:rPr lang="zh-CN" altLang="en-US" sz="2000" dirty="0">
                <a:ea typeface="微软雅黑" panose="020B0503020204020204" pitchFamily="34" charset="-122"/>
              </a:rPr>
              <a:t>如果结论是以</a:t>
            </a:r>
            <a:r>
              <a:rPr lang="zh-CN" altLang="en-US" sz="2000" b="1" dirty="0">
                <a:solidFill>
                  <a:schemeClr val="accent2"/>
                </a:solidFill>
                <a:ea typeface="微软雅黑" panose="020B0503020204020204" pitchFamily="34" charset="-122"/>
              </a:rPr>
              <a:t>条件形式或析取形式</a:t>
            </a:r>
            <a:r>
              <a:rPr lang="zh-CN" altLang="en-US" sz="2000" dirty="0">
                <a:ea typeface="微软雅黑" panose="020B0503020204020204" pitchFamily="34" charset="-122"/>
              </a:rPr>
              <a:t>给出，则可使用规则 </a:t>
            </a:r>
            <a:r>
              <a:rPr lang="en-US" altLang="zh-CN" sz="2000" dirty="0">
                <a:ea typeface="微软雅黑" panose="020B0503020204020204" pitchFamily="34" charset="-122"/>
              </a:rPr>
              <a:t>CP</a:t>
            </a:r>
            <a:r>
              <a:rPr lang="zh-CN" altLang="en-US" sz="2000" dirty="0">
                <a:ea typeface="微软雅黑" panose="020B0503020204020204" pitchFamily="34" charset="-122"/>
              </a:rPr>
              <a:t>； </a:t>
            </a:r>
            <a:endParaRPr lang="en-US" altLang="zh-CN" sz="2000" dirty="0">
              <a:ea typeface="微软雅黑" panose="020B0503020204020204" pitchFamily="34" charset="-122"/>
            </a:endParaRPr>
          </a:p>
          <a:p>
            <a:pPr marL="342900" indent="-342900">
              <a:lnSpc>
                <a:spcPct val="150000"/>
              </a:lnSpc>
              <a:buFont typeface="Wingdings" panose="05000000000000000000" pitchFamily="2" charset="2"/>
              <a:buChar char="l"/>
            </a:pPr>
            <a:r>
              <a:rPr lang="zh-CN" altLang="en-US" sz="2000" dirty="0">
                <a:ea typeface="微软雅黑" panose="020B0503020204020204" pitchFamily="34" charset="-122"/>
              </a:rPr>
              <a:t>若需</a:t>
            </a:r>
            <a:r>
              <a:rPr lang="zh-CN" altLang="en-US" sz="2000" b="1" dirty="0">
                <a:solidFill>
                  <a:schemeClr val="accent2"/>
                </a:solidFill>
                <a:ea typeface="微软雅黑" panose="020B0503020204020204" pitchFamily="34" charset="-122"/>
              </a:rPr>
              <a:t>消去量词</a:t>
            </a:r>
            <a:r>
              <a:rPr lang="zh-CN" altLang="en-US" sz="2000" dirty="0">
                <a:ea typeface="微软雅黑" panose="020B0503020204020204" pitchFamily="34" charset="-122"/>
              </a:rPr>
              <a:t>，可以引用</a:t>
            </a:r>
            <a:r>
              <a:rPr lang="zh-CN" altLang="en-US" sz="2000" dirty="0">
                <a:solidFill>
                  <a:srgbClr val="FF0000"/>
                </a:solidFill>
                <a:ea typeface="微软雅黑" panose="020B0503020204020204" pitchFamily="34" charset="-122"/>
              </a:rPr>
              <a:t>规则 </a:t>
            </a:r>
            <a:r>
              <a:rPr lang="en-US" altLang="zh-CN" sz="2000" dirty="0">
                <a:solidFill>
                  <a:srgbClr val="FF0000"/>
                </a:solidFill>
                <a:ea typeface="微软雅黑" panose="020B0503020204020204" pitchFamily="34" charset="-122"/>
              </a:rPr>
              <a:t>US </a:t>
            </a:r>
            <a:r>
              <a:rPr lang="zh-CN" altLang="en-US" sz="2000" dirty="0">
                <a:solidFill>
                  <a:srgbClr val="FF0000"/>
                </a:solidFill>
                <a:ea typeface="微软雅黑" panose="020B0503020204020204" pitchFamily="34" charset="-122"/>
              </a:rPr>
              <a:t>和规则 </a:t>
            </a:r>
            <a:r>
              <a:rPr lang="en-US" altLang="zh-CN" sz="2000" dirty="0">
                <a:solidFill>
                  <a:srgbClr val="FF0000"/>
                </a:solidFill>
                <a:ea typeface="微软雅黑" panose="020B0503020204020204" pitchFamily="34" charset="-122"/>
              </a:rPr>
              <a:t>ES</a:t>
            </a:r>
            <a:r>
              <a:rPr lang="zh-CN" altLang="en-US" sz="2000" dirty="0">
                <a:ea typeface="微软雅黑" panose="020B0503020204020204" pitchFamily="34" charset="-122"/>
              </a:rPr>
              <a:t>； </a:t>
            </a:r>
            <a:endParaRPr lang="en-US" altLang="zh-CN" sz="2000" dirty="0">
              <a:ea typeface="微软雅黑" panose="020B0503020204020204" pitchFamily="34" charset="-122"/>
            </a:endParaRPr>
          </a:p>
          <a:p>
            <a:pPr marL="342900" indent="-342900">
              <a:lnSpc>
                <a:spcPct val="150000"/>
              </a:lnSpc>
              <a:buFont typeface="Wingdings" panose="05000000000000000000" pitchFamily="2" charset="2"/>
              <a:buChar char="l"/>
            </a:pPr>
            <a:r>
              <a:rPr lang="zh-CN" altLang="en-US" sz="2000" dirty="0">
                <a:ea typeface="微软雅黑" panose="020B0503020204020204" pitchFamily="34" charset="-122"/>
              </a:rPr>
              <a:t>当所求结论需</a:t>
            </a:r>
            <a:r>
              <a:rPr lang="zh-CN" altLang="en-US" sz="2000" b="1" dirty="0">
                <a:solidFill>
                  <a:schemeClr val="accent2"/>
                </a:solidFill>
                <a:ea typeface="微软雅黑" panose="020B0503020204020204" pitchFamily="34" charset="-122"/>
              </a:rPr>
              <a:t>定量</a:t>
            </a:r>
            <a:r>
              <a:rPr lang="zh-CN" altLang="en-US" sz="2000" dirty="0">
                <a:ea typeface="微软雅黑" panose="020B0503020204020204" pitchFamily="34" charset="-122"/>
              </a:rPr>
              <a:t>时，可引用</a:t>
            </a:r>
            <a:r>
              <a:rPr lang="zh-CN" altLang="en-US" sz="2000" dirty="0">
                <a:solidFill>
                  <a:srgbClr val="FF0000"/>
                </a:solidFill>
                <a:ea typeface="微软雅黑" panose="020B0503020204020204" pitchFamily="34" charset="-122"/>
              </a:rPr>
              <a:t>规则 </a:t>
            </a:r>
            <a:r>
              <a:rPr lang="en-US" altLang="zh-CN" sz="2000" dirty="0">
                <a:solidFill>
                  <a:srgbClr val="FF0000"/>
                </a:solidFill>
                <a:ea typeface="微软雅黑" panose="020B0503020204020204" pitchFamily="34" charset="-122"/>
              </a:rPr>
              <a:t>UG </a:t>
            </a:r>
            <a:r>
              <a:rPr lang="zh-CN" altLang="en-US" sz="2000" dirty="0">
                <a:solidFill>
                  <a:srgbClr val="FF0000"/>
                </a:solidFill>
                <a:ea typeface="微软雅黑" panose="020B0503020204020204" pitchFamily="34" charset="-122"/>
              </a:rPr>
              <a:t>和规则 </a:t>
            </a:r>
            <a:r>
              <a:rPr lang="en-US" altLang="zh-CN" sz="2000" dirty="0">
                <a:solidFill>
                  <a:srgbClr val="FF0000"/>
                </a:solidFill>
                <a:ea typeface="微软雅黑" panose="020B0503020204020204" pitchFamily="34" charset="-122"/>
              </a:rPr>
              <a:t>EG</a:t>
            </a:r>
            <a:r>
              <a:rPr lang="zh-CN" altLang="en-US" sz="2000" dirty="0">
                <a:ea typeface="微软雅黑" panose="020B0503020204020204" pitchFamily="34" charset="-122"/>
              </a:rPr>
              <a:t>引入量词</a:t>
            </a:r>
            <a:r>
              <a:rPr lang="en-US" altLang="zh-CN" sz="2000" dirty="0">
                <a:ea typeface="微软雅黑" panose="020B0503020204020204" pitchFamily="34" charset="-122"/>
              </a:rPr>
              <a:t>; </a:t>
            </a:r>
          </a:p>
          <a:p>
            <a:pPr marL="342900" indent="-342900">
              <a:lnSpc>
                <a:spcPct val="150000"/>
              </a:lnSpc>
              <a:buFont typeface="Wingdings" panose="05000000000000000000" pitchFamily="2" charset="2"/>
              <a:buChar char="l"/>
            </a:pPr>
            <a:r>
              <a:rPr lang="zh-CN" altLang="en-US" sz="2000" dirty="0">
                <a:ea typeface="微软雅黑" panose="020B0503020204020204" pitchFamily="34" charset="-122"/>
              </a:rPr>
              <a:t>证明时可采用如命题演算中的</a:t>
            </a:r>
            <a:r>
              <a:rPr lang="zh-CN" altLang="en-US" sz="2000" b="1" dirty="0">
                <a:solidFill>
                  <a:schemeClr val="accent2"/>
                </a:solidFill>
                <a:ea typeface="微软雅黑" panose="020B0503020204020204" pitchFamily="34" charset="-122"/>
              </a:rPr>
              <a:t>直接证明方法和间接证明方法</a:t>
            </a:r>
            <a:r>
              <a:rPr lang="en-US" altLang="zh-CN" sz="2000" dirty="0">
                <a:ea typeface="微软雅黑" panose="020B0503020204020204" pitchFamily="34" charset="-122"/>
              </a:rPr>
              <a:t>; </a:t>
            </a:r>
          </a:p>
          <a:p>
            <a:pPr marL="342900" indent="-342900">
              <a:lnSpc>
                <a:spcPct val="150000"/>
              </a:lnSpc>
              <a:buFont typeface="Wingdings" panose="05000000000000000000" pitchFamily="2" charset="2"/>
              <a:buChar char="l"/>
            </a:pPr>
            <a:r>
              <a:rPr lang="zh-CN" altLang="en-US" sz="2000" dirty="0">
                <a:ea typeface="微软雅黑" panose="020B0503020204020204" pitchFamily="34" charset="-122"/>
              </a:rPr>
              <a:t>推导过程中，对消去量词的公式或公式中</a:t>
            </a:r>
            <a:r>
              <a:rPr lang="zh-CN" altLang="en-US" sz="2000" b="1" dirty="0">
                <a:solidFill>
                  <a:schemeClr val="accent2"/>
                </a:solidFill>
                <a:ea typeface="微软雅黑" panose="020B0503020204020204" pitchFamily="34" charset="-122"/>
              </a:rPr>
              <a:t>不含量词的子公式</a:t>
            </a:r>
            <a:r>
              <a:rPr lang="zh-CN" altLang="en-US" sz="2000" dirty="0">
                <a:ea typeface="微软雅黑" panose="020B0503020204020204" pitchFamily="34" charset="-122"/>
              </a:rPr>
              <a:t>，可以引用</a:t>
            </a:r>
            <a:r>
              <a:rPr lang="zh-CN" altLang="en-US" sz="2000" dirty="0">
                <a:solidFill>
                  <a:srgbClr val="FF0000"/>
                </a:solidFill>
                <a:ea typeface="微软雅黑" panose="020B0503020204020204" pitchFamily="34" charset="-122"/>
              </a:rPr>
              <a:t>命题 演算</a:t>
            </a:r>
            <a:r>
              <a:rPr lang="zh-CN" altLang="en-US" sz="2000" dirty="0">
                <a:ea typeface="微软雅黑" panose="020B0503020204020204" pitchFamily="34" charset="-122"/>
              </a:rPr>
              <a:t>中的基本等价公式和基本蕴涵公式</a:t>
            </a:r>
            <a:r>
              <a:rPr lang="en-US" altLang="zh-CN" sz="2000" dirty="0">
                <a:ea typeface="微软雅黑" panose="020B0503020204020204" pitchFamily="34" charset="-122"/>
              </a:rPr>
              <a:t>;</a:t>
            </a:r>
          </a:p>
          <a:p>
            <a:pPr marL="342900" indent="-342900">
              <a:lnSpc>
                <a:spcPct val="150000"/>
              </a:lnSpc>
              <a:buFont typeface="Wingdings" panose="05000000000000000000" pitchFamily="2" charset="2"/>
              <a:buChar char="l"/>
            </a:pPr>
            <a:r>
              <a:rPr lang="zh-CN" altLang="en-US" sz="2000" dirty="0">
                <a:ea typeface="微软雅黑" panose="020B0503020204020204" pitchFamily="34" charset="-122"/>
              </a:rPr>
              <a:t>推导过程中，对</a:t>
            </a:r>
            <a:r>
              <a:rPr lang="zh-CN" altLang="en-US" sz="2000" b="1" dirty="0">
                <a:solidFill>
                  <a:schemeClr val="accent4"/>
                </a:solidFill>
                <a:ea typeface="微软雅黑" panose="020B0503020204020204" pitchFamily="34" charset="-122"/>
              </a:rPr>
              <a:t>含有量词的公式</a:t>
            </a:r>
            <a:r>
              <a:rPr lang="zh-CN" altLang="en-US" sz="2000" dirty="0">
                <a:ea typeface="微软雅黑" panose="020B0503020204020204" pitchFamily="34" charset="-122"/>
              </a:rPr>
              <a:t>可以引用</a:t>
            </a:r>
            <a:r>
              <a:rPr lang="zh-CN" altLang="en-US" sz="2000" dirty="0">
                <a:solidFill>
                  <a:srgbClr val="FF0000"/>
                </a:solidFill>
                <a:ea typeface="微软雅黑" panose="020B0503020204020204" pitchFamily="34" charset="-122"/>
              </a:rPr>
              <a:t>谓词中的基本等价公式和基本蕴涵公式</a:t>
            </a:r>
            <a:r>
              <a:rPr lang="zh-CN" altLang="en-US" sz="2000" dirty="0">
                <a:ea typeface="微软雅黑" panose="020B0503020204020204" pitchFamily="34" charset="-122"/>
              </a:rPr>
              <a:t>。</a:t>
            </a:r>
            <a:endParaRPr lang="en-US" altLang="zh-CN" sz="2000" dirty="0">
              <a:ea typeface="微软雅黑" panose="020B0503020204020204" pitchFamily="34" charset="-122"/>
            </a:endParaRPr>
          </a:p>
        </p:txBody>
      </p:sp>
      <p:sp>
        <p:nvSpPr>
          <p:cNvPr id="3" name="矩形: 圆角 2">
            <a:extLst>
              <a:ext uri="{FF2B5EF4-FFF2-40B4-BE49-F238E27FC236}">
                <a16:creationId xmlns:a16="http://schemas.microsoft.com/office/drawing/2014/main" id="{7FEBC6F5-4FEE-46C7-A81C-9E09AB11BE25}"/>
              </a:ext>
            </a:extLst>
          </p:cNvPr>
          <p:cNvSpPr/>
          <p:nvPr/>
        </p:nvSpPr>
        <p:spPr>
          <a:xfrm>
            <a:off x="2133600" y="1213753"/>
            <a:ext cx="9682843" cy="570597"/>
          </a:xfrm>
          <a:prstGeom prst="roundRect">
            <a:avLst>
              <a:gd name="adj" fmla="val 8550"/>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r>
              <a:rPr lang="zh-CN" altLang="en-US" sz="2000" dirty="0">
                <a:solidFill>
                  <a:schemeClr val="tx1"/>
                </a:solidFill>
                <a:ea typeface="微软雅黑" panose="020B0503020204020204" pitchFamily="34" charset="-122"/>
              </a:rPr>
              <a:t>假定推导过程都是在相同的个体域内进行的（通常是全总个体域）。</a:t>
            </a:r>
            <a:endParaRPr lang="en-US" altLang="zh-CN" sz="2000" dirty="0">
              <a:solidFill>
                <a:schemeClr val="tx1"/>
              </a:solidFill>
              <a:ea typeface="微软雅黑" panose="020B0503020204020204" pitchFamily="34" charset="-122"/>
            </a:endParaRPr>
          </a:p>
        </p:txBody>
      </p:sp>
      <p:sp>
        <p:nvSpPr>
          <p:cNvPr id="2" name="矩形: 圆顶角 1">
            <a:extLst>
              <a:ext uri="{FF2B5EF4-FFF2-40B4-BE49-F238E27FC236}">
                <a16:creationId xmlns:a16="http://schemas.microsoft.com/office/drawing/2014/main" id="{A3F24140-9491-4D50-984D-A9FB6203A856}"/>
              </a:ext>
            </a:extLst>
          </p:cNvPr>
          <p:cNvSpPr/>
          <p:nvPr/>
        </p:nvSpPr>
        <p:spPr>
          <a:xfrm>
            <a:off x="2133600" y="2043791"/>
            <a:ext cx="9682843" cy="429983"/>
          </a:xfrm>
          <a:prstGeom prst="round2SameRect">
            <a:avLst/>
          </a:prstGeom>
          <a:solidFill>
            <a:srgbClr val="FF940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b="1" dirty="0">
                <a:solidFill>
                  <a:srgbClr val="002060"/>
                </a:solidFill>
              </a:rPr>
              <a:t>综合推理方法</a:t>
            </a:r>
          </a:p>
        </p:txBody>
      </p:sp>
      <p:sp>
        <p:nvSpPr>
          <p:cNvPr id="16" name="文本框 15">
            <a:extLst>
              <a:ext uri="{FF2B5EF4-FFF2-40B4-BE49-F238E27FC236}">
                <a16:creationId xmlns:a16="http://schemas.microsoft.com/office/drawing/2014/main" id="{A2AB0E39-28E5-4FD3-AC5B-34B433700AF4}"/>
              </a:ext>
            </a:extLst>
          </p:cNvPr>
          <p:cNvSpPr txBox="1"/>
          <p:nvPr/>
        </p:nvSpPr>
        <p:spPr>
          <a:xfrm>
            <a:off x="1964871" y="78452"/>
            <a:ext cx="9905999" cy="707886"/>
          </a:xfrm>
          <a:prstGeom prst="rect">
            <a:avLst/>
          </a:prstGeom>
          <a:noFill/>
        </p:spPr>
        <p:txBody>
          <a:bodyPr wrap="square" rtlCol="0">
            <a:spAutoFit/>
          </a:bodyPr>
          <a:lstStyle/>
          <a:p>
            <a:r>
              <a:rPr lang="en-US" altLang="zh-CN" sz="4000" b="1" dirty="0">
                <a:solidFill>
                  <a:schemeClr val="bg1"/>
                </a:solidFill>
                <a:effectLst>
                  <a:outerShdw blurRad="38100" dist="38100" dir="2700000" algn="tl">
                    <a:srgbClr val="000000">
                      <a:alpha val="43137"/>
                    </a:srgbClr>
                  </a:outerShdw>
                </a:effectLst>
                <a:cs typeface="+mn-ea"/>
                <a:sym typeface="+mn-lt"/>
              </a:rPr>
              <a:t>Methods of Inference</a:t>
            </a:r>
            <a:endParaRPr lang="zh-CN" altLang="en-US" sz="4000" b="1" dirty="0">
              <a:solidFill>
                <a:schemeClr val="bg1"/>
              </a:solidFill>
              <a:effectLst>
                <a:outerShdw blurRad="38100" dist="38100" dir="2700000" algn="tl">
                  <a:srgbClr val="000000">
                    <a:alpha val="43137"/>
                  </a:srgbClr>
                </a:outerShdw>
              </a:effectLst>
              <a:cs typeface="+mn-ea"/>
              <a:sym typeface="+mn-lt"/>
            </a:endParaRPr>
          </a:p>
        </p:txBody>
      </p:sp>
    </p:spTree>
    <p:custDataLst>
      <p:tags r:id="rId1"/>
    </p:custDataLst>
    <p:extLst>
      <p:ext uri="{BB962C8B-B14F-4D97-AF65-F5344CB8AC3E}">
        <p14:creationId xmlns:p14="http://schemas.microsoft.com/office/powerpoint/2010/main" val="2592149285"/>
      </p:ext>
    </p:extLst>
  </p:cSld>
  <p:clrMapOvr>
    <a:masterClrMapping/>
  </p:clrMapOvr>
  <mc:AlternateContent xmlns:mc="http://schemas.openxmlformats.org/markup-compatibility/2006" xmlns:p14="http://schemas.microsoft.com/office/powerpoint/2010/main">
    <mc:Choice Requires="p14">
      <p:transition spd="slow" p14:dur="10500" advTm="86387"/>
    </mc:Choice>
    <mc:Fallback xmlns="">
      <p:transition spd="slow" advTm="8638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1">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圆角 22">
            <a:extLst>
              <a:ext uri="{FF2B5EF4-FFF2-40B4-BE49-F238E27FC236}">
                <a16:creationId xmlns:a16="http://schemas.microsoft.com/office/drawing/2014/main" id="{E730F7AE-775D-49C2-9FF4-2D0B8637EECF}"/>
              </a:ext>
            </a:extLst>
          </p:cNvPr>
          <p:cNvSpPr/>
          <p:nvPr/>
        </p:nvSpPr>
        <p:spPr>
          <a:xfrm>
            <a:off x="2155373" y="1600200"/>
            <a:ext cx="9639300" cy="5034643"/>
          </a:xfrm>
          <a:prstGeom prst="roundRect">
            <a:avLst>
              <a:gd name="adj" fmla="val 2561"/>
            </a:avLst>
          </a:prstGeom>
          <a:solidFill>
            <a:srgbClr val="F7F5B4">
              <a:alpha val="50980"/>
            </a:srgbClr>
          </a:solidFill>
          <a:ln w="38100">
            <a:solidFill>
              <a:srgbClr val="FF94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000" b="1" dirty="0">
              <a:solidFill>
                <a:schemeClr val="bg1"/>
              </a:solidFill>
            </a:endParaRPr>
          </a:p>
        </p:txBody>
      </p:sp>
      <p:grpSp>
        <p:nvGrpSpPr>
          <p:cNvPr id="88" name="组合 87">
            <a:extLst>
              <a:ext uri="{FF2B5EF4-FFF2-40B4-BE49-F238E27FC236}">
                <a16:creationId xmlns:a16="http://schemas.microsoft.com/office/drawing/2014/main" id="{E2249108-4EFE-45FD-BEE1-C43FD339EDC8}"/>
              </a:ext>
            </a:extLst>
          </p:cNvPr>
          <p:cNvGrpSpPr/>
          <p:nvPr/>
        </p:nvGrpSpPr>
        <p:grpSpPr>
          <a:xfrm>
            <a:off x="119973" y="397477"/>
            <a:ext cx="1449151" cy="180724"/>
            <a:chOff x="5392832" y="1016000"/>
            <a:chExt cx="1449150" cy="180724"/>
          </a:xfrm>
        </p:grpSpPr>
        <p:sp>
          <p:nvSpPr>
            <p:cNvPr id="89" name="Freeform 45">
              <a:extLst>
                <a:ext uri="{FF2B5EF4-FFF2-40B4-BE49-F238E27FC236}">
                  <a16:creationId xmlns:a16="http://schemas.microsoft.com/office/drawing/2014/main" id="{735A50D2-4EE9-4928-AA5B-2B1B311A06DE}"/>
                </a:ext>
              </a:extLst>
            </p:cNvPr>
            <p:cNvSpPr>
              <a:spLocks noEditPoints="1"/>
            </p:cNvSpPr>
            <p:nvPr/>
          </p:nvSpPr>
          <p:spPr bwMode="auto">
            <a:xfrm>
              <a:off x="5392832" y="1021378"/>
              <a:ext cx="142015" cy="169628"/>
            </a:xfrm>
            <a:custGeom>
              <a:avLst/>
              <a:gdLst>
                <a:gd name="T0" fmla="*/ 86 w 94"/>
                <a:gd name="T1" fmla="*/ 23 h 110"/>
                <a:gd name="T2" fmla="*/ 2 w 94"/>
                <a:gd name="T3" fmla="*/ 39 h 110"/>
                <a:gd name="T4" fmla="*/ 17 w 94"/>
                <a:gd name="T5" fmla="*/ 107 h 110"/>
                <a:gd name="T6" fmla="*/ 25 w 94"/>
                <a:gd name="T7" fmla="*/ 107 h 110"/>
                <a:gd name="T8" fmla="*/ 26 w 94"/>
                <a:gd name="T9" fmla="*/ 107 h 110"/>
                <a:gd name="T10" fmla="*/ 31 w 94"/>
                <a:gd name="T11" fmla="*/ 107 h 110"/>
                <a:gd name="T12" fmla="*/ 57 w 94"/>
                <a:gd name="T13" fmla="*/ 109 h 110"/>
                <a:gd name="T14" fmla="*/ 81 w 94"/>
                <a:gd name="T15" fmla="*/ 99 h 110"/>
                <a:gd name="T16" fmla="*/ 86 w 94"/>
                <a:gd name="T17" fmla="*/ 23 h 110"/>
                <a:gd name="T18" fmla="*/ 28 w 94"/>
                <a:gd name="T19" fmla="*/ 77 h 110"/>
                <a:gd name="T20" fmla="*/ 33 w 94"/>
                <a:gd name="T21" fmla="*/ 89 h 110"/>
                <a:gd name="T22" fmla="*/ 28 w 94"/>
                <a:gd name="T23" fmla="*/ 77 h 110"/>
                <a:gd name="T24" fmla="*/ 30 w 94"/>
                <a:gd name="T25" fmla="*/ 39 h 110"/>
                <a:gd name="T26" fmla="*/ 35 w 94"/>
                <a:gd name="T27" fmla="*/ 28 h 110"/>
                <a:gd name="T28" fmla="*/ 30 w 94"/>
                <a:gd name="T29" fmla="*/ 39 h 110"/>
                <a:gd name="T30" fmla="*/ 63 w 94"/>
                <a:gd name="T31" fmla="*/ 39 h 110"/>
                <a:gd name="T32" fmla="*/ 66 w 94"/>
                <a:gd name="T33" fmla="*/ 49 h 110"/>
                <a:gd name="T34" fmla="*/ 58 w 94"/>
                <a:gd name="T35" fmla="*/ 46 h 110"/>
                <a:gd name="T36" fmla="*/ 63 w 94"/>
                <a:gd name="T37" fmla="*/ 39 h 110"/>
                <a:gd name="T38" fmla="*/ 66 w 94"/>
                <a:gd name="T39" fmla="*/ 66 h 110"/>
                <a:gd name="T40" fmla="*/ 68 w 94"/>
                <a:gd name="T41" fmla="*/ 77 h 110"/>
                <a:gd name="T42" fmla="*/ 66 w 94"/>
                <a:gd name="T43" fmla="*/ 66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4" h="110">
                  <a:moveTo>
                    <a:pt x="86" y="23"/>
                  </a:moveTo>
                  <a:cubicBezTo>
                    <a:pt x="69" y="0"/>
                    <a:pt x="8" y="2"/>
                    <a:pt x="2" y="39"/>
                  </a:cubicBezTo>
                  <a:cubicBezTo>
                    <a:pt x="21" y="48"/>
                    <a:pt x="0" y="91"/>
                    <a:pt x="17" y="107"/>
                  </a:cubicBezTo>
                  <a:cubicBezTo>
                    <a:pt x="19" y="108"/>
                    <a:pt x="22" y="107"/>
                    <a:pt x="25" y="107"/>
                  </a:cubicBezTo>
                  <a:cubicBezTo>
                    <a:pt x="26" y="107"/>
                    <a:pt x="26" y="107"/>
                    <a:pt x="26" y="107"/>
                  </a:cubicBezTo>
                  <a:cubicBezTo>
                    <a:pt x="29" y="106"/>
                    <a:pt x="30" y="107"/>
                    <a:pt x="31" y="107"/>
                  </a:cubicBezTo>
                  <a:cubicBezTo>
                    <a:pt x="40" y="110"/>
                    <a:pt x="49" y="109"/>
                    <a:pt x="57" y="109"/>
                  </a:cubicBezTo>
                  <a:cubicBezTo>
                    <a:pt x="66" y="107"/>
                    <a:pt x="75" y="107"/>
                    <a:pt x="81" y="99"/>
                  </a:cubicBezTo>
                  <a:cubicBezTo>
                    <a:pt x="94" y="81"/>
                    <a:pt x="80" y="48"/>
                    <a:pt x="86" y="23"/>
                  </a:cubicBezTo>
                  <a:close/>
                  <a:moveTo>
                    <a:pt x="28" y="77"/>
                  </a:moveTo>
                  <a:cubicBezTo>
                    <a:pt x="31" y="79"/>
                    <a:pt x="33" y="83"/>
                    <a:pt x="33" y="89"/>
                  </a:cubicBezTo>
                  <a:cubicBezTo>
                    <a:pt x="24" y="92"/>
                    <a:pt x="29" y="81"/>
                    <a:pt x="28" y="77"/>
                  </a:cubicBezTo>
                  <a:close/>
                  <a:moveTo>
                    <a:pt x="30" y="39"/>
                  </a:moveTo>
                  <a:cubicBezTo>
                    <a:pt x="24" y="37"/>
                    <a:pt x="29" y="26"/>
                    <a:pt x="35" y="28"/>
                  </a:cubicBezTo>
                  <a:cubicBezTo>
                    <a:pt x="37" y="35"/>
                    <a:pt x="30" y="34"/>
                    <a:pt x="30" y="39"/>
                  </a:cubicBezTo>
                  <a:close/>
                  <a:moveTo>
                    <a:pt x="63" y="39"/>
                  </a:moveTo>
                  <a:cubicBezTo>
                    <a:pt x="66" y="39"/>
                    <a:pt x="65" y="45"/>
                    <a:pt x="66" y="49"/>
                  </a:cubicBezTo>
                  <a:cubicBezTo>
                    <a:pt x="63" y="47"/>
                    <a:pt x="61" y="46"/>
                    <a:pt x="58" y="46"/>
                  </a:cubicBezTo>
                  <a:cubicBezTo>
                    <a:pt x="59" y="43"/>
                    <a:pt x="62" y="42"/>
                    <a:pt x="63" y="39"/>
                  </a:cubicBezTo>
                  <a:close/>
                  <a:moveTo>
                    <a:pt x="66" y="66"/>
                  </a:moveTo>
                  <a:cubicBezTo>
                    <a:pt x="69" y="67"/>
                    <a:pt x="68" y="73"/>
                    <a:pt x="68" y="77"/>
                  </a:cubicBezTo>
                  <a:cubicBezTo>
                    <a:pt x="62" y="76"/>
                    <a:pt x="62" y="70"/>
                    <a:pt x="66" y="66"/>
                  </a:cubicBezTo>
                  <a:close/>
                </a:path>
              </a:pathLst>
            </a:custGeom>
            <a:solidFill>
              <a:srgbClr val="EDB2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0" name="Freeform 46">
              <a:extLst>
                <a:ext uri="{FF2B5EF4-FFF2-40B4-BE49-F238E27FC236}">
                  <a16:creationId xmlns:a16="http://schemas.microsoft.com/office/drawing/2014/main" id="{B03A9C7A-4A3E-4CDF-BC8F-27021E3BCB12}"/>
                </a:ext>
              </a:extLst>
            </p:cNvPr>
            <p:cNvSpPr>
              <a:spLocks noEditPoints="1"/>
            </p:cNvSpPr>
            <p:nvPr/>
          </p:nvSpPr>
          <p:spPr bwMode="auto">
            <a:xfrm>
              <a:off x="5725270" y="1021378"/>
              <a:ext cx="141451" cy="169628"/>
            </a:xfrm>
            <a:custGeom>
              <a:avLst/>
              <a:gdLst>
                <a:gd name="T0" fmla="*/ 85 w 94"/>
                <a:gd name="T1" fmla="*/ 23 h 110"/>
                <a:gd name="T2" fmla="*/ 1 w 94"/>
                <a:gd name="T3" fmla="*/ 39 h 110"/>
                <a:gd name="T4" fmla="*/ 17 w 94"/>
                <a:gd name="T5" fmla="*/ 107 h 110"/>
                <a:gd name="T6" fmla="*/ 24 w 94"/>
                <a:gd name="T7" fmla="*/ 107 h 110"/>
                <a:gd name="T8" fmla="*/ 26 w 94"/>
                <a:gd name="T9" fmla="*/ 107 h 110"/>
                <a:gd name="T10" fmla="*/ 31 w 94"/>
                <a:gd name="T11" fmla="*/ 107 h 110"/>
                <a:gd name="T12" fmla="*/ 57 w 94"/>
                <a:gd name="T13" fmla="*/ 109 h 110"/>
                <a:gd name="T14" fmla="*/ 80 w 94"/>
                <a:gd name="T15" fmla="*/ 99 h 110"/>
                <a:gd name="T16" fmla="*/ 85 w 94"/>
                <a:gd name="T17" fmla="*/ 23 h 110"/>
                <a:gd name="T18" fmla="*/ 27 w 94"/>
                <a:gd name="T19" fmla="*/ 77 h 110"/>
                <a:gd name="T20" fmla="*/ 32 w 94"/>
                <a:gd name="T21" fmla="*/ 89 h 110"/>
                <a:gd name="T22" fmla="*/ 27 w 94"/>
                <a:gd name="T23" fmla="*/ 77 h 110"/>
                <a:gd name="T24" fmla="*/ 29 w 94"/>
                <a:gd name="T25" fmla="*/ 39 h 110"/>
                <a:gd name="T26" fmla="*/ 34 w 94"/>
                <a:gd name="T27" fmla="*/ 28 h 110"/>
                <a:gd name="T28" fmla="*/ 29 w 94"/>
                <a:gd name="T29" fmla="*/ 39 h 110"/>
                <a:gd name="T30" fmla="*/ 62 w 94"/>
                <a:gd name="T31" fmla="*/ 39 h 110"/>
                <a:gd name="T32" fmla="*/ 65 w 94"/>
                <a:gd name="T33" fmla="*/ 49 h 110"/>
                <a:gd name="T34" fmla="*/ 57 w 94"/>
                <a:gd name="T35" fmla="*/ 46 h 110"/>
                <a:gd name="T36" fmla="*/ 62 w 94"/>
                <a:gd name="T37" fmla="*/ 39 h 110"/>
                <a:gd name="T38" fmla="*/ 65 w 94"/>
                <a:gd name="T39" fmla="*/ 66 h 110"/>
                <a:gd name="T40" fmla="*/ 67 w 94"/>
                <a:gd name="T41" fmla="*/ 77 h 110"/>
                <a:gd name="T42" fmla="*/ 65 w 94"/>
                <a:gd name="T43" fmla="*/ 66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4" h="110">
                  <a:moveTo>
                    <a:pt x="85" y="23"/>
                  </a:moveTo>
                  <a:cubicBezTo>
                    <a:pt x="68" y="0"/>
                    <a:pt x="7" y="2"/>
                    <a:pt x="1" y="39"/>
                  </a:cubicBezTo>
                  <a:cubicBezTo>
                    <a:pt x="20" y="48"/>
                    <a:pt x="0" y="91"/>
                    <a:pt x="17" y="107"/>
                  </a:cubicBezTo>
                  <a:cubicBezTo>
                    <a:pt x="19" y="108"/>
                    <a:pt x="22" y="107"/>
                    <a:pt x="24" y="107"/>
                  </a:cubicBezTo>
                  <a:cubicBezTo>
                    <a:pt x="25" y="107"/>
                    <a:pt x="25" y="107"/>
                    <a:pt x="26" y="107"/>
                  </a:cubicBezTo>
                  <a:cubicBezTo>
                    <a:pt x="28" y="106"/>
                    <a:pt x="30" y="107"/>
                    <a:pt x="31" y="107"/>
                  </a:cubicBezTo>
                  <a:cubicBezTo>
                    <a:pt x="39" y="110"/>
                    <a:pt x="48" y="109"/>
                    <a:pt x="57" y="109"/>
                  </a:cubicBezTo>
                  <a:cubicBezTo>
                    <a:pt x="66" y="107"/>
                    <a:pt x="74" y="107"/>
                    <a:pt x="80" y="99"/>
                  </a:cubicBezTo>
                  <a:cubicBezTo>
                    <a:pt x="94" y="81"/>
                    <a:pt x="79" y="48"/>
                    <a:pt x="85" y="23"/>
                  </a:cubicBezTo>
                  <a:close/>
                  <a:moveTo>
                    <a:pt x="27" y="77"/>
                  </a:moveTo>
                  <a:cubicBezTo>
                    <a:pt x="31" y="79"/>
                    <a:pt x="32" y="83"/>
                    <a:pt x="32" y="89"/>
                  </a:cubicBezTo>
                  <a:cubicBezTo>
                    <a:pt x="23" y="92"/>
                    <a:pt x="28" y="81"/>
                    <a:pt x="27" y="77"/>
                  </a:cubicBezTo>
                  <a:close/>
                  <a:moveTo>
                    <a:pt x="29" y="39"/>
                  </a:moveTo>
                  <a:cubicBezTo>
                    <a:pt x="23" y="37"/>
                    <a:pt x="28" y="26"/>
                    <a:pt x="34" y="28"/>
                  </a:cubicBezTo>
                  <a:cubicBezTo>
                    <a:pt x="36" y="35"/>
                    <a:pt x="29" y="34"/>
                    <a:pt x="29" y="39"/>
                  </a:cubicBezTo>
                  <a:close/>
                  <a:moveTo>
                    <a:pt x="62" y="39"/>
                  </a:moveTo>
                  <a:cubicBezTo>
                    <a:pt x="66" y="39"/>
                    <a:pt x="64" y="45"/>
                    <a:pt x="65" y="49"/>
                  </a:cubicBezTo>
                  <a:cubicBezTo>
                    <a:pt x="63" y="47"/>
                    <a:pt x="61" y="46"/>
                    <a:pt x="57" y="46"/>
                  </a:cubicBezTo>
                  <a:cubicBezTo>
                    <a:pt x="58" y="43"/>
                    <a:pt x="62" y="42"/>
                    <a:pt x="62" y="39"/>
                  </a:cubicBezTo>
                  <a:close/>
                  <a:moveTo>
                    <a:pt x="65" y="66"/>
                  </a:moveTo>
                  <a:cubicBezTo>
                    <a:pt x="68" y="67"/>
                    <a:pt x="67" y="73"/>
                    <a:pt x="67" y="77"/>
                  </a:cubicBezTo>
                  <a:cubicBezTo>
                    <a:pt x="61" y="76"/>
                    <a:pt x="62" y="70"/>
                    <a:pt x="65" y="66"/>
                  </a:cubicBezTo>
                  <a:close/>
                </a:path>
              </a:pathLst>
            </a:custGeom>
            <a:solidFill>
              <a:srgbClr val="F7F5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1" name="Freeform 47">
              <a:extLst>
                <a:ext uri="{FF2B5EF4-FFF2-40B4-BE49-F238E27FC236}">
                  <a16:creationId xmlns:a16="http://schemas.microsoft.com/office/drawing/2014/main" id="{7D703A90-D5F2-470F-966A-13DE41FD8767}"/>
                </a:ext>
              </a:extLst>
            </p:cNvPr>
            <p:cNvSpPr>
              <a:spLocks noEditPoints="1"/>
            </p:cNvSpPr>
            <p:nvPr/>
          </p:nvSpPr>
          <p:spPr bwMode="auto">
            <a:xfrm>
              <a:off x="6054695" y="1028224"/>
              <a:ext cx="142015" cy="168500"/>
            </a:xfrm>
            <a:custGeom>
              <a:avLst/>
              <a:gdLst>
                <a:gd name="T0" fmla="*/ 85 w 94"/>
                <a:gd name="T1" fmla="*/ 23 h 109"/>
                <a:gd name="T2" fmla="*/ 2 w 94"/>
                <a:gd name="T3" fmla="*/ 38 h 109"/>
                <a:gd name="T4" fmla="*/ 17 w 94"/>
                <a:gd name="T5" fmla="*/ 106 h 109"/>
                <a:gd name="T6" fmla="*/ 25 w 94"/>
                <a:gd name="T7" fmla="*/ 106 h 109"/>
                <a:gd name="T8" fmla="*/ 26 w 94"/>
                <a:gd name="T9" fmla="*/ 106 h 109"/>
                <a:gd name="T10" fmla="*/ 31 w 94"/>
                <a:gd name="T11" fmla="*/ 107 h 109"/>
                <a:gd name="T12" fmla="*/ 57 w 94"/>
                <a:gd name="T13" fmla="*/ 109 h 109"/>
                <a:gd name="T14" fmla="*/ 80 w 94"/>
                <a:gd name="T15" fmla="*/ 99 h 109"/>
                <a:gd name="T16" fmla="*/ 85 w 94"/>
                <a:gd name="T17" fmla="*/ 23 h 109"/>
                <a:gd name="T18" fmla="*/ 27 w 94"/>
                <a:gd name="T19" fmla="*/ 76 h 109"/>
                <a:gd name="T20" fmla="*/ 32 w 94"/>
                <a:gd name="T21" fmla="*/ 89 h 109"/>
                <a:gd name="T22" fmla="*/ 27 w 94"/>
                <a:gd name="T23" fmla="*/ 76 h 109"/>
                <a:gd name="T24" fmla="*/ 30 w 94"/>
                <a:gd name="T25" fmla="*/ 38 h 109"/>
                <a:gd name="T26" fmla="*/ 35 w 94"/>
                <a:gd name="T27" fmla="*/ 28 h 109"/>
                <a:gd name="T28" fmla="*/ 30 w 94"/>
                <a:gd name="T29" fmla="*/ 38 h 109"/>
                <a:gd name="T30" fmla="*/ 63 w 94"/>
                <a:gd name="T31" fmla="*/ 38 h 109"/>
                <a:gd name="T32" fmla="*/ 65 w 94"/>
                <a:gd name="T33" fmla="*/ 48 h 109"/>
                <a:gd name="T34" fmla="*/ 57 w 94"/>
                <a:gd name="T35" fmla="*/ 46 h 109"/>
                <a:gd name="T36" fmla="*/ 63 w 94"/>
                <a:gd name="T37" fmla="*/ 38 h 109"/>
                <a:gd name="T38" fmla="*/ 65 w 94"/>
                <a:gd name="T39" fmla="*/ 66 h 109"/>
                <a:gd name="T40" fmla="*/ 68 w 94"/>
                <a:gd name="T41" fmla="*/ 76 h 109"/>
                <a:gd name="T42" fmla="*/ 65 w 94"/>
                <a:gd name="T43" fmla="*/ 6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4" h="109">
                  <a:moveTo>
                    <a:pt x="85" y="23"/>
                  </a:moveTo>
                  <a:cubicBezTo>
                    <a:pt x="68" y="0"/>
                    <a:pt x="7" y="2"/>
                    <a:pt x="2" y="38"/>
                  </a:cubicBezTo>
                  <a:cubicBezTo>
                    <a:pt x="21" y="48"/>
                    <a:pt x="0" y="91"/>
                    <a:pt x="17" y="106"/>
                  </a:cubicBezTo>
                  <a:cubicBezTo>
                    <a:pt x="19" y="107"/>
                    <a:pt x="22" y="107"/>
                    <a:pt x="25" y="106"/>
                  </a:cubicBezTo>
                  <a:cubicBezTo>
                    <a:pt x="25" y="106"/>
                    <a:pt x="25" y="106"/>
                    <a:pt x="26" y="106"/>
                  </a:cubicBezTo>
                  <a:cubicBezTo>
                    <a:pt x="28" y="106"/>
                    <a:pt x="30" y="106"/>
                    <a:pt x="31" y="107"/>
                  </a:cubicBezTo>
                  <a:cubicBezTo>
                    <a:pt x="40" y="109"/>
                    <a:pt x="48" y="109"/>
                    <a:pt x="57" y="109"/>
                  </a:cubicBezTo>
                  <a:cubicBezTo>
                    <a:pt x="66" y="107"/>
                    <a:pt x="74" y="107"/>
                    <a:pt x="80" y="99"/>
                  </a:cubicBezTo>
                  <a:cubicBezTo>
                    <a:pt x="94" y="81"/>
                    <a:pt x="80" y="48"/>
                    <a:pt x="85" y="23"/>
                  </a:cubicBezTo>
                  <a:close/>
                  <a:moveTo>
                    <a:pt x="27" y="76"/>
                  </a:moveTo>
                  <a:cubicBezTo>
                    <a:pt x="31" y="78"/>
                    <a:pt x="33" y="82"/>
                    <a:pt x="32" y="89"/>
                  </a:cubicBezTo>
                  <a:cubicBezTo>
                    <a:pt x="24" y="91"/>
                    <a:pt x="28" y="81"/>
                    <a:pt x="27" y="76"/>
                  </a:cubicBezTo>
                  <a:close/>
                  <a:moveTo>
                    <a:pt x="30" y="38"/>
                  </a:moveTo>
                  <a:cubicBezTo>
                    <a:pt x="23" y="36"/>
                    <a:pt x="28" y="25"/>
                    <a:pt x="35" y="28"/>
                  </a:cubicBezTo>
                  <a:cubicBezTo>
                    <a:pt x="37" y="35"/>
                    <a:pt x="30" y="33"/>
                    <a:pt x="30" y="38"/>
                  </a:cubicBezTo>
                  <a:close/>
                  <a:moveTo>
                    <a:pt x="63" y="38"/>
                  </a:moveTo>
                  <a:cubicBezTo>
                    <a:pt x="66" y="39"/>
                    <a:pt x="65" y="44"/>
                    <a:pt x="65" y="48"/>
                  </a:cubicBezTo>
                  <a:cubicBezTo>
                    <a:pt x="63" y="47"/>
                    <a:pt x="61" y="45"/>
                    <a:pt x="57" y="46"/>
                  </a:cubicBezTo>
                  <a:cubicBezTo>
                    <a:pt x="58" y="42"/>
                    <a:pt x="62" y="42"/>
                    <a:pt x="63" y="38"/>
                  </a:cubicBezTo>
                  <a:close/>
                  <a:moveTo>
                    <a:pt x="65" y="66"/>
                  </a:moveTo>
                  <a:cubicBezTo>
                    <a:pt x="69" y="67"/>
                    <a:pt x="67" y="72"/>
                    <a:pt x="68" y="76"/>
                  </a:cubicBezTo>
                  <a:cubicBezTo>
                    <a:pt x="62" y="75"/>
                    <a:pt x="62" y="69"/>
                    <a:pt x="65" y="6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2" name="Freeform 48">
              <a:extLst>
                <a:ext uri="{FF2B5EF4-FFF2-40B4-BE49-F238E27FC236}">
                  <a16:creationId xmlns:a16="http://schemas.microsoft.com/office/drawing/2014/main" id="{5C16444E-CCBC-452B-8051-96194FA2B597}"/>
                </a:ext>
              </a:extLst>
            </p:cNvPr>
            <p:cNvSpPr>
              <a:spLocks noEditPoints="1"/>
            </p:cNvSpPr>
            <p:nvPr/>
          </p:nvSpPr>
          <p:spPr bwMode="auto">
            <a:xfrm>
              <a:off x="6384513" y="1028224"/>
              <a:ext cx="141451" cy="168500"/>
            </a:xfrm>
            <a:custGeom>
              <a:avLst/>
              <a:gdLst>
                <a:gd name="T0" fmla="*/ 86 w 94"/>
                <a:gd name="T1" fmla="*/ 23 h 109"/>
                <a:gd name="T2" fmla="*/ 2 w 94"/>
                <a:gd name="T3" fmla="*/ 38 h 109"/>
                <a:gd name="T4" fmla="*/ 17 w 94"/>
                <a:gd name="T5" fmla="*/ 106 h 109"/>
                <a:gd name="T6" fmla="*/ 25 w 94"/>
                <a:gd name="T7" fmla="*/ 106 h 109"/>
                <a:gd name="T8" fmla="*/ 26 w 94"/>
                <a:gd name="T9" fmla="*/ 106 h 109"/>
                <a:gd name="T10" fmla="*/ 31 w 94"/>
                <a:gd name="T11" fmla="*/ 107 h 109"/>
                <a:gd name="T12" fmla="*/ 57 w 94"/>
                <a:gd name="T13" fmla="*/ 109 h 109"/>
                <a:gd name="T14" fmla="*/ 81 w 94"/>
                <a:gd name="T15" fmla="*/ 99 h 109"/>
                <a:gd name="T16" fmla="*/ 86 w 94"/>
                <a:gd name="T17" fmla="*/ 23 h 109"/>
                <a:gd name="T18" fmla="*/ 27 w 94"/>
                <a:gd name="T19" fmla="*/ 76 h 109"/>
                <a:gd name="T20" fmla="*/ 32 w 94"/>
                <a:gd name="T21" fmla="*/ 89 h 109"/>
                <a:gd name="T22" fmla="*/ 27 w 94"/>
                <a:gd name="T23" fmla="*/ 76 h 109"/>
                <a:gd name="T24" fmla="*/ 30 w 94"/>
                <a:gd name="T25" fmla="*/ 38 h 109"/>
                <a:gd name="T26" fmla="*/ 35 w 94"/>
                <a:gd name="T27" fmla="*/ 28 h 109"/>
                <a:gd name="T28" fmla="*/ 30 w 94"/>
                <a:gd name="T29" fmla="*/ 38 h 109"/>
                <a:gd name="T30" fmla="*/ 63 w 94"/>
                <a:gd name="T31" fmla="*/ 38 h 109"/>
                <a:gd name="T32" fmla="*/ 65 w 94"/>
                <a:gd name="T33" fmla="*/ 48 h 109"/>
                <a:gd name="T34" fmla="*/ 58 w 94"/>
                <a:gd name="T35" fmla="*/ 46 h 109"/>
                <a:gd name="T36" fmla="*/ 63 w 94"/>
                <a:gd name="T37" fmla="*/ 38 h 109"/>
                <a:gd name="T38" fmla="*/ 65 w 94"/>
                <a:gd name="T39" fmla="*/ 66 h 109"/>
                <a:gd name="T40" fmla="*/ 68 w 94"/>
                <a:gd name="T41" fmla="*/ 76 h 109"/>
                <a:gd name="T42" fmla="*/ 65 w 94"/>
                <a:gd name="T43" fmla="*/ 6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4" h="109">
                  <a:moveTo>
                    <a:pt x="86" y="23"/>
                  </a:moveTo>
                  <a:cubicBezTo>
                    <a:pt x="69" y="0"/>
                    <a:pt x="8" y="2"/>
                    <a:pt x="2" y="38"/>
                  </a:cubicBezTo>
                  <a:cubicBezTo>
                    <a:pt x="21" y="48"/>
                    <a:pt x="0" y="91"/>
                    <a:pt x="17" y="106"/>
                  </a:cubicBezTo>
                  <a:cubicBezTo>
                    <a:pt x="19" y="107"/>
                    <a:pt x="22" y="107"/>
                    <a:pt x="25" y="106"/>
                  </a:cubicBezTo>
                  <a:cubicBezTo>
                    <a:pt x="25" y="106"/>
                    <a:pt x="26" y="106"/>
                    <a:pt x="26" y="106"/>
                  </a:cubicBezTo>
                  <a:cubicBezTo>
                    <a:pt x="28" y="106"/>
                    <a:pt x="30" y="106"/>
                    <a:pt x="31" y="107"/>
                  </a:cubicBezTo>
                  <a:cubicBezTo>
                    <a:pt x="40" y="109"/>
                    <a:pt x="49" y="109"/>
                    <a:pt x="57" y="109"/>
                  </a:cubicBezTo>
                  <a:cubicBezTo>
                    <a:pt x="66" y="107"/>
                    <a:pt x="74" y="107"/>
                    <a:pt x="81" y="99"/>
                  </a:cubicBezTo>
                  <a:cubicBezTo>
                    <a:pt x="94" y="81"/>
                    <a:pt x="80" y="48"/>
                    <a:pt x="86" y="23"/>
                  </a:cubicBezTo>
                  <a:close/>
                  <a:moveTo>
                    <a:pt x="27" y="76"/>
                  </a:moveTo>
                  <a:cubicBezTo>
                    <a:pt x="31" y="78"/>
                    <a:pt x="33" y="82"/>
                    <a:pt x="32" y="89"/>
                  </a:cubicBezTo>
                  <a:cubicBezTo>
                    <a:pt x="24" y="91"/>
                    <a:pt x="28" y="81"/>
                    <a:pt x="27" y="76"/>
                  </a:cubicBezTo>
                  <a:close/>
                  <a:moveTo>
                    <a:pt x="30" y="38"/>
                  </a:moveTo>
                  <a:cubicBezTo>
                    <a:pt x="24" y="36"/>
                    <a:pt x="29" y="25"/>
                    <a:pt x="35" y="28"/>
                  </a:cubicBezTo>
                  <a:cubicBezTo>
                    <a:pt x="37" y="35"/>
                    <a:pt x="30" y="33"/>
                    <a:pt x="30" y="38"/>
                  </a:cubicBezTo>
                  <a:close/>
                  <a:moveTo>
                    <a:pt x="63" y="38"/>
                  </a:moveTo>
                  <a:cubicBezTo>
                    <a:pt x="66" y="39"/>
                    <a:pt x="65" y="44"/>
                    <a:pt x="65" y="48"/>
                  </a:cubicBezTo>
                  <a:cubicBezTo>
                    <a:pt x="63" y="47"/>
                    <a:pt x="61" y="45"/>
                    <a:pt x="58" y="46"/>
                  </a:cubicBezTo>
                  <a:cubicBezTo>
                    <a:pt x="59" y="42"/>
                    <a:pt x="62" y="42"/>
                    <a:pt x="63" y="38"/>
                  </a:cubicBezTo>
                  <a:close/>
                  <a:moveTo>
                    <a:pt x="65" y="66"/>
                  </a:moveTo>
                  <a:cubicBezTo>
                    <a:pt x="69" y="67"/>
                    <a:pt x="67" y="72"/>
                    <a:pt x="68" y="76"/>
                  </a:cubicBezTo>
                  <a:cubicBezTo>
                    <a:pt x="62" y="75"/>
                    <a:pt x="62" y="69"/>
                    <a:pt x="65" y="66"/>
                  </a:cubicBezTo>
                  <a:close/>
                </a:path>
              </a:pathLst>
            </a:custGeom>
            <a:solidFill>
              <a:srgbClr val="00B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3" name="Freeform 49">
              <a:extLst>
                <a:ext uri="{FF2B5EF4-FFF2-40B4-BE49-F238E27FC236}">
                  <a16:creationId xmlns:a16="http://schemas.microsoft.com/office/drawing/2014/main" id="{2568F16E-3DAB-4E77-9160-B56678ADECBC}"/>
                </a:ext>
              </a:extLst>
            </p:cNvPr>
            <p:cNvSpPr>
              <a:spLocks noEditPoints="1"/>
            </p:cNvSpPr>
            <p:nvPr/>
          </p:nvSpPr>
          <p:spPr bwMode="auto">
            <a:xfrm>
              <a:off x="6699967" y="1016000"/>
              <a:ext cx="142015" cy="168500"/>
            </a:xfrm>
            <a:custGeom>
              <a:avLst/>
              <a:gdLst>
                <a:gd name="T0" fmla="*/ 86 w 94"/>
                <a:gd name="T1" fmla="*/ 23 h 109"/>
                <a:gd name="T2" fmla="*/ 2 w 94"/>
                <a:gd name="T3" fmla="*/ 38 h 109"/>
                <a:gd name="T4" fmla="*/ 17 w 94"/>
                <a:gd name="T5" fmla="*/ 107 h 109"/>
                <a:gd name="T6" fmla="*/ 25 w 94"/>
                <a:gd name="T7" fmla="*/ 107 h 109"/>
                <a:gd name="T8" fmla="*/ 26 w 94"/>
                <a:gd name="T9" fmla="*/ 107 h 109"/>
                <a:gd name="T10" fmla="*/ 31 w 94"/>
                <a:gd name="T11" fmla="*/ 107 h 109"/>
                <a:gd name="T12" fmla="*/ 57 w 94"/>
                <a:gd name="T13" fmla="*/ 109 h 109"/>
                <a:gd name="T14" fmla="*/ 81 w 94"/>
                <a:gd name="T15" fmla="*/ 99 h 109"/>
                <a:gd name="T16" fmla="*/ 86 w 94"/>
                <a:gd name="T17" fmla="*/ 23 h 109"/>
                <a:gd name="T18" fmla="*/ 27 w 94"/>
                <a:gd name="T19" fmla="*/ 76 h 109"/>
                <a:gd name="T20" fmla="*/ 32 w 94"/>
                <a:gd name="T21" fmla="*/ 89 h 109"/>
                <a:gd name="T22" fmla="*/ 27 w 94"/>
                <a:gd name="T23" fmla="*/ 76 h 109"/>
                <a:gd name="T24" fmla="*/ 30 w 94"/>
                <a:gd name="T25" fmla="*/ 38 h 109"/>
                <a:gd name="T26" fmla="*/ 35 w 94"/>
                <a:gd name="T27" fmla="*/ 28 h 109"/>
                <a:gd name="T28" fmla="*/ 30 w 94"/>
                <a:gd name="T29" fmla="*/ 38 h 109"/>
                <a:gd name="T30" fmla="*/ 63 w 94"/>
                <a:gd name="T31" fmla="*/ 38 h 109"/>
                <a:gd name="T32" fmla="*/ 65 w 94"/>
                <a:gd name="T33" fmla="*/ 49 h 109"/>
                <a:gd name="T34" fmla="*/ 58 w 94"/>
                <a:gd name="T35" fmla="*/ 46 h 109"/>
                <a:gd name="T36" fmla="*/ 63 w 94"/>
                <a:gd name="T37" fmla="*/ 38 h 109"/>
                <a:gd name="T38" fmla="*/ 65 w 94"/>
                <a:gd name="T39" fmla="*/ 66 h 109"/>
                <a:gd name="T40" fmla="*/ 68 w 94"/>
                <a:gd name="T41" fmla="*/ 76 h 109"/>
                <a:gd name="T42" fmla="*/ 65 w 94"/>
                <a:gd name="T43" fmla="*/ 6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4" h="109">
                  <a:moveTo>
                    <a:pt x="86" y="23"/>
                  </a:moveTo>
                  <a:cubicBezTo>
                    <a:pt x="69" y="0"/>
                    <a:pt x="8" y="2"/>
                    <a:pt x="2" y="38"/>
                  </a:cubicBezTo>
                  <a:cubicBezTo>
                    <a:pt x="21" y="48"/>
                    <a:pt x="0" y="91"/>
                    <a:pt x="17" y="107"/>
                  </a:cubicBezTo>
                  <a:cubicBezTo>
                    <a:pt x="19" y="107"/>
                    <a:pt x="22" y="107"/>
                    <a:pt x="25" y="107"/>
                  </a:cubicBezTo>
                  <a:cubicBezTo>
                    <a:pt x="25" y="107"/>
                    <a:pt x="26" y="107"/>
                    <a:pt x="26" y="107"/>
                  </a:cubicBezTo>
                  <a:cubicBezTo>
                    <a:pt x="28" y="106"/>
                    <a:pt x="30" y="107"/>
                    <a:pt x="31" y="107"/>
                  </a:cubicBezTo>
                  <a:cubicBezTo>
                    <a:pt x="40" y="109"/>
                    <a:pt x="49" y="109"/>
                    <a:pt x="57" y="109"/>
                  </a:cubicBezTo>
                  <a:cubicBezTo>
                    <a:pt x="66" y="107"/>
                    <a:pt x="75" y="107"/>
                    <a:pt x="81" y="99"/>
                  </a:cubicBezTo>
                  <a:cubicBezTo>
                    <a:pt x="94" y="81"/>
                    <a:pt x="80" y="48"/>
                    <a:pt x="86" y="23"/>
                  </a:cubicBezTo>
                  <a:close/>
                  <a:moveTo>
                    <a:pt x="27" y="76"/>
                  </a:moveTo>
                  <a:cubicBezTo>
                    <a:pt x="31" y="79"/>
                    <a:pt x="33" y="83"/>
                    <a:pt x="32" y="89"/>
                  </a:cubicBezTo>
                  <a:cubicBezTo>
                    <a:pt x="24" y="92"/>
                    <a:pt x="29" y="81"/>
                    <a:pt x="27" y="76"/>
                  </a:cubicBezTo>
                  <a:close/>
                  <a:moveTo>
                    <a:pt x="30" y="38"/>
                  </a:moveTo>
                  <a:cubicBezTo>
                    <a:pt x="24" y="37"/>
                    <a:pt x="29" y="26"/>
                    <a:pt x="35" y="28"/>
                  </a:cubicBezTo>
                  <a:cubicBezTo>
                    <a:pt x="37" y="35"/>
                    <a:pt x="30" y="33"/>
                    <a:pt x="30" y="38"/>
                  </a:cubicBezTo>
                  <a:close/>
                  <a:moveTo>
                    <a:pt x="63" y="38"/>
                  </a:moveTo>
                  <a:cubicBezTo>
                    <a:pt x="66" y="39"/>
                    <a:pt x="65" y="45"/>
                    <a:pt x="65" y="49"/>
                  </a:cubicBezTo>
                  <a:cubicBezTo>
                    <a:pt x="63" y="47"/>
                    <a:pt x="61" y="46"/>
                    <a:pt x="58" y="46"/>
                  </a:cubicBezTo>
                  <a:cubicBezTo>
                    <a:pt x="59" y="43"/>
                    <a:pt x="62" y="42"/>
                    <a:pt x="63" y="38"/>
                  </a:cubicBezTo>
                  <a:close/>
                  <a:moveTo>
                    <a:pt x="65" y="66"/>
                  </a:moveTo>
                  <a:cubicBezTo>
                    <a:pt x="69" y="67"/>
                    <a:pt x="67" y="73"/>
                    <a:pt x="68" y="76"/>
                  </a:cubicBezTo>
                  <a:cubicBezTo>
                    <a:pt x="62" y="76"/>
                    <a:pt x="62" y="70"/>
                    <a:pt x="65" y="66"/>
                  </a:cubicBezTo>
                  <a:close/>
                </a:path>
              </a:pathLst>
            </a:custGeom>
            <a:solidFill>
              <a:srgbClr val="58C9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cxnSp>
        <p:nvCxnSpPr>
          <p:cNvPr id="124" name="直接连接符 123">
            <a:extLst>
              <a:ext uri="{FF2B5EF4-FFF2-40B4-BE49-F238E27FC236}">
                <a16:creationId xmlns:a16="http://schemas.microsoft.com/office/drawing/2014/main" id="{3EA121F0-07C0-400F-B686-84F7D44F77CE}"/>
              </a:ext>
            </a:extLst>
          </p:cNvPr>
          <p:cNvCxnSpPr>
            <a:cxnSpLocks/>
          </p:cNvCxnSpPr>
          <p:nvPr/>
        </p:nvCxnSpPr>
        <p:spPr>
          <a:xfrm>
            <a:off x="1745109" y="0"/>
            <a:ext cx="0" cy="685800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文本框 20">
            <a:extLst>
              <a:ext uri="{FF2B5EF4-FFF2-40B4-BE49-F238E27FC236}">
                <a16:creationId xmlns:a16="http://schemas.microsoft.com/office/drawing/2014/main" id="{3F78A588-0847-4068-A810-A94F448D6C65}"/>
              </a:ext>
            </a:extLst>
          </p:cNvPr>
          <p:cNvSpPr txBox="1"/>
          <p:nvPr/>
        </p:nvSpPr>
        <p:spPr>
          <a:xfrm>
            <a:off x="2237112" y="1877789"/>
            <a:ext cx="9361617" cy="4192430"/>
          </a:xfrm>
          <a:prstGeom prst="rect">
            <a:avLst/>
          </a:prstGeom>
          <a:noFill/>
        </p:spPr>
        <p:txBody>
          <a:bodyPr wrap="square">
            <a:spAutoFit/>
          </a:bodyPr>
          <a:lstStyle/>
          <a:p>
            <a:pPr marL="342900" indent="-342900">
              <a:lnSpc>
                <a:spcPct val="150000"/>
              </a:lnSpc>
              <a:buFont typeface="Wingdings" panose="05000000000000000000" pitchFamily="2" charset="2"/>
              <a:buChar char="l"/>
            </a:pPr>
            <a:r>
              <a:rPr lang="zh-CN" altLang="en-US" sz="2000" dirty="0">
                <a:ea typeface="微软雅黑" panose="020B0503020204020204" pitchFamily="34" charset="-122"/>
              </a:rPr>
              <a:t>在推导过程中，如既要使用规则 </a:t>
            </a:r>
            <a:r>
              <a:rPr lang="en-US" altLang="zh-CN" sz="2000" dirty="0">
                <a:ea typeface="微软雅黑" panose="020B0503020204020204" pitchFamily="34" charset="-122"/>
              </a:rPr>
              <a:t>US </a:t>
            </a:r>
            <a:r>
              <a:rPr lang="zh-CN" altLang="en-US" sz="2000" dirty="0">
                <a:ea typeface="微软雅黑" panose="020B0503020204020204" pitchFamily="34" charset="-122"/>
              </a:rPr>
              <a:t>又要使用规则 </a:t>
            </a:r>
            <a:r>
              <a:rPr lang="en-US" altLang="zh-CN" sz="2000" dirty="0">
                <a:ea typeface="微软雅黑" panose="020B0503020204020204" pitchFamily="34" charset="-122"/>
              </a:rPr>
              <a:t>ES </a:t>
            </a:r>
            <a:r>
              <a:rPr lang="zh-CN" altLang="en-US" sz="2000" dirty="0">
                <a:ea typeface="微软雅黑" panose="020B0503020204020204" pitchFamily="34" charset="-122"/>
              </a:rPr>
              <a:t>消去量词，而且选用的个体是同一个符号，则必须</a:t>
            </a:r>
            <a:r>
              <a:rPr lang="zh-CN" altLang="en-US" sz="2000" dirty="0">
                <a:solidFill>
                  <a:srgbClr val="FF0000"/>
                </a:solidFill>
                <a:ea typeface="微软雅黑" panose="020B0503020204020204" pitchFamily="34" charset="-122"/>
              </a:rPr>
              <a:t>先使用规则 </a:t>
            </a:r>
            <a:r>
              <a:rPr lang="en-US" altLang="zh-CN" sz="2000" dirty="0">
                <a:solidFill>
                  <a:srgbClr val="FF0000"/>
                </a:solidFill>
                <a:ea typeface="微软雅黑" panose="020B0503020204020204" pitchFamily="34" charset="-122"/>
              </a:rPr>
              <a:t>ES</a:t>
            </a:r>
            <a:r>
              <a:rPr lang="zh-CN" altLang="en-US" sz="2000" dirty="0">
                <a:solidFill>
                  <a:srgbClr val="FF0000"/>
                </a:solidFill>
                <a:ea typeface="微软雅黑" panose="020B0503020204020204" pitchFamily="34" charset="-122"/>
              </a:rPr>
              <a:t>，再使用规则 </a:t>
            </a:r>
            <a:r>
              <a:rPr lang="en-US" altLang="zh-CN" sz="2000" dirty="0">
                <a:solidFill>
                  <a:srgbClr val="FF0000"/>
                </a:solidFill>
                <a:ea typeface="微软雅黑" panose="020B0503020204020204" pitchFamily="34" charset="-122"/>
              </a:rPr>
              <a:t>US</a:t>
            </a:r>
            <a:r>
              <a:rPr lang="zh-CN" altLang="en-US" sz="2000" dirty="0">
                <a:ea typeface="微软雅黑" panose="020B0503020204020204" pitchFamily="34" charset="-122"/>
              </a:rPr>
              <a:t>。然后再使用命题演算中的推理规则，最后使用规则 </a:t>
            </a:r>
            <a:r>
              <a:rPr lang="en-US" altLang="zh-CN" sz="2000" dirty="0">
                <a:ea typeface="微软雅黑" panose="020B0503020204020204" pitchFamily="34" charset="-122"/>
              </a:rPr>
              <a:t>UG </a:t>
            </a:r>
            <a:r>
              <a:rPr lang="zh-CN" altLang="en-US" sz="2000" dirty="0">
                <a:ea typeface="微软雅黑" panose="020B0503020204020204" pitchFamily="34" charset="-122"/>
              </a:rPr>
              <a:t>或规则 </a:t>
            </a:r>
            <a:r>
              <a:rPr lang="en-US" altLang="zh-CN" sz="2000" dirty="0">
                <a:ea typeface="微软雅黑" panose="020B0503020204020204" pitchFamily="34" charset="-122"/>
              </a:rPr>
              <a:t>EG </a:t>
            </a:r>
            <a:r>
              <a:rPr lang="zh-CN" altLang="en-US" sz="2000" dirty="0">
                <a:solidFill>
                  <a:srgbClr val="FF0000"/>
                </a:solidFill>
                <a:ea typeface="微软雅黑" panose="020B0503020204020204" pitchFamily="34" charset="-122"/>
              </a:rPr>
              <a:t>引入量词</a:t>
            </a:r>
            <a:r>
              <a:rPr lang="zh-CN" altLang="en-US" sz="2000" dirty="0">
                <a:ea typeface="微软雅黑" panose="020B0503020204020204" pitchFamily="34" charset="-122"/>
              </a:rPr>
              <a:t>，得到所求结论。</a:t>
            </a:r>
            <a:endParaRPr lang="en-US" altLang="zh-CN" sz="2000" dirty="0">
              <a:ea typeface="微软雅黑" panose="020B0503020204020204" pitchFamily="34" charset="-122"/>
            </a:endParaRPr>
          </a:p>
          <a:p>
            <a:pPr marL="342900" indent="-342900">
              <a:lnSpc>
                <a:spcPct val="150000"/>
              </a:lnSpc>
              <a:buFont typeface="Wingdings" panose="05000000000000000000" pitchFamily="2" charset="2"/>
              <a:buChar char="l"/>
            </a:pPr>
            <a:r>
              <a:rPr lang="zh-CN" altLang="en-US" sz="2000" dirty="0">
                <a:ea typeface="微软雅黑" panose="020B0503020204020204" pitchFamily="34" charset="-122"/>
              </a:rPr>
              <a:t> 如一个变量是用</a:t>
            </a:r>
            <a:r>
              <a:rPr lang="zh-CN" altLang="en-US" sz="2000" dirty="0">
                <a:solidFill>
                  <a:srgbClr val="FF0000"/>
                </a:solidFill>
                <a:ea typeface="微软雅黑" panose="020B0503020204020204" pitchFamily="34" charset="-122"/>
              </a:rPr>
              <a:t>规则 </a:t>
            </a:r>
            <a:r>
              <a:rPr lang="en-US" altLang="zh-CN" sz="2000" dirty="0">
                <a:solidFill>
                  <a:srgbClr val="FF0000"/>
                </a:solidFill>
                <a:ea typeface="微软雅黑" panose="020B0503020204020204" pitchFamily="34" charset="-122"/>
              </a:rPr>
              <a:t>ES </a:t>
            </a:r>
            <a:r>
              <a:rPr lang="zh-CN" altLang="en-US" sz="2000" dirty="0">
                <a:solidFill>
                  <a:srgbClr val="FF0000"/>
                </a:solidFill>
                <a:ea typeface="微软雅黑" panose="020B0503020204020204" pitchFamily="34" charset="-122"/>
              </a:rPr>
              <a:t>消去量词</a:t>
            </a:r>
            <a:r>
              <a:rPr lang="zh-CN" altLang="en-US" sz="2000" dirty="0">
                <a:ea typeface="微软雅黑" panose="020B0503020204020204" pitchFamily="34" charset="-122"/>
              </a:rPr>
              <a:t>，对该变量在添加量词时，则只能使用</a:t>
            </a:r>
            <a:r>
              <a:rPr lang="zh-CN" altLang="en-US" sz="2000" dirty="0">
                <a:solidFill>
                  <a:schemeClr val="accent4"/>
                </a:solidFill>
                <a:ea typeface="微软雅黑" panose="020B0503020204020204" pitchFamily="34" charset="-122"/>
              </a:rPr>
              <a:t>规则 </a:t>
            </a:r>
            <a:r>
              <a:rPr lang="en-US" altLang="zh-CN" sz="2000" dirty="0">
                <a:solidFill>
                  <a:schemeClr val="accent4"/>
                </a:solidFill>
                <a:ea typeface="微软雅黑" panose="020B0503020204020204" pitchFamily="34" charset="-122"/>
              </a:rPr>
              <a:t>EG</a:t>
            </a:r>
            <a:r>
              <a:rPr lang="zh-CN" altLang="en-US" sz="2000" dirty="0">
                <a:ea typeface="微软雅黑" panose="020B0503020204020204" pitchFamily="34" charset="-122"/>
              </a:rPr>
              <a:t>；如使用规则 </a:t>
            </a:r>
            <a:r>
              <a:rPr lang="en-US" altLang="zh-CN" sz="2000" dirty="0">
                <a:solidFill>
                  <a:srgbClr val="FF0000"/>
                </a:solidFill>
                <a:ea typeface="微软雅黑" panose="020B0503020204020204" pitchFamily="34" charset="-122"/>
              </a:rPr>
              <a:t>US </a:t>
            </a:r>
            <a:r>
              <a:rPr lang="zh-CN" altLang="en-US" sz="2000" dirty="0">
                <a:solidFill>
                  <a:srgbClr val="FF0000"/>
                </a:solidFill>
                <a:ea typeface="微软雅黑" panose="020B0503020204020204" pitchFamily="34" charset="-122"/>
              </a:rPr>
              <a:t>消去量词</a:t>
            </a:r>
            <a:r>
              <a:rPr lang="zh-CN" altLang="en-US" sz="2000" dirty="0">
                <a:ea typeface="微软雅黑" panose="020B0503020204020204" pitchFamily="34" charset="-122"/>
              </a:rPr>
              <a:t>，对该变量在添加量词时，则可使用</a:t>
            </a:r>
            <a:r>
              <a:rPr lang="zh-CN" altLang="en-US" sz="2000" dirty="0">
                <a:solidFill>
                  <a:schemeClr val="accent2"/>
                </a:solidFill>
                <a:ea typeface="微软雅黑" panose="020B0503020204020204" pitchFamily="34" charset="-122"/>
              </a:rPr>
              <a:t>规则 </a:t>
            </a:r>
            <a:r>
              <a:rPr lang="en-US" altLang="zh-CN" sz="2000" dirty="0">
                <a:solidFill>
                  <a:schemeClr val="accent2"/>
                </a:solidFill>
                <a:ea typeface="微软雅黑" panose="020B0503020204020204" pitchFamily="34" charset="-122"/>
              </a:rPr>
              <a:t>EG </a:t>
            </a:r>
            <a:r>
              <a:rPr lang="zh-CN" altLang="en-US" sz="2000" dirty="0">
                <a:solidFill>
                  <a:schemeClr val="accent2"/>
                </a:solidFill>
                <a:ea typeface="微软雅黑" panose="020B0503020204020204" pitchFamily="34" charset="-122"/>
              </a:rPr>
              <a:t>和规则 </a:t>
            </a:r>
            <a:r>
              <a:rPr lang="en-US" altLang="zh-CN" sz="2000" dirty="0">
                <a:solidFill>
                  <a:schemeClr val="accent2"/>
                </a:solidFill>
                <a:ea typeface="微软雅黑" panose="020B0503020204020204" pitchFamily="34" charset="-122"/>
              </a:rPr>
              <a:t>UG</a:t>
            </a:r>
            <a:r>
              <a:rPr lang="zh-CN" altLang="en-US" sz="2000" dirty="0">
                <a:ea typeface="微软雅黑" panose="020B0503020204020204" pitchFamily="34" charset="-122"/>
              </a:rPr>
              <a:t>。 </a:t>
            </a:r>
            <a:endParaRPr lang="en-US" altLang="zh-CN" sz="2000" dirty="0">
              <a:ea typeface="微软雅黑" panose="020B0503020204020204" pitchFamily="34" charset="-122"/>
            </a:endParaRPr>
          </a:p>
          <a:p>
            <a:pPr marL="342900" indent="-342900">
              <a:lnSpc>
                <a:spcPct val="150000"/>
              </a:lnSpc>
              <a:buFont typeface="Wingdings" panose="05000000000000000000" pitchFamily="2" charset="2"/>
              <a:buChar char="l"/>
            </a:pPr>
            <a:r>
              <a:rPr lang="zh-CN" altLang="en-US" sz="2000" dirty="0">
                <a:ea typeface="微软雅黑" panose="020B0503020204020204" pitchFamily="34" charset="-122"/>
              </a:rPr>
              <a:t>在用规则 </a:t>
            </a:r>
            <a:r>
              <a:rPr lang="en-US" altLang="zh-CN" sz="2000" dirty="0">
                <a:ea typeface="微软雅黑" panose="020B0503020204020204" pitchFamily="34" charset="-122"/>
              </a:rPr>
              <a:t>US </a:t>
            </a:r>
            <a:r>
              <a:rPr lang="zh-CN" altLang="en-US" sz="2000" dirty="0">
                <a:ea typeface="微软雅黑" panose="020B0503020204020204" pitchFamily="34" charset="-122"/>
              </a:rPr>
              <a:t>和规则 </a:t>
            </a:r>
            <a:r>
              <a:rPr lang="en-US" altLang="zh-CN" sz="2000" dirty="0">
                <a:ea typeface="微软雅黑" panose="020B0503020204020204" pitchFamily="34" charset="-122"/>
              </a:rPr>
              <a:t>ES </a:t>
            </a:r>
            <a:r>
              <a:rPr lang="zh-CN" altLang="en-US" sz="2000" dirty="0">
                <a:solidFill>
                  <a:srgbClr val="FF0000"/>
                </a:solidFill>
                <a:ea typeface="微软雅黑" panose="020B0503020204020204" pitchFamily="34" charset="-122"/>
              </a:rPr>
              <a:t>消去量词时</a:t>
            </a:r>
            <a:r>
              <a:rPr lang="zh-CN" altLang="en-US" sz="2000" dirty="0">
                <a:ea typeface="微软雅黑" panose="020B0503020204020204" pitchFamily="34" charset="-122"/>
              </a:rPr>
              <a:t>，此量词必须位于整个公式的最前端，且</a:t>
            </a:r>
            <a:r>
              <a:rPr lang="zh-CN" altLang="en-US" sz="2000" dirty="0">
                <a:solidFill>
                  <a:schemeClr val="accent2"/>
                </a:solidFill>
                <a:ea typeface="微软雅黑" panose="020B0503020204020204" pitchFamily="34" charset="-122"/>
              </a:rPr>
              <a:t>辖域为其后的整个公式</a:t>
            </a:r>
            <a:r>
              <a:rPr lang="zh-CN" altLang="en-US" sz="2000" dirty="0">
                <a:ea typeface="微软雅黑" panose="020B0503020204020204" pitchFamily="34" charset="-122"/>
              </a:rPr>
              <a:t>。</a:t>
            </a:r>
          </a:p>
          <a:p>
            <a:pPr marL="342900" indent="-342900">
              <a:lnSpc>
                <a:spcPct val="150000"/>
              </a:lnSpc>
              <a:buFont typeface="Wingdings" panose="05000000000000000000" pitchFamily="2" charset="2"/>
              <a:buChar char="l"/>
            </a:pPr>
            <a:r>
              <a:rPr lang="zh-CN" altLang="en-US" sz="2000" dirty="0">
                <a:ea typeface="微软雅黑" panose="020B0503020204020204" pitchFamily="34" charset="-122"/>
              </a:rPr>
              <a:t>在添加量词 </a:t>
            </a:r>
            <a:r>
              <a:rPr lang="en-US" altLang="zh-CN" sz="2000" dirty="0">
                <a:ea typeface="微软雅黑" panose="020B0503020204020204" pitchFamily="34" charset="-122"/>
              </a:rPr>
              <a:t>(∀x) </a:t>
            </a:r>
            <a:r>
              <a:rPr lang="zh-CN" altLang="en-US" sz="2000" dirty="0">
                <a:ea typeface="微软雅黑" panose="020B0503020204020204" pitchFamily="34" charset="-122"/>
              </a:rPr>
              <a:t>和 </a:t>
            </a:r>
            <a:r>
              <a:rPr lang="en-US" altLang="zh-CN" sz="2000" dirty="0">
                <a:ea typeface="微软雅黑" panose="020B0503020204020204" pitchFamily="34" charset="-122"/>
              </a:rPr>
              <a:t>(∃x) </a:t>
            </a:r>
            <a:r>
              <a:rPr lang="zh-CN" altLang="en-US" sz="2000" dirty="0">
                <a:ea typeface="微软雅黑" panose="020B0503020204020204" pitchFamily="34" charset="-122"/>
              </a:rPr>
              <a:t>时，所选用的 </a:t>
            </a:r>
            <a:r>
              <a:rPr lang="en-US" altLang="zh-CN" sz="2000" dirty="0">
                <a:ea typeface="微软雅黑" panose="020B0503020204020204" pitchFamily="34" charset="-122"/>
              </a:rPr>
              <a:t>x </a:t>
            </a:r>
            <a:r>
              <a:rPr lang="zh-CN" altLang="en-US" sz="2000" dirty="0">
                <a:ea typeface="微软雅黑" panose="020B0503020204020204" pitchFamily="34" charset="-122"/>
              </a:rPr>
              <a:t>不能在公式 </a:t>
            </a:r>
            <a:r>
              <a:rPr lang="en-US" altLang="zh-CN" sz="2000" dirty="0">
                <a:ea typeface="微软雅黑" panose="020B0503020204020204" pitchFamily="34" charset="-122"/>
              </a:rPr>
              <a:t>G(y) </a:t>
            </a:r>
            <a:r>
              <a:rPr lang="zh-CN" altLang="en-US" sz="2000" dirty="0">
                <a:ea typeface="微软雅黑" panose="020B0503020204020204" pitchFamily="34" charset="-122"/>
              </a:rPr>
              <a:t>或 </a:t>
            </a:r>
            <a:r>
              <a:rPr lang="en-US" altLang="zh-CN" sz="2000" dirty="0">
                <a:ea typeface="微软雅黑" panose="020B0503020204020204" pitchFamily="34" charset="-122"/>
              </a:rPr>
              <a:t>G(c) </a:t>
            </a:r>
            <a:r>
              <a:rPr lang="zh-CN" altLang="en-US" sz="2000" dirty="0">
                <a:ea typeface="微软雅黑" panose="020B0503020204020204" pitchFamily="34" charset="-122"/>
              </a:rPr>
              <a:t>中出现。</a:t>
            </a:r>
            <a:endParaRPr lang="en-US" altLang="zh-CN" sz="2000" dirty="0">
              <a:ea typeface="微软雅黑" panose="020B0503020204020204" pitchFamily="34" charset="-122"/>
            </a:endParaRPr>
          </a:p>
        </p:txBody>
      </p:sp>
      <p:sp>
        <p:nvSpPr>
          <p:cNvPr id="2" name="矩形: 圆顶角 1">
            <a:extLst>
              <a:ext uri="{FF2B5EF4-FFF2-40B4-BE49-F238E27FC236}">
                <a16:creationId xmlns:a16="http://schemas.microsoft.com/office/drawing/2014/main" id="{A3F24140-9491-4D50-984D-A9FB6203A856}"/>
              </a:ext>
            </a:extLst>
          </p:cNvPr>
          <p:cNvSpPr/>
          <p:nvPr/>
        </p:nvSpPr>
        <p:spPr>
          <a:xfrm>
            <a:off x="2133600" y="1374320"/>
            <a:ext cx="9682843" cy="429983"/>
          </a:xfrm>
          <a:prstGeom prst="round2SameRect">
            <a:avLst/>
          </a:prstGeom>
          <a:solidFill>
            <a:srgbClr val="FF940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b="1" dirty="0">
                <a:solidFill>
                  <a:srgbClr val="002060"/>
                </a:solidFill>
              </a:rPr>
              <a:t>推理难点总结</a:t>
            </a:r>
          </a:p>
        </p:txBody>
      </p:sp>
      <p:sp>
        <p:nvSpPr>
          <p:cNvPr id="14" name="文本框 13">
            <a:extLst>
              <a:ext uri="{FF2B5EF4-FFF2-40B4-BE49-F238E27FC236}">
                <a16:creationId xmlns:a16="http://schemas.microsoft.com/office/drawing/2014/main" id="{B3D97DF0-8E99-4FE1-B2DA-EA6FF1138446}"/>
              </a:ext>
            </a:extLst>
          </p:cNvPr>
          <p:cNvSpPr txBox="1"/>
          <p:nvPr/>
        </p:nvSpPr>
        <p:spPr>
          <a:xfrm>
            <a:off x="1964871" y="78452"/>
            <a:ext cx="9905999" cy="707886"/>
          </a:xfrm>
          <a:prstGeom prst="rect">
            <a:avLst/>
          </a:prstGeom>
          <a:noFill/>
        </p:spPr>
        <p:txBody>
          <a:bodyPr wrap="square" rtlCol="0">
            <a:spAutoFit/>
          </a:bodyPr>
          <a:lstStyle/>
          <a:p>
            <a:r>
              <a:rPr lang="en-US" altLang="zh-CN" sz="4000" b="1" dirty="0" err="1">
                <a:solidFill>
                  <a:schemeClr val="bg1"/>
                </a:solidFill>
                <a:effectLst>
                  <a:outerShdw blurRad="38100" dist="38100" dir="2700000" algn="tl">
                    <a:srgbClr val="000000">
                      <a:alpha val="43137"/>
                    </a:srgbClr>
                  </a:outerShdw>
                </a:effectLst>
                <a:cs typeface="+mn-ea"/>
                <a:sym typeface="+mn-lt"/>
              </a:rPr>
              <a:t>Nodus</a:t>
            </a:r>
            <a:r>
              <a:rPr lang="en-US" altLang="zh-CN" sz="4000" b="1" dirty="0">
                <a:solidFill>
                  <a:schemeClr val="bg1"/>
                </a:solidFill>
                <a:effectLst>
                  <a:outerShdw blurRad="38100" dist="38100" dir="2700000" algn="tl">
                    <a:srgbClr val="000000">
                      <a:alpha val="43137"/>
                    </a:srgbClr>
                  </a:outerShdw>
                </a:effectLst>
                <a:cs typeface="+mn-ea"/>
                <a:sym typeface="+mn-lt"/>
              </a:rPr>
              <a:t> of Inference</a:t>
            </a:r>
            <a:endParaRPr lang="zh-CN" altLang="en-US" sz="4000" b="1" dirty="0">
              <a:solidFill>
                <a:schemeClr val="bg1"/>
              </a:solidFill>
              <a:effectLst>
                <a:outerShdw blurRad="38100" dist="38100" dir="2700000" algn="tl">
                  <a:srgbClr val="000000">
                    <a:alpha val="43137"/>
                  </a:srgbClr>
                </a:outerShdw>
              </a:effectLst>
              <a:cs typeface="+mn-ea"/>
              <a:sym typeface="+mn-lt"/>
            </a:endParaRPr>
          </a:p>
        </p:txBody>
      </p:sp>
    </p:spTree>
    <p:custDataLst>
      <p:tags r:id="rId1"/>
    </p:custDataLst>
    <p:extLst>
      <p:ext uri="{BB962C8B-B14F-4D97-AF65-F5344CB8AC3E}">
        <p14:creationId xmlns:p14="http://schemas.microsoft.com/office/powerpoint/2010/main" val="1844753111"/>
      </p:ext>
    </p:extLst>
  </p:cSld>
  <p:clrMapOvr>
    <a:masterClrMapping/>
  </p:clrMapOvr>
  <mc:AlternateContent xmlns:mc="http://schemas.openxmlformats.org/markup-compatibility/2006" xmlns:p14="http://schemas.microsoft.com/office/powerpoint/2010/main">
    <mc:Choice Requires="p14">
      <p:transition spd="slow" p14:dur="10500" advTm="62431"/>
    </mc:Choice>
    <mc:Fallback xmlns="">
      <p:transition spd="slow" advTm="6243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圆角 22">
            <a:extLst>
              <a:ext uri="{FF2B5EF4-FFF2-40B4-BE49-F238E27FC236}">
                <a16:creationId xmlns:a16="http://schemas.microsoft.com/office/drawing/2014/main" id="{E730F7AE-775D-49C2-9FF4-2D0B8637EECF}"/>
              </a:ext>
            </a:extLst>
          </p:cNvPr>
          <p:cNvSpPr/>
          <p:nvPr/>
        </p:nvSpPr>
        <p:spPr>
          <a:xfrm>
            <a:off x="2133600" y="2394857"/>
            <a:ext cx="9682843" cy="4305300"/>
          </a:xfrm>
          <a:prstGeom prst="roundRect">
            <a:avLst>
              <a:gd name="adj" fmla="val 2814"/>
            </a:avLst>
          </a:prstGeom>
          <a:solidFill>
            <a:srgbClr val="C1E9C1">
              <a:alpha val="5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000" b="1" dirty="0">
              <a:solidFill>
                <a:schemeClr val="bg1"/>
              </a:solidFill>
            </a:endParaRPr>
          </a:p>
        </p:txBody>
      </p:sp>
      <p:grpSp>
        <p:nvGrpSpPr>
          <p:cNvPr id="88" name="组合 87">
            <a:extLst>
              <a:ext uri="{FF2B5EF4-FFF2-40B4-BE49-F238E27FC236}">
                <a16:creationId xmlns:a16="http://schemas.microsoft.com/office/drawing/2014/main" id="{E2249108-4EFE-45FD-BEE1-C43FD339EDC8}"/>
              </a:ext>
            </a:extLst>
          </p:cNvPr>
          <p:cNvGrpSpPr/>
          <p:nvPr/>
        </p:nvGrpSpPr>
        <p:grpSpPr>
          <a:xfrm>
            <a:off x="119973" y="397477"/>
            <a:ext cx="1449151" cy="180724"/>
            <a:chOff x="5392832" y="1016000"/>
            <a:chExt cx="1449150" cy="180724"/>
          </a:xfrm>
        </p:grpSpPr>
        <p:sp>
          <p:nvSpPr>
            <p:cNvPr id="89" name="Freeform 45">
              <a:extLst>
                <a:ext uri="{FF2B5EF4-FFF2-40B4-BE49-F238E27FC236}">
                  <a16:creationId xmlns:a16="http://schemas.microsoft.com/office/drawing/2014/main" id="{735A50D2-4EE9-4928-AA5B-2B1B311A06DE}"/>
                </a:ext>
              </a:extLst>
            </p:cNvPr>
            <p:cNvSpPr>
              <a:spLocks noEditPoints="1"/>
            </p:cNvSpPr>
            <p:nvPr/>
          </p:nvSpPr>
          <p:spPr bwMode="auto">
            <a:xfrm>
              <a:off x="5392832" y="1021378"/>
              <a:ext cx="142015" cy="169628"/>
            </a:xfrm>
            <a:custGeom>
              <a:avLst/>
              <a:gdLst>
                <a:gd name="T0" fmla="*/ 86 w 94"/>
                <a:gd name="T1" fmla="*/ 23 h 110"/>
                <a:gd name="T2" fmla="*/ 2 w 94"/>
                <a:gd name="T3" fmla="*/ 39 h 110"/>
                <a:gd name="T4" fmla="*/ 17 w 94"/>
                <a:gd name="T5" fmla="*/ 107 h 110"/>
                <a:gd name="T6" fmla="*/ 25 w 94"/>
                <a:gd name="T7" fmla="*/ 107 h 110"/>
                <a:gd name="T8" fmla="*/ 26 w 94"/>
                <a:gd name="T9" fmla="*/ 107 h 110"/>
                <a:gd name="T10" fmla="*/ 31 w 94"/>
                <a:gd name="T11" fmla="*/ 107 h 110"/>
                <a:gd name="T12" fmla="*/ 57 w 94"/>
                <a:gd name="T13" fmla="*/ 109 h 110"/>
                <a:gd name="T14" fmla="*/ 81 w 94"/>
                <a:gd name="T15" fmla="*/ 99 h 110"/>
                <a:gd name="T16" fmla="*/ 86 w 94"/>
                <a:gd name="T17" fmla="*/ 23 h 110"/>
                <a:gd name="T18" fmla="*/ 28 w 94"/>
                <a:gd name="T19" fmla="*/ 77 h 110"/>
                <a:gd name="T20" fmla="*/ 33 w 94"/>
                <a:gd name="T21" fmla="*/ 89 h 110"/>
                <a:gd name="T22" fmla="*/ 28 w 94"/>
                <a:gd name="T23" fmla="*/ 77 h 110"/>
                <a:gd name="T24" fmla="*/ 30 w 94"/>
                <a:gd name="T25" fmla="*/ 39 h 110"/>
                <a:gd name="T26" fmla="*/ 35 w 94"/>
                <a:gd name="T27" fmla="*/ 28 h 110"/>
                <a:gd name="T28" fmla="*/ 30 w 94"/>
                <a:gd name="T29" fmla="*/ 39 h 110"/>
                <a:gd name="T30" fmla="*/ 63 w 94"/>
                <a:gd name="T31" fmla="*/ 39 h 110"/>
                <a:gd name="T32" fmla="*/ 66 w 94"/>
                <a:gd name="T33" fmla="*/ 49 h 110"/>
                <a:gd name="T34" fmla="*/ 58 w 94"/>
                <a:gd name="T35" fmla="*/ 46 h 110"/>
                <a:gd name="T36" fmla="*/ 63 w 94"/>
                <a:gd name="T37" fmla="*/ 39 h 110"/>
                <a:gd name="T38" fmla="*/ 66 w 94"/>
                <a:gd name="T39" fmla="*/ 66 h 110"/>
                <a:gd name="T40" fmla="*/ 68 w 94"/>
                <a:gd name="T41" fmla="*/ 77 h 110"/>
                <a:gd name="T42" fmla="*/ 66 w 94"/>
                <a:gd name="T43" fmla="*/ 66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4" h="110">
                  <a:moveTo>
                    <a:pt x="86" y="23"/>
                  </a:moveTo>
                  <a:cubicBezTo>
                    <a:pt x="69" y="0"/>
                    <a:pt x="8" y="2"/>
                    <a:pt x="2" y="39"/>
                  </a:cubicBezTo>
                  <a:cubicBezTo>
                    <a:pt x="21" y="48"/>
                    <a:pt x="0" y="91"/>
                    <a:pt x="17" y="107"/>
                  </a:cubicBezTo>
                  <a:cubicBezTo>
                    <a:pt x="19" y="108"/>
                    <a:pt x="22" y="107"/>
                    <a:pt x="25" y="107"/>
                  </a:cubicBezTo>
                  <a:cubicBezTo>
                    <a:pt x="26" y="107"/>
                    <a:pt x="26" y="107"/>
                    <a:pt x="26" y="107"/>
                  </a:cubicBezTo>
                  <a:cubicBezTo>
                    <a:pt x="29" y="106"/>
                    <a:pt x="30" y="107"/>
                    <a:pt x="31" y="107"/>
                  </a:cubicBezTo>
                  <a:cubicBezTo>
                    <a:pt x="40" y="110"/>
                    <a:pt x="49" y="109"/>
                    <a:pt x="57" y="109"/>
                  </a:cubicBezTo>
                  <a:cubicBezTo>
                    <a:pt x="66" y="107"/>
                    <a:pt x="75" y="107"/>
                    <a:pt x="81" y="99"/>
                  </a:cubicBezTo>
                  <a:cubicBezTo>
                    <a:pt x="94" y="81"/>
                    <a:pt x="80" y="48"/>
                    <a:pt x="86" y="23"/>
                  </a:cubicBezTo>
                  <a:close/>
                  <a:moveTo>
                    <a:pt x="28" y="77"/>
                  </a:moveTo>
                  <a:cubicBezTo>
                    <a:pt x="31" y="79"/>
                    <a:pt x="33" y="83"/>
                    <a:pt x="33" y="89"/>
                  </a:cubicBezTo>
                  <a:cubicBezTo>
                    <a:pt x="24" y="92"/>
                    <a:pt x="29" y="81"/>
                    <a:pt x="28" y="77"/>
                  </a:cubicBezTo>
                  <a:close/>
                  <a:moveTo>
                    <a:pt x="30" y="39"/>
                  </a:moveTo>
                  <a:cubicBezTo>
                    <a:pt x="24" y="37"/>
                    <a:pt x="29" y="26"/>
                    <a:pt x="35" y="28"/>
                  </a:cubicBezTo>
                  <a:cubicBezTo>
                    <a:pt x="37" y="35"/>
                    <a:pt x="30" y="34"/>
                    <a:pt x="30" y="39"/>
                  </a:cubicBezTo>
                  <a:close/>
                  <a:moveTo>
                    <a:pt x="63" y="39"/>
                  </a:moveTo>
                  <a:cubicBezTo>
                    <a:pt x="66" y="39"/>
                    <a:pt x="65" y="45"/>
                    <a:pt x="66" y="49"/>
                  </a:cubicBezTo>
                  <a:cubicBezTo>
                    <a:pt x="63" y="47"/>
                    <a:pt x="61" y="46"/>
                    <a:pt x="58" y="46"/>
                  </a:cubicBezTo>
                  <a:cubicBezTo>
                    <a:pt x="59" y="43"/>
                    <a:pt x="62" y="42"/>
                    <a:pt x="63" y="39"/>
                  </a:cubicBezTo>
                  <a:close/>
                  <a:moveTo>
                    <a:pt x="66" y="66"/>
                  </a:moveTo>
                  <a:cubicBezTo>
                    <a:pt x="69" y="67"/>
                    <a:pt x="68" y="73"/>
                    <a:pt x="68" y="77"/>
                  </a:cubicBezTo>
                  <a:cubicBezTo>
                    <a:pt x="62" y="76"/>
                    <a:pt x="62" y="70"/>
                    <a:pt x="66" y="66"/>
                  </a:cubicBezTo>
                  <a:close/>
                </a:path>
              </a:pathLst>
            </a:custGeom>
            <a:solidFill>
              <a:srgbClr val="EDB2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0" name="Freeform 46">
              <a:extLst>
                <a:ext uri="{FF2B5EF4-FFF2-40B4-BE49-F238E27FC236}">
                  <a16:creationId xmlns:a16="http://schemas.microsoft.com/office/drawing/2014/main" id="{B03A9C7A-4A3E-4CDF-BC8F-27021E3BCB12}"/>
                </a:ext>
              </a:extLst>
            </p:cNvPr>
            <p:cNvSpPr>
              <a:spLocks noEditPoints="1"/>
            </p:cNvSpPr>
            <p:nvPr/>
          </p:nvSpPr>
          <p:spPr bwMode="auto">
            <a:xfrm>
              <a:off x="5725270" y="1021378"/>
              <a:ext cx="141451" cy="169628"/>
            </a:xfrm>
            <a:custGeom>
              <a:avLst/>
              <a:gdLst>
                <a:gd name="T0" fmla="*/ 85 w 94"/>
                <a:gd name="T1" fmla="*/ 23 h 110"/>
                <a:gd name="T2" fmla="*/ 1 w 94"/>
                <a:gd name="T3" fmla="*/ 39 h 110"/>
                <a:gd name="T4" fmla="*/ 17 w 94"/>
                <a:gd name="T5" fmla="*/ 107 h 110"/>
                <a:gd name="T6" fmla="*/ 24 w 94"/>
                <a:gd name="T7" fmla="*/ 107 h 110"/>
                <a:gd name="T8" fmla="*/ 26 w 94"/>
                <a:gd name="T9" fmla="*/ 107 h 110"/>
                <a:gd name="T10" fmla="*/ 31 w 94"/>
                <a:gd name="T11" fmla="*/ 107 h 110"/>
                <a:gd name="T12" fmla="*/ 57 w 94"/>
                <a:gd name="T13" fmla="*/ 109 h 110"/>
                <a:gd name="T14" fmla="*/ 80 w 94"/>
                <a:gd name="T15" fmla="*/ 99 h 110"/>
                <a:gd name="T16" fmla="*/ 85 w 94"/>
                <a:gd name="T17" fmla="*/ 23 h 110"/>
                <a:gd name="T18" fmla="*/ 27 w 94"/>
                <a:gd name="T19" fmla="*/ 77 h 110"/>
                <a:gd name="T20" fmla="*/ 32 w 94"/>
                <a:gd name="T21" fmla="*/ 89 h 110"/>
                <a:gd name="T22" fmla="*/ 27 w 94"/>
                <a:gd name="T23" fmla="*/ 77 h 110"/>
                <a:gd name="T24" fmla="*/ 29 w 94"/>
                <a:gd name="T25" fmla="*/ 39 h 110"/>
                <a:gd name="T26" fmla="*/ 34 w 94"/>
                <a:gd name="T27" fmla="*/ 28 h 110"/>
                <a:gd name="T28" fmla="*/ 29 w 94"/>
                <a:gd name="T29" fmla="*/ 39 h 110"/>
                <a:gd name="T30" fmla="*/ 62 w 94"/>
                <a:gd name="T31" fmla="*/ 39 h 110"/>
                <a:gd name="T32" fmla="*/ 65 w 94"/>
                <a:gd name="T33" fmla="*/ 49 h 110"/>
                <a:gd name="T34" fmla="*/ 57 w 94"/>
                <a:gd name="T35" fmla="*/ 46 h 110"/>
                <a:gd name="T36" fmla="*/ 62 w 94"/>
                <a:gd name="T37" fmla="*/ 39 h 110"/>
                <a:gd name="T38" fmla="*/ 65 w 94"/>
                <a:gd name="T39" fmla="*/ 66 h 110"/>
                <a:gd name="T40" fmla="*/ 67 w 94"/>
                <a:gd name="T41" fmla="*/ 77 h 110"/>
                <a:gd name="T42" fmla="*/ 65 w 94"/>
                <a:gd name="T43" fmla="*/ 66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4" h="110">
                  <a:moveTo>
                    <a:pt x="85" y="23"/>
                  </a:moveTo>
                  <a:cubicBezTo>
                    <a:pt x="68" y="0"/>
                    <a:pt x="7" y="2"/>
                    <a:pt x="1" y="39"/>
                  </a:cubicBezTo>
                  <a:cubicBezTo>
                    <a:pt x="20" y="48"/>
                    <a:pt x="0" y="91"/>
                    <a:pt x="17" y="107"/>
                  </a:cubicBezTo>
                  <a:cubicBezTo>
                    <a:pt x="19" y="108"/>
                    <a:pt x="22" y="107"/>
                    <a:pt x="24" y="107"/>
                  </a:cubicBezTo>
                  <a:cubicBezTo>
                    <a:pt x="25" y="107"/>
                    <a:pt x="25" y="107"/>
                    <a:pt x="26" y="107"/>
                  </a:cubicBezTo>
                  <a:cubicBezTo>
                    <a:pt x="28" y="106"/>
                    <a:pt x="30" y="107"/>
                    <a:pt x="31" y="107"/>
                  </a:cubicBezTo>
                  <a:cubicBezTo>
                    <a:pt x="39" y="110"/>
                    <a:pt x="48" y="109"/>
                    <a:pt x="57" y="109"/>
                  </a:cubicBezTo>
                  <a:cubicBezTo>
                    <a:pt x="66" y="107"/>
                    <a:pt x="74" y="107"/>
                    <a:pt x="80" y="99"/>
                  </a:cubicBezTo>
                  <a:cubicBezTo>
                    <a:pt x="94" y="81"/>
                    <a:pt x="79" y="48"/>
                    <a:pt x="85" y="23"/>
                  </a:cubicBezTo>
                  <a:close/>
                  <a:moveTo>
                    <a:pt x="27" y="77"/>
                  </a:moveTo>
                  <a:cubicBezTo>
                    <a:pt x="31" y="79"/>
                    <a:pt x="32" y="83"/>
                    <a:pt x="32" y="89"/>
                  </a:cubicBezTo>
                  <a:cubicBezTo>
                    <a:pt x="23" y="92"/>
                    <a:pt x="28" y="81"/>
                    <a:pt x="27" y="77"/>
                  </a:cubicBezTo>
                  <a:close/>
                  <a:moveTo>
                    <a:pt x="29" y="39"/>
                  </a:moveTo>
                  <a:cubicBezTo>
                    <a:pt x="23" y="37"/>
                    <a:pt x="28" y="26"/>
                    <a:pt x="34" y="28"/>
                  </a:cubicBezTo>
                  <a:cubicBezTo>
                    <a:pt x="36" y="35"/>
                    <a:pt x="29" y="34"/>
                    <a:pt x="29" y="39"/>
                  </a:cubicBezTo>
                  <a:close/>
                  <a:moveTo>
                    <a:pt x="62" y="39"/>
                  </a:moveTo>
                  <a:cubicBezTo>
                    <a:pt x="66" y="39"/>
                    <a:pt x="64" y="45"/>
                    <a:pt x="65" y="49"/>
                  </a:cubicBezTo>
                  <a:cubicBezTo>
                    <a:pt x="63" y="47"/>
                    <a:pt x="61" y="46"/>
                    <a:pt x="57" y="46"/>
                  </a:cubicBezTo>
                  <a:cubicBezTo>
                    <a:pt x="58" y="43"/>
                    <a:pt x="62" y="42"/>
                    <a:pt x="62" y="39"/>
                  </a:cubicBezTo>
                  <a:close/>
                  <a:moveTo>
                    <a:pt x="65" y="66"/>
                  </a:moveTo>
                  <a:cubicBezTo>
                    <a:pt x="68" y="67"/>
                    <a:pt x="67" y="73"/>
                    <a:pt x="67" y="77"/>
                  </a:cubicBezTo>
                  <a:cubicBezTo>
                    <a:pt x="61" y="76"/>
                    <a:pt x="62" y="70"/>
                    <a:pt x="65" y="66"/>
                  </a:cubicBezTo>
                  <a:close/>
                </a:path>
              </a:pathLst>
            </a:custGeom>
            <a:solidFill>
              <a:srgbClr val="F7F5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1" name="Freeform 47">
              <a:extLst>
                <a:ext uri="{FF2B5EF4-FFF2-40B4-BE49-F238E27FC236}">
                  <a16:creationId xmlns:a16="http://schemas.microsoft.com/office/drawing/2014/main" id="{7D703A90-D5F2-470F-966A-13DE41FD8767}"/>
                </a:ext>
              </a:extLst>
            </p:cNvPr>
            <p:cNvSpPr>
              <a:spLocks noEditPoints="1"/>
            </p:cNvSpPr>
            <p:nvPr/>
          </p:nvSpPr>
          <p:spPr bwMode="auto">
            <a:xfrm>
              <a:off x="6054695" y="1028224"/>
              <a:ext cx="142015" cy="168500"/>
            </a:xfrm>
            <a:custGeom>
              <a:avLst/>
              <a:gdLst>
                <a:gd name="T0" fmla="*/ 85 w 94"/>
                <a:gd name="T1" fmla="*/ 23 h 109"/>
                <a:gd name="T2" fmla="*/ 2 w 94"/>
                <a:gd name="T3" fmla="*/ 38 h 109"/>
                <a:gd name="T4" fmla="*/ 17 w 94"/>
                <a:gd name="T5" fmla="*/ 106 h 109"/>
                <a:gd name="T6" fmla="*/ 25 w 94"/>
                <a:gd name="T7" fmla="*/ 106 h 109"/>
                <a:gd name="T8" fmla="*/ 26 w 94"/>
                <a:gd name="T9" fmla="*/ 106 h 109"/>
                <a:gd name="T10" fmla="*/ 31 w 94"/>
                <a:gd name="T11" fmla="*/ 107 h 109"/>
                <a:gd name="T12" fmla="*/ 57 w 94"/>
                <a:gd name="T13" fmla="*/ 109 h 109"/>
                <a:gd name="T14" fmla="*/ 80 w 94"/>
                <a:gd name="T15" fmla="*/ 99 h 109"/>
                <a:gd name="T16" fmla="*/ 85 w 94"/>
                <a:gd name="T17" fmla="*/ 23 h 109"/>
                <a:gd name="T18" fmla="*/ 27 w 94"/>
                <a:gd name="T19" fmla="*/ 76 h 109"/>
                <a:gd name="T20" fmla="*/ 32 w 94"/>
                <a:gd name="T21" fmla="*/ 89 h 109"/>
                <a:gd name="T22" fmla="*/ 27 w 94"/>
                <a:gd name="T23" fmla="*/ 76 h 109"/>
                <a:gd name="T24" fmla="*/ 30 w 94"/>
                <a:gd name="T25" fmla="*/ 38 h 109"/>
                <a:gd name="T26" fmla="*/ 35 w 94"/>
                <a:gd name="T27" fmla="*/ 28 h 109"/>
                <a:gd name="T28" fmla="*/ 30 w 94"/>
                <a:gd name="T29" fmla="*/ 38 h 109"/>
                <a:gd name="T30" fmla="*/ 63 w 94"/>
                <a:gd name="T31" fmla="*/ 38 h 109"/>
                <a:gd name="T32" fmla="*/ 65 w 94"/>
                <a:gd name="T33" fmla="*/ 48 h 109"/>
                <a:gd name="T34" fmla="*/ 57 w 94"/>
                <a:gd name="T35" fmla="*/ 46 h 109"/>
                <a:gd name="T36" fmla="*/ 63 w 94"/>
                <a:gd name="T37" fmla="*/ 38 h 109"/>
                <a:gd name="T38" fmla="*/ 65 w 94"/>
                <a:gd name="T39" fmla="*/ 66 h 109"/>
                <a:gd name="T40" fmla="*/ 68 w 94"/>
                <a:gd name="T41" fmla="*/ 76 h 109"/>
                <a:gd name="T42" fmla="*/ 65 w 94"/>
                <a:gd name="T43" fmla="*/ 6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4" h="109">
                  <a:moveTo>
                    <a:pt x="85" y="23"/>
                  </a:moveTo>
                  <a:cubicBezTo>
                    <a:pt x="68" y="0"/>
                    <a:pt x="7" y="2"/>
                    <a:pt x="2" y="38"/>
                  </a:cubicBezTo>
                  <a:cubicBezTo>
                    <a:pt x="21" y="48"/>
                    <a:pt x="0" y="91"/>
                    <a:pt x="17" y="106"/>
                  </a:cubicBezTo>
                  <a:cubicBezTo>
                    <a:pt x="19" y="107"/>
                    <a:pt x="22" y="107"/>
                    <a:pt x="25" y="106"/>
                  </a:cubicBezTo>
                  <a:cubicBezTo>
                    <a:pt x="25" y="106"/>
                    <a:pt x="25" y="106"/>
                    <a:pt x="26" y="106"/>
                  </a:cubicBezTo>
                  <a:cubicBezTo>
                    <a:pt x="28" y="106"/>
                    <a:pt x="30" y="106"/>
                    <a:pt x="31" y="107"/>
                  </a:cubicBezTo>
                  <a:cubicBezTo>
                    <a:pt x="40" y="109"/>
                    <a:pt x="48" y="109"/>
                    <a:pt x="57" y="109"/>
                  </a:cubicBezTo>
                  <a:cubicBezTo>
                    <a:pt x="66" y="107"/>
                    <a:pt x="74" y="107"/>
                    <a:pt x="80" y="99"/>
                  </a:cubicBezTo>
                  <a:cubicBezTo>
                    <a:pt x="94" y="81"/>
                    <a:pt x="80" y="48"/>
                    <a:pt x="85" y="23"/>
                  </a:cubicBezTo>
                  <a:close/>
                  <a:moveTo>
                    <a:pt x="27" y="76"/>
                  </a:moveTo>
                  <a:cubicBezTo>
                    <a:pt x="31" y="78"/>
                    <a:pt x="33" y="82"/>
                    <a:pt x="32" y="89"/>
                  </a:cubicBezTo>
                  <a:cubicBezTo>
                    <a:pt x="24" y="91"/>
                    <a:pt x="28" y="81"/>
                    <a:pt x="27" y="76"/>
                  </a:cubicBezTo>
                  <a:close/>
                  <a:moveTo>
                    <a:pt x="30" y="38"/>
                  </a:moveTo>
                  <a:cubicBezTo>
                    <a:pt x="23" y="36"/>
                    <a:pt x="28" y="25"/>
                    <a:pt x="35" y="28"/>
                  </a:cubicBezTo>
                  <a:cubicBezTo>
                    <a:pt x="37" y="35"/>
                    <a:pt x="30" y="33"/>
                    <a:pt x="30" y="38"/>
                  </a:cubicBezTo>
                  <a:close/>
                  <a:moveTo>
                    <a:pt x="63" y="38"/>
                  </a:moveTo>
                  <a:cubicBezTo>
                    <a:pt x="66" y="39"/>
                    <a:pt x="65" y="44"/>
                    <a:pt x="65" y="48"/>
                  </a:cubicBezTo>
                  <a:cubicBezTo>
                    <a:pt x="63" y="47"/>
                    <a:pt x="61" y="45"/>
                    <a:pt x="57" y="46"/>
                  </a:cubicBezTo>
                  <a:cubicBezTo>
                    <a:pt x="58" y="42"/>
                    <a:pt x="62" y="42"/>
                    <a:pt x="63" y="38"/>
                  </a:cubicBezTo>
                  <a:close/>
                  <a:moveTo>
                    <a:pt x="65" y="66"/>
                  </a:moveTo>
                  <a:cubicBezTo>
                    <a:pt x="69" y="67"/>
                    <a:pt x="67" y="72"/>
                    <a:pt x="68" y="76"/>
                  </a:cubicBezTo>
                  <a:cubicBezTo>
                    <a:pt x="62" y="75"/>
                    <a:pt x="62" y="69"/>
                    <a:pt x="65" y="6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2" name="Freeform 48">
              <a:extLst>
                <a:ext uri="{FF2B5EF4-FFF2-40B4-BE49-F238E27FC236}">
                  <a16:creationId xmlns:a16="http://schemas.microsoft.com/office/drawing/2014/main" id="{5C16444E-CCBC-452B-8051-96194FA2B597}"/>
                </a:ext>
              </a:extLst>
            </p:cNvPr>
            <p:cNvSpPr>
              <a:spLocks noEditPoints="1"/>
            </p:cNvSpPr>
            <p:nvPr/>
          </p:nvSpPr>
          <p:spPr bwMode="auto">
            <a:xfrm>
              <a:off x="6384513" y="1028224"/>
              <a:ext cx="141451" cy="168500"/>
            </a:xfrm>
            <a:custGeom>
              <a:avLst/>
              <a:gdLst>
                <a:gd name="T0" fmla="*/ 86 w 94"/>
                <a:gd name="T1" fmla="*/ 23 h 109"/>
                <a:gd name="T2" fmla="*/ 2 w 94"/>
                <a:gd name="T3" fmla="*/ 38 h 109"/>
                <a:gd name="T4" fmla="*/ 17 w 94"/>
                <a:gd name="T5" fmla="*/ 106 h 109"/>
                <a:gd name="T6" fmla="*/ 25 w 94"/>
                <a:gd name="T7" fmla="*/ 106 h 109"/>
                <a:gd name="T8" fmla="*/ 26 w 94"/>
                <a:gd name="T9" fmla="*/ 106 h 109"/>
                <a:gd name="T10" fmla="*/ 31 w 94"/>
                <a:gd name="T11" fmla="*/ 107 h 109"/>
                <a:gd name="T12" fmla="*/ 57 w 94"/>
                <a:gd name="T13" fmla="*/ 109 h 109"/>
                <a:gd name="T14" fmla="*/ 81 w 94"/>
                <a:gd name="T15" fmla="*/ 99 h 109"/>
                <a:gd name="T16" fmla="*/ 86 w 94"/>
                <a:gd name="T17" fmla="*/ 23 h 109"/>
                <a:gd name="T18" fmla="*/ 27 w 94"/>
                <a:gd name="T19" fmla="*/ 76 h 109"/>
                <a:gd name="T20" fmla="*/ 32 w 94"/>
                <a:gd name="T21" fmla="*/ 89 h 109"/>
                <a:gd name="T22" fmla="*/ 27 w 94"/>
                <a:gd name="T23" fmla="*/ 76 h 109"/>
                <a:gd name="T24" fmla="*/ 30 w 94"/>
                <a:gd name="T25" fmla="*/ 38 h 109"/>
                <a:gd name="T26" fmla="*/ 35 w 94"/>
                <a:gd name="T27" fmla="*/ 28 h 109"/>
                <a:gd name="T28" fmla="*/ 30 w 94"/>
                <a:gd name="T29" fmla="*/ 38 h 109"/>
                <a:gd name="T30" fmla="*/ 63 w 94"/>
                <a:gd name="T31" fmla="*/ 38 h 109"/>
                <a:gd name="T32" fmla="*/ 65 w 94"/>
                <a:gd name="T33" fmla="*/ 48 h 109"/>
                <a:gd name="T34" fmla="*/ 58 w 94"/>
                <a:gd name="T35" fmla="*/ 46 h 109"/>
                <a:gd name="T36" fmla="*/ 63 w 94"/>
                <a:gd name="T37" fmla="*/ 38 h 109"/>
                <a:gd name="T38" fmla="*/ 65 w 94"/>
                <a:gd name="T39" fmla="*/ 66 h 109"/>
                <a:gd name="T40" fmla="*/ 68 w 94"/>
                <a:gd name="T41" fmla="*/ 76 h 109"/>
                <a:gd name="T42" fmla="*/ 65 w 94"/>
                <a:gd name="T43" fmla="*/ 6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4" h="109">
                  <a:moveTo>
                    <a:pt x="86" y="23"/>
                  </a:moveTo>
                  <a:cubicBezTo>
                    <a:pt x="69" y="0"/>
                    <a:pt x="8" y="2"/>
                    <a:pt x="2" y="38"/>
                  </a:cubicBezTo>
                  <a:cubicBezTo>
                    <a:pt x="21" y="48"/>
                    <a:pt x="0" y="91"/>
                    <a:pt x="17" y="106"/>
                  </a:cubicBezTo>
                  <a:cubicBezTo>
                    <a:pt x="19" y="107"/>
                    <a:pt x="22" y="107"/>
                    <a:pt x="25" y="106"/>
                  </a:cubicBezTo>
                  <a:cubicBezTo>
                    <a:pt x="25" y="106"/>
                    <a:pt x="26" y="106"/>
                    <a:pt x="26" y="106"/>
                  </a:cubicBezTo>
                  <a:cubicBezTo>
                    <a:pt x="28" y="106"/>
                    <a:pt x="30" y="106"/>
                    <a:pt x="31" y="107"/>
                  </a:cubicBezTo>
                  <a:cubicBezTo>
                    <a:pt x="40" y="109"/>
                    <a:pt x="49" y="109"/>
                    <a:pt x="57" y="109"/>
                  </a:cubicBezTo>
                  <a:cubicBezTo>
                    <a:pt x="66" y="107"/>
                    <a:pt x="74" y="107"/>
                    <a:pt x="81" y="99"/>
                  </a:cubicBezTo>
                  <a:cubicBezTo>
                    <a:pt x="94" y="81"/>
                    <a:pt x="80" y="48"/>
                    <a:pt x="86" y="23"/>
                  </a:cubicBezTo>
                  <a:close/>
                  <a:moveTo>
                    <a:pt x="27" y="76"/>
                  </a:moveTo>
                  <a:cubicBezTo>
                    <a:pt x="31" y="78"/>
                    <a:pt x="33" y="82"/>
                    <a:pt x="32" y="89"/>
                  </a:cubicBezTo>
                  <a:cubicBezTo>
                    <a:pt x="24" y="91"/>
                    <a:pt x="28" y="81"/>
                    <a:pt x="27" y="76"/>
                  </a:cubicBezTo>
                  <a:close/>
                  <a:moveTo>
                    <a:pt x="30" y="38"/>
                  </a:moveTo>
                  <a:cubicBezTo>
                    <a:pt x="24" y="36"/>
                    <a:pt x="29" y="25"/>
                    <a:pt x="35" y="28"/>
                  </a:cubicBezTo>
                  <a:cubicBezTo>
                    <a:pt x="37" y="35"/>
                    <a:pt x="30" y="33"/>
                    <a:pt x="30" y="38"/>
                  </a:cubicBezTo>
                  <a:close/>
                  <a:moveTo>
                    <a:pt x="63" y="38"/>
                  </a:moveTo>
                  <a:cubicBezTo>
                    <a:pt x="66" y="39"/>
                    <a:pt x="65" y="44"/>
                    <a:pt x="65" y="48"/>
                  </a:cubicBezTo>
                  <a:cubicBezTo>
                    <a:pt x="63" y="47"/>
                    <a:pt x="61" y="45"/>
                    <a:pt x="58" y="46"/>
                  </a:cubicBezTo>
                  <a:cubicBezTo>
                    <a:pt x="59" y="42"/>
                    <a:pt x="62" y="42"/>
                    <a:pt x="63" y="38"/>
                  </a:cubicBezTo>
                  <a:close/>
                  <a:moveTo>
                    <a:pt x="65" y="66"/>
                  </a:moveTo>
                  <a:cubicBezTo>
                    <a:pt x="69" y="67"/>
                    <a:pt x="67" y="72"/>
                    <a:pt x="68" y="76"/>
                  </a:cubicBezTo>
                  <a:cubicBezTo>
                    <a:pt x="62" y="75"/>
                    <a:pt x="62" y="69"/>
                    <a:pt x="65" y="66"/>
                  </a:cubicBezTo>
                  <a:close/>
                </a:path>
              </a:pathLst>
            </a:custGeom>
            <a:solidFill>
              <a:srgbClr val="00B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3" name="Freeform 49">
              <a:extLst>
                <a:ext uri="{FF2B5EF4-FFF2-40B4-BE49-F238E27FC236}">
                  <a16:creationId xmlns:a16="http://schemas.microsoft.com/office/drawing/2014/main" id="{2568F16E-3DAB-4E77-9160-B56678ADECBC}"/>
                </a:ext>
              </a:extLst>
            </p:cNvPr>
            <p:cNvSpPr>
              <a:spLocks noEditPoints="1"/>
            </p:cNvSpPr>
            <p:nvPr/>
          </p:nvSpPr>
          <p:spPr bwMode="auto">
            <a:xfrm>
              <a:off x="6699967" y="1016000"/>
              <a:ext cx="142015" cy="168500"/>
            </a:xfrm>
            <a:custGeom>
              <a:avLst/>
              <a:gdLst>
                <a:gd name="T0" fmla="*/ 86 w 94"/>
                <a:gd name="T1" fmla="*/ 23 h 109"/>
                <a:gd name="T2" fmla="*/ 2 w 94"/>
                <a:gd name="T3" fmla="*/ 38 h 109"/>
                <a:gd name="T4" fmla="*/ 17 w 94"/>
                <a:gd name="T5" fmla="*/ 107 h 109"/>
                <a:gd name="T6" fmla="*/ 25 w 94"/>
                <a:gd name="T7" fmla="*/ 107 h 109"/>
                <a:gd name="T8" fmla="*/ 26 w 94"/>
                <a:gd name="T9" fmla="*/ 107 h 109"/>
                <a:gd name="T10" fmla="*/ 31 w 94"/>
                <a:gd name="T11" fmla="*/ 107 h 109"/>
                <a:gd name="T12" fmla="*/ 57 w 94"/>
                <a:gd name="T13" fmla="*/ 109 h 109"/>
                <a:gd name="T14" fmla="*/ 81 w 94"/>
                <a:gd name="T15" fmla="*/ 99 h 109"/>
                <a:gd name="T16" fmla="*/ 86 w 94"/>
                <a:gd name="T17" fmla="*/ 23 h 109"/>
                <a:gd name="T18" fmla="*/ 27 w 94"/>
                <a:gd name="T19" fmla="*/ 76 h 109"/>
                <a:gd name="T20" fmla="*/ 32 w 94"/>
                <a:gd name="T21" fmla="*/ 89 h 109"/>
                <a:gd name="T22" fmla="*/ 27 w 94"/>
                <a:gd name="T23" fmla="*/ 76 h 109"/>
                <a:gd name="T24" fmla="*/ 30 w 94"/>
                <a:gd name="T25" fmla="*/ 38 h 109"/>
                <a:gd name="T26" fmla="*/ 35 w 94"/>
                <a:gd name="T27" fmla="*/ 28 h 109"/>
                <a:gd name="T28" fmla="*/ 30 w 94"/>
                <a:gd name="T29" fmla="*/ 38 h 109"/>
                <a:gd name="T30" fmla="*/ 63 w 94"/>
                <a:gd name="T31" fmla="*/ 38 h 109"/>
                <a:gd name="T32" fmla="*/ 65 w 94"/>
                <a:gd name="T33" fmla="*/ 49 h 109"/>
                <a:gd name="T34" fmla="*/ 58 w 94"/>
                <a:gd name="T35" fmla="*/ 46 h 109"/>
                <a:gd name="T36" fmla="*/ 63 w 94"/>
                <a:gd name="T37" fmla="*/ 38 h 109"/>
                <a:gd name="T38" fmla="*/ 65 w 94"/>
                <a:gd name="T39" fmla="*/ 66 h 109"/>
                <a:gd name="T40" fmla="*/ 68 w 94"/>
                <a:gd name="T41" fmla="*/ 76 h 109"/>
                <a:gd name="T42" fmla="*/ 65 w 94"/>
                <a:gd name="T43" fmla="*/ 6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4" h="109">
                  <a:moveTo>
                    <a:pt x="86" y="23"/>
                  </a:moveTo>
                  <a:cubicBezTo>
                    <a:pt x="69" y="0"/>
                    <a:pt x="8" y="2"/>
                    <a:pt x="2" y="38"/>
                  </a:cubicBezTo>
                  <a:cubicBezTo>
                    <a:pt x="21" y="48"/>
                    <a:pt x="0" y="91"/>
                    <a:pt x="17" y="107"/>
                  </a:cubicBezTo>
                  <a:cubicBezTo>
                    <a:pt x="19" y="107"/>
                    <a:pt x="22" y="107"/>
                    <a:pt x="25" y="107"/>
                  </a:cubicBezTo>
                  <a:cubicBezTo>
                    <a:pt x="25" y="107"/>
                    <a:pt x="26" y="107"/>
                    <a:pt x="26" y="107"/>
                  </a:cubicBezTo>
                  <a:cubicBezTo>
                    <a:pt x="28" y="106"/>
                    <a:pt x="30" y="107"/>
                    <a:pt x="31" y="107"/>
                  </a:cubicBezTo>
                  <a:cubicBezTo>
                    <a:pt x="40" y="109"/>
                    <a:pt x="49" y="109"/>
                    <a:pt x="57" y="109"/>
                  </a:cubicBezTo>
                  <a:cubicBezTo>
                    <a:pt x="66" y="107"/>
                    <a:pt x="75" y="107"/>
                    <a:pt x="81" y="99"/>
                  </a:cubicBezTo>
                  <a:cubicBezTo>
                    <a:pt x="94" y="81"/>
                    <a:pt x="80" y="48"/>
                    <a:pt x="86" y="23"/>
                  </a:cubicBezTo>
                  <a:close/>
                  <a:moveTo>
                    <a:pt x="27" y="76"/>
                  </a:moveTo>
                  <a:cubicBezTo>
                    <a:pt x="31" y="79"/>
                    <a:pt x="33" y="83"/>
                    <a:pt x="32" y="89"/>
                  </a:cubicBezTo>
                  <a:cubicBezTo>
                    <a:pt x="24" y="92"/>
                    <a:pt x="29" y="81"/>
                    <a:pt x="27" y="76"/>
                  </a:cubicBezTo>
                  <a:close/>
                  <a:moveTo>
                    <a:pt x="30" y="38"/>
                  </a:moveTo>
                  <a:cubicBezTo>
                    <a:pt x="24" y="37"/>
                    <a:pt x="29" y="26"/>
                    <a:pt x="35" y="28"/>
                  </a:cubicBezTo>
                  <a:cubicBezTo>
                    <a:pt x="37" y="35"/>
                    <a:pt x="30" y="33"/>
                    <a:pt x="30" y="38"/>
                  </a:cubicBezTo>
                  <a:close/>
                  <a:moveTo>
                    <a:pt x="63" y="38"/>
                  </a:moveTo>
                  <a:cubicBezTo>
                    <a:pt x="66" y="39"/>
                    <a:pt x="65" y="45"/>
                    <a:pt x="65" y="49"/>
                  </a:cubicBezTo>
                  <a:cubicBezTo>
                    <a:pt x="63" y="47"/>
                    <a:pt x="61" y="46"/>
                    <a:pt x="58" y="46"/>
                  </a:cubicBezTo>
                  <a:cubicBezTo>
                    <a:pt x="59" y="43"/>
                    <a:pt x="62" y="42"/>
                    <a:pt x="63" y="38"/>
                  </a:cubicBezTo>
                  <a:close/>
                  <a:moveTo>
                    <a:pt x="65" y="66"/>
                  </a:moveTo>
                  <a:cubicBezTo>
                    <a:pt x="69" y="67"/>
                    <a:pt x="67" y="73"/>
                    <a:pt x="68" y="76"/>
                  </a:cubicBezTo>
                  <a:cubicBezTo>
                    <a:pt x="62" y="76"/>
                    <a:pt x="62" y="70"/>
                    <a:pt x="65" y="66"/>
                  </a:cubicBezTo>
                  <a:close/>
                </a:path>
              </a:pathLst>
            </a:custGeom>
            <a:solidFill>
              <a:srgbClr val="58C9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sp>
        <p:nvSpPr>
          <p:cNvPr id="94" name="文本框 93">
            <a:extLst>
              <a:ext uri="{FF2B5EF4-FFF2-40B4-BE49-F238E27FC236}">
                <a16:creationId xmlns:a16="http://schemas.microsoft.com/office/drawing/2014/main" id="{23527E4D-EF6B-4920-8B3E-A51A1C0F3FC9}"/>
              </a:ext>
            </a:extLst>
          </p:cNvPr>
          <p:cNvSpPr txBox="1"/>
          <p:nvPr/>
        </p:nvSpPr>
        <p:spPr>
          <a:xfrm>
            <a:off x="1959428" y="119736"/>
            <a:ext cx="9450736" cy="707886"/>
          </a:xfrm>
          <a:prstGeom prst="rect">
            <a:avLst/>
          </a:prstGeom>
          <a:noFill/>
        </p:spPr>
        <p:txBody>
          <a:bodyPr wrap="square" rtlCol="0">
            <a:spAutoFit/>
          </a:bodyPr>
          <a:lstStyle/>
          <a:p>
            <a:r>
              <a:rPr lang="en-US" altLang="zh-CN" sz="4000" dirty="0">
                <a:solidFill>
                  <a:schemeClr val="bg1"/>
                </a:solidFill>
                <a:cs typeface="+mn-ea"/>
                <a:sym typeface="+mn-lt"/>
              </a:rPr>
              <a:t>CP-rule</a:t>
            </a:r>
            <a:endParaRPr lang="zh-CN" altLang="en-US" sz="4000" dirty="0">
              <a:solidFill>
                <a:schemeClr val="bg1"/>
              </a:solidFill>
              <a:cs typeface="+mn-ea"/>
              <a:sym typeface="+mn-lt"/>
            </a:endParaRPr>
          </a:p>
        </p:txBody>
      </p:sp>
      <p:cxnSp>
        <p:nvCxnSpPr>
          <p:cNvPr id="124" name="直接连接符 123">
            <a:extLst>
              <a:ext uri="{FF2B5EF4-FFF2-40B4-BE49-F238E27FC236}">
                <a16:creationId xmlns:a16="http://schemas.microsoft.com/office/drawing/2014/main" id="{3EA121F0-07C0-400F-B686-84F7D44F77CE}"/>
              </a:ext>
            </a:extLst>
          </p:cNvPr>
          <p:cNvCxnSpPr>
            <a:cxnSpLocks/>
          </p:cNvCxnSpPr>
          <p:nvPr/>
        </p:nvCxnSpPr>
        <p:spPr>
          <a:xfrm>
            <a:off x="1745109" y="0"/>
            <a:ext cx="0" cy="685800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文本框 20">
            <a:extLst>
              <a:ext uri="{FF2B5EF4-FFF2-40B4-BE49-F238E27FC236}">
                <a16:creationId xmlns:a16="http://schemas.microsoft.com/office/drawing/2014/main" id="{3F78A588-0847-4068-A810-A94F448D6C65}"/>
              </a:ext>
            </a:extLst>
          </p:cNvPr>
          <p:cNvSpPr txBox="1"/>
          <p:nvPr/>
        </p:nvSpPr>
        <p:spPr>
          <a:xfrm>
            <a:off x="2237113" y="2667005"/>
            <a:ext cx="9633864" cy="3903889"/>
          </a:xfrm>
          <a:prstGeom prst="rect">
            <a:avLst/>
          </a:prstGeom>
          <a:noFill/>
        </p:spPr>
        <p:txBody>
          <a:bodyPr wrap="square">
            <a:spAutoFit/>
          </a:bodyPr>
          <a:lstStyle/>
          <a:p>
            <a:pPr>
              <a:lnSpc>
                <a:spcPts val="3000"/>
              </a:lnSpc>
            </a:pPr>
            <a:r>
              <a:rPr lang="en-US" altLang="zh-CN" sz="2000" b="1" dirty="0">
                <a:ea typeface="微软雅黑" panose="020B0503020204020204" pitchFamily="34" charset="-122"/>
              </a:rPr>
              <a:t>Proof</a:t>
            </a:r>
            <a:r>
              <a:rPr lang="zh-CN" altLang="en-US" sz="2000" b="1" dirty="0">
                <a:ea typeface="微软雅黑" panose="020B0503020204020204" pitchFamily="34" charset="-122"/>
              </a:rPr>
              <a:t>：</a:t>
            </a:r>
            <a:endParaRPr lang="en-US" altLang="zh-CN" sz="2000" b="1" dirty="0">
              <a:ea typeface="微软雅黑" panose="020B0503020204020204" pitchFamily="34" charset="-122"/>
            </a:endParaRPr>
          </a:p>
          <a:p>
            <a:pPr>
              <a:lnSpc>
                <a:spcPts val="3000"/>
              </a:lnSpc>
            </a:pPr>
            <a:r>
              <a:rPr lang="en-US" altLang="zh-CN" sz="2000" dirty="0">
                <a:ea typeface="微软雅黑" panose="020B0503020204020204" pitchFamily="34" charset="-122"/>
              </a:rPr>
              <a:t>(1) ¬(∀x)P(x) 					P(</a:t>
            </a:r>
            <a:r>
              <a:rPr lang="zh-CN" altLang="en-US" sz="2000" dirty="0">
                <a:ea typeface="微软雅黑" panose="020B0503020204020204" pitchFamily="34" charset="-122"/>
              </a:rPr>
              <a:t>附加前提</a:t>
            </a:r>
            <a:r>
              <a:rPr lang="en-US" altLang="zh-CN" sz="2000" dirty="0">
                <a:ea typeface="微软雅黑" panose="020B0503020204020204" pitchFamily="34" charset="-122"/>
              </a:rPr>
              <a:t>) </a:t>
            </a:r>
          </a:p>
          <a:p>
            <a:pPr>
              <a:lnSpc>
                <a:spcPts val="3000"/>
              </a:lnSpc>
            </a:pPr>
            <a:r>
              <a:rPr lang="en-US" altLang="zh-CN" sz="2000" dirty="0">
                <a:ea typeface="微软雅黑" panose="020B0503020204020204" pitchFamily="34" charset="-122"/>
              </a:rPr>
              <a:t>(2) (∃x)¬P(x) 					T, (1),</a:t>
            </a:r>
          </a:p>
          <a:p>
            <a:pPr>
              <a:lnSpc>
                <a:spcPts val="3000"/>
              </a:lnSpc>
            </a:pPr>
            <a:r>
              <a:rPr lang="en-US" altLang="zh-CN" sz="2000" dirty="0">
                <a:ea typeface="微软雅黑" panose="020B0503020204020204" pitchFamily="34" charset="-122"/>
              </a:rPr>
              <a:t>(3) ¬P(c)						ES, (2)</a:t>
            </a:r>
          </a:p>
          <a:p>
            <a:pPr>
              <a:lnSpc>
                <a:spcPts val="3000"/>
              </a:lnSpc>
            </a:pPr>
            <a:r>
              <a:rPr lang="en-US" altLang="zh-CN" sz="2000" dirty="0">
                <a:ea typeface="微软雅黑" panose="020B0503020204020204" pitchFamily="34" charset="-122"/>
              </a:rPr>
              <a:t>(4) (∀x)(P(x) ∨ Q(x)) 			P</a:t>
            </a:r>
          </a:p>
          <a:p>
            <a:pPr>
              <a:lnSpc>
                <a:spcPts val="3000"/>
              </a:lnSpc>
            </a:pPr>
            <a:r>
              <a:rPr lang="en-US" altLang="zh-CN" sz="2000" dirty="0">
                <a:ea typeface="微软雅黑" panose="020B0503020204020204" pitchFamily="34" charset="-122"/>
              </a:rPr>
              <a:t>(5) P(c) ∨ Q(c) 					US, (4)</a:t>
            </a:r>
          </a:p>
          <a:p>
            <a:pPr>
              <a:lnSpc>
                <a:spcPts val="3000"/>
              </a:lnSpc>
            </a:pPr>
            <a:r>
              <a:rPr lang="en-US" altLang="zh-CN" sz="2000" dirty="0">
                <a:ea typeface="微软雅黑" panose="020B0503020204020204" pitchFamily="34" charset="-122"/>
              </a:rPr>
              <a:t>(6) Q(c)							T, (3), (5)</a:t>
            </a:r>
          </a:p>
          <a:p>
            <a:pPr>
              <a:lnSpc>
                <a:spcPts val="3000"/>
              </a:lnSpc>
            </a:pPr>
            <a:r>
              <a:rPr lang="en-US" altLang="zh-CN" sz="2000" dirty="0">
                <a:ea typeface="微软雅黑" panose="020B0503020204020204" pitchFamily="34" charset="-122"/>
              </a:rPr>
              <a:t>(7) (∃x)Q(x)						EG, (6)</a:t>
            </a:r>
          </a:p>
          <a:p>
            <a:pPr>
              <a:lnSpc>
                <a:spcPts val="3000"/>
              </a:lnSpc>
            </a:pPr>
            <a:r>
              <a:rPr lang="en-US" altLang="zh-CN" sz="2000" dirty="0">
                <a:ea typeface="微软雅黑" panose="020B0503020204020204" pitchFamily="34" charset="-122"/>
              </a:rPr>
              <a:t>(8) </a:t>
            </a:r>
            <a:r>
              <a:rPr lang="en-US" altLang="zh-CN" sz="2000" dirty="0">
                <a:solidFill>
                  <a:schemeClr val="accent4"/>
                </a:solidFill>
                <a:ea typeface="微软雅黑" panose="020B0503020204020204" pitchFamily="34" charset="-122"/>
              </a:rPr>
              <a:t>¬(∀x)P(x) → (∃x)Q(x) </a:t>
            </a:r>
            <a:r>
              <a:rPr lang="en-US" altLang="zh-CN" sz="2000" dirty="0">
                <a:ea typeface="微软雅黑" panose="020B0503020204020204" pitchFamily="34" charset="-122"/>
              </a:rPr>
              <a:t>		CP, (1), (7)</a:t>
            </a:r>
          </a:p>
          <a:p>
            <a:pPr>
              <a:lnSpc>
                <a:spcPts val="3000"/>
              </a:lnSpc>
            </a:pPr>
            <a:r>
              <a:rPr lang="en-US" altLang="zh-CN" sz="2000" dirty="0">
                <a:ea typeface="微软雅黑" panose="020B0503020204020204" pitchFamily="34" charset="-122"/>
              </a:rPr>
              <a:t>(9) </a:t>
            </a:r>
            <a:r>
              <a:rPr lang="en-US" altLang="zh-CN" sz="2000" dirty="0">
                <a:solidFill>
                  <a:schemeClr val="accent4"/>
                </a:solidFill>
                <a:ea typeface="微软雅黑" panose="020B0503020204020204" pitchFamily="34" charset="-122"/>
              </a:rPr>
              <a:t>(∀x)P(x) ∨ (∃x)Q(x)	</a:t>
            </a:r>
            <a:r>
              <a:rPr lang="en-US" altLang="zh-CN" sz="2000" dirty="0">
                <a:ea typeface="微软雅黑" panose="020B0503020204020204" pitchFamily="34" charset="-122"/>
              </a:rPr>
              <a:t>		T, (8), E</a:t>
            </a:r>
          </a:p>
        </p:txBody>
      </p:sp>
      <p:sp>
        <p:nvSpPr>
          <p:cNvPr id="3" name="矩形: 圆角 2">
            <a:extLst>
              <a:ext uri="{FF2B5EF4-FFF2-40B4-BE49-F238E27FC236}">
                <a16:creationId xmlns:a16="http://schemas.microsoft.com/office/drawing/2014/main" id="{7FEBC6F5-4FEE-46C7-A81C-9E09AB11BE25}"/>
              </a:ext>
            </a:extLst>
          </p:cNvPr>
          <p:cNvSpPr/>
          <p:nvPr/>
        </p:nvSpPr>
        <p:spPr>
          <a:xfrm>
            <a:off x="2133600" y="1213753"/>
            <a:ext cx="9682843" cy="707886"/>
          </a:xfrm>
          <a:prstGeom prst="roundRect">
            <a:avLst>
              <a:gd name="adj" fmla="val 8550"/>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r>
              <a:rPr lang="en-US" altLang="zh-CN" sz="2000" dirty="0">
                <a:solidFill>
                  <a:schemeClr val="tx1"/>
                </a:solidFill>
                <a:ea typeface="微软雅黑" panose="020B0503020204020204" pitchFamily="34" charset="-122"/>
              </a:rPr>
              <a:t>Prove</a:t>
            </a:r>
            <a:r>
              <a:rPr lang="zh-CN" altLang="en-US" sz="2000" dirty="0">
                <a:solidFill>
                  <a:schemeClr val="tx1"/>
                </a:solidFill>
                <a:ea typeface="微软雅黑" panose="020B0503020204020204" pitchFamily="34" charset="-122"/>
              </a:rPr>
              <a:t>：</a:t>
            </a:r>
            <a:r>
              <a:rPr lang="en-US" altLang="zh-CN" sz="2000" dirty="0">
                <a:solidFill>
                  <a:srgbClr val="FF0000"/>
                </a:solidFill>
                <a:ea typeface="微软雅黑" panose="020B0503020204020204" pitchFamily="34" charset="-122"/>
              </a:rPr>
              <a:t>(∀x)(P(x) ∨ Q(x)) ⇒ (∀x)P(x) ∨ (∃x)Q(x)</a:t>
            </a:r>
          </a:p>
        </p:txBody>
      </p:sp>
      <p:sp>
        <p:nvSpPr>
          <p:cNvPr id="2" name="矩形: 圆顶角 1">
            <a:extLst>
              <a:ext uri="{FF2B5EF4-FFF2-40B4-BE49-F238E27FC236}">
                <a16:creationId xmlns:a16="http://schemas.microsoft.com/office/drawing/2014/main" id="{A3F24140-9491-4D50-984D-A9FB6203A856}"/>
              </a:ext>
            </a:extLst>
          </p:cNvPr>
          <p:cNvSpPr/>
          <p:nvPr/>
        </p:nvSpPr>
        <p:spPr>
          <a:xfrm>
            <a:off x="2133594" y="2117269"/>
            <a:ext cx="9682849" cy="429983"/>
          </a:xfrm>
          <a:prstGeom prst="round2SameRect">
            <a:avLst/>
          </a:prstGeom>
          <a:solidFill>
            <a:srgbClr val="529C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b="1" dirty="0">
                <a:solidFill>
                  <a:schemeClr val="bg1"/>
                </a:solidFill>
              </a:rPr>
              <a:t>Solution</a:t>
            </a:r>
            <a:r>
              <a:rPr lang="zh-CN" altLang="en-US" sz="2000" b="1" dirty="0">
                <a:solidFill>
                  <a:schemeClr val="bg1"/>
                </a:solidFill>
              </a:rPr>
              <a:t>：</a:t>
            </a:r>
            <a:endParaRPr lang="zh-CN" altLang="en-US" sz="2000" dirty="0">
              <a:solidFill>
                <a:srgbClr val="FFFF00"/>
              </a:solidFill>
            </a:endParaRPr>
          </a:p>
        </p:txBody>
      </p:sp>
    </p:spTree>
    <p:custDataLst>
      <p:tags r:id="rId1"/>
    </p:custDataLst>
    <p:extLst>
      <p:ext uri="{BB962C8B-B14F-4D97-AF65-F5344CB8AC3E}">
        <p14:creationId xmlns:p14="http://schemas.microsoft.com/office/powerpoint/2010/main" val="3292399711"/>
      </p:ext>
    </p:extLst>
  </p:cSld>
  <p:clrMapOvr>
    <a:masterClrMapping/>
  </p:clrMapOvr>
  <mc:AlternateContent xmlns:mc="http://schemas.openxmlformats.org/markup-compatibility/2006" xmlns:p14="http://schemas.microsoft.com/office/powerpoint/2010/main">
    <mc:Choice Requires="p14">
      <p:transition spd="slow" p14:dur="10500" advTm="52610"/>
    </mc:Choice>
    <mc:Fallback xmlns="">
      <p:transition spd="slow" advTm="5261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xEl>
                                              <p:pRg st="8" end="8"/>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
                                            <p:txEl>
                                              <p:pRg st="9" end="9"/>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1">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1">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1">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1">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1">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1">
                                            <p:txEl>
                                              <p:pRg st="4" end="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圆角 22">
            <a:extLst>
              <a:ext uri="{FF2B5EF4-FFF2-40B4-BE49-F238E27FC236}">
                <a16:creationId xmlns:a16="http://schemas.microsoft.com/office/drawing/2014/main" id="{E730F7AE-775D-49C2-9FF4-2D0B8637EECF}"/>
              </a:ext>
            </a:extLst>
          </p:cNvPr>
          <p:cNvSpPr/>
          <p:nvPr/>
        </p:nvSpPr>
        <p:spPr>
          <a:xfrm>
            <a:off x="2133600" y="2394857"/>
            <a:ext cx="9682843" cy="4305300"/>
          </a:xfrm>
          <a:prstGeom prst="roundRect">
            <a:avLst>
              <a:gd name="adj" fmla="val 2814"/>
            </a:avLst>
          </a:prstGeom>
          <a:solidFill>
            <a:srgbClr val="C1E9C1">
              <a:alpha val="5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000" b="1" dirty="0">
              <a:solidFill>
                <a:schemeClr val="bg1"/>
              </a:solidFill>
            </a:endParaRPr>
          </a:p>
        </p:txBody>
      </p:sp>
      <p:grpSp>
        <p:nvGrpSpPr>
          <p:cNvPr id="88" name="组合 87">
            <a:extLst>
              <a:ext uri="{FF2B5EF4-FFF2-40B4-BE49-F238E27FC236}">
                <a16:creationId xmlns:a16="http://schemas.microsoft.com/office/drawing/2014/main" id="{E2249108-4EFE-45FD-BEE1-C43FD339EDC8}"/>
              </a:ext>
            </a:extLst>
          </p:cNvPr>
          <p:cNvGrpSpPr/>
          <p:nvPr/>
        </p:nvGrpSpPr>
        <p:grpSpPr>
          <a:xfrm>
            <a:off x="119973" y="397477"/>
            <a:ext cx="1449151" cy="180724"/>
            <a:chOff x="5392832" y="1016000"/>
            <a:chExt cx="1449150" cy="180724"/>
          </a:xfrm>
        </p:grpSpPr>
        <p:sp>
          <p:nvSpPr>
            <p:cNvPr id="89" name="Freeform 45">
              <a:extLst>
                <a:ext uri="{FF2B5EF4-FFF2-40B4-BE49-F238E27FC236}">
                  <a16:creationId xmlns:a16="http://schemas.microsoft.com/office/drawing/2014/main" id="{735A50D2-4EE9-4928-AA5B-2B1B311A06DE}"/>
                </a:ext>
              </a:extLst>
            </p:cNvPr>
            <p:cNvSpPr>
              <a:spLocks noEditPoints="1"/>
            </p:cNvSpPr>
            <p:nvPr/>
          </p:nvSpPr>
          <p:spPr bwMode="auto">
            <a:xfrm>
              <a:off x="5392832" y="1021378"/>
              <a:ext cx="142015" cy="169628"/>
            </a:xfrm>
            <a:custGeom>
              <a:avLst/>
              <a:gdLst>
                <a:gd name="T0" fmla="*/ 86 w 94"/>
                <a:gd name="T1" fmla="*/ 23 h 110"/>
                <a:gd name="T2" fmla="*/ 2 w 94"/>
                <a:gd name="T3" fmla="*/ 39 h 110"/>
                <a:gd name="T4" fmla="*/ 17 w 94"/>
                <a:gd name="T5" fmla="*/ 107 h 110"/>
                <a:gd name="T6" fmla="*/ 25 w 94"/>
                <a:gd name="T7" fmla="*/ 107 h 110"/>
                <a:gd name="T8" fmla="*/ 26 w 94"/>
                <a:gd name="T9" fmla="*/ 107 h 110"/>
                <a:gd name="T10" fmla="*/ 31 w 94"/>
                <a:gd name="T11" fmla="*/ 107 h 110"/>
                <a:gd name="T12" fmla="*/ 57 w 94"/>
                <a:gd name="T13" fmla="*/ 109 h 110"/>
                <a:gd name="T14" fmla="*/ 81 w 94"/>
                <a:gd name="T15" fmla="*/ 99 h 110"/>
                <a:gd name="T16" fmla="*/ 86 w 94"/>
                <a:gd name="T17" fmla="*/ 23 h 110"/>
                <a:gd name="T18" fmla="*/ 28 w 94"/>
                <a:gd name="T19" fmla="*/ 77 h 110"/>
                <a:gd name="T20" fmla="*/ 33 w 94"/>
                <a:gd name="T21" fmla="*/ 89 h 110"/>
                <a:gd name="T22" fmla="*/ 28 w 94"/>
                <a:gd name="T23" fmla="*/ 77 h 110"/>
                <a:gd name="T24" fmla="*/ 30 w 94"/>
                <a:gd name="T25" fmla="*/ 39 h 110"/>
                <a:gd name="T26" fmla="*/ 35 w 94"/>
                <a:gd name="T27" fmla="*/ 28 h 110"/>
                <a:gd name="T28" fmla="*/ 30 w 94"/>
                <a:gd name="T29" fmla="*/ 39 h 110"/>
                <a:gd name="T30" fmla="*/ 63 w 94"/>
                <a:gd name="T31" fmla="*/ 39 h 110"/>
                <a:gd name="T32" fmla="*/ 66 w 94"/>
                <a:gd name="T33" fmla="*/ 49 h 110"/>
                <a:gd name="T34" fmla="*/ 58 w 94"/>
                <a:gd name="T35" fmla="*/ 46 h 110"/>
                <a:gd name="T36" fmla="*/ 63 w 94"/>
                <a:gd name="T37" fmla="*/ 39 h 110"/>
                <a:gd name="T38" fmla="*/ 66 w 94"/>
                <a:gd name="T39" fmla="*/ 66 h 110"/>
                <a:gd name="T40" fmla="*/ 68 w 94"/>
                <a:gd name="T41" fmla="*/ 77 h 110"/>
                <a:gd name="T42" fmla="*/ 66 w 94"/>
                <a:gd name="T43" fmla="*/ 66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4" h="110">
                  <a:moveTo>
                    <a:pt x="86" y="23"/>
                  </a:moveTo>
                  <a:cubicBezTo>
                    <a:pt x="69" y="0"/>
                    <a:pt x="8" y="2"/>
                    <a:pt x="2" y="39"/>
                  </a:cubicBezTo>
                  <a:cubicBezTo>
                    <a:pt x="21" y="48"/>
                    <a:pt x="0" y="91"/>
                    <a:pt x="17" y="107"/>
                  </a:cubicBezTo>
                  <a:cubicBezTo>
                    <a:pt x="19" y="108"/>
                    <a:pt x="22" y="107"/>
                    <a:pt x="25" y="107"/>
                  </a:cubicBezTo>
                  <a:cubicBezTo>
                    <a:pt x="26" y="107"/>
                    <a:pt x="26" y="107"/>
                    <a:pt x="26" y="107"/>
                  </a:cubicBezTo>
                  <a:cubicBezTo>
                    <a:pt x="29" y="106"/>
                    <a:pt x="30" y="107"/>
                    <a:pt x="31" y="107"/>
                  </a:cubicBezTo>
                  <a:cubicBezTo>
                    <a:pt x="40" y="110"/>
                    <a:pt x="49" y="109"/>
                    <a:pt x="57" y="109"/>
                  </a:cubicBezTo>
                  <a:cubicBezTo>
                    <a:pt x="66" y="107"/>
                    <a:pt x="75" y="107"/>
                    <a:pt x="81" y="99"/>
                  </a:cubicBezTo>
                  <a:cubicBezTo>
                    <a:pt x="94" y="81"/>
                    <a:pt x="80" y="48"/>
                    <a:pt x="86" y="23"/>
                  </a:cubicBezTo>
                  <a:close/>
                  <a:moveTo>
                    <a:pt x="28" y="77"/>
                  </a:moveTo>
                  <a:cubicBezTo>
                    <a:pt x="31" y="79"/>
                    <a:pt x="33" y="83"/>
                    <a:pt x="33" y="89"/>
                  </a:cubicBezTo>
                  <a:cubicBezTo>
                    <a:pt x="24" y="92"/>
                    <a:pt x="29" y="81"/>
                    <a:pt x="28" y="77"/>
                  </a:cubicBezTo>
                  <a:close/>
                  <a:moveTo>
                    <a:pt x="30" y="39"/>
                  </a:moveTo>
                  <a:cubicBezTo>
                    <a:pt x="24" y="37"/>
                    <a:pt x="29" y="26"/>
                    <a:pt x="35" y="28"/>
                  </a:cubicBezTo>
                  <a:cubicBezTo>
                    <a:pt x="37" y="35"/>
                    <a:pt x="30" y="34"/>
                    <a:pt x="30" y="39"/>
                  </a:cubicBezTo>
                  <a:close/>
                  <a:moveTo>
                    <a:pt x="63" y="39"/>
                  </a:moveTo>
                  <a:cubicBezTo>
                    <a:pt x="66" y="39"/>
                    <a:pt x="65" y="45"/>
                    <a:pt x="66" y="49"/>
                  </a:cubicBezTo>
                  <a:cubicBezTo>
                    <a:pt x="63" y="47"/>
                    <a:pt x="61" y="46"/>
                    <a:pt x="58" y="46"/>
                  </a:cubicBezTo>
                  <a:cubicBezTo>
                    <a:pt x="59" y="43"/>
                    <a:pt x="62" y="42"/>
                    <a:pt x="63" y="39"/>
                  </a:cubicBezTo>
                  <a:close/>
                  <a:moveTo>
                    <a:pt x="66" y="66"/>
                  </a:moveTo>
                  <a:cubicBezTo>
                    <a:pt x="69" y="67"/>
                    <a:pt x="68" y="73"/>
                    <a:pt x="68" y="77"/>
                  </a:cubicBezTo>
                  <a:cubicBezTo>
                    <a:pt x="62" y="76"/>
                    <a:pt x="62" y="70"/>
                    <a:pt x="66" y="66"/>
                  </a:cubicBezTo>
                  <a:close/>
                </a:path>
              </a:pathLst>
            </a:custGeom>
            <a:solidFill>
              <a:srgbClr val="EDB2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0" name="Freeform 46">
              <a:extLst>
                <a:ext uri="{FF2B5EF4-FFF2-40B4-BE49-F238E27FC236}">
                  <a16:creationId xmlns:a16="http://schemas.microsoft.com/office/drawing/2014/main" id="{B03A9C7A-4A3E-4CDF-BC8F-27021E3BCB12}"/>
                </a:ext>
              </a:extLst>
            </p:cNvPr>
            <p:cNvSpPr>
              <a:spLocks noEditPoints="1"/>
            </p:cNvSpPr>
            <p:nvPr/>
          </p:nvSpPr>
          <p:spPr bwMode="auto">
            <a:xfrm>
              <a:off x="5725270" y="1021378"/>
              <a:ext cx="141451" cy="169628"/>
            </a:xfrm>
            <a:custGeom>
              <a:avLst/>
              <a:gdLst>
                <a:gd name="T0" fmla="*/ 85 w 94"/>
                <a:gd name="T1" fmla="*/ 23 h 110"/>
                <a:gd name="T2" fmla="*/ 1 w 94"/>
                <a:gd name="T3" fmla="*/ 39 h 110"/>
                <a:gd name="T4" fmla="*/ 17 w 94"/>
                <a:gd name="T5" fmla="*/ 107 h 110"/>
                <a:gd name="T6" fmla="*/ 24 w 94"/>
                <a:gd name="T7" fmla="*/ 107 h 110"/>
                <a:gd name="T8" fmla="*/ 26 w 94"/>
                <a:gd name="T9" fmla="*/ 107 h 110"/>
                <a:gd name="T10" fmla="*/ 31 w 94"/>
                <a:gd name="T11" fmla="*/ 107 h 110"/>
                <a:gd name="T12" fmla="*/ 57 w 94"/>
                <a:gd name="T13" fmla="*/ 109 h 110"/>
                <a:gd name="T14" fmla="*/ 80 w 94"/>
                <a:gd name="T15" fmla="*/ 99 h 110"/>
                <a:gd name="T16" fmla="*/ 85 w 94"/>
                <a:gd name="T17" fmla="*/ 23 h 110"/>
                <a:gd name="T18" fmla="*/ 27 w 94"/>
                <a:gd name="T19" fmla="*/ 77 h 110"/>
                <a:gd name="T20" fmla="*/ 32 w 94"/>
                <a:gd name="T21" fmla="*/ 89 h 110"/>
                <a:gd name="T22" fmla="*/ 27 w 94"/>
                <a:gd name="T23" fmla="*/ 77 h 110"/>
                <a:gd name="T24" fmla="*/ 29 w 94"/>
                <a:gd name="T25" fmla="*/ 39 h 110"/>
                <a:gd name="T26" fmla="*/ 34 w 94"/>
                <a:gd name="T27" fmla="*/ 28 h 110"/>
                <a:gd name="T28" fmla="*/ 29 w 94"/>
                <a:gd name="T29" fmla="*/ 39 h 110"/>
                <a:gd name="T30" fmla="*/ 62 w 94"/>
                <a:gd name="T31" fmla="*/ 39 h 110"/>
                <a:gd name="T32" fmla="*/ 65 w 94"/>
                <a:gd name="T33" fmla="*/ 49 h 110"/>
                <a:gd name="T34" fmla="*/ 57 w 94"/>
                <a:gd name="T35" fmla="*/ 46 h 110"/>
                <a:gd name="T36" fmla="*/ 62 w 94"/>
                <a:gd name="T37" fmla="*/ 39 h 110"/>
                <a:gd name="T38" fmla="*/ 65 w 94"/>
                <a:gd name="T39" fmla="*/ 66 h 110"/>
                <a:gd name="T40" fmla="*/ 67 w 94"/>
                <a:gd name="T41" fmla="*/ 77 h 110"/>
                <a:gd name="T42" fmla="*/ 65 w 94"/>
                <a:gd name="T43" fmla="*/ 66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4" h="110">
                  <a:moveTo>
                    <a:pt x="85" y="23"/>
                  </a:moveTo>
                  <a:cubicBezTo>
                    <a:pt x="68" y="0"/>
                    <a:pt x="7" y="2"/>
                    <a:pt x="1" y="39"/>
                  </a:cubicBezTo>
                  <a:cubicBezTo>
                    <a:pt x="20" y="48"/>
                    <a:pt x="0" y="91"/>
                    <a:pt x="17" y="107"/>
                  </a:cubicBezTo>
                  <a:cubicBezTo>
                    <a:pt x="19" y="108"/>
                    <a:pt x="22" y="107"/>
                    <a:pt x="24" y="107"/>
                  </a:cubicBezTo>
                  <a:cubicBezTo>
                    <a:pt x="25" y="107"/>
                    <a:pt x="25" y="107"/>
                    <a:pt x="26" y="107"/>
                  </a:cubicBezTo>
                  <a:cubicBezTo>
                    <a:pt x="28" y="106"/>
                    <a:pt x="30" y="107"/>
                    <a:pt x="31" y="107"/>
                  </a:cubicBezTo>
                  <a:cubicBezTo>
                    <a:pt x="39" y="110"/>
                    <a:pt x="48" y="109"/>
                    <a:pt x="57" y="109"/>
                  </a:cubicBezTo>
                  <a:cubicBezTo>
                    <a:pt x="66" y="107"/>
                    <a:pt x="74" y="107"/>
                    <a:pt x="80" y="99"/>
                  </a:cubicBezTo>
                  <a:cubicBezTo>
                    <a:pt x="94" y="81"/>
                    <a:pt x="79" y="48"/>
                    <a:pt x="85" y="23"/>
                  </a:cubicBezTo>
                  <a:close/>
                  <a:moveTo>
                    <a:pt x="27" y="77"/>
                  </a:moveTo>
                  <a:cubicBezTo>
                    <a:pt x="31" y="79"/>
                    <a:pt x="32" y="83"/>
                    <a:pt x="32" y="89"/>
                  </a:cubicBezTo>
                  <a:cubicBezTo>
                    <a:pt x="23" y="92"/>
                    <a:pt x="28" y="81"/>
                    <a:pt x="27" y="77"/>
                  </a:cubicBezTo>
                  <a:close/>
                  <a:moveTo>
                    <a:pt x="29" y="39"/>
                  </a:moveTo>
                  <a:cubicBezTo>
                    <a:pt x="23" y="37"/>
                    <a:pt x="28" y="26"/>
                    <a:pt x="34" y="28"/>
                  </a:cubicBezTo>
                  <a:cubicBezTo>
                    <a:pt x="36" y="35"/>
                    <a:pt x="29" y="34"/>
                    <a:pt x="29" y="39"/>
                  </a:cubicBezTo>
                  <a:close/>
                  <a:moveTo>
                    <a:pt x="62" y="39"/>
                  </a:moveTo>
                  <a:cubicBezTo>
                    <a:pt x="66" y="39"/>
                    <a:pt x="64" y="45"/>
                    <a:pt x="65" y="49"/>
                  </a:cubicBezTo>
                  <a:cubicBezTo>
                    <a:pt x="63" y="47"/>
                    <a:pt x="61" y="46"/>
                    <a:pt x="57" y="46"/>
                  </a:cubicBezTo>
                  <a:cubicBezTo>
                    <a:pt x="58" y="43"/>
                    <a:pt x="62" y="42"/>
                    <a:pt x="62" y="39"/>
                  </a:cubicBezTo>
                  <a:close/>
                  <a:moveTo>
                    <a:pt x="65" y="66"/>
                  </a:moveTo>
                  <a:cubicBezTo>
                    <a:pt x="68" y="67"/>
                    <a:pt x="67" y="73"/>
                    <a:pt x="67" y="77"/>
                  </a:cubicBezTo>
                  <a:cubicBezTo>
                    <a:pt x="61" y="76"/>
                    <a:pt x="62" y="70"/>
                    <a:pt x="65" y="66"/>
                  </a:cubicBezTo>
                  <a:close/>
                </a:path>
              </a:pathLst>
            </a:custGeom>
            <a:solidFill>
              <a:srgbClr val="F7F5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1" name="Freeform 47">
              <a:extLst>
                <a:ext uri="{FF2B5EF4-FFF2-40B4-BE49-F238E27FC236}">
                  <a16:creationId xmlns:a16="http://schemas.microsoft.com/office/drawing/2014/main" id="{7D703A90-D5F2-470F-966A-13DE41FD8767}"/>
                </a:ext>
              </a:extLst>
            </p:cNvPr>
            <p:cNvSpPr>
              <a:spLocks noEditPoints="1"/>
            </p:cNvSpPr>
            <p:nvPr/>
          </p:nvSpPr>
          <p:spPr bwMode="auto">
            <a:xfrm>
              <a:off x="6054695" y="1028224"/>
              <a:ext cx="142015" cy="168500"/>
            </a:xfrm>
            <a:custGeom>
              <a:avLst/>
              <a:gdLst>
                <a:gd name="T0" fmla="*/ 85 w 94"/>
                <a:gd name="T1" fmla="*/ 23 h 109"/>
                <a:gd name="T2" fmla="*/ 2 w 94"/>
                <a:gd name="T3" fmla="*/ 38 h 109"/>
                <a:gd name="T4" fmla="*/ 17 w 94"/>
                <a:gd name="T5" fmla="*/ 106 h 109"/>
                <a:gd name="T6" fmla="*/ 25 w 94"/>
                <a:gd name="T7" fmla="*/ 106 h 109"/>
                <a:gd name="T8" fmla="*/ 26 w 94"/>
                <a:gd name="T9" fmla="*/ 106 h 109"/>
                <a:gd name="T10" fmla="*/ 31 w 94"/>
                <a:gd name="T11" fmla="*/ 107 h 109"/>
                <a:gd name="T12" fmla="*/ 57 w 94"/>
                <a:gd name="T13" fmla="*/ 109 h 109"/>
                <a:gd name="T14" fmla="*/ 80 w 94"/>
                <a:gd name="T15" fmla="*/ 99 h 109"/>
                <a:gd name="T16" fmla="*/ 85 w 94"/>
                <a:gd name="T17" fmla="*/ 23 h 109"/>
                <a:gd name="T18" fmla="*/ 27 w 94"/>
                <a:gd name="T19" fmla="*/ 76 h 109"/>
                <a:gd name="T20" fmla="*/ 32 w 94"/>
                <a:gd name="T21" fmla="*/ 89 h 109"/>
                <a:gd name="T22" fmla="*/ 27 w 94"/>
                <a:gd name="T23" fmla="*/ 76 h 109"/>
                <a:gd name="T24" fmla="*/ 30 w 94"/>
                <a:gd name="T25" fmla="*/ 38 h 109"/>
                <a:gd name="T26" fmla="*/ 35 w 94"/>
                <a:gd name="T27" fmla="*/ 28 h 109"/>
                <a:gd name="T28" fmla="*/ 30 w 94"/>
                <a:gd name="T29" fmla="*/ 38 h 109"/>
                <a:gd name="T30" fmla="*/ 63 w 94"/>
                <a:gd name="T31" fmla="*/ 38 h 109"/>
                <a:gd name="T32" fmla="*/ 65 w 94"/>
                <a:gd name="T33" fmla="*/ 48 h 109"/>
                <a:gd name="T34" fmla="*/ 57 w 94"/>
                <a:gd name="T35" fmla="*/ 46 h 109"/>
                <a:gd name="T36" fmla="*/ 63 w 94"/>
                <a:gd name="T37" fmla="*/ 38 h 109"/>
                <a:gd name="T38" fmla="*/ 65 w 94"/>
                <a:gd name="T39" fmla="*/ 66 h 109"/>
                <a:gd name="T40" fmla="*/ 68 w 94"/>
                <a:gd name="T41" fmla="*/ 76 h 109"/>
                <a:gd name="T42" fmla="*/ 65 w 94"/>
                <a:gd name="T43" fmla="*/ 6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4" h="109">
                  <a:moveTo>
                    <a:pt x="85" y="23"/>
                  </a:moveTo>
                  <a:cubicBezTo>
                    <a:pt x="68" y="0"/>
                    <a:pt x="7" y="2"/>
                    <a:pt x="2" y="38"/>
                  </a:cubicBezTo>
                  <a:cubicBezTo>
                    <a:pt x="21" y="48"/>
                    <a:pt x="0" y="91"/>
                    <a:pt x="17" y="106"/>
                  </a:cubicBezTo>
                  <a:cubicBezTo>
                    <a:pt x="19" y="107"/>
                    <a:pt x="22" y="107"/>
                    <a:pt x="25" y="106"/>
                  </a:cubicBezTo>
                  <a:cubicBezTo>
                    <a:pt x="25" y="106"/>
                    <a:pt x="25" y="106"/>
                    <a:pt x="26" y="106"/>
                  </a:cubicBezTo>
                  <a:cubicBezTo>
                    <a:pt x="28" y="106"/>
                    <a:pt x="30" y="106"/>
                    <a:pt x="31" y="107"/>
                  </a:cubicBezTo>
                  <a:cubicBezTo>
                    <a:pt x="40" y="109"/>
                    <a:pt x="48" y="109"/>
                    <a:pt x="57" y="109"/>
                  </a:cubicBezTo>
                  <a:cubicBezTo>
                    <a:pt x="66" y="107"/>
                    <a:pt x="74" y="107"/>
                    <a:pt x="80" y="99"/>
                  </a:cubicBezTo>
                  <a:cubicBezTo>
                    <a:pt x="94" y="81"/>
                    <a:pt x="80" y="48"/>
                    <a:pt x="85" y="23"/>
                  </a:cubicBezTo>
                  <a:close/>
                  <a:moveTo>
                    <a:pt x="27" y="76"/>
                  </a:moveTo>
                  <a:cubicBezTo>
                    <a:pt x="31" y="78"/>
                    <a:pt x="33" y="82"/>
                    <a:pt x="32" y="89"/>
                  </a:cubicBezTo>
                  <a:cubicBezTo>
                    <a:pt x="24" y="91"/>
                    <a:pt x="28" y="81"/>
                    <a:pt x="27" y="76"/>
                  </a:cubicBezTo>
                  <a:close/>
                  <a:moveTo>
                    <a:pt x="30" y="38"/>
                  </a:moveTo>
                  <a:cubicBezTo>
                    <a:pt x="23" y="36"/>
                    <a:pt x="28" y="25"/>
                    <a:pt x="35" y="28"/>
                  </a:cubicBezTo>
                  <a:cubicBezTo>
                    <a:pt x="37" y="35"/>
                    <a:pt x="30" y="33"/>
                    <a:pt x="30" y="38"/>
                  </a:cubicBezTo>
                  <a:close/>
                  <a:moveTo>
                    <a:pt x="63" y="38"/>
                  </a:moveTo>
                  <a:cubicBezTo>
                    <a:pt x="66" y="39"/>
                    <a:pt x="65" y="44"/>
                    <a:pt x="65" y="48"/>
                  </a:cubicBezTo>
                  <a:cubicBezTo>
                    <a:pt x="63" y="47"/>
                    <a:pt x="61" y="45"/>
                    <a:pt x="57" y="46"/>
                  </a:cubicBezTo>
                  <a:cubicBezTo>
                    <a:pt x="58" y="42"/>
                    <a:pt x="62" y="42"/>
                    <a:pt x="63" y="38"/>
                  </a:cubicBezTo>
                  <a:close/>
                  <a:moveTo>
                    <a:pt x="65" y="66"/>
                  </a:moveTo>
                  <a:cubicBezTo>
                    <a:pt x="69" y="67"/>
                    <a:pt x="67" y="72"/>
                    <a:pt x="68" y="76"/>
                  </a:cubicBezTo>
                  <a:cubicBezTo>
                    <a:pt x="62" y="75"/>
                    <a:pt x="62" y="69"/>
                    <a:pt x="65" y="6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2" name="Freeform 48">
              <a:extLst>
                <a:ext uri="{FF2B5EF4-FFF2-40B4-BE49-F238E27FC236}">
                  <a16:creationId xmlns:a16="http://schemas.microsoft.com/office/drawing/2014/main" id="{5C16444E-CCBC-452B-8051-96194FA2B597}"/>
                </a:ext>
              </a:extLst>
            </p:cNvPr>
            <p:cNvSpPr>
              <a:spLocks noEditPoints="1"/>
            </p:cNvSpPr>
            <p:nvPr/>
          </p:nvSpPr>
          <p:spPr bwMode="auto">
            <a:xfrm>
              <a:off x="6384513" y="1028224"/>
              <a:ext cx="141451" cy="168500"/>
            </a:xfrm>
            <a:custGeom>
              <a:avLst/>
              <a:gdLst>
                <a:gd name="T0" fmla="*/ 86 w 94"/>
                <a:gd name="T1" fmla="*/ 23 h 109"/>
                <a:gd name="T2" fmla="*/ 2 w 94"/>
                <a:gd name="T3" fmla="*/ 38 h 109"/>
                <a:gd name="T4" fmla="*/ 17 w 94"/>
                <a:gd name="T5" fmla="*/ 106 h 109"/>
                <a:gd name="T6" fmla="*/ 25 w 94"/>
                <a:gd name="T7" fmla="*/ 106 h 109"/>
                <a:gd name="T8" fmla="*/ 26 w 94"/>
                <a:gd name="T9" fmla="*/ 106 h 109"/>
                <a:gd name="T10" fmla="*/ 31 w 94"/>
                <a:gd name="T11" fmla="*/ 107 h 109"/>
                <a:gd name="T12" fmla="*/ 57 w 94"/>
                <a:gd name="T13" fmla="*/ 109 h 109"/>
                <a:gd name="T14" fmla="*/ 81 w 94"/>
                <a:gd name="T15" fmla="*/ 99 h 109"/>
                <a:gd name="T16" fmla="*/ 86 w 94"/>
                <a:gd name="T17" fmla="*/ 23 h 109"/>
                <a:gd name="T18" fmla="*/ 27 w 94"/>
                <a:gd name="T19" fmla="*/ 76 h 109"/>
                <a:gd name="T20" fmla="*/ 32 w 94"/>
                <a:gd name="T21" fmla="*/ 89 h 109"/>
                <a:gd name="T22" fmla="*/ 27 w 94"/>
                <a:gd name="T23" fmla="*/ 76 h 109"/>
                <a:gd name="T24" fmla="*/ 30 w 94"/>
                <a:gd name="T25" fmla="*/ 38 h 109"/>
                <a:gd name="T26" fmla="*/ 35 w 94"/>
                <a:gd name="T27" fmla="*/ 28 h 109"/>
                <a:gd name="T28" fmla="*/ 30 w 94"/>
                <a:gd name="T29" fmla="*/ 38 h 109"/>
                <a:gd name="T30" fmla="*/ 63 w 94"/>
                <a:gd name="T31" fmla="*/ 38 h 109"/>
                <a:gd name="T32" fmla="*/ 65 w 94"/>
                <a:gd name="T33" fmla="*/ 48 h 109"/>
                <a:gd name="T34" fmla="*/ 58 w 94"/>
                <a:gd name="T35" fmla="*/ 46 h 109"/>
                <a:gd name="T36" fmla="*/ 63 w 94"/>
                <a:gd name="T37" fmla="*/ 38 h 109"/>
                <a:gd name="T38" fmla="*/ 65 w 94"/>
                <a:gd name="T39" fmla="*/ 66 h 109"/>
                <a:gd name="T40" fmla="*/ 68 w 94"/>
                <a:gd name="T41" fmla="*/ 76 h 109"/>
                <a:gd name="T42" fmla="*/ 65 w 94"/>
                <a:gd name="T43" fmla="*/ 6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4" h="109">
                  <a:moveTo>
                    <a:pt x="86" y="23"/>
                  </a:moveTo>
                  <a:cubicBezTo>
                    <a:pt x="69" y="0"/>
                    <a:pt x="8" y="2"/>
                    <a:pt x="2" y="38"/>
                  </a:cubicBezTo>
                  <a:cubicBezTo>
                    <a:pt x="21" y="48"/>
                    <a:pt x="0" y="91"/>
                    <a:pt x="17" y="106"/>
                  </a:cubicBezTo>
                  <a:cubicBezTo>
                    <a:pt x="19" y="107"/>
                    <a:pt x="22" y="107"/>
                    <a:pt x="25" y="106"/>
                  </a:cubicBezTo>
                  <a:cubicBezTo>
                    <a:pt x="25" y="106"/>
                    <a:pt x="26" y="106"/>
                    <a:pt x="26" y="106"/>
                  </a:cubicBezTo>
                  <a:cubicBezTo>
                    <a:pt x="28" y="106"/>
                    <a:pt x="30" y="106"/>
                    <a:pt x="31" y="107"/>
                  </a:cubicBezTo>
                  <a:cubicBezTo>
                    <a:pt x="40" y="109"/>
                    <a:pt x="49" y="109"/>
                    <a:pt x="57" y="109"/>
                  </a:cubicBezTo>
                  <a:cubicBezTo>
                    <a:pt x="66" y="107"/>
                    <a:pt x="74" y="107"/>
                    <a:pt x="81" y="99"/>
                  </a:cubicBezTo>
                  <a:cubicBezTo>
                    <a:pt x="94" y="81"/>
                    <a:pt x="80" y="48"/>
                    <a:pt x="86" y="23"/>
                  </a:cubicBezTo>
                  <a:close/>
                  <a:moveTo>
                    <a:pt x="27" y="76"/>
                  </a:moveTo>
                  <a:cubicBezTo>
                    <a:pt x="31" y="78"/>
                    <a:pt x="33" y="82"/>
                    <a:pt x="32" y="89"/>
                  </a:cubicBezTo>
                  <a:cubicBezTo>
                    <a:pt x="24" y="91"/>
                    <a:pt x="28" y="81"/>
                    <a:pt x="27" y="76"/>
                  </a:cubicBezTo>
                  <a:close/>
                  <a:moveTo>
                    <a:pt x="30" y="38"/>
                  </a:moveTo>
                  <a:cubicBezTo>
                    <a:pt x="24" y="36"/>
                    <a:pt x="29" y="25"/>
                    <a:pt x="35" y="28"/>
                  </a:cubicBezTo>
                  <a:cubicBezTo>
                    <a:pt x="37" y="35"/>
                    <a:pt x="30" y="33"/>
                    <a:pt x="30" y="38"/>
                  </a:cubicBezTo>
                  <a:close/>
                  <a:moveTo>
                    <a:pt x="63" y="38"/>
                  </a:moveTo>
                  <a:cubicBezTo>
                    <a:pt x="66" y="39"/>
                    <a:pt x="65" y="44"/>
                    <a:pt x="65" y="48"/>
                  </a:cubicBezTo>
                  <a:cubicBezTo>
                    <a:pt x="63" y="47"/>
                    <a:pt x="61" y="45"/>
                    <a:pt x="58" y="46"/>
                  </a:cubicBezTo>
                  <a:cubicBezTo>
                    <a:pt x="59" y="42"/>
                    <a:pt x="62" y="42"/>
                    <a:pt x="63" y="38"/>
                  </a:cubicBezTo>
                  <a:close/>
                  <a:moveTo>
                    <a:pt x="65" y="66"/>
                  </a:moveTo>
                  <a:cubicBezTo>
                    <a:pt x="69" y="67"/>
                    <a:pt x="67" y="72"/>
                    <a:pt x="68" y="76"/>
                  </a:cubicBezTo>
                  <a:cubicBezTo>
                    <a:pt x="62" y="75"/>
                    <a:pt x="62" y="69"/>
                    <a:pt x="65" y="66"/>
                  </a:cubicBezTo>
                  <a:close/>
                </a:path>
              </a:pathLst>
            </a:custGeom>
            <a:solidFill>
              <a:srgbClr val="00B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3" name="Freeform 49">
              <a:extLst>
                <a:ext uri="{FF2B5EF4-FFF2-40B4-BE49-F238E27FC236}">
                  <a16:creationId xmlns:a16="http://schemas.microsoft.com/office/drawing/2014/main" id="{2568F16E-3DAB-4E77-9160-B56678ADECBC}"/>
                </a:ext>
              </a:extLst>
            </p:cNvPr>
            <p:cNvSpPr>
              <a:spLocks noEditPoints="1"/>
            </p:cNvSpPr>
            <p:nvPr/>
          </p:nvSpPr>
          <p:spPr bwMode="auto">
            <a:xfrm>
              <a:off x="6699967" y="1016000"/>
              <a:ext cx="142015" cy="168500"/>
            </a:xfrm>
            <a:custGeom>
              <a:avLst/>
              <a:gdLst>
                <a:gd name="T0" fmla="*/ 86 w 94"/>
                <a:gd name="T1" fmla="*/ 23 h 109"/>
                <a:gd name="T2" fmla="*/ 2 w 94"/>
                <a:gd name="T3" fmla="*/ 38 h 109"/>
                <a:gd name="T4" fmla="*/ 17 w 94"/>
                <a:gd name="T5" fmla="*/ 107 h 109"/>
                <a:gd name="T6" fmla="*/ 25 w 94"/>
                <a:gd name="T7" fmla="*/ 107 h 109"/>
                <a:gd name="T8" fmla="*/ 26 w 94"/>
                <a:gd name="T9" fmla="*/ 107 h 109"/>
                <a:gd name="T10" fmla="*/ 31 w 94"/>
                <a:gd name="T11" fmla="*/ 107 h 109"/>
                <a:gd name="T12" fmla="*/ 57 w 94"/>
                <a:gd name="T13" fmla="*/ 109 h 109"/>
                <a:gd name="T14" fmla="*/ 81 w 94"/>
                <a:gd name="T15" fmla="*/ 99 h 109"/>
                <a:gd name="T16" fmla="*/ 86 w 94"/>
                <a:gd name="T17" fmla="*/ 23 h 109"/>
                <a:gd name="T18" fmla="*/ 27 w 94"/>
                <a:gd name="T19" fmla="*/ 76 h 109"/>
                <a:gd name="T20" fmla="*/ 32 w 94"/>
                <a:gd name="T21" fmla="*/ 89 h 109"/>
                <a:gd name="T22" fmla="*/ 27 w 94"/>
                <a:gd name="T23" fmla="*/ 76 h 109"/>
                <a:gd name="T24" fmla="*/ 30 w 94"/>
                <a:gd name="T25" fmla="*/ 38 h 109"/>
                <a:gd name="T26" fmla="*/ 35 w 94"/>
                <a:gd name="T27" fmla="*/ 28 h 109"/>
                <a:gd name="T28" fmla="*/ 30 w 94"/>
                <a:gd name="T29" fmla="*/ 38 h 109"/>
                <a:gd name="T30" fmla="*/ 63 w 94"/>
                <a:gd name="T31" fmla="*/ 38 h 109"/>
                <a:gd name="T32" fmla="*/ 65 w 94"/>
                <a:gd name="T33" fmla="*/ 49 h 109"/>
                <a:gd name="T34" fmla="*/ 58 w 94"/>
                <a:gd name="T35" fmla="*/ 46 h 109"/>
                <a:gd name="T36" fmla="*/ 63 w 94"/>
                <a:gd name="T37" fmla="*/ 38 h 109"/>
                <a:gd name="T38" fmla="*/ 65 w 94"/>
                <a:gd name="T39" fmla="*/ 66 h 109"/>
                <a:gd name="T40" fmla="*/ 68 w 94"/>
                <a:gd name="T41" fmla="*/ 76 h 109"/>
                <a:gd name="T42" fmla="*/ 65 w 94"/>
                <a:gd name="T43" fmla="*/ 6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4" h="109">
                  <a:moveTo>
                    <a:pt x="86" y="23"/>
                  </a:moveTo>
                  <a:cubicBezTo>
                    <a:pt x="69" y="0"/>
                    <a:pt x="8" y="2"/>
                    <a:pt x="2" y="38"/>
                  </a:cubicBezTo>
                  <a:cubicBezTo>
                    <a:pt x="21" y="48"/>
                    <a:pt x="0" y="91"/>
                    <a:pt x="17" y="107"/>
                  </a:cubicBezTo>
                  <a:cubicBezTo>
                    <a:pt x="19" y="107"/>
                    <a:pt x="22" y="107"/>
                    <a:pt x="25" y="107"/>
                  </a:cubicBezTo>
                  <a:cubicBezTo>
                    <a:pt x="25" y="107"/>
                    <a:pt x="26" y="107"/>
                    <a:pt x="26" y="107"/>
                  </a:cubicBezTo>
                  <a:cubicBezTo>
                    <a:pt x="28" y="106"/>
                    <a:pt x="30" y="107"/>
                    <a:pt x="31" y="107"/>
                  </a:cubicBezTo>
                  <a:cubicBezTo>
                    <a:pt x="40" y="109"/>
                    <a:pt x="49" y="109"/>
                    <a:pt x="57" y="109"/>
                  </a:cubicBezTo>
                  <a:cubicBezTo>
                    <a:pt x="66" y="107"/>
                    <a:pt x="75" y="107"/>
                    <a:pt x="81" y="99"/>
                  </a:cubicBezTo>
                  <a:cubicBezTo>
                    <a:pt x="94" y="81"/>
                    <a:pt x="80" y="48"/>
                    <a:pt x="86" y="23"/>
                  </a:cubicBezTo>
                  <a:close/>
                  <a:moveTo>
                    <a:pt x="27" y="76"/>
                  </a:moveTo>
                  <a:cubicBezTo>
                    <a:pt x="31" y="79"/>
                    <a:pt x="33" y="83"/>
                    <a:pt x="32" y="89"/>
                  </a:cubicBezTo>
                  <a:cubicBezTo>
                    <a:pt x="24" y="92"/>
                    <a:pt x="29" y="81"/>
                    <a:pt x="27" y="76"/>
                  </a:cubicBezTo>
                  <a:close/>
                  <a:moveTo>
                    <a:pt x="30" y="38"/>
                  </a:moveTo>
                  <a:cubicBezTo>
                    <a:pt x="24" y="37"/>
                    <a:pt x="29" y="26"/>
                    <a:pt x="35" y="28"/>
                  </a:cubicBezTo>
                  <a:cubicBezTo>
                    <a:pt x="37" y="35"/>
                    <a:pt x="30" y="33"/>
                    <a:pt x="30" y="38"/>
                  </a:cubicBezTo>
                  <a:close/>
                  <a:moveTo>
                    <a:pt x="63" y="38"/>
                  </a:moveTo>
                  <a:cubicBezTo>
                    <a:pt x="66" y="39"/>
                    <a:pt x="65" y="45"/>
                    <a:pt x="65" y="49"/>
                  </a:cubicBezTo>
                  <a:cubicBezTo>
                    <a:pt x="63" y="47"/>
                    <a:pt x="61" y="46"/>
                    <a:pt x="58" y="46"/>
                  </a:cubicBezTo>
                  <a:cubicBezTo>
                    <a:pt x="59" y="43"/>
                    <a:pt x="62" y="42"/>
                    <a:pt x="63" y="38"/>
                  </a:cubicBezTo>
                  <a:close/>
                  <a:moveTo>
                    <a:pt x="65" y="66"/>
                  </a:moveTo>
                  <a:cubicBezTo>
                    <a:pt x="69" y="67"/>
                    <a:pt x="67" y="73"/>
                    <a:pt x="68" y="76"/>
                  </a:cubicBezTo>
                  <a:cubicBezTo>
                    <a:pt x="62" y="76"/>
                    <a:pt x="62" y="70"/>
                    <a:pt x="65" y="66"/>
                  </a:cubicBezTo>
                  <a:close/>
                </a:path>
              </a:pathLst>
            </a:custGeom>
            <a:solidFill>
              <a:srgbClr val="58C9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sp>
        <p:nvSpPr>
          <p:cNvPr id="94" name="文本框 93">
            <a:extLst>
              <a:ext uri="{FF2B5EF4-FFF2-40B4-BE49-F238E27FC236}">
                <a16:creationId xmlns:a16="http://schemas.microsoft.com/office/drawing/2014/main" id="{23527E4D-EF6B-4920-8B3E-A51A1C0F3FC9}"/>
              </a:ext>
            </a:extLst>
          </p:cNvPr>
          <p:cNvSpPr txBox="1"/>
          <p:nvPr/>
        </p:nvSpPr>
        <p:spPr>
          <a:xfrm>
            <a:off x="1959428" y="119736"/>
            <a:ext cx="9450736" cy="707886"/>
          </a:xfrm>
          <a:prstGeom prst="rect">
            <a:avLst/>
          </a:prstGeom>
          <a:noFill/>
        </p:spPr>
        <p:txBody>
          <a:bodyPr wrap="square" rtlCol="0">
            <a:spAutoFit/>
          </a:bodyPr>
          <a:lstStyle/>
          <a:p>
            <a:r>
              <a:rPr lang="en-US" altLang="zh-CN" sz="4000" dirty="0">
                <a:solidFill>
                  <a:schemeClr val="bg1"/>
                </a:solidFill>
                <a:cs typeface="+mn-ea"/>
                <a:sym typeface="+mn-lt"/>
              </a:rPr>
              <a:t>Proofs by Contradiction, F-rule</a:t>
            </a:r>
            <a:endParaRPr lang="zh-CN" altLang="en-US" sz="4000" dirty="0">
              <a:solidFill>
                <a:schemeClr val="bg1"/>
              </a:solidFill>
              <a:cs typeface="+mn-ea"/>
              <a:sym typeface="+mn-lt"/>
            </a:endParaRPr>
          </a:p>
        </p:txBody>
      </p:sp>
      <p:cxnSp>
        <p:nvCxnSpPr>
          <p:cNvPr id="124" name="直接连接符 123">
            <a:extLst>
              <a:ext uri="{FF2B5EF4-FFF2-40B4-BE49-F238E27FC236}">
                <a16:creationId xmlns:a16="http://schemas.microsoft.com/office/drawing/2014/main" id="{3EA121F0-07C0-400F-B686-84F7D44F77CE}"/>
              </a:ext>
            </a:extLst>
          </p:cNvPr>
          <p:cNvCxnSpPr>
            <a:cxnSpLocks/>
          </p:cNvCxnSpPr>
          <p:nvPr/>
        </p:nvCxnSpPr>
        <p:spPr>
          <a:xfrm>
            <a:off x="1745109" y="0"/>
            <a:ext cx="0" cy="685800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文本框 20">
            <a:extLst>
              <a:ext uri="{FF2B5EF4-FFF2-40B4-BE49-F238E27FC236}">
                <a16:creationId xmlns:a16="http://schemas.microsoft.com/office/drawing/2014/main" id="{3F78A588-0847-4068-A810-A94F448D6C65}"/>
              </a:ext>
            </a:extLst>
          </p:cNvPr>
          <p:cNvSpPr txBox="1"/>
          <p:nvPr/>
        </p:nvSpPr>
        <p:spPr>
          <a:xfrm>
            <a:off x="2237113" y="2634347"/>
            <a:ext cx="9633864" cy="4093428"/>
          </a:xfrm>
          <a:prstGeom prst="rect">
            <a:avLst/>
          </a:prstGeom>
          <a:noFill/>
        </p:spPr>
        <p:txBody>
          <a:bodyPr wrap="square">
            <a:spAutoFit/>
          </a:bodyPr>
          <a:lstStyle/>
          <a:p>
            <a:r>
              <a:rPr lang="en-US" altLang="zh-CN" sz="2000" dirty="0">
                <a:ea typeface="微软雅黑" panose="020B0503020204020204" pitchFamily="34" charset="-122"/>
              </a:rPr>
              <a:t>(1) ¬((∀x)P(x) ∨ (∃x)Q(x)) 			 	P(</a:t>
            </a:r>
            <a:r>
              <a:rPr lang="zh-CN" altLang="en-US" sz="2000" dirty="0">
                <a:ea typeface="微软雅黑" panose="020B0503020204020204" pitchFamily="34" charset="-122"/>
              </a:rPr>
              <a:t>假设前提</a:t>
            </a:r>
            <a:r>
              <a:rPr lang="en-US" altLang="zh-CN" sz="2000" dirty="0">
                <a:ea typeface="微软雅黑" panose="020B0503020204020204" pitchFamily="34" charset="-122"/>
              </a:rPr>
              <a:t>) </a:t>
            </a:r>
          </a:p>
          <a:p>
            <a:r>
              <a:rPr lang="en-US" altLang="zh-CN" sz="2000" dirty="0">
                <a:ea typeface="微软雅黑" panose="020B0503020204020204" pitchFamily="34" charset="-122"/>
              </a:rPr>
              <a:t>(2) ¬(∀x)P(x) ∧ ¬(∃x)Q(x) 			 	T, (1) </a:t>
            </a:r>
          </a:p>
          <a:p>
            <a:r>
              <a:rPr lang="en-US" altLang="zh-CN" sz="2000" dirty="0">
                <a:ea typeface="微软雅黑" panose="020B0503020204020204" pitchFamily="34" charset="-122"/>
              </a:rPr>
              <a:t>(3) ¬(∀x)P(x) 							T, (2)</a:t>
            </a:r>
          </a:p>
          <a:p>
            <a:r>
              <a:rPr lang="en-US" altLang="zh-CN" sz="2000" dirty="0">
                <a:ea typeface="微软雅黑" panose="020B0503020204020204" pitchFamily="34" charset="-122"/>
              </a:rPr>
              <a:t>(4) ¬(∃x)Q(x) 							T, (2)</a:t>
            </a:r>
          </a:p>
          <a:p>
            <a:r>
              <a:rPr lang="en-US" altLang="zh-CN" sz="2000" dirty="0">
                <a:ea typeface="微软雅黑" panose="020B0503020204020204" pitchFamily="34" charset="-122"/>
              </a:rPr>
              <a:t>(5) (∃x)¬P(x) 							T, (3), E </a:t>
            </a:r>
          </a:p>
          <a:p>
            <a:r>
              <a:rPr lang="en-US" altLang="zh-CN" sz="2000" dirty="0">
                <a:ea typeface="微软雅黑" panose="020B0503020204020204" pitchFamily="34" charset="-122"/>
              </a:rPr>
              <a:t>(6) ¬P(c) 								ES, (5)</a:t>
            </a:r>
          </a:p>
          <a:p>
            <a:r>
              <a:rPr lang="en-US" altLang="zh-CN" sz="2000" dirty="0">
                <a:ea typeface="微软雅黑" panose="020B0503020204020204" pitchFamily="34" charset="-122"/>
              </a:rPr>
              <a:t>(7) (∀x)¬Q(x)							T, (4), E </a:t>
            </a:r>
          </a:p>
          <a:p>
            <a:r>
              <a:rPr lang="en-US" altLang="zh-CN" sz="2000" dirty="0">
                <a:ea typeface="微软雅黑" panose="020B0503020204020204" pitchFamily="34" charset="-122"/>
              </a:rPr>
              <a:t>(8) ¬Q(c)								US, (7)</a:t>
            </a:r>
          </a:p>
          <a:p>
            <a:r>
              <a:rPr lang="en-US" altLang="zh-CN" sz="2000" dirty="0">
                <a:ea typeface="微软雅黑" panose="020B0503020204020204" pitchFamily="34" charset="-122"/>
              </a:rPr>
              <a:t>(9) ¬P(c) ∧ ¬Q(c) 					 	T, (6), (8) </a:t>
            </a:r>
          </a:p>
          <a:p>
            <a:r>
              <a:rPr lang="en-US" altLang="zh-CN" sz="2000" dirty="0">
                <a:ea typeface="微软雅黑" panose="020B0503020204020204" pitchFamily="34" charset="-122"/>
              </a:rPr>
              <a:t>(10) ¬(P(c) ∨ Q(c)) 						T, (9), E</a:t>
            </a:r>
          </a:p>
          <a:p>
            <a:r>
              <a:rPr lang="en-US" altLang="zh-CN" sz="2000" dirty="0">
                <a:ea typeface="微软雅黑" panose="020B0503020204020204" pitchFamily="34" charset="-122"/>
              </a:rPr>
              <a:t>(11) (∀x)(P(x) ∨ Q(x)) 					P</a:t>
            </a:r>
          </a:p>
          <a:p>
            <a:r>
              <a:rPr lang="en-US" altLang="zh-CN" sz="2000" dirty="0">
                <a:ea typeface="微软雅黑" panose="020B0503020204020204" pitchFamily="34" charset="-122"/>
              </a:rPr>
              <a:t>(12) P(c) ∨ Q(c)							US, (11)</a:t>
            </a:r>
          </a:p>
          <a:p>
            <a:r>
              <a:rPr lang="en-US" altLang="zh-CN" sz="2000" dirty="0">
                <a:ea typeface="微软雅黑" panose="020B0503020204020204" pitchFamily="34" charset="-122"/>
              </a:rPr>
              <a:t>(13) (P(c) ∨ Q(c)) ∧ (¬(P(c) ∨ Q(c)))		T, (10), (12)</a:t>
            </a:r>
          </a:p>
        </p:txBody>
      </p:sp>
      <p:sp>
        <p:nvSpPr>
          <p:cNvPr id="3" name="矩形: 圆角 2">
            <a:extLst>
              <a:ext uri="{FF2B5EF4-FFF2-40B4-BE49-F238E27FC236}">
                <a16:creationId xmlns:a16="http://schemas.microsoft.com/office/drawing/2014/main" id="{7FEBC6F5-4FEE-46C7-A81C-9E09AB11BE25}"/>
              </a:ext>
            </a:extLst>
          </p:cNvPr>
          <p:cNvSpPr/>
          <p:nvPr/>
        </p:nvSpPr>
        <p:spPr>
          <a:xfrm>
            <a:off x="2133600" y="1213753"/>
            <a:ext cx="9682843" cy="707886"/>
          </a:xfrm>
          <a:prstGeom prst="roundRect">
            <a:avLst>
              <a:gd name="adj" fmla="val 8550"/>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r>
              <a:rPr lang="en-US" altLang="zh-CN" sz="2000" dirty="0">
                <a:solidFill>
                  <a:schemeClr val="tx1"/>
                </a:solidFill>
                <a:ea typeface="微软雅黑" panose="020B0503020204020204" pitchFamily="34" charset="-122"/>
              </a:rPr>
              <a:t>Prove</a:t>
            </a:r>
            <a:r>
              <a:rPr lang="zh-CN" altLang="en-US" sz="2000" dirty="0">
                <a:solidFill>
                  <a:schemeClr val="tx1"/>
                </a:solidFill>
                <a:ea typeface="微软雅黑" panose="020B0503020204020204" pitchFamily="34" charset="-122"/>
              </a:rPr>
              <a:t>：</a:t>
            </a:r>
            <a:r>
              <a:rPr lang="en-US" altLang="zh-CN" sz="2000" dirty="0">
                <a:solidFill>
                  <a:srgbClr val="FF0000"/>
                </a:solidFill>
                <a:ea typeface="微软雅黑" panose="020B0503020204020204" pitchFamily="34" charset="-122"/>
              </a:rPr>
              <a:t>(∀x)(P(x) ∨ Q(x)) ⇒ (∀x)P(x) ∨ (∃x)Q(x)</a:t>
            </a:r>
          </a:p>
        </p:txBody>
      </p:sp>
      <p:sp>
        <p:nvSpPr>
          <p:cNvPr id="2" name="矩形: 圆顶角 1">
            <a:extLst>
              <a:ext uri="{FF2B5EF4-FFF2-40B4-BE49-F238E27FC236}">
                <a16:creationId xmlns:a16="http://schemas.microsoft.com/office/drawing/2014/main" id="{A3F24140-9491-4D50-984D-A9FB6203A856}"/>
              </a:ext>
            </a:extLst>
          </p:cNvPr>
          <p:cNvSpPr/>
          <p:nvPr/>
        </p:nvSpPr>
        <p:spPr>
          <a:xfrm>
            <a:off x="2133594" y="2117269"/>
            <a:ext cx="9682849" cy="429983"/>
          </a:xfrm>
          <a:prstGeom prst="round2SameRect">
            <a:avLst/>
          </a:prstGeom>
          <a:solidFill>
            <a:srgbClr val="529C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b="1" dirty="0">
                <a:solidFill>
                  <a:schemeClr val="bg1"/>
                </a:solidFill>
              </a:rPr>
              <a:t>Proof</a:t>
            </a:r>
            <a:r>
              <a:rPr lang="zh-CN" altLang="en-US" sz="2000" b="1" dirty="0">
                <a:solidFill>
                  <a:schemeClr val="bg1"/>
                </a:solidFill>
              </a:rPr>
              <a:t>：</a:t>
            </a:r>
            <a:endParaRPr lang="zh-CN" altLang="en-US" sz="2000" dirty="0">
              <a:solidFill>
                <a:srgbClr val="FFFF00"/>
              </a:solidFill>
            </a:endParaRPr>
          </a:p>
        </p:txBody>
      </p:sp>
    </p:spTree>
    <p:extLst>
      <p:ext uri="{BB962C8B-B14F-4D97-AF65-F5344CB8AC3E}">
        <p14:creationId xmlns:p14="http://schemas.microsoft.com/office/powerpoint/2010/main" val="3281813969"/>
      </p:ext>
    </p:extLst>
  </p:cSld>
  <p:clrMapOvr>
    <a:masterClrMapping/>
  </p:clrMapOvr>
  <mc:AlternateContent xmlns:mc="http://schemas.openxmlformats.org/markup-compatibility/2006" xmlns:p14="http://schemas.microsoft.com/office/powerpoint/2010/main">
    <mc:Choice Requires="p14">
      <p:transition spd="slow" p14:dur="105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1">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1">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1">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1">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1">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1">
                                            <p:txEl>
                                              <p:pRg st="8" end="8"/>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1">
                                            <p:txEl>
                                              <p:pRg st="9" end="9"/>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1">
                                            <p:txEl>
                                              <p:pRg st="10" end="10"/>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21">
                                            <p:txEl>
                                              <p:pRg st="11" end="11"/>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21">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圆角 22">
            <a:extLst>
              <a:ext uri="{FF2B5EF4-FFF2-40B4-BE49-F238E27FC236}">
                <a16:creationId xmlns:a16="http://schemas.microsoft.com/office/drawing/2014/main" id="{E730F7AE-775D-49C2-9FF4-2D0B8637EECF}"/>
              </a:ext>
            </a:extLst>
          </p:cNvPr>
          <p:cNvSpPr/>
          <p:nvPr/>
        </p:nvSpPr>
        <p:spPr>
          <a:xfrm>
            <a:off x="2133600" y="3477985"/>
            <a:ext cx="9682843" cy="3156857"/>
          </a:xfrm>
          <a:prstGeom prst="roundRect">
            <a:avLst>
              <a:gd name="adj" fmla="val 2808"/>
            </a:avLst>
          </a:prstGeom>
          <a:solidFill>
            <a:srgbClr val="C1E9C1">
              <a:alpha val="5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000" b="1" dirty="0">
              <a:solidFill>
                <a:schemeClr val="bg1"/>
              </a:solidFill>
            </a:endParaRPr>
          </a:p>
        </p:txBody>
      </p:sp>
      <p:grpSp>
        <p:nvGrpSpPr>
          <p:cNvPr id="88" name="组合 87">
            <a:extLst>
              <a:ext uri="{FF2B5EF4-FFF2-40B4-BE49-F238E27FC236}">
                <a16:creationId xmlns:a16="http://schemas.microsoft.com/office/drawing/2014/main" id="{E2249108-4EFE-45FD-BEE1-C43FD339EDC8}"/>
              </a:ext>
            </a:extLst>
          </p:cNvPr>
          <p:cNvGrpSpPr/>
          <p:nvPr/>
        </p:nvGrpSpPr>
        <p:grpSpPr>
          <a:xfrm>
            <a:off x="119973" y="397477"/>
            <a:ext cx="1449151" cy="180724"/>
            <a:chOff x="5392832" y="1016000"/>
            <a:chExt cx="1449150" cy="180724"/>
          </a:xfrm>
        </p:grpSpPr>
        <p:sp>
          <p:nvSpPr>
            <p:cNvPr id="89" name="Freeform 45">
              <a:extLst>
                <a:ext uri="{FF2B5EF4-FFF2-40B4-BE49-F238E27FC236}">
                  <a16:creationId xmlns:a16="http://schemas.microsoft.com/office/drawing/2014/main" id="{735A50D2-4EE9-4928-AA5B-2B1B311A06DE}"/>
                </a:ext>
              </a:extLst>
            </p:cNvPr>
            <p:cNvSpPr>
              <a:spLocks noEditPoints="1"/>
            </p:cNvSpPr>
            <p:nvPr/>
          </p:nvSpPr>
          <p:spPr bwMode="auto">
            <a:xfrm>
              <a:off x="5392832" y="1021378"/>
              <a:ext cx="142015" cy="169628"/>
            </a:xfrm>
            <a:custGeom>
              <a:avLst/>
              <a:gdLst>
                <a:gd name="T0" fmla="*/ 86 w 94"/>
                <a:gd name="T1" fmla="*/ 23 h 110"/>
                <a:gd name="T2" fmla="*/ 2 w 94"/>
                <a:gd name="T3" fmla="*/ 39 h 110"/>
                <a:gd name="T4" fmla="*/ 17 w 94"/>
                <a:gd name="T5" fmla="*/ 107 h 110"/>
                <a:gd name="T6" fmla="*/ 25 w 94"/>
                <a:gd name="T7" fmla="*/ 107 h 110"/>
                <a:gd name="T8" fmla="*/ 26 w 94"/>
                <a:gd name="T9" fmla="*/ 107 h 110"/>
                <a:gd name="T10" fmla="*/ 31 w 94"/>
                <a:gd name="T11" fmla="*/ 107 h 110"/>
                <a:gd name="T12" fmla="*/ 57 w 94"/>
                <a:gd name="T13" fmla="*/ 109 h 110"/>
                <a:gd name="T14" fmla="*/ 81 w 94"/>
                <a:gd name="T15" fmla="*/ 99 h 110"/>
                <a:gd name="T16" fmla="*/ 86 w 94"/>
                <a:gd name="T17" fmla="*/ 23 h 110"/>
                <a:gd name="T18" fmla="*/ 28 w 94"/>
                <a:gd name="T19" fmla="*/ 77 h 110"/>
                <a:gd name="T20" fmla="*/ 33 w 94"/>
                <a:gd name="T21" fmla="*/ 89 h 110"/>
                <a:gd name="T22" fmla="*/ 28 w 94"/>
                <a:gd name="T23" fmla="*/ 77 h 110"/>
                <a:gd name="T24" fmla="*/ 30 w 94"/>
                <a:gd name="T25" fmla="*/ 39 h 110"/>
                <a:gd name="T26" fmla="*/ 35 w 94"/>
                <a:gd name="T27" fmla="*/ 28 h 110"/>
                <a:gd name="T28" fmla="*/ 30 w 94"/>
                <a:gd name="T29" fmla="*/ 39 h 110"/>
                <a:gd name="T30" fmla="*/ 63 w 94"/>
                <a:gd name="T31" fmla="*/ 39 h 110"/>
                <a:gd name="T32" fmla="*/ 66 w 94"/>
                <a:gd name="T33" fmla="*/ 49 h 110"/>
                <a:gd name="T34" fmla="*/ 58 w 94"/>
                <a:gd name="T35" fmla="*/ 46 h 110"/>
                <a:gd name="T36" fmla="*/ 63 w 94"/>
                <a:gd name="T37" fmla="*/ 39 h 110"/>
                <a:gd name="T38" fmla="*/ 66 w 94"/>
                <a:gd name="T39" fmla="*/ 66 h 110"/>
                <a:gd name="T40" fmla="*/ 68 w 94"/>
                <a:gd name="T41" fmla="*/ 77 h 110"/>
                <a:gd name="T42" fmla="*/ 66 w 94"/>
                <a:gd name="T43" fmla="*/ 66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4" h="110">
                  <a:moveTo>
                    <a:pt x="86" y="23"/>
                  </a:moveTo>
                  <a:cubicBezTo>
                    <a:pt x="69" y="0"/>
                    <a:pt x="8" y="2"/>
                    <a:pt x="2" y="39"/>
                  </a:cubicBezTo>
                  <a:cubicBezTo>
                    <a:pt x="21" y="48"/>
                    <a:pt x="0" y="91"/>
                    <a:pt x="17" y="107"/>
                  </a:cubicBezTo>
                  <a:cubicBezTo>
                    <a:pt x="19" y="108"/>
                    <a:pt x="22" y="107"/>
                    <a:pt x="25" y="107"/>
                  </a:cubicBezTo>
                  <a:cubicBezTo>
                    <a:pt x="26" y="107"/>
                    <a:pt x="26" y="107"/>
                    <a:pt x="26" y="107"/>
                  </a:cubicBezTo>
                  <a:cubicBezTo>
                    <a:pt x="29" y="106"/>
                    <a:pt x="30" y="107"/>
                    <a:pt x="31" y="107"/>
                  </a:cubicBezTo>
                  <a:cubicBezTo>
                    <a:pt x="40" y="110"/>
                    <a:pt x="49" y="109"/>
                    <a:pt x="57" y="109"/>
                  </a:cubicBezTo>
                  <a:cubicBezTo>
                    <a:pt x="66" y="107"/>
                    <a:pt x="75" y="107"/>
                    <a:pt x="81" y="99"/>
                  </a:cubicBezTo>
                  <a:cubicBezTo>
                    <a:pt x="94" y="81"/>
                    <a:pt x="80" y="48"/>
                    <a:pt x="86" y="23"/>
                  </a:cubicBezTo>
                  <a:close/>
                  <a:moveTo>
                    <a:pt x="28" y="77"/>
                  </a:moveTo>
                  <a:cubicBezTo>
                    <a:pt x="31" y="79"/>
                    <a:pt x="33" y="83"/>
                    <a:pt x="33" y="89"/>
                  </a:cubicBezTo>
                  <a:cubicBezTo>
                    <a:pt x="24" y="92"/>
                    <a:pt x="29" y="81"/>
                    <a:pt x="28" y="77"/>
                  </a:cubicBezTo>
                  <a:close/>
                  <a:moveTo>
                    <a:pt x="30" y="39"/>
                  </a:moveTo>
                  <a:cubicBezTo>
                    <a:pt x="24" y="37"/>
                    <a:pt x="29" y="26"/>
                    <a:pt x="35" y="28"/>
                  </a:cubicBezTo>
                  <a:cubicBezTo>
                    <a:pt x="37" y="35"/>
                    <a:pt x="30" y="34"/>
                    <a:pt x="30" y="39"/>
                  </a:cubicBezTo>
                  <a:close/>
                  <a:moveTo>
                    <a:pt x="63" y="39"/>
                  </a:moveTo>
                  <a:cubicBezTo>
                    <a:pt x="66" y="39"/>
                    <a:pt x="65" y="45"/>
                    <a:pt x="66" y="49"/>
                  </a:cubicBezTo>
                  <a:cubicBezTo>
                    <a:pt x="63" y="47"/>
                    <a:pt x="61" y="46"/>
                    <a:pt x="58" y="46"/>
                  </a:cubicBezTo>
                  <a:cubicBezTo>
                    <a:pt x="59" y="43"/>
                    <a:pt x="62" y="42"/>
                    <a:pt x="63" y="39"/>
                  </a:cubicBezTo>
                  <a:close/>
                  <a:moveTo>
                    <a:pt x="66" y="66"/>
                  </a:moveTo>
                  <a:cubicBezTo>
                    <a:pt x="69" y="67"/>
                    <a:pt x="68" y="73"/>
                    <a:pt x="68" y="77"/>
                  </a:cubicBezTo>
                  <a:cubicBezTo>
                    <a:pt x="62" y="76"/>
                    <a:pt x="62" y="70"/>
                    <a:pt x="66" y="66"/>
                  </a:cubicBezTo>
                  <a:close/>
                </a:path>
              </a:pathLst>
            </a:custGeom>
            <a:solidFill>
              <a:srgbClr val="EDB2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0" name="Freeform 46">
              <a:extLst>
                <a:ext uri="{FF2B5EF4-FFF2-40B4-BE49-F238E27FC236}">
                  <a16:creationId xmlns:a16="http://schemas.microsoft.com/office/drawing/2014/main" id="{B03A9C7A-4A3E-4CDF-BC8F-27021E3BCB12}"/>
                </a:ext>
              </a:extLst>
            </p:cNvPr>
            <p:cNvSpPr>
              <a:spLocks noEditPoints="1"/>
            </p:cNvSpPr>
            <p:nvPr/>
          </p:nvSpPr>
          <p:spPr bwMode="auto">
            <a:xfrm>
              <a:off x="5725270" y="1021378"/>
              <a:ext cx="141451" cy="169628"/>
            </a:xfrm>
            <a:custGeom>
              <a:avLst/>
              <a:gdLst>
                <a:gd name="T0" fmla="*/ 85 w 94"/>
                <a:gd name="T1" fmla="*/ 23 h 110"/>
                <a:gd name="T2" fmla="*/ 1 w 94"/>
                <a:gd name="T3" fmla="*/ 39 h 110"/>
                <a:gd name="T4" fmla="*/ 17 w 94"/>
                <a:gd name="T5" fmla="*/ 107 h 110"/>
                <a:gd name="T6" fmla="*/ 24 w 94"/>
                <a:gd name="T7" fmla="*/ 107 h 110"/>
                <a:gd name="T8" fmla="*/ 26 w 94"/>
                <a:gd name="T9" fmla="*/ 107 h 110"/>
                <a:gd name="T10" fmla="*/ 31 w 94"/>
                <a:gd name="T11" fmla="*/ 107 h 110"/>
                <a:gd name="T12" fmla="*/ 57 w 94"/>
                <a:gd name="T13" fmla="*/ 109 h 110"/>
                <a:gd name="T14" fmla="*/ 80 w 94"/>
                <a:gd name="T15" fmla="*/ 99 h 110"/>
                <a:gd name="T16" fmla="*/ 85 w 94"/>
                <a:gd name="T17" fmla="*/ 23 h 110"/>
                <a:gd name="T18" fmla="*/ 27 w 94"/>
                <a:gd name="T19" fmla="*/ 77 h 110"/>
                <a:gd name="T20" fmla="*/ 32 w 94"/>
                <a:gd name="T21" fmla="*/ 89 h 110"/>
                <a:gd name="T22" fmla="*/ 27 w 94"/>
                <a:gd name="T23" fmla="*/ 77 h 110"/>
                <a:gd name="T24" fmla="*/ 29 w 94"/>
                <a:gd name="T25" fmla="*/ 39 h 110"/>
                <a:gd name="T26" fmla="*/ 34 w 94"/>
                <a:gd name="T27" fmla="*/ 28 h 110"/>
                <a:gd name="T28" fmla="*/ 29 w 94"/>
                <a:gd name="T29" fmla="*/ 39 h 110"/>
                <a:gd name="T30" fmla="*/ 62 w 94"/>
                <a:gd name="T31" fmla="*/ 39 h 110"/>
                <a:gd name="T32" fmla="*/ 65 w 94"/>
                <a:gd name="T33" fmla="*/ 49 h 110"/>
                <a:gd name="T34" fmla="*/ 57 w 94"/>
                <a:gd name="T35" fmla="*/ 46 h 110"/>
                <a:gd name="T36" fmla="*/ 62 w 94"/>
                <a:gd name="T37" fmla="*/ 39 h 110"/>
                <a:gd name="T38" fmla="*/ 65 w 94"/>
                <a:gd name="T39" fmla="*/ 66 h 110"/>
                <a:gd name="T40" fmla="*/ 67 w 94"/>
                <a:gd name="T41" fmla="*/ 77 h 110"/>
                <a:gd name="T42" fmla="*/ 65 w 94"/>
                <a:gd name="T43" fmla="*/ 66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4" h="110">
                  <a:moveTo>
                    <a:pt x="85" y="23"/>
                  </a:moveTo>
                  <a:cubicBezTo>
                    <a:pt x="68" y="0"/>
                    <a:pt x="7" y="2"/>
                    <a:pt x="1" y="39"/>
                  </a:cubicBezTo>
                  <a:cubicBezTo>
                    <a:pt x="20" y="48"/>
                    <a:pt x="0" y="91"/>
                    <a:pt x="17" y="107"/>
                  </a:cubicBezTo>
                  <a:cubicBezTo>
                    <a:pt x="19" y="108"/>
                    <a:pt x="22" y="107"/>
                    <a:pt x="24" y="107"/>
                  </a:cubicBezTo>
                  <a:cubicBezTo>
                    <a:pt x="25" y="107"/>
                    <a:pt x="25" y="107"/>
                    <a:pt x="26" y="107"/>
                  </a:cubicBezTo>
                  <a:cubicBezTo>
                    <a:pt x="28" y="106"/>
                    <a:pt x="30" y="107"/>
                    <a:pt x="31" y="107"/>
                  </a:cubicBezTo>
                  <a:cubicBezTo>
                    <a:pt x="39" y="110"/>
                    <a:pt x="48" y="109"/>
                    <a:pt x="57" y="109"/>
                  </a:cubicBezTo>
                  <a:cubicBezTo>
                    <a:pt x="66" y="107"/>
                    <a:pt x="74" y="107"/>
                    <a:pt x="80" y="99"/>
                  </a:cubicBezTo>
                  <a:cubicBezTo>
                    <a:pt x="94" y="81"/>
                    <a:pt x="79" y="48"/>
                    <a:pt x="85" y="23"/>
                  </a:cubicBezTo>
                  <a:close/>
                  <a:moveTo>
                    <a:pt x="27" y="77"/>
                  </a:moveTo>
                  <a:cubicBezTo>
                    <a:pt x="31" y="79"/>
                    <a:pt x="32" y="83"/>
                    <a:pt x="32" y="89"/>
                  </a:cubicBezTo>
                  <a:cubicBezTo>
                    <a:pt x="23" y="92"/>
                    <a:pt x="28" y="81"/>
                    <a:pt x="27" y="77"/>
                  </a:cubicBezTo>
                  <a:close/>
                  <a:moveTo>
                    <a:pt x="29" y="39"/>
                  </a:moveTo>
                  <a:cubicBezTo>
                    <a:pt x="23" y="37"/>
                    <a:pt x="28" y="26"/>
                    <a:pt x="34" y="28"/>
                  </a:cubicBezTo>
                  <a:cubicBezTo>
                    <a:pt x="36" y="35"/>
                    <a:pt x="29" y="34"/>
                    <a:pt x="29" y="39"/>
                  </a:cubicBezTo>
                  <a:close/>
                  <a:moveTo>
                    <a:pt x="62" y="39"/>
                  </a:moveTo>
                  <a:cubicBezTo>
                    <a:pt x="66" y="39"/>
                    <a:pt x="64" y="45"/>
                    <a:pt x="65" y="49"/>
                  </a:cubicBezTo>
                  <a:cubicBezTo>
                    <a:pt x="63" y="47"/>
                    <a:pt x="61" y="46"/>
                    <a:pt x="57" y="46"/>
                  </a:cubicBezTo>
                  <a:cubicBezTo>
                    <a:pt x="58" y="43"/>
                    <a:pt x="62" y="42"/>
                    <a:pt x="62" y="39"/>
                  </a:cubicBezTo>
                  <a:close/>
                  <a:moveTo>
                    <a:pt x="65" y="66"/>
                  </a:moveTo>
                  <a:cubicBezTo>
                    <a:pt x="68" y="67"/>
                    <a:pt x="67" y="73"/>
                    <a:pt x="67" y="77"/>
                  </a:cubicBezTo>
                  <a:cubicBezTo>
                    <a:pt x="61" y="76"/>
                    <a:pt x="62" y="70"/>
                    <a:pt x="65" y="66"/>
                  </a:cubicBezTo>
                  <a:close/>
                </a:path>
              </a:pathLst>
            </a:custGeom>
            <a:solidFill>
              <a:srgbClr val="F7F5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1" name="Freeform 47">
              <a:extLst>
                <a:ext uri="{FF2B5EF4-FFF2-40B4-BE49-F238E27FC236}">
                  <a16:creationId xmlns:a16="http://schemas.microsoft.com/office/drawing/2014/main" id="{7D703A90-D5F2-470F-966A-13DE41FD8767}"/>
                </a:ext>
              </a:extLst>
            </p:cNvPr>
            <p:cNvSpPr>
              <a:spLocks noEditPoints="1"/>
            </p:cNvSpPr>
            <p:nvPr/>
          </p:nvSpPr>
          <p:spPr bwMode="auto">
            <a:xfrm>
              <a:off x="6054695" y="1028224"/>
              <a:ext cx="142015" cy="168500"/>
            </a:xfrm>
            <a:custGeom>
              <a:avLst/>
              <a:gdLst>
                <a:gd name="T0" fmla="*/ 85 w 94"/>
                <a:gd name="T1" fmla="*/ 23 h 109"/>
                <a:gd name="T2" fmla="*/ 2 w 94"/>
                <a:gd name="T3" fmla="*/ 38 h 109"/>
                <a:gd name="T4" fmla="*/ 17 w 94"/>
                <a:gd name="T5" fmla="*/ 106 h 109"/>
                <a:gd name="T6" fmla="*/ 25 w 94"/>
                <a:gd name="T7" fmla="*/ 106 h 109"/>
                <a:gd name="T8" fmla="*/ 26 w 94"/>
                <a:gd name="T9" fmla="*/ 106 h 109"/>
                <a:gd name="T10" fmla="*/ 31 w 94"/>
                <a:gd name="T11" fmla="*/ 107 h 109"/>
                <a:gd name="T12" fmla="*/ 57 w 94"/>
                <a:gd name="T13" fmla="*/ 109 h 109"/>
                <a:gd name="T14" fmla="*/ 80 w 94"/>
                <a:gd name="T15" fmla="*/ 99 h 109"/>
                <a:gd name="T16" fmla="*/ 85 w 94"/>
                <a:gd name="T17" fmla="*/ 23 h 109"/>
                <a:gd name="T18" fmla="*/ 27 w 94"/>
                <a:gd name="T19" fmla="*/ 76 h 109"/>
                <a:gd name="T20" fmla="*/ 32 w 94"/>
                <a:gd name="T21" fmla="*/ 89 h 109"/>
                <a:gd name="T22" fmla="*/ 27 w 94"/>
                <a:gd name="T23" fmla="*/ 76 h 109"/>
                <a:gd name="T24" fmla="*/ 30 w 94"/>
                <a:gd name="T25" fmla="*/ 38 h 109"/>
                <a:gd name="T26" fmla="*/ 35 w 94"/>
                <a:gd name="T27" fmla="*/ 28 h 109"/>
                <a:gd name="T28" fmla="*/ 30 w 94"/>
                <a:gd name="T29" fmla="*/ 38 h 109"/>
                <a:gd name="T30" fmla="*/ 63 w 94"/>
                <a:gd name="T31" fmla="*/ 38 h 109"/>
                <a:gd name="T32" fmla="*/ 65 w 94"/>
                <a:gd name="T33" fmla="*/ 48 h 109"/>
                <a:gd name="T34" fmla="*/ 57 w 94"/>
                <a:gd name="T35" fmla="*/ 46 h 109"/>
                <a:gd name="T36" fmla="*/ 63 w 94"/>
                <a:gd name="T37" fmla="*/ 38 h 109"/>
                <a:gd name="T38" fmla="*/ 65 w 94"/>
                <a:gd name="T39" fmla="*/ 66 h 109"/>
                <a:gd name="T40" fmla="*/ 68 w 94"/>
                <a:gd name="T41" fmla="*/ 76 h 109"/>
                <a:gd name="T42" fmla="*/ 65 w 94"/>
                <a:gd name="T43" fmla="*/ 6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4" h="109">
                  <a:moveTo>
                    <a:pt x="85" y="23"/>
                  </a:moveTo>
                  <a:cubicBezTo>
                    <a:pt x="68" y="0"/>
                    <a:pt x="7" y="2"/>
                    <a:pt x="2" y="38"/>
                  </a:cubicBezTo>
                  <a:cubicBezTo>
                    <a:pt x="21" y="48"/>
                    <a:pt x="0" y="91"/>
                    <a:pt x="17" y="106"/>
                  </a:cubicBezTo>
                  <a:cubicBezTo>
                    <a:pt x="19" y="107"/>
                    <a:pt x="22" y="107"/>
                    <a:pt x="25" y="106"/>
                  </a:cubicBezTo>
                  <a:cubicBezTo>
                    <a:pt x="25" y="106"/>
                    <a:pt x="25" y="106"/>
                    <a:pt x="26" y="106"/>
                  </a:cubicBezTo>
                  <a:cubicBezTo>
                    <a:pt x="28" y="106"/>
                    <a:pt x="30" y="106"/>
                    <a:pt x="31" y="107"/>
                  </a:cubicBezTo>
                  <a:cubicBezTo>
                    <a:pt x="40" y="109"/>
                    <a:pt x="48" y="109"/>
                    <a:pt x="57" y="109"/>
                  </a:cubicBezTo>
                  <a:cubicBezTo>
                    <a:pt x="66" y="107"/>
                    <a:pt x="74" y="107"/>
                    <a:pt x="80" y="99"/>
                  </a:cubicBezTo>
                  <a:cubicBezTo>
                    <a:pt x="94" y="81"/>
                    <a:pt x="80" y="48"/>
                    <a:pt x="85" y="23"/>
                  </a:cubicBezTo>
                  <a:close/>
                  <a:moveTo>
                    <a:pt x="27" y="76"/>
                  </a:moveTo>
                  <a:cubicBezTo>
                    <a:pt x="31" y="78"/>
                    <a:pt x="33" y="82"/>
                    <a:pt x="32" y="89"/>
                  </a:cubicBezTo>
                  <a:cubicBezTo>
                    <a:pt x="24" y="91"/>
                    <a:pt x="28" y="81"/>
                    <a:pt x="27" y="76"/>
                  </a:cubicBezTo>
                  <a:close/>
                  <a:moveTo>
                    <a:pt x="30" y="38"/>
                  </a:moveTo>
                  <a:cubicBezTo>
                    <a:pt x="23" y="36"/>
                    <a:pt x="28" y="25"/>
                    <a:pt x="35" y="28"/>
                  </a:cubicBezTo>
                  <a:cubicBezTo>
                    <a:pt x="37" y="35"/>
                    <a:pt x="30" y="33"/>
                    <a:pt x="30" y="38"/>
                  </a:cubicBezTo>
                  <a:close/>
                  <a:moveTo>
                    <a:pt x="63" y="38"/>
                  </a:moveTo>
                  <a:cubicBezTo>
                    <a:pt x="66" y="39"/>
                    <a:pt x="65" y="44"/>
                    <a:pt x="65" y="48"/>
                  </a:cubicBezTo>
                  <a:cubicBezTo>
                    <a:pt x="63" y="47"/>
                    <a:pt x="61" y="45"/>
                    <a:pt x="57" y="46"/>
                  </a:cubicBezTo>
                  <a:cubicBezTo>
                    <a:pt x="58" y="42"/>
                    <a:pt x="62" y="42"/>
                    <a:pt x="63" y="38"/>
                  </a:cubicBezTo>
                  <a:close/>
                  <a:moveTo>
                    <a:pt x="65" y="66"/>
                  </a:moveTo>
                  <a:cubicBezTo>
                    <a:pt x="69" y="67"/>
                    <a:pt x="67" y="72"/>
                    <a:pt x="68" y="76"/>
                  </a:cubicBezTo>
                  <a:cubicBezTo>
                    <a:pt x="62" y="75"/>
                    <a:pt x="62" y="69"/>
                    <a:pt x="65" y="6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2" name="Freeform 48">
              <a:extLst>
                <a:ext uri="{FF2B5EF4-FFF2-40B4-BE49-F238E27FC236}">
                  <a16:creationId xmlns:a16="http://schemas.microsoft.com/office/drawing/2014/main" id="{5C16444E-CCBC-452B-8051-96194FA2B597}"/>
                </a:ext>
              </a:extLst>
            </p:cNvPr>
            <p:cNvSpPr>
              <a:spLocks noEditPoints="1"/>
            </p:cNvSpPr>
            <p:nvPr/>
          </p:nvSpPr>
          <p:spPr bwMode="auto">
            <a:xfrm>
              <a:off x="6384513" y="1028224"/>
              <a:ext cx="141451" cy="168500"/>
            </a:xfrm>
            <a:custGeom>
              <a:avLst/>
              <a:gdLst>
                <a:gd name="T0" fmla="*/ 86 w 94"/>
                <a:gd name="T1" fmla="*/ 23 h 109"/>
                <a:gd name="T2" fmla="*/ 2 w 94"/>
                <a:gd name="T3" fmla="*/ 38 h 109"/>
                <a:gd name="T4" fmla="*/ 17 w 94"/>
                <a:gd name="T5" fmla="*/ 106 h 109"/>
                <a:gd name="T6" fmla="*/ 25 w 94"/>
                <a:gd name="T7" fmla="*/ 106 h 109"/>
                <a:gd name="T8" fmla="*/ 26 w 94"/>
                <a:gd name="T9" fmla="*/ 106 h 109"/>
                <a:gd name="T10" fmla="*/ 31 w 94"/>
                <a:gd name="T11" fmla="*/ 107 h 109"/>
                <a:gd name="T12" fmla="*/ 57 w 94"/>
                <a:gd name="T13" fmla="*/ 109 h 109"/>
                <a:gd name="T14" fmla="*/ 81 w 94"/>
                <a:gd name="T15" fmla="*/ 99 h 109"/>
                <a:gd name="T16" fmla="*/ 86 w 94"/>
                <a:gd name="T17" fmla="*/ 23 h 109"/>
                <a:gd name="T18" fmla="*/ 27 w 94"/>
                <a:gd name="T19" fmla="*/ 76 h 109"/>
                <a:gd name="T20" fmla="*/ 32 w 94"/>
                <a:gd name="T21" fmla="*/ 89 h 109"/>
                <a:gd name="T22" fmla="*/ 27 w 94"/>
                <a:gd name="T23" fmla="*/ 76 h 109"/>
                <a:gd name="T24" fmla="*/ 30 w 94"/>
                <a:gd name="T25" fmla="*/ 38 h 109"/>
                <a:gd name="T26" fmla="*/ 35 w 94"/>
                <a:gd name="T27" fmla="*/ 28 h 109"/>
                <a:gd name="T28" fmla="*/ 30 w 94"/>
                <a:gd name="T29" fmla="*/ 38 h 109"/>
                <a:gd name="T30" fmla="*/ 63 w 94"/>
                <a:gd name="T31" fmla="*/ 38 h 109"/>
                <a:gd name="T32" fmla="*/ 65 w 94"/>
                <a:gd name="T33" fmla="*/ 48 h 109"/>
                <a:gd name="T34" fmla="*/ 58 w 94"/>
                <a:gd name="T35" fmla="*/ 46 h 109"/>
                <a:gd name="T36" fmla="*/ 63 w 94"/>
                <a:gd name="T37" fmla="*/ 38 h 109"/>
                <a:gd name="T38" fmla="*/ 65 w 94"/>
                <a:gd name="T39" fmla="*/ 66 h 109"/>
                <a:gd name="T40" fmla="*/ 68 w 94"/>
                <a:gd name="T41" fmla="*/ 76 h 109"/>
                <a:gd name="T42" fmla="*/ 65 w 94"/>
                <a:gd name="T43" fmla="*/ 6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4" h="109">
                  <a:moveTo>
                    <a:pt x="86" y="23"/>
                  </a:moveTo>
                  <a:cubicBezTo>
                    <a:pt x="69" y="0"/>
                    <a:pt x="8" y="2"/>
                    <a:pt x="2" y="38"/>
                  </a:cubicBezTo>
                  <a:cubicBezTo>
                    <a:pt x="21" y="48"/>
                    <a:pt x="0" y="91"/>
                    <a:pt x="17" y="106"/>
                  </a:cubicBezTo>
                  <a:cubicBezTo>
                    <a:pt x="19" y="107"/>
                    <a:pt x="22" y="107"/>
                    <a:pt x="25" y="106"/>
                  </a:cubicBezTo>
                  <a:cubicBezTo>
                    <a:pt x="25" y="106"/>
                    <a:pt x="26" y="106"/>
                    <a:pt x="26" y="106"/>
                  </a:cubicBezTo>
                  <a:cubicBezTo>
                    <a:pt x="28" y="106"/>
                    <a:pt x="30" y="106"/>
                    <a:pt x="31" y="107"/>
                  </a:cubicBezTo>
                  <a:cubicBezTo>
                    <a:pt x="40" y="109"/>
                    <a:pt x="49" y="109"/>
                    <a:pt x="57" y="109"/>
                  </a:cubicBezTo>
                  <a:cubicBezTo>
                    <a:pt x="66" y="107"/>
                    <a:pt x="74" y="107"/>
                    <a:pt x="81" y="99"/>
                  </a:cubicBezTo>
                  <a:cubicBezTo>
                    <a:pt x="94" y="81"/>
                    <a:pt x="80" y="48"/>
                    <a:pt x="86" y="23"/>
                  </a:cubicBezTo>
                  <a:close/>
                  <a:moveTo>
                    <a:pt x="27" y="76"/>
                  </a:moveTo>
                  <a:cubicBezTo>
                    <a:pt x="31" y="78"/>
                    <a:pt x="33" y="82"/>
                    <a:pt x="32" y="89"/>
                  </a:cubicBezTo>
                  <a:cubicBezTo>
                    <a:pt x="24" y="91"/>
                    <a:pt x="28" y="81"/>
                    <a:pt x="27" y="76"/>
                  </a:cubicBezTo>
                  <a:close/>
                  <a:moveTo>
                    <a:pt x="30" y="38"/>
                  </a:moveTo>
                  <a:cubicBezTo>
                    <a:pt x="24" y="36"/>
                    <a:pt x="29" y="25"/>
                    <a:pt x="35" y="28"/>
                  </a:cubicBezTo>
                  <a:cubicBezTo>
                    <a:pt x="37" y="35"/>
                    <a:pt x="30" y="33"/>
                    <a:pt x="30" y="38"/>
                  </a:cubicBezTo>
                  <a:close/>
                  <a:moveTo>
                    <a:pt x="63" y="38"/>
                  </a:moveTo>
                  <a:cubicBezTo>
                    <a:pt x="66" y="39"/>
                    <a:pt x="65" y="44"/>
                    <a:pt x="65" y="48"/>
                  </a:cubicBezTo>
                  <a:cubicBezTo>
                    <a:pt x="63" y="47"/>
                    <a:pt x="61" y="45"/>
                    <a:pt x="58" y="46"/>
                  </a:cubicBezTo>
                  <a:cubicBezTo>
                    <a:pt x="59" y="42"/>
                    <a:pt x="62" y="42"/>
                    <a:pt x="63" y="38"/>
                  </a:cubicBezTo>
                  <a:close/>
                  <a:moveTo>
                    <a:pt x="65" y="66"/>
                  </a:moveTo>
                  <a:cubicBezTo>
                    <a:pt x="69" y="67"/>
                    <a:pt x="67" y="72"/>
                    <a:pt x="68" y="76"/>
                  </a:cubicBezTo>
                  <a:cubicBezTo>
                    <a:pt x="62" y="75"/>
                    <a:pt x="62" y="69"/>
                    <a:pt x="65" y="66"/>
                  </a:cubicBezTo>
                  <a:close/>
                </a:path>
              </a:pathLst>
            </a:custGeom>
            <a:solidFill>
              <a:srgbClr val="00B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3" name="Freeform 49">
              <a:extLst>
                <a:ext uri="{FF2B5EF4-FFF2-40B4-BE49-F238E27FC236}">
                  <a16:creationId xmlns:a16="http://schemas.microsoft.com/office/drawing/2014/main" id="{2568F16E-3DAB-4E77-9160-B56678ADECBC}"/>
                </a:ext>
              </a:extLst>
            </p:cNvPr>
            <p:cNvSpPr>
              <a:spLocks noEditPoints="1"/>
            </p:cNvSpPr>
            <p:nvPr/>
          </p:nvSpPr>
          <p:spPr bwMode="auto">
            <a:xfrm>
              <a:off x="6699967" y="1016000"/>
              <a:ext cx="142015" cy="168500"/>
            </a:xfrm>
            <a:custGeom>
              <a:avLst/>
              <a:gdLst>
                <a:gd name="T0" fmla="*/ 86 w 94"/>
                <a:gd name="T1" fmla="*/ 23 h 109"/>
                <a:gd name="T2" fmla="*/ 2 w 94"/>
                <a:gd name="T3" fmla="*/ 38 h 109"/>
                <a:gd name="T4" fmla="*/ 17 w 94"/>
                <a:gd name="T5" fmla="*/ 107 h 109"/>
                <a:gd name="T6" fmla="*/ 25 w 94"/>
                <a:gd name="T7" fmla="*/ 107 h 109"/>
                <a:gd name="T8" fmla="*/ 26 w 94"/>
                <a:gd name="T9" fmla="*/ 107 h 109"/>
                <a:gd name="T10" fmla="*/ 31 w 94"/>
                <a:gd name="T11" fmla="*/ 107 h 109"/>
                <a:gd name="T12" fmla="*/ 57 w 94"/>
                <a:gd name="T13" fmla="*/ 109 h 109"/>
                <a:gd name="T14" fmla="*/ 81 w 94"/>
                <a:gd name="T15" fmla="*/ 99 h 109"/>
                <a:gd name="T16" fmla="*/ 86 w 94"/>
                <a:gd name="T17" fmla="*/ 23 h 109"/>
                <a:gd name="T18" fmla="*/ 27 w 94"/>
                <a:gd name="T19" fmla="*/ 76 h 109"/>
                <a:gd name="T20" fmla="*/ 32 w 94"/>
                <a:gd name="T21" fmla="*/ 89 h 109"/>
                <a:gd name="T22" fmla="*/ 27 w 94"/>
                <a:gd name="T23" fmla="*/ 76 h 109"/>
                <a:gd name="T24" fmla="*/ 30 w 94"/>
                <a:gd name="T25" fmla="*/ 38 h 109"/>
                <a:gd name="T26" fmla="*/ 35 w 94"/>
                <a:gd name="T27" fmla="*/ 28 h 109"/>
                <a:gd name="T28" fmla="*/ 30 w 94"/>
                <a:gd name="T29" fmla="*/ 38 h 109"/>
                <a:gd name="T30" fmla="*/ 63 w 94"/>
                <a:gd name="T31" fmla="*/ 38 h 109"/>
                <a:gd name="T32" fmla="*/ 65 w 94"/>
                <a:gd name="T33" fmla="*/ 49 h 109"/>
                <a:gd name="T34" fmla="*/ 58 w 94"/>
                <a:gd name="T35" fmla="*/ 46 h 109"/>
                <a:gd name="T36" fmla="*/ 63 w 94"/>
                <a:gd name="T37" fmla="*/ 38 h 109"/>
                <a:gd name="T38" fmla="*/ 65 w 94"/>
                <a:gd name="T39" fmla="*/ 66 h 109"/>
                <a:gd name="T40" fmla="*/ 68 w 94"/>
                <a:gd name="T41" fmla="*/ 76 h 109"/>
                <a:gd name="T42" fmla="*/ 65 w 94"/>
                <a:gd name="T43" fmla="*/ 6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4" h="109">
                  <a:moveTo>
                    <a:pt x="86" y="23"/>
                  </a:moveTo>
                  <a:cubicBezTo>
                    <a:pt x="69" y="0"/>
                    <a:pt x="8" y="2"/>
                    <a:pt x="2" y="38"/>
                  </a:cubicBezTo>
                  <a:cubicBezTo>
                    <a:pt x="21" y="48"/>
                    <a:pt x="0" y="91"/>
                    <a:pt x="17" y="107"/>
                  </a:cubicBezTo>
                  <a:cubicBezTo>
                    <a:pt x="19" y="107"/>
                    <a:pt x="22" y="107"/>
                    <a:pt x="25" y="107"/>
                  </a:cubicBezTo>
                  <a:cubicBezTo>
                    <a:pt x="25" y="107"/>
                    <a:pt x="26" y="107"/>
                    <a:pt x="26" y="107"/>
                  </a:cubicBezTo>
                  <a:cubicBezTo>
                    <a:pt x="28" y="106"/>
                    <a:pt x="30" y="107"/>
                    <a:pt x="31" y="107"/>
                  </a:cubicBezTo>
                  <a:cubicBezTo>
                    <a:pt x="40" y="109"/>
                    <a:pt x="49" y="109"/>
                    <a:pt x="57" y="109"/>
                  </a:cubicBezTo>
                  <a:cubicBezTo>
                    <a:pt x="66" y="107"/>
                    <a:pt x="75" y="107"/>
                    <a:pt x="81" y="99"/>
                  </a:cubicBezTo>
                  <a:cubicBezTo>
                    <a:pt x="94" y="81"/>
                    <a:pt x="80" y="48"/>
                    <a:pt x="86" y="23"/>
                  </a:cubicBezTo>
                  <a:close/>
                  <a:moveTo>
                    <a:pt x="27" y="76"/>
                  </a:moveTo>
                  <a:cubicBezTo>
                    <a:pt x="31" y="79"/>
                    <a:pt x="33" y="83"/>
                    <a:pt x="32" y="89"/>
                  </a:cubicBezTo>
                  <a:cubicBezTo>
                    <a:pt x="24" y="92"/>
                    <a:pt x="29" y="81"/>
                    <a:pt x="27" y="76"/>
                  </a:cubicBezTo>
                  <a:close/>
                  <a:moveTo>
                    <a:pt x="30" y="38"/>
                  </a:moveTo>
                  <a:cubicBezTo>
                    <a:pt x="24" y="37"/>
                    <a:pt x="29" y="26"/>
                    <a:pt x="35" y="28"/>
                  </a:cubicBezTo>
                  <a:cubicBezTo>
                    <a:pt x="37" y="35"/>
                    <a:pt x="30" y="33"/>
                    <a:pt x="30" y="38"/>
                  </a:cubicBezTo>
                  <a:close/>
                  <a:moveTo>
                    <a:pt x="63" y="38"/>
                  </a:moveTo>
                  <a:cubicBezTo>
                    <a:pt x="66" y="39"/>
                    <a:pt x="65" y="45"/>
                    <a:pt x="65" y="49"/>
                  </a:cubicBezTo>
                  <a:cubicBezTo>
                    <a:pt x="63" y="47"/>
                    <a:pt x="61" y="46"/>
                    <a:pt x="58" y="46"/>
                  </a:cubicBezTo>
                  <a:cubicBezTo>
                    <a:pt x="59" y="43"/>
                    <a:pt x="62" y="42"/>
                    <a:pt x="63" y="38"/>
                  </a:cubicBezTo>
                  <a:close/>
                  <a:moveTo>
                    <a:pt x="65" y="66"/>
                  </a:moveTo>
                  <a:cubicBezTo>
                    <a:pt x="69" y="67"/>
                    <a:pt x="67" y="73"/>
                    <a:pt x="68" y="76"/>
                  </a:cubicBezTo>
                  <a:cubicBezTo>
                    <a:pt x="62" y="76"/>
                    <a:pt x="62" y="70"/>
                    <a:pt x="65" y="66"/>
                  </a:cubicBezTo>
                  <a:close/>
                </a:path>
              </a:pathLst>
            </a:custGeom>
            <a:solidFill>
              <a:srgbClr val="58C9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sp>
        <p:nvSpPr>
          <p:cNvPr id="94" name="文本框 93">
            <a:extLst>
              <a:ext uri="{FF2B5EF4-FFF2-40B4-BE49-F238E27FC236}">
                <a16:creationId xmlns:a16="http://schemas.microsoft.com/office/drawing/2014/main" id="{23527E4D-EF6B-4920-8B3E-A51A1C0F3FC9}"/>
              </a:ext>
            </a:extLst>
          </p:cNvPr>
          <p:cNvSpPr txBox="1"/>
          <p:nvPr/>
        </p:nvSpPr>
        <p:spPr>
          <a:xfrm>
            <a:off x="1959428" y="119736"/>
            <a:ext cx="6809921" cy="707886"/>
          </a:xfrm>
          <a:prstGeom prst="rect">
            <a:avLst/>
          </a:prstGeom>
          <a:noFill/>
        </p:spPr>
        <p:txBody>
          <a:bodyPr wrap="square" rtlCol="0">
            <a:spAutoFit/>
          </a:bodyPr>
          <a:lstStyle/>
          <a:p>
            <a:r>
              <a:rPr lang="en-US" altLang="zh-CN" sz="4000" dirty="0">
                <a:solidFill>
                  <a:schemeClr val="bg1"/>
                </a:solidFill>
                <a:cs typeface="+mn-ea"/>
                <a:sym typeface="+mn-lt"/>
              </a:rPr>
              <a:t>Examples</a:t>
            </a:r>
            <a:endParaRPr lang="zh-CN" altLang="en-US" sz="4000" dirty="0">
              <a:solidFill>
                <a:schemeClr val="bg1"/>
              </a:solidFill>
              <a:cs typeface="+mn-ea"/>
              <a:sym typeface="+mn-lt"/>
            </a:endParaRPr>
          </a:p>
        </p:txBody>
      </p:sp>
      <p:cxnSp>
        <p:nvCxnSpPr>
          <p:cNvPr id="124" name="直接连接符 123">
            <a:extLst>
              <a:ext uri="{FF2B5EF4-FFF2-40B4-BE49-F238E27FC236}">
                <a16:creationId xmlns:a16="http://schemas.microsoft.com/office/drawing/2014/main" id="{3EA121F0-07C0-400F-B686-84F7D44F77CE}"/>
              </a:ext>
            </a:extLst>
          </p:cNvPr>
          <p:cNvCxnSpPr>
            <a:cxnSpLocks/>
          </p:cNvCxnSpPr>
          <p:nvPr/>
        </p:nvCxnSpPr>
        <p:spPr>
          <a:xfrm>
            <a:off x="1745109" y="0"/>
            <a:ext cx="0" cy="685800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文本框 20">
            <a:extLst>
              <a:ext uri="{FF2B5EF4-FFF2-40B4-BE49-F238E27FC236}">
                <a16:creationId xmlns:a16="http://schemas.microsoft.com/office/drawing/2014/main" id="{3F78A588-0847-4068-A810-A94F448D6C65}"/>
              </a:ext>
            </a:extLst>
          </p:cNvPr>
          <p:cNvSpPr txBox="1"/>
          <p:nvPr/>
        </p:nvSpPr>
        <p:spPr>
          <a:xfrm>
            <a:off x="2237113" y="3935497"/>
            <a:ext cx="9633864" cy="2554545"/>
          </a:xfrm>
          <a:prstGeom prst="rect">
            <a:avLst/>
          </a:prstGeom>
          <a:noFill/>
        </p:spPr>
        <p:txBody>
          <a:bodyPr wrap="square">
            <a:spAutoFit/>
          </a:bodyPr>
          <a:lstStyle/>
          <a:p>
            <a:r>
              <a:rPr lang="en-US" altLang="zh-CN" sz="2000" dirty="0">
                <a:ea typeface="微软雅黑" panose="020B0503020204020204" pitchFamily="34" charset="-122"/>
              </a:rPr>
              <a:t>D(x) </a:t>
            </a:r>
            <a:r>
              <a:rPr lang="zh-CN" altLang="en-US" sz="2000" dirty="0">
                <a:ea typeface="微软雅黑" panose="020B0503020204020204" pitchFamily="34" charset="-122"/>
              </a:rPr>
              <a:t>：</a:t>
            </a:r>
            <a:r>
              <a:rPr lang="en-US" altLang="zh-CN" sz="2000" dirty="0">
                <a:ea typeface="微软雅黑" panose="020B0503020204020204" pitchFamily="34" charset="-122"/>
              </a:rPr>
              <a:t> x is student in discrete mathematics class, B(x)</a:t>
            </a:r>
            <a:r>
              <a:rPr lang="zh-CN" altLang="en-US" sz="2000" dirty="0">
                <a:ea typeface="微软雅黑" panose="020B0503020204020204" pitchFamily="34" charset="-122"/>
              </a:rPr>
              <a:t>：</a:t>
            </a:r>
            <a:r>
              <a:rPr lang="en-US" altLang="zh-CN" sz="2000" dirty="0">
                <a:ea typeface="微软雅黑" panose="020B0503020204020204" pitchFamily="34" charset="-122"/>
              </a:rPr>
              <a:t>x has read the book, P(x)</a:t>
            </a:r>
            <a:r>
              <a:rPr lang="zh-CN" altLang="en-US" sz="2000" dirty="0">
                <a:ea typeface="微软雅黑" panose="020B0503020204020204" pitchFamily="34" charset="-122"/>
              </a:rPr>
              <a:t>：</a:t>
            </a:r>
            <a:r>
              <a:rPr lang="en-US" altLang="zh-CN" sz="2000" dirty="0">
                <a:ea typeface="微软雅黑" panose="020B0503020204020204" pitchFamily="34" charset="-122"/>
              </a:rPr>
              <a:t>x passed the exam</a:t>
            </a:r>
            <a:r>
              <a:rPr lang="zh-CN" altLang="en-US" sz="2000" dirty="0">
                <a:ea typeface="微软雅黑" panose="020B0503020204020204" pitchFamily="34" charset="-122"/>
              </a:rPr>
              <a:t>，</a:t>
            </a:r>
            <a:r>
              <a:rPr lang="en-US" altLang="zh-CN" sz="2000" dirty="0">
                <a:ea typeface="微软雅黑" panose="020B0503020204020204" pitchFamily="34" charset="-122"/>
              </a:rPr>
              <a:t>then the statements can be expressed as</a:t>
            </a:r>
            <a:r>
              <a:rPr lang="zh-CN" altLang="en-US" sz="2000" dirty="0">
                <a:ea typeface="微软雅黑" panose="020B0503020204020204" pitchFamily="34" charset="-122"/>
              </a:rPr>
              <a:t>：</a:t>
            </a:r>
            <a:endParaRPr lang="en-US" altLang="zh-CN" sz="2000" dirty="0">
              <a:ea typeface="微软雅黑" panose="020B0503020204020204" pitchFamily="34" charset="-122"/>
            </a:endParaRPr>
          </a:p>
          <a:p>
            <a:endParaRPr lang="en-US" altLang="zh-CN" sz="2000" dirty="0">
              <a:solidFill>
                <a:schemeClr val="tx1"/>
              </a:solidFill>
              <a:ea typeface="微软雅黑" panose="020B0503020204020204" pitchFamily="34" charset="-122"/>
            </a:endParaRPr>
          </a:p>
          <a:p>
            <a:r>
              <a:rPr lang="en-US" altLang="zh-CN" sz="2000" dirty="0">
                <a:ea typeface="微软雅黑" panose="020B0503020204020204" pitchFamily="34" charset="-122"/>
              </a:rPr>
              <a:t>(∃x)(D(x) ∧</a:t>
            </a:r>
            <a:r>
              <a:rPr lang="en-US" altLang="zh-CN" sz="2000" dirty="0">
                <a:solidFill>
                  <a:srgbClr val="FF0000"/>
                </a:solidFill>
                <a:ea typeface="微软雅黑" panose="020B0503020204020204" pitchFamily="34" charset="-122"/>
              </a:rPr>
              <a:t>¬</a:t>
            </a:r>
            <a:r>
              <a:rPr lang="en-US" altLang="zh-CN" sz="2000" dirty="0">
                <a:ea typeface="微软雅黑" panose="020B0503020204020204" pitchFamily="34" charset="-122"/>
              </a:rPr>
              <a:t>B(x))</a:t>
            </a:r>
            <a:r>
              <a:rPr lang="zh-CN" altLang="en-US" sz="2000" dirty="0">
                <a:ea typeface="微软雅黑" panose="020B0503020204020204" pitchFamily="34" charset="-122"/>
              </a:rPr>
              <a:t>，</a:t>
            </a:r>
            <a:endParaRPr lang="en-US" altLang="zh-CN" sz="2000" dirty="0">
              <a:ea typeface="微软雅黑" panose="020B0503020204020204" pitchFamily="34" charset="-122"/>
            </a:endParaRPr>
          </a:p>
          <a:p>
            <a:r>
              <a:rPr lang="en-US" altLang="zh-CN" sz="2000" dirty="0">
                <a:solidFill>
                  <a:schemeClr val="tx1"/>
                </a:solidFill>
              </a:rPr>
              <a:t>(∀x)(D(x)</a:t>
            </a:r>
            <a:r>
              <a:rPr lang="en-US" altLang="zh-CN" sz="2000" dirty="0"/>
              <a:t> → P(x)</a:t>
            </a:r>
            <a:r>
              <a:rPr lang="en-US" altLang="zh-CN" sz="2000" dirty="0">
                <a:solidFill>
                  <a:schemeClr val="tx1"/>
                </a:solidFill>
              </a:rPr>
              <a:t>) </a:t>
            </a:r>
          </a:p>
          <a:p>
            <a:r>
              <a:rPr lang="en-US" altLang="zh-CN" sz="2000" dirty="0">
                <a:ea typeface="微软雅黑" panose="020B0503020204020204" pitchFamily="34" charset="-122"/>
              </a:rPr>
              <a:t>(∃x)(P(x) ∧</a:t>
            </a:r>
            <a:r>
              <a:rPr lang="en-US" altLang="zh-CN" sz="2000" dirty="0">
                <a:solidFill>
                  <a:srgbClr val="FF0000"/>
                </a:solidFill>
                <a:ea typeface="微软雅黑" panose="020B0503020204020204" pitchFamily="34" charset="-122"/>
              </a:rPr>
              <a:t>¬</a:t>
            </a:r>
            <a:r>
              <a:rPr lang="en-US" altLang="zh-CN" sz="2000" dirty="0">
                <a:ea typeface="微软雅黑" panose="020B0503020204020204" pitchFamily="34" charset="-122"/>
              </a:rPr>
              <a:t>B(x))</a:t>
            </a:r>
            <a:endParaRPr lang="en-US" altLang="zh-CN" sz="2000" dirty="0">
              <a:solidFill>
                <a:schemeClr val="tx1"/>
              </a:solidFill>
            </a:endParaRPr>
          </a:p>
          <a:p>
            <a:endParaRPr lang="en-US" altLang="zh-CN" sz="2000" dirty="0">
              <a:ea typeface="微软雅黑" panose="020B0503020204020204" pitchFamily="34" charset="-122"/>
            </a:endParaRPr>
          </a:p>
          <a:p>
            <a:r>
              <a:rPr lang="en-US" altLang="zh-CN" sz="2000" dirty="0">
                <a:ea typeface="微软雅黑" panose="020B0503020204020204" pitchFamily="34" charset="-122"/>
              </a:rPr>
              <a:t>Next page…</a:t>
            </a:r>
          </a:p>
        </p:txBody>
      </p:sp>
      <p:sp>
        <p:nvSpPr>
          <p:cNvPr id="3" name="矩形: 圆角 2">
            <a:extLst>
              <a:ext uri="{FF2B5EF4-FFF2-40B4-BE49-F238E27FC236}">
                <a16:creationId xmlns:a16="http://schemas.microsoft.com/office/drawing/2014/main" id="{7FEBC6F5-4FEE-46C7-A81C-9E09AB11BE25}"/>
              </a:ext>
            </a:extLst>
          </p:cNvPr>
          <p:cNvSpPr/>
          <p:nvPr/>
        </p:nvSpPr>
        <p:spPr>
          <a:xfrm>
            <a:off x="2133600" y="1213753"/>
            <a:ext cx="9682843" cy="1937659"/>
          </a:xfrm>
          <a:prstGeom prst="roundRect">
            <a:avLst>
              <a:gd name="adj" fmla="val 4898"/>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zh-CN" sz="2400" dirty="0">
                <a:solidFill>
                  <a:schemeClr val="tx1"/>
                </a:solidFill>
                <a:ea typeface="微软雅黑" panose="020B0503020204020204" pitchFamily="34" charset="-122"/>
              </a:rPr>
              <a:t>Show that the premises “A student in discrete mathematics class has not read the book,” and “Everyone in discrete mathematics class passed the first exam” imply the conclusion “Someone who passed the first exam has not read the book.”</a:t>
            </a:r>
          </a:p>
        </p:txBody>
      </p:sp>
      <p:sp>
        <p:nvSpPr>
          <p:cNvPr id="2" name="矩形: 圆顶角 1">
            <a:extLst>
              <a:ext uri="{FF2B5EF4-FFF2-40B4-BE49-F238E27FC236}">
                <a16:creationId xmlns:a16="http://schemas.microsoft.com/office/drawing/2014/main" id="{A3F24140-9491-4D50-984D-A9FB6203A856}"/>
              </a:ext>
            </a:extLst>
          </p:cNvPr>
          <p:cNvSpPr/>
          <p:nvPr/>
        </p:nvSpPr>
        <p:spPr>
          <a:xfrm>
            <a:off x="2133594" y="3401779"/>
            <a:ext cx="9682849" cy="429983"/>
          </a:xfrm>
          <a:prstGeom prst="round2SameRect">
            <a:avLst/>
          </a:prstGeom>
          <a:solidFill>
            <a:srgbClr val="529C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b="1" dirty="0">
                <a:solidFill>
                  <a:schemeClr val="bg1"/>
                </a:solidFill>
              </a:rPr>
              <a:t>Solution</a:t>
            </a:r>
            <a:endParaRPr lang="zh-CN" altLang="en-US" sz="2000" b="1" dirty="0">
              <a:solidFill>
                <a:schemeClr val="bg1"/>
              </a:solidFill>
            </a:endParaRPr>
          </a:p>
        </p:txBody>
      </p:sp>
    </p:spTree>
    <p:extLst>
      <p:ext uri="{BB962C8B-B14F-4D97-AF65-F5344CB8AC3E}">
        <p14:creationId xmlns:p14="http://schemas.microsoft.com/office/powerpoint/2010/main" val="3702283371"/>
      </p:ext>
    </p:extLst>
  </p:cSld>
  <p:clrMapOvr>
    <a:masterClrMapping/>
  </p:clrMapOvr>
  <mc:AlternateContent xmlns:mc="http://schemas.openxmlformats.org/markup-compatibility/2006" xmlns:p14="http://schemas.microsoft.com/office/powerpoint/2010/main">
    <mc:Choice Requires="p14">
      <p:transition spd="slow" p14:dur="105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1">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1">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1">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1">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圆角 22">
            <a:extLst>
              <a:ext uri="{FF2B5EF4-FFF2-40B4-BE49-F238E27FC236}">
                <a16:creationId xmlns:a16="http://schemas.microsoft.com/office/drawing/2014/main" id="{E730F7AE-775D-49C2-9FF4-2D0B8637EECF}"/>
              </a:ext>
            </a:extLst>
          </p:cNvPr>
          <p:cNvSpPr/>
          <p:nvPr/>
        </p:nvSpPr>
        <p:spPr>
          <a:xfrm>
            <a:off x="2133600" y="1358901"/>
            <a:ext cx="9682843" cy="5275942"/>
          </a:xfrm>
          <a:prstGeom prst="roundRect">
            <a:avLst>
              <a:gd name="adj" fmla="val 1003"/>
            </a:avLst>
          </a:prstGeom>
          <a:solidFill>
            <a:srgbClr val="C1E9C1">
              <a:alpha val="5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000" b="1" dirty="0">
              <a:solidFill>
                <a:schemeClr val="bg1"/>
              </a:solidFill>
            </a:endParaRPr>
          </a:p>
        </p:txBody>
      </p:sp>
      <p:grpSp>
        <p:nvGrpSpPr>
          <p:cNvPr id="88" name="组合 87">
            <a:extLst>
              <a:ext uri="{FF2B5EF4-FFF2-40B4-BE49-F238E27FC236}">
                <a16:creationId xmlns:a16="http://schemas.microsoft.com/office/drawing/2014/main" id="{E2249108-4EFE-45FD-BEE1-C43FD339EDC8}"/>
              </a:ext>
            </a:extLst>
          </p:cNvPr>
          <p:cNvGrpSpPr/>
          <p:nvPr/>
        </p:nvGrpSpPr>
        <p:grpSpPr>
          <a:xfrm>
            <a:off x="119973" y="397477"/>
            <a:ext cx="1449151" cy="180724"/>
            <a:chOff x="5392832" y="1016000"/>
            <a:chExt cx="1449150" cy="180724"/>
          </a:xfrm>
        </p:grpSpPr>
        <p:sp>
          <p:nvSpPr>
            <p:cNvPr id="89" name="Freeform 45">
              <a:extLst>
                <a:ext uri="{FF2B5EF4-FFF2-40B4-BE49-F238E27FC236}">
                  <a16:creationId xmlns:a16="http://schemas.microsoft.com/office/drawing/2014/main" id="{735A50D2-4EE9-4928-AA5B-2B1B311A06DE}"/>
                </a:ext>
              </a:extLst>
            </p:cNvPr>
            <p:cNvSpPr>
              <a:spLocks noEditPoints="1"/>
            </p:cNvSpPr>
            <p:nvPr/>
          </p:nvSpPr>
          <p:spPr bwMode="auto">
            <a:xfrm>
              <a:off x="5392832" y="1021378"/>
              <a:ext cx="142015" cy="169628"/>
            </a:xfrm>
            <a:custGeom>
              <a:avLst/>
              <a:gdLst>
                <a:gd name="T0" fmla="*/ 86 w 94"/>
                <a:gd name="T1" fmla="*/ 23 h 110"/>
                <a:gd name="T2" fmla="*/ 2 w 94"/>
                <a:gd name="T3" fmla="*/ 39 h 110"/>
                <a:gd name="T4" fmla="*/ 17 w 94"/>
                <a:gd name="T5" fmla="*/ 107 h 110"/>
                <a:gd name="T6" fmla="*/ 25 w 94"/>
                <a:gd name="T7" fmla="*/ 107 h 110"/>
                <a:gd name="T8" fmla="*/ 26 w 94"/>
                <a:gd name="T9" fmla="*/ 107 h 110"/>
                <a:gd name="T10" fmla="*/ 31 w 94"/>
                <a:gd name="T11" fmla="*/ 107 h 110"/>
                <a:gd name="T12" fmla="*/ 57 w 94"/>
                <a:gd name="T13" fmla="*/ 109 h 110"/>
                <a:gd name="T14" fmla="*/ 81 w 94"/>
                <a:gd name="T15" fmla="*/ 99 h 110"/>
                <a:gd name="T16" fmla="*/ 86 w 94"/>
                <a:gd name="T17" fmla="*/ 23 h 110"/>
                <a:gd name="T18" fmla="*/ 28 w 94"/>
                <a:gd name="T19" fmla="*/ 77 h 110"/>
                <a:gd name="T20" fmla="*/ 33 w 94"/>
                <a:gd name="T21" fmla="*/ 89 h 110"/>
                <a:gd name="T22" fmla="*/ 28 w 94"/>
                <a:gd name="T23" fmla="*/ 77 h 110"/>
                <a:gd name="T24" fmla="*/ 30 w 94"/>
                <a:gd name="T25" fmla="*/ 39 h 110"/>
                <a:gd name="T26" fmla="*/ 35 w 94"/>
                <a:gd name="T27" fmla="*/ 28 h 110"/>
                <a:gd name="T28" fmla="*/ 30 w 94"/>
                <a:gd name="T29" fmla="*/ 39 h 110"/>
                <a:gd name="T30" fmla="*/ 63 w 94"/>
                <a:gd name="T31" fmla="*/ 39 h 110"/>
                <a:gd name="T32" fmla="*/ 66 w 94"/>
                <a:gd name="T33" fmla="*/ 49 h 110"/>
                <a:gd name="T34" fmla="*/ 58 w 94"/>
                <a:gd name="T35" fmla="*/ 46 h 110"/>
                <a:gd name="T36" fmla="*/ 63 w 94"/>
                <a:gd name="T37" fmla="*/ 39 h 110"/>
                <a:gd name="T38" fmla="*/ 66 w 94"/>
                <a:gd name="T39" fmla="*/ 66 h 110"/>
                <a:gd name="T40" fmla="*/ 68 w 94"/>
                <a:gd name="T41" fmla="*/ 77 h 110"/>
                <a:gd name="T42" fmla="*/ 66 w 94"/>
                <a:gd name="T43" fmla="*/ 66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4" h="110">
                  <a:moveTo>
                    <a:pt x="86" y="23"/>
                  </a:moveTo>
                  <a:cubicBezTo>
                    <a:pt x="69" y="0"/>
                    <a:pt x="8" y="2"/>
                    <a:pt x="2" y="39"/>
                  </a:cubicBezTo>
                  <a:cubicBezTo>
                    <a:pt x="21" y="48"/>
                    <a:pt x="0" y="91"/>
                    <a:pt x="17" y="107"/>
                  </a:cubicBezTo>
                  <a:cubicBezTo>
                    <a:pt x="19" y="108"/>
                    <a:pt x="22" y="107"/>
                    <a:pt x="25" y="107"/>
                  </a:cubicBezTo>
                  <a:cubicBezTo>
                    <a:pt x="26" y="107"/>
                    <a:pt x="26" y="107"/>
                    <a:pt x="26" y="107"/>
                  </a:cubicBezTo>
                  <a:cubicBezTo>
                    <a:pt x="29" y="106"/>
                    <a:pt x="30" y="107"/>
                    <a:pt x="31" y="107"/>
                  </a:cubicBezTo>
                  <a:cubicBezTo>
                    <a:pt x="40" y="110"/>
                    <a:pt x="49" y="109"/>
                    <a:pt x="57" y="109"/>
                  </a:cubicBezTo>
                  <a:cubicBezTo>
                    <a:pt x="66" y="107"/>
                    <a:pt x="75" y="107"/>
                    <a:pt x="81" y="99"/>
                  </a:cubicBezTo>
                  <a:cubicBezTo>
                    <a:pt x="94" y="81"/>
                    <a:pt x="80" y="48"/>
                    <a:pt x="86" y="23"/>
                  </a:cubicBezTo>
                  <a:close/>
                  <a:moveTo>
                    <a:pt x="28" y="77"/>
                  </a:moveTo>
                  <a:cubicBezTo>
                    <a:pt x="31" y="79"/>
                    <a:pt x="33" y="83"/>
                    <a:pt x="33" y="89"/>
                  </a:cubicBezTo>
                  <a:cubicBezTo>
                    <a:pt x="24" y="92"/>
                    <a:pt x="29" y="81"/>
                    <a:pt x="28" y="77"/>
                  </a:cubicBezTo>
                  <a:close/>
                  <a:moveTo>
                    <a:pt x="30" y="39"/>
                  </a:moveTo>
                  <a:cubicBezTo>
                    <a:pt x="24" y="37"/>
                    <a:pt x="29" y="26"/>
                    <a:pt x="35" y="28"/>
                  </a:cubicBezTo>
                  <a:cubicBezTo>
                    <a:pt x="37" y="35"/>
                    <a:pt x="30" y="34"/>
                    <a:pt x="30" y="39"/>
                  </a:cubicBezTo>
                  <a:close/>
                  <a:moveTo>
                    <a:pt x="63" y="39"/>
                  </a:moveTo>
                  <a:cubicBezTo>
                    <a:pt x="66" y="39"/>
                    <a:pt x="65" y="45"/>
                    <a:pt x="66" y="49"/>
                  </a:cubicBezTo>
                  <a:cubicBezTo>
                    <a:pt x="63" y="47"/>
                    <a:pt x="61" y="46"/>
                    <a:pt x="58" y="46"/>
                  </a:cubicBezTo>
                  <a:cubicBezTo>
                    <a:pt x="59" y="43"/>
                    <a:pt x="62" y="42"/>
                    <a:pt x="63" y="39"/>
                  </a:cubicBezTo>
                  <a:close/>
                  <a:moveTo>
                    <a:pt x="66" y="66"/>
                  </a:moveTo>
                  <a:cubicBezTo>
                    <a:pt x="69" y="67"/>
                    <a:pt x="68" y="73"/>
                    <a:pt x="68" y="77"/>
                  </a:cubicBezTo>
                  <a:cubicBezTo>
                    <a:pt x="62" y="76"/>
                    <a:pt x="62" y="70"/>
                    <a:pt x="66" y="66"/>
                  </a:cubicBezTo>
                  <a:close/>
                </a:path>
              </a:pathLst>
            </a:custGeom>
            <a:solidFill>
              <a:srgbClr val="EDB2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0" name="Freeform 46">
              <a:extLst>
                <a:ext uri="{FF2B5EF4-FFF2-40B4-BE49-F238E27FC236}">
                  <a16:creationId xmlns:a16="http://schemas.microsoft.com/office/drawing/2014/main" id="{B03A9C7A-4A3E-4CDF-BC8F-27021E3BCB12}"/>
                </a:ext>
              </a:extLst>
            </p:cNvPr>
            <p:cNvSpPr>
              <a:spLocks noEditPoints="1"/>
            </p:cNvSpPr>
            <p:nvPr/>
          </p:nvSpPr>
          <p:spPr bwMode="auto">
            <a:xfrm>
              <a:off x="5725270" y="1021378"/>
              <a:ext cx="141451" cy="169628"/>
            </a:xfrm>
            <a:custGeom>
              <a:avLst/>
              <a:gdLst>
                <a:gd name="T0" fmla="*/ 85 w 94"/>
                <a:gd name="T1" fmla="*/ 23 h 110"/>
                <a:gd name="T2" fmla="*/ 1 w 94"/>
                <a:gd name="T3" fmla="*/ 39 h 110"/>
                <a:gd name="T4" fmla="*/ 17 w 94"/>
                <a:gd name="T5" fmla="*/ 107 h 110"/>
                <a:gd name="T6" fmla="*/ 24 w 94"/>
                <a:gd name="T7" fmla="*/ 107 h 110"/>
                <a:gd name="T8" fmla="*/ 26 w 94"/>
                <a:gd name="T9" fmla="*/ 107 h 110"/>
                <a:gd name="T10" fmla="*/ 31 w 94"/>
                <a:gd name="T11" fmla="*/ 107 h 110"/>
                <a:gd name="T12" fmla="*/ 57 w 94"/>
                <a:gd name="T13" fmla="*/ 109 h 110"/>
                <a:gd name="T14" fmla="*/ 80 w 94"/>
                <a:gd name="T15" fmla="*/ 99 h 110"/>
                <a:gd name="T16" fmla="*/ 85 w 94"/>
                <a:gd name="T17" fmla="*/ 23 h 110"/>
                <a:gd name="T18" fmla="*/ 27 w 94"/>
                <a:gd name="T19" fmla="*/ 77 h 110"/>
                <a:gd name="T20" fmla="*/ 32 w 94"/>
                <a:gd name="T21" fmla="*/ 89 h 110"/>
                <a:gd name="T22" fmla="*/ 27 w 94"/>
                <a:gd name="T23" fmla="*/ 77 h 110"/>
                <a:gd name="T24" fmla="*/ 29 w 94"/>
                <a:gd name="T25" fmla="*/ 39 h 110"/>
                <a:gd name="T26" fmla="*/ 34 w 94"/>
                <a:gd name="T27" fmla="*/ 28 h 110"/>
                <a:gd name="T28" fmla="*/ 29 w 94"/>
                <a:gd name="T29" fmla="*/ 39 h 110"/>
                <a:gd name="T30" fmla="*/ 62 w 94"/>
                <a:gd name="T31" fmla="*/ 39 h 110"/>
                <a:gd name="T32" fmla="*/ 65 w 94"/>
                <a:gd name="T33" fmla="*/ 49 h 110"/>
                <a:gd name="T34" fmla="*/ 57 w 94"/>
                <a:gd name="T35" fmla="*/ 46 h 110"/>
                <a:gd name="T36" fmla="*/ 62 w 94"/>
                <a:gd name="T37" fmla="*/ 39 h 110"/>
                <a:gd name="T38" fmla="*/ 65 w 94"/>
                <a:gd name="T39" fmla="*/ 66 h 110"/>
                <a:gd name="T40" fmla="*/ 67 w 94"/>
                <a:gd name="T41" fmla="*/ 77 h 110"/>
                <a:gd name="T42" fmla="*/ 65 w 94"/>
                <a:gd name="T43" fmla="*/ 66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4" h="110">
                  <a:moveTo>
                    <a:pt x="85" y="23"/>
                  </a:moveTo>
                  <a:cubicBezTo>
                    <a:pt x="68" y="0"/>
                    <a:pt x="7" y="2"/>
                    <a:pt x="1" y="39"/>
                  </a:cubicBezTo>
                  <a:cubicBezTo>
                    <a:pt x="20" y="48"/>
                    <a:pt x="0" y="91"/>
                    <a:pt x="17" y="107"/>
                  </a:cubicBezTo>
                  <a:cubicBezTo>
                    <a:pt x="19" y="108"/>
                    <a:pt x="22" y="107"/>
                    <a:pt x="24" y="107"/>
                  </a:cubicBezTo>
                  <a:cubicBezTo>
                    <a:pt x="25" y="107"/>
                    <a:pt x="25" y="107"/>
                    <a:pt x="26" y="107"/>
                  </a:cubicBezTo>
                  <a:cubicBezTo>
                    <a:pt x="28" y="106"/>
                    <a:pt x="30" y="107"/>
                    <a:pt x="31" y="107"/>
                  </a:cubicBezTo>
                  <a:cubicBezTo>
                    <a:pt x="39" y="110"/>
                    <a:pt x="48" y="109"/>
                    <a:pt x="57" y="109"/>
                  </a:cubicBezTo>
                  <a:cubicBezTo>
                    <a:pt x="66" y="107"/>
                    <a:pt x="74" y="107"/>
                    <a:pt x="80" y="99"/>
                  </a:cubicBezTo>
                  <a:cubicBezTo>
                    <a:pt x="94" y="81"/>
                    <a:pt x="79" y="48"/>
                    <a:pt x="85" y="23"/>
                  </a:cubicBezTo>
                  <a:close/>
                  <a:moveTo>
                    <a:pt x="27" y="77"/>
                  </a:moveTo>
                  <a:cubicBezTo>
                    <a:pt x="31" y="79"/>
                    <a:pt x="32" y="83"/>
                    <a:pt x="32" y="89"/>
                  </a:cubicBezTo>
                  <a:cubicBezTo>
                    <a:pt x="23" y="92"/>
                    <a:pt x="28" y="81"/>
                    <a:pt x="27" y="77"/>
                  </a:cubicBezTo>
                  <a:close/>
                  <a:moveTo>
                    <a:pt x="29" y="39"/>
                  </a:moveTo>
                  <a:cubicBezTo>
                    <a:pt x="23" y="37"/>
                    <a:pt x="28" y="26"/>
                    <a:pt x="34" y="28"/>
                  </a:cubicBezTo>
                  <a:cubicBezTo>
                    <a:pt x="36" y="35"/>
                    <a:pt x="29" y="34"/>
                    <a:pt x="29" y="39"/>
                  </a:cubicBezTo>
                  <a:close/>
                  <a:moveTo>
                    <a:pt x="62" y="39"/>
                  </a:moveTo>
                  <a:cubicBezTo>
                    <a:pt x="66" y="39"/>
                    <a:pt x="64" y="45"/>
                    <a:pt x="65" y="49"/>
                  </a:cubicBezTo>
                  <a:cubicBezTo>
                    <a:pt x="63" y="47"/>
                    <a:pt x="61" y="46"/>
                    <a:pt x="57" y="46"/>
                  </a:cubicBezTo>
                  <a:cubicBezTo>
                    <a:pt x="58" y="43"/>
                    <a:pt x="62" y="42"/>
                    <a:pt x="62" y="39"/>
                  </a:cubicBezTo>
                  <a:close/>
                  <a:moveTo>
                    <a:pt x="65" y="66"/>
                  </a:moveTo>
                  <a:cubicBezTo>
                    <a:pt x="68" y="67"/>
                    <a:pt x="67" y="73"/>
                    <a:pt x="67" y="77"/>
                  </a:cubicBezTo>
                  <a:cubicBezTo>
                    <a:pt x="61" y="76"/>
                    <a:pt x="62" y="70"/>
                    <a:pt x="65" y="66"/>
                  </a:cubicBezTo>
                  <a:close/>
                </a:path>
              </a:pathLst>
            </a:custGeom>
            <a:solidFill>
              <a:srgbClr val="F7F5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1" name="Freeform 47">
              <a:extLst>
                <a:ext uri="{FF2B5EF4-FFF2-40B4-BE49-F238E27FC236}">
                  <a16:creationId xmlns:a16="http://schemas.microsoft.com/office/drawing/2014/main" id="{7D703A90-D5F2-470F-966A-13DE41FD8767}"/>
                </a:ext>
              </a:extLst>
            </p:cNvPr>
            <p:cNvSpPr>
              <a:spLocks noEditPoints="1"/>
            </p:cNvSpPr>
            <p:nvPr/>
          </p:nvSpPr>
          <p:spPr bwMode="auto">
            <a:xfrm>
              <a:off x="6054695" y="1028224"/>
              <a:ext cx="142015" cy="168500"/>
            </a:xfrm>
            <a:custGeom>
              <a:avLst/>
              <a:gdLst>
                <a:gd name="T0" fmla="*/ 85 w 94"/>
                <a:gd name="T1" fmla="*/ 23 h 109"/>
                <a:gd name="T2" fmla="*/ 2 w 94"/>
                <a:gd name="T3" fmla="*/ 38 h 109"/>
                <a:gd name="T4" fmla="*/ 17 w 94"/>
                <a:gd name="T5" fmla="*/ 106 h 109"/>
                <a:gd name="T6" fmla="*/ 25 w 94"/>
                <a:gd name="T7" fmla="*/ 106 h 109"/>
                <a:gd name="T8" fmla="*/ 26 w 94"/>
                <a:gd name="T9" fmla="*/ 106 h 109"/>
                <a:gd name="T10" fmla="*/ 31 w 94"/>
                <a:gd name="T11" fmla="*/ 107 h 109"/>
                <a:gd name="T12" fmla="*/ 57 w 94"/>
                <a:gd name="T13" fmla="*/ 109 h 109"/>
                <a:gd name="T14" fmla="*/ 80 w 94"/>
                <a:gd name="T15" fmla="*/ 99 h 109"/>
                <a:gd name="T16" fmla="*/ 85 w 94"/>
                <a:gd name="T17" fmla="*/ 23 h 109"/>
                <a:gd name="T18" fmla="*/ 27 w 94"/>
                <a:gd name="T19" fmla="*/ 76 h 109"/>
                <a:gd name="T20" fmla="*/ 32 w 94"/>
                <a:gd name="T21" fmla="*/ 89 h 109"/>
                <a:gd name="T22" fmla="*/ 27 w 94"/>
                <a:gd name="T23" fmla="*/ 76 h 109"/>
                <a:gd name="T24" fmla="*/ 30 w 94"/>
                <a:gd name="T25" fmla="*/ 38 h 109"/>
                <a:gd name="T26" fmla="*/ 35 w 94"/>
                <a:gd name="T27" fmla="*/ 28 h 109"/>
                <a:gd name="T28" fmla="*/ 30 w 94"/>
                <a:gd name="T29" fmla="*/ 38 h 109"/>
                <a:gd name="T30" fmla="*/ 63 w 94"/>
                <a:gd name="T31" fmla="*/ 38 h 109"/>
                <a:gd name="T32" fmla="*/ 65 w 94"/>
                <a:gd name="T33" fmla="*/ 48 h 109"/>
                <a:gd name="T34" fmla="*/ 57 w 94"/>
                <a:gd name="T35" fmla="*/ 46 h 109"/>
                <a:gd name="T36" fmla="*/ 63 w 94"/>
                <a:gd name="T37" fmla="*/ 38 h 109"/>
                <a:gd name="T38" fmla="*/ 65 w 94"/>
                <a:gd name="T39" fmla="*/ 66 h 109"/>
                <a:gd name="T40" fmla="*/ 68 w 94"/>
                <a:gd name="T41" fmla="*/ 76 h 109"/>
                <a:gd name="T42" fmla="*/ 65 w 94"/>
                <a:gd name="T43" fmla="*/ 6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4" h="109">
                  <a:moveTo>
                    <a:pt x="85" y="23"/>
                  </a:moveTo>
                  <a:cubicBezTo>
                    <a:pt x="68" y="0"/>
                    <a:pt x="7" y="2"/>
                    <a:pt x="2" y="38"/>
                  </a:cubicBezTo>
                  <a:cubicBezTo>
                    <a:pt x="21" y="48"/>
                    <a:pt x="0" y="91"/>
                    <a:pt x="17" y="106"/>
                  </a:cubicBezTo>
                  <a:cubicBezTo>
                    <a:pt x="19" y="107"/>
                    <a:pt x="22" y="107"/>
                    <a:pt x="25" y="106"/>
                  </a:cubicBezTo>
                  <a:cubicBezTo>
                    <a:pt x="25" y="106"/>
                    <a:pt x="25" y="106"/>
                    <a:pt x="26" y="106"/>
                  </a:cubicBezTo>
                  <a:cubicBezTo>
                    <a:pt x="28" y="106"/>
                    <a:pt x="30" y="106"/>
                    <a:pt x="31" y="107"/>
                  </a:cubicBezTo>
                  <a:cubicBezTo>
                    <a:pt x="40" y="109"/>
                    <a:pt x="48" y="109"/>
                    <a:pt x="57" y="109"/>
                  </a:cubicBezTo>
                  <a:cubicBezTo>
                    <a:pt x="66" y="107"/>
                    <a:pt x="74" y="107"/>
                    <a:pt x="80" y="99"/>
                  </a:cubicBezTo>
                  <a:cubicBezTo>
                    <a:pt x="94" y="81"/>
                    <a:pt x="80" y="48"/>
                    <a:pt x="85" y="23"/>
                  </a:cubicBezTo>
                  <a:close/>
                  <a:moveTo>
                    <a:pt x="27" y="76"/>
                  </a:moveTo>
                  <a:cubicBezTo>
                    <a:pt x="31" y="78"/>
                    <a:pt x="33" y="82"/>
                    <a:pt x="32" y="89"/>
                  </a:cubicBezTo>
                  <a:cubicBezTo>
                    <a:pt x="24" y="91"/>
                    <a:pt x="28" y="81"/>
                    <a:pt x="27" y="76"/>
                  </a:cubicBezTo>
                  <a:close/>
                  <a:moveTo>
                    <a:pt x="30" y="38"/>
                  </a:moveTo>
                  <a:cubicBezTo>
                    <a:pt x="23" y="36"/>
                    <a:pt x="28" y="25"/>
                    <a:pt x="35" y="28"/>
                  </a:cubicBezTo>
                  <a:cubicBezTo>
                    <a:pt x="37" y="35"/>
                    <a:pt x="30" y="33"/>
                    <a:pt x="30" y="38"/>
                  </a:cubicBezTo>
                  <a:close/>
                  <a:moveTo>
                    <a:pt x="63" y="38"/>
                  </a:moveTo>
                  <a:cubicBezTo>
                    <a:pt x="66" y="39"/>
                    <a:pt x="65" y="44"/>
                    <a:pt x="65" y="48"/>
                  </a:cubicBezTo>
                  <a:cubicBezTo>
                    <a:pt x="63" y="47"/>
                    <a:pt x="61" y="45"/>
                    <a:pt x="57" y="46"/>
                  </a:cubicBezTo>
                  <a:cubicBezTo>
                    <a:pt x="58" y="42"/>
                    <a:pt x="62" y="42"/>
                    <a:pt x="63" y="38"/>
                  </a:cubicBezTo>
                  <a:close/>
                  <a:moveTo>
                    <a:pt x="65" y="66"/>
                  </a:moveTo>
                  <a:cubicBezTo>
                    <a:pt x="69" y="67"/>
                    <a:pt x="67" y="72"/>
                    <a:pt x="68" y="76"/>
                  </a:cubicBezTo>
                  <a:cubicBezTo>
                    <a:pt x="62" y="75"/>
                    <a:pt x="62" y="69"/>
                    <a:pt x="65" y="6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2" name="Freeform 48">
              <a:extLst>
                <a:ext uri="{FF2B5EF4-FFF2-40B4-BE49-F238E27FC236}">
                  <a16:creationId xmlns:a16="http://schemas.microsoft.com/office/drawing/2014/main" id="{5C16444E-CCBC-452B-8051-96194FA2B597}"/>
                </a:ext>
              </a:extLst>
            </p:cNvPr>
            <p:cNvSpPr>
              <a:spLocks noEditPoints="1"/>
            </p:cNvSpPr>
            <p:nvPr/>
          </p:nvSpPr>
          <p:spPr bwMode="auto">
            <a:xfrm>
              <a:off x="6384513" y="1028224"/>
              <a:ext cx="141451" cy="168500"/>
            </a:xfrm>
            <a:custGeom>
              <a:avLst/>
              <a:gdLst>
                <a:gd name="T0" fmla="*/ 86 w 94"/>
                <a:gd name="T1" fmla="*/ 23 h 109"/>
                <a:gd name="T2" fmla="*/ 2 w 94"/>
                <a:gd name="T3" fmla="*/ 38 h 109"/>
                <a:gd name="T4" fmla="*/ 17 w 94"/>
                <a:gd name="T5" fmla="*/ 106 h 109"/>
                <a:gd name="T6" fmla="*/ 25 w 94"/>
                <a:gd name="T7" fmla="*/ 106 h 109"/>
                <a:gd name="T8" fmla="*/ 26 w 94"/>
                <a:gd name="T9" fmla="*/ 106 h 109"/>
                <a:gd name="T10" fmla="*/ 31 w 94"/>
                <a:gd name="T11" fmla="*/ 107 h 109"/>
                <a:gd name="T12" fmla="*/ 57 w 94"/>
                <a:gd name="T13" fmla="*/ 109 h 109"/>
                <a:gd name="T14" fmla="*/ 81 w 94"/>
                <a:gd name="T15" fmla="*/ 99 h 109"/>
                <a:gd name="T16" fmla="*/ 86 w 94"/>
                <a:gd name="T17" fmla="*/ 23 h 109"/>
                <a:gd name="T18" fmla="*/ 27 w 94"/>
                <a:gd name="T19" fmla="*/ 76 h 109"/>
                <a:gd name="T20" fmla="*/ 32 w 94"/>
                <a:gd name="T21" fmla="*/ 89 h 109"/>
                <a:gd name="T22" fmla="*/ 27 w 94"/>
                <a:gd name="T23" fmla="*/ 76 h 109"/>
                <a:gd name="T24" fmla="*/ 30 w 94"/>
                <a:gd name="T25" fmla="*/ 38 h 109"/>
                <a:gd name="T26" fmla="*/ 35 w 94"/>
                <a:gd name="T27" fmla="*/ 28 h 109"/>
                <a:gd name="T28" fmla="*/ 30 w 94"/>
                <a:gd name="T29" fmla="*/ 38 h 109"/>
                <a:gd name="T30" fmla="*/ 63 w 94"/>
                <a:gd name="T31" fmla="*/ 38 h 109"/>
                <a:gd name="T32" fmla="*/ 65 w 94"/>
                <a:gd name="T33" fmla="*/ 48 h 109"/>
                <a:gd name="T34" fmla="*/ 58 w 94"/>
                <a:gd name="T35" fmla="*/ 46 h 109"/>
                <a:gd name="T36" fmla="*/ 63 w 94"/>
                <a:gd name="T37" fmla="*/ 38 h 109"/>
                <a:gd name="T38" fmla="*/ 65 w 94"/>
                <a:gd name="T39" fmla="*/ 66 h 109"/>
                <a:gd name="T40" fmla="*/ 68 w 94"/>
                <a:gd name="T41" fmla="*/ 76 h 109"/>
                <a:gd name="T42" fmla="*/ 65 w 94"/>
                <a:gd name="T43" fmla="*/ 6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4" h="109">
                  <a:moveTo>
                    <a:pt x="86" y="23"/>
                  </a:moveTo>
                  <a:cubicBezTo>
                    <a:pt x="69" y="0"/>
                    <a:pt x="8" y="2"/>
                    <a:pt x="2" y="38"/>
                  </a:cubicBezTo>
                  <a:cubicBezTo>
                    <a:pt x="21" y="48"/>
                    <a:pt x="0" y="91"/>
                    <a:pt x="17" y="106"/>
                  </a:cubicBezTo>
                  <a:cubicBezTo>
                    <a:pt x="19" y="107"/>
                    <a:pt x="22" y="107"/>
                    <a:pt x="25" y="106"/>
                  </a:cubicBezTo>
                  <a:cubicBezTo>
                    <a:pt x="25" y="106"/>
                    <a:pt x="26" y="106"/>
                    <a:pt x="26" y="106"/>
                  </a:cubicBezTo>
                  <a:cubicBezTo>
                    <a:pt x="28" y="106"/>
                    <a:pt x="30" y="106"/>
                    <a:pt x="31" y="107"/>
                  </a:cubicBezTo>
                  <a:cubicBezTo>
                    <a:pt x="40" y="109"/>
                    <a:pt x="49" y="109"/>
                    <a:pt x="57" y="109"/>
                  </a:cubicBezTo>
                  <a:cubicBezTo>
                    <a:pt x="66" y="107"/>
                    <a:pt x="74" y="107"/>
                    <a:pt x="81" y="99"/>
                  </a:cubicBezTo>
                  <a:cubicBezTo>
                    <a:pt x="94" y="81"/>
                    <a:pt x="80" y="48"/>
                    <a:pt x="86" y="23"/>
                  </a:cubicBezTo>
                  <a:close/>
                  <a:moveTo>
                    <a:pt x="27" y="76"/>
                  </a:moveTo>
                  <a:cubicBezTo>
                    <a:pt x="31" y="78"/>
                    <a:pt x="33" y="82"/>
                    <a:pt x="32" y="89"/>
                  </a:cubicBezTo>
                  <a:cubicBezTo>
                    <a:pt x="24" y="91"/>
                    <a:pt x="28" y="81"/>
                    <a:pt x="27" y="76"/>
                  </a:cubicBezTo>
                  <a:close/>
                  <a:moveTo>
                    <a:pt x="30" y="38"/>
                  </a:moveTo>
                  <a:cubicBezTo>
                    <a:pt x="24" y="36"/>
                    <a:pt x="29" y="25"/>
                    <a:pt x="35" y="28"/>
                  </a:cubicBezTo>
                  <a:cubicBezTo>
                    <a:pt x="37" y="35"/>
                    <a:pt x="30" y="33"/>
                    <a:pt x="30" y="38"/>
                  </a:cubicBezTo>
                  <a:close/>
                  <a:moveTo>
                    <a:pt x="63" y="38"/>
                  </a:moveTo>
                  <a:cubicBezTo>
                    <a:pt x="66" y="39"/>
                    <a:pt x="65" y="44"/>
                    <a:pt x="65" y="48"/>
                  </a:cubicBezTo>
                  <a:cubicBezTo>
                    <a:pt x="63" y="47"/>
                    <a:pt x="61" y="45"/>
                    <a:pt x="58" y="46"/>
                  </a:cubicBezTo>
                  <a:cubicBezTo>
                    <a:pt x="59" y="42"/>
                    <a:pt x="62" y="42"/>
                    <a:pt x="63" y="38"/>
                  </a:cubicBezTo>
                  <a:close/>
                  <a:moveTo>
                    <a:pt x="65" y="66"/>
                  </a:moveTo>
                  <a:cubicBezTo>
                    <a:pt x="69" y="67"/>
                    <a:pt x="67" y="72"/>
                    <a:pt x="68" y="76"/>
                  </a:cubicBezTo>
                  <a:cubicBezTo>
                    <a:pt x="62" y="75"/>
                    <a:pt x="62" y="69"/>
                    <a:pt x="65" y="66"/>
                  </a:cubicBezTo>
                  <a:close/>
                </a:path>
              </a:pathLst>
            </a:custGeom>
            <a:solidFill>
              <a:srgbClr val="00B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3" name="Freeform 49">
              <a:extLst>
                <a:ext uri="{FF2B5EF4-FFF2-40B4-BE49-F238E27FC236}">
                  <a16:creationId xmlns:a16="http://schemas.microsoft.com/office/drawing/2014/main" id="{2568F16E-3DAB-4E77-9160-B56678ADECBC}"/>
                </a:ext>
              </a:extLst>
            </p:cNvPr>
            <p:cNvSpPr>
              <a:spLocks noEditPoints="1"/>
            </p:cNvSpPr>
            <p:nvPr/>
          </p:nvSpPr>
          <p:spPr bwMode="auto">
            <a:xfrm>
              <a:off x="6699967" y="1016000"/>
              <a:ext cx="142015" cy="168500"/>
            </a:xfrm>
            <a:custGeom>
              <a:avLst/>
              <a:gdLst>
                <a:gd name="T0" fmla="*/ 86 w 94"/>
                <a:gd name="T1" fmla="*/ 23 h 109"/>
                <a:gd name="T2" fmla="*/ 2 w 94"/>
                <a:gd name="T3" fmla="*/ 38 h 109"/>
                <a:gd name="T4" fmla="*/ 17 w 94"/>
                <a:gd name="T5" fmla="*/ 107 h 109"/>
                <a:gd name="T6" fmla="*/ 25 w 94"/>
                <a:gd name="T7" fmla="*/ 107 h 109"/>
                <a:gd name="T8" fmla="*/ 26 w 94"/>
                <a:gd name="T9" fmla="*/ 107 h 109"/>
                <a:gd name="T10" fmla="*/ 31 w 94"/>
                <a:gd name="T11" fmla="*/ 107 h 109"/>
                <a:gd name="T12" fmla="*/ 57 w 94"/>
                <a:gd name="T13" fmla="*/ 109 h 109"/>
                <a:gd name="T14" fmla="*/ 81 w 94"/>
                <a:gd name="T15" fmla="*/ 99 h 109"/>
                <a:gd name="T16" fmla="*/ 86 w 94"/>
                <a:gd name="T17" fmla="*/ 23 h 109"/>
                <a:gd name="T18" fmla="*/ 27 w 94"/>
                <a:gd name="T19" fmla="*/ 76 h 109"/>
                <a:gd name="T20" fmla="*/ 32 w 94"/>
                <a:gd name="T21" fmla="*/ 89 h 109"/>
                <a:gd name="T22" fmla="*/ 27 w 94"/>
                <a:gd name="T23" fmla="*/ 76 h 109"/>
                <a:gd name="T24" fmla="*/ 30 w 94"/>
                <a:gd name="T25" fmla="*/ 38 h 109"/>
                <a:gd name="T26" fmla="*/ 35 w 94"/>
                <a:gd name="T27" fmla="*/ 28 h 109"/>
                <a:gd name="T28" fmla="*/ 30 w 94"/>
                <a:gd name="T29" fmla="*/ 38 h 109"/>
                <a:gd name="T30" fmla="*/ 63 w 94"/>
                <a:gd name="T31" fmla="*/ 38 h 109"/>
                <a:gd name="T32" fmla="*/ 65 w 94"/>
                <a:gd name="T33" fmla="*/ 49 h 109"/>
                <a:gd name="T34" fmla="*/ 58 w 94"/>
                <a:gd name="T35" fmla="*/ 46 h 109"/>
                <a:gd name="T36" fmla="*/ 63 w 94"/>
                <a:gd name="T37" fmla="*/ 38 h 109"/>
                <a:gd name="T38" fmla="*/ 65 w 94"/>
                <a:gd name="T39" fmla="*/ 66 h 109"/>
                <a:gd name="T40" fmla="*/ 68 w 94"/>
                <a:gd name="T41" fmla="*/ 76 h 109"/>
                <a:gd name="T42" fmla="*/ 65 w 94"/>
                <a:gd name="T43" fmla="*/ 6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4" h="109">
                  <a:moveTo>
                    <a:pt x="86" y="23"/>
                  </a:moveTo>
                  <a:cubicBezTo>
                    <a:pt x="69" y="0"/>
                    <a:pt x="8" y="2"/>
                    <a:pt x="2" y="38"/>
                  </a:cubicBezTo>
                  <a:cubicBezTo>
                    <a:pt x="21" y="48"/>
                    <a:pt x="0" y="91"/>
                    <a:pt x="17" y="107"/>
                  </a:cubicBezTo>
                  <a:cubicBezTo>
                    <a:pt x="19" y="107"/>
                    <a:pt x="22" y="107"/>
                    <a:pt x="25" y="107"/>
                  </a:cubicBezTo>
                  <a:cubicBezTo>
                    <a:pt x="25" y="107"/>
                    <a:pt x="26" y="107"/>
                    <a:pt x="26" y="107"/>
                  </a:cubicBezTo>
                  <a:cubicBezTo>
                    <a:pt x="28" y="106"/>
                    <a:pt x="30" y="107"/>
                    <a:pt x="31" y="107"/>
                  </a:cubicBezTo>
                  <a:cubicBezTo>
                    <a:pt x="40" y="109"/>
                    <a:pt x="49" y="109"/>
                    <a:pt x="57" y="109"/>
                  </a:cubicBezTo>
                  <a:cubicBezTo>
                    <a:pt x="66" y="107"/>
                    <a:pt x="75" y="107"/>
                    <a:pt x="81" y="99"/>
                  </a:cubicBezTo>
                  <a:cubicBezTo>
                    <a:pt x="94" y="81"/>
                    <a:pt x="80" y="48"/>
                    <a:pt x="86" y="23"/>
                  </a:cubicBezTo>
                  <a:close/>
                  <a:moveTo>
                    <a:pt x="27" y="76"/>
                  </a:moveTo>
                  <a:cubicBezTo>
                    <a:pt x="31" y="79"/>
                    <a:pt x="33" y="83"/>
                    <a:pt x="32" y="89"/>
                  </a:cubicBezTo>
                  <a:cubicBezTo>
                    <a:pt x="24" y="92"/>
                    <a:pt x="29" y="81"/>
                    <a:pt x="27" y="76"/>
                  </a:cubicBezTo>
                  <a:close/>
                  <a:moveTo>
                    <a:pt x="30" y="38"/>
                  </a:moveTo>
                  <a:cubicBezTo>
                    <a:pt x="24" y="37"/>
                    <a:pt x="29" y="26"/>
                    <a:pt x="35" y="28"/>
                  </a:cubicBezTo>
                  <a:cubicBezTo>
                    <a:pt x="37" y="35"/>
                    <a:pt x="30" y="33"/>
                    <a:pt x="30" y="38"/>
                  </a:cubicBezTo>
                  <a:close/>
                  <a:moveTo>
                    <a:pt x="63" y="38"/>
                  </a:moveTo>
                  <a:cubicBezTo>
                    <a:pt x="66" y="39"/>
                    <a:pt x="65" y="45"/>
                    <a:pt x="65" y="49"/>
                  </a:cubicBezTo>
                  <a:cubicBezTo>
                    <a:pt x="63" y="47"/>
                    <a:pt x="61" y="46"/>
                    <a:pt x="58" y="46"/>
                  </a:cubicBezTo>
                  <a:cubicBezTo>
                    <a:pt x="59" y="43"/>
                    <a:pt x="62" y="42"/>
                    <a:pt x="63" y="38"/>
                  </a:cubicBezTo>
                  <a:close/>
                  <a:moveTo>
                    <a:pt x="65" y="66"/>
                  </a:moveTo>
                  <a:cubicBezTo>
                    <a:pt x="69" y="67"/>
                    <a:pt x="67" y="73"/>
                    <a:pt x="68" y="76"/>
                  </a:cubicBezTo>
                  <a:cubicBezTo>
                    <a:pt x="62" y="76"/>
                    <a:pt x="62" y="70"/>
                    <a:pt x="65" y="66"/>
                  </a:cubicBezTo>
                  <a:close/>
                </a:path>
              </a:pathLst>
            </a:custGeom>
            <a:solidFill>
              <a:srgbClr val="58C9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sp>
        <p:nvSpPr>
          <p:cNvPr id="94" name="文本框 93">
            <a:extLst>
              <a:ext uri="{FF2B5EF4-FFF2-40B4-BE49-F238E27FC236}">
                <a16:creationId xmlns:a16="http://schemas.microsoft.com/office/drawing/2014/main" id="{23527E4D-EF6B-4920-8B3E-A51A1C0F3FC9}"/>
              </a:ext>
            </a:extLst>
          </p:cNvPr>
          <p:cNvSpPr txBox="1"/>
          <p:nvPr/>
        </p:nvSpPr>
        <p:spPr>
          <a:xfrm>
            <a:off x="1959428" y="119736"/>
            <a:ext cx="6809921" cy="707886"/>
          </a:xfrm>
          <a:prstGeom prst="rect">
            <a:avLst/>
          </a:prstGeom>
          <a:noFill/>
        </p:spPr>
        <p:txBody>
          <a:bodyPr wrap="square" rtlCol="0">
            <a:spAutoFit/>
          </a:bodyPr>
          <a:lstStyle/>
          <a:p>
            <a:r>
              <a:rPr lang="en-US" altLang="zh-CN" sz="4000" dirty="0">
                <a:solidFill>
                  <a:schemeClr val="bg1"/>
                </a:solidFill>
                <a:cs typeface="+mn-ea"/>
                <a:sym typeface="+mn-lt"/>
              </a:rPr>
              <a:t>Examples</a:t>
            </a:r>
            <a:endParaRPr lang="zh-CN" altLang="en-US" sz="4000" dirty="0">
              <a:solidFill>
                <a:schemeClr val="bg1"/>
              </a:solidFill>
              <a:cs typeface="+mn-ea"/>
              <a:sym typeface="+mn-lt"/>
            </a:endParaRPr>
          </a:p>
        </p:txBody>
      </p:sp>
      <p:cxnSp>
        <p:nvCxnSpPr>
          <p:cNvPr id="124" name="直接连接符 123">
            <a:extLst>
              <a:ext uri="{FF2B5EF4-FFF2-40B4-BE49-F238E27FC236}">
                <a16:creationId xmlns:a16="http://schemas.microsoft.com/office/drawing/2014/main" id="{3EA121F0-07C0-400F-B686-84F7D44F77CE}"/>
              </a:ext>
            </a:extLst>
          </p:cNvPr>
          <p:cNvCxnSpPr>
            <a:cxnSpLocks/>
          </p:cNvCxnSpPr>
          <p:nvPr/>
        </p:nvCxnSpPr>
        <p:spPr>
          <a:xfrm>
            <a:off x="1745109" y="0"/>
            <a:ext cx="0" cy="685800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文本框 20">
            <a:extLst>
              <a:ext uri="{FF2B5EF4-FFF2-40B4-BE49-F238E27FC236}">
                <a16:creationId xmlns:a16="http://schemas.microsoft.com/office/drawing/2014/main" id="{3F78A588-0847-4068-A810-A94F448D6C65}"/>
              </a:ext>
            </a:extLst>
          </p:cNvPr>
          <p:cNvSpPr txBox="1"/>
          <p:nvPr/>
        </p:nvSpPr>
        <p:spPr>
          <a:xfrm>
            <a:off x="2237113" y="1852697"/>
            <a:ext cx="9633864" cy="4134722"/>
          </a:xfrm>
          <a:prstGeom prst="rect">
            <a:avLst/>
          </a:prstGeom>
          <a:noFill/>
        </p:spPr>
        <p:txBody>
          <a:bodyPr wrap="square">
            <a:spAutoFit/>
          </a:bodyPr>
          <a:lstStyle/>
          <a:p>
            <a:pPr algn="ctr"/>
            <a:r>
              <a:rPr lang="en-US" altLang="zh-CN" sz="2000" dirty="0">
                <a:solidFill>
                  <a:srgbClr val="FF0000"/>
                </a:solidFill>
                <a:ea typeface="微软雅黑" panose="020B0503020204020204" pitchFamily="34" charset="-122"/>
              </a:rPr>
              <a:t>(∃x)(D(x) ∧¬B(x))</a:t>
            </a:r>
            <a:r>
              <a:rPr lang="zh-CN" altLang="en-US" sz="2000" dirty="0">
                <a:solidFill>
                  <a:srgbClr val="FF0000"/>
                </a:solidFill>
                <a:ea typeface="微软雅黑" panose="020B0503020204020204" pitchFamily="34" charset="-122"/>
              </a:rPr>
              <a:t>，</a:t>
            </a:r>
            <a:r>
              <a:rPr lang="en-US" altLang="zh-CN" sz="2000" dirty="0">
                <a:solidFill>
                  <a:srgbClr val="FF0000"/>
                </a:solidFill>
              </a:rPr>
              <a:t>(∀x)(D(x) → P(x)) </a:t>
            </a:r>
            <a:r>
              <a:rPr lang="en-US" altLang="zh-CN" sz="2000" dirty="0">
                <a:solidFill>
                  <a:srgbClr val="FF0000"/>
                </a:solidFill>
                <a:ea typeface="微软雅黑" panose="020B0503020204020204" pitchFamily="34" charset="-122"/>
              </a:rPr>
              <a:t>⇒ (∃x)(P(x) ∧¬B(x))</a:t>
            </a:r>
            <a:endParaRPr lang="en-US" altLang="zh-CN" sz="2000" dirty="0">
              <a:solidFill>
                <a:srgbClr val="FF0000"/>
              </a:solidFill>
            </a:endParaRPr>
          </a:p>
          <a:p>
            <a:r>
              <a:rPr lang="en-US" altLang="zh-CN" sz="2000" b="1" dirty="0">
                <a:ea typeface="微软雅黑" panose="020B0503020204020204" pitchFamily="34" charset="-122"/>
              </a:rPr>
              <a:t>Proof</a:t>
            </a:r>
            <a:r>
              <a:rPr lang="zh-CN" altLang="en-US" sz="2000" b="1" dirty="0">
                <a:ea typeface="微软雅黑" panose="020B0503020204020204" pitchFamily="34" charset="-122"/>
              </a:rPr>
              <a:t>：</a:t>
            </a:r>
            <a:endParaRPr lang="en-US" altLang="zh-CN" sz="2000" b="1" dirty="0">
              <a:ea typeface="微软雅黑" panose="020B0503020204020204" pitchFamily="34" charset="-122"/>
            </a:endParaRPr>
          </a:p>
          <a:p>
            <a:pPr>
              <a:lnSpc>
                <a:spcPts val="3000"/>
              </a:lnSpc>
            </a:pPr>
            <a:r>
              <a:rPr lang="en-US" altLang="zh-CN" sz="2000" dirty="0">
                <a:ea typeface="微软雅黑" panose="020B0503020204020204" pitchFamily="34" charset="-122"/>
              </a:rPr>
              <a:t>(1) (∃x)(D(x) ∧</a:t>
            </a:r>
            <a:r>
              <a:rPr lang="en-US" altLang="zh-CN" sz="2000" dirty="0">
                <a:solidFill>
                  <a:srgbClr val="FF0000"/>
                </a:solidFill>
                <a:ea typeface="微软雅黑" panose="020B0503020204020204" pitchFamily="34" charset="-122"/>
              </a:rPr>
              <a:t>¬</a:t>
            </a:r>
            <a:r>
              <a:rPr lang="en-US" altLang="zh-CN" sz="2000" dirty="0">
                <a:ea typeface="微软雅黑" panose="020B0503020204020204" pitchFamily="34" charset="-122"/>
              </a:rPr>
              <a:t>B(x))			P</a:t>
            </a:r>
          </a:p>
          <a:p>
            <a:pPr>
              <a:lnSpc>
                <a:spcPts val="3000"/>
              </a:lnSpc>
            </a:pPr>
            <a:r>
              <a:rPr lang="en-US" altLang="zh-CN" sz="2000" dirty="0">
                <a:ea typeface="微软雅黑" panose="020B0503020204020204" pitchFamily="34" charset="-122"/>
              </a:rPr>
              <a:t>(2) D(c) ∧</a:t>
            </a:r>
            <a:r>
              <a:rPr lang="en-US" altLang="zh-CN" sz="2000" dirty="0">
                <a:solidFill>
                  <a:srgbClr val="FF0000"/>
                </a:solidFill>
                <a:ea typeface="微软雅黑" panose="020B0503020204020204" pitchFamily="34" charset="-122"/>
              </a:rPr>
              <a:t>¬</a:t>
            </a:r>
            <a:r>
              <a:rPr lang="en-US" altLang="zh-CN" sz="2000" dirty="0">
                <a:ea typeface="微软雅黑" panose="020B0503020204020204" pitchFamily="34" charset="-122"/>
              </a:rPr>
              <a:t>B(c)					ES, (1)</a:t>
            </a:r>
          </a:p>
          <a:p>
            <a:pPr>
              <a:lnSpc>
                <a:spcPts val="3000"/>
              </a:lnSpc>
            </a:pPr>
            <a:r>
              <a:rPr lang="en-US" altLang="zh-CN" sz="2000" dirty="0">
                <a:ea typeface="微软雅黑" panose="020B0503020204020204" pitchFamily="34" charset="-122"/>
              </a:rPr>
              <a:t>(3) D(c)							T, (2)</a:t>
            </a:r>
          </a:p>
          <a:p>
            <a:pPr>
              <a:lnSpc>
                <a:spcPts val="3000"/>
              </a:lnSpc>
            </a:pPr>
            <a:r>
              <a:rPr lang="en-US" altLang="zh-CN" sz="2000" dirty="0">
                <a:ea typeface="微软雅黑" panose="020B0503020204020204" pitchFamily="34" charset="-122"/>
              </a:rPr>
              <a:t>(4) </a:t>
            </a:r>
            <a:r>
              <a:rPr lang="en-US" altLang="zh-CN" sz="2000" dirty="0">
                <a:solidFill>
                  <a:srgbClr val="FF0000"/>
                </a:solidFill>
                <a:ea typeface="微软雅黑" panose="020B0503020204020204" pitchFamily="34" charset="-122"/>
              </a:rPr>
              <a:t>¬</a:t>
            </a:r>
            <a:r>
              <a:rPr lang="en-US" altLang="zh-CN" sz="2000" dirty="0">
                <a:ea typeface="微软雅黑" panose="020B0503020204020204" pitchFamily="34" charset="-122"/>
              </a:rPr>
              <a:t>B(c)						T, (2)</a:t>
            </a:r>
          </a:p>
          <a:p>
            <a:pPr>
              <a:lnSpc>
                <a:spcPts val="3000"/>
              </a:lnSpc>
            </a:pPr>
            <a:r>
              <a:rPr lang="en-US" altLang="zh-CN" sz="2000" dirty="0">
                <a:ea typeface="微软雅黑" panose="020B0503020204020204" pitchFamily="34" charset="-122"/>
              </a:rPr>
              <a:t>(5) </a:t>
            </a:r>
            <a:r>
              <a:rPr lang="en-US" altLang="zh-CN" sz="2000" dirty="0">
                <a:solidFill>
                  <a:schemeClr val="tx1"/>
                </a:solidFill>
              </a:rPr>
              <a:t>(∀x)(D(x)</a:t>
            </a:r>
            <a:r>
              <a:rPr lang="en-US" altLang="zh-CN" sz="2000" dirty="0"/>
              <a:t> → P(x)</a:t>
            </a:r>
            <a:r>
              <a:rPr lang="en-US" altLang="zh-CN" sz="2000" dirty="0">
                <a:solidFill>
                  <a:schemeClr val="tx1"/>
                </a:solidFill>
              </a:rPr>
              <a:t>) 			P</a:t>
            </a:r>
          </a:p>
          <a:p>
            <a:pPr>
              <a:lnSpc>
                <a:spcPts val="3000"/>
              </a:lnSpc>
            </a:pPr>
            <a:r>
              <a:rPr lang="en-US" altLang="zh-CN" sz="2000" dirty="0">
                <a:ea typeface="微软雅黑" panose="020B0503020204020204" pitchFamily="34" charset="-122"/>
              </a:rPr>
              <a:t>(6) </a:t>
            </a:r>
            <a:r>
              <a:rPr lang="en-US" altLang="zh-CN" sz="2000" dirty="0">
                <a:solidFill>
                  <a:schemeClr val="tx1"/>
                </a:solidFill>
              </a:rPr>
              <a:t>D(c)</a:t>
            </a:r>
            <a:r>
              <a:rPr lang="en-US" altLang="zh-CN" sz="2000" dirty="0"/>
              <a:t> → P(c)					US, (5)</a:t>
            </a:r>
          </a:p>
          <a:p>
            <a:pPr>
              <a:lnSpc>
                <a:spcPts val="3000"/>
              </a:lnSpc>
            </a:pPr>
            <a:r>
              <a:rPr lang="en-US" altLang="zh-CN" sz="2000" dirty="0">
                <a:ea typeface="微软雅黑" panose="020B0503020204020204" pitchFamily="34" charset="-122"/>
              </a:rPr>
              <a:t>(7) P(c)							T, (3), (6)</a:t>
            </a:r>
          </a:p>
          <a:p>
            <a:pPr>
              <a:lnSpc>
                <a:spcPts val="3000"/>
              </a:lnSpc>
            </a:pPr>
            <a:r>
              <a:rPr lang="en-US" altLang="zh-CN" sz="2000" dirty="0">
                <a:ea typeface="微软雅黑" panose="020B0503020204020204" pitchFamily="34" charset="-122"/>
              </a:rPr>
              <a:t>(8) P(c) ∧</a:t>
            </a:r>
            <a:r>
              <a:rPr lang="en-US" altLang="zh-CN" sz="2000" dirty="0">
                <a:solidFill>
                  <a:srgbClr val="FF0000"/>
                </a:solidFill>
                <a:ea typeface="微软雅黑" panose="020B0503020204020204" pitchFamily="34" charset="-122"/>
              </a:rPr>
              <a:t>¬</a:t>
            </a:r>
            <a:r>
              <a:rPr lang="en-US" altLang="zh-CN" sz="2000" dirty="0">
                <a:ea typeface="微软雅黑" panose="020B0503020204020204" pitchFamily="34" charset="-122"/>
              </a:rPr>
              <a:t>B(c)					T, (4), (7)</a:t>
            </a:r>
          </a:p>
          <a:p>
            <a:pPr>
              <a:lnSpc>
                <a:spcPts val="3000"/>
              </a:lnSpc>
            </a:pPr>
            <a:r>
              <a:rPr lang="en-US" altLang="zh-CN" sz="2000" dirty="0">
                <a:ea typeface="微软雅黑" panose="020B0503020204020204" pitchFamily="34" charset="-122"/>
              </a:rPr>
              <a:t>(9) (∃x)(P(x) ∧</a:t>
            </a:r>
            <a:r>
              <a:rPr lang="en-US" altLang="zh-CN" sz="2000" dirty="0">
                <a:solidFill>
                  <a:srgbClr val="FF0000"/>
                </a:solidFill>
                <a:ea typeface="微软雅黑" panose="020B0503020204020204" pitchFamily="34" charset="-122"/>
              </a:rPr>
              <a:t>¬</a:t>
            </a:r>
            <a:r>
              <a:rPr lang="en-US" altLang="zh-CN" sz="2000" dirty="0">
                <a:ea typeface="微软雅黑" panose="020B0503020204020204" pitchFamily="34" charset="-122"/>
              </a:rPr>
              <a:t>B(x))			EG, (8)</a:t>
            </a:r>
          </a:p>
        </p:txBody>
      </p:sp>
      <p:sp>
        <p:nvSpPr>
          <p:cNvPr id="2" name="矩形: 圆顶角 1">
            <a:extLst>
              <a:ext uri="{FF2B5EF4-FFF2-40B4-BE49-F238E27FC236}">
                <a16:creationId xmlns:a16="http://schemas.microsoft.com/office/drawing/2014/main" id="{A3F24140-9491-4D50-984D-A9FB6203A856}"/>
              </a:ext>
            </a:extLst>
          </p:cNvPr>
          <p:cNvSpPr/>
          <p:nvPr/>
        </p:nvSpPr>
        <p:spPr>
          <a:xfrm>
            <a:off x="2133594" y="1236429"/>
            <a:ext cx="9682849" cy="429983"/>
          </a:xfrm>
          <a:prstGeom prst="round2SameRect">
            <a:avLst/>
          </a:prstGeom>
          <a:solidFill>
            <a:srgbClr val="529C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b="1" dirty="0">
                <a:solidFill>
                  <a:schemeClr val="bg1"/>
                </a:solidFill>
              </a:rPr>
              <a:t>Solution</a:t>
            </a:r>
            <a:endParaRPr lang="zh-CN" altLang="en-US" sz="2000" b="1" dirty="0">
              <a:solidFill>
                <a:schemeClr val="bg1"/>
              </a:solidFill>
            </a:endParaRPr>
          </a:p>
        </p:txBody>
      </p:sp>
    </p:spTree>
    <p:extLst>
      <p:ext uri="{BB962C8B-B14F-4D97-AF65-F5344CB8AC3E}">
        <p14:creationId xmlns:p14="http://schemas.microsoft.com/office/powerpoint/2010/main" val="4153448450"/>
      </p:ext>
    </p:extLst>
  </p:cSld>
  <p:clrMapOvr>
    <a:masterClrMapping/>
  </p:clrMapOvr>
  <mc:AlternateContent xmlns:mc="http://schemas.openxmlformats.org/markup-compatibility/2006" xmlns:p14="http://schemas.microsoft.com/office/powerpoint/2010/main">
    <mc:Choice Requires="p14">
      <p:transition spd="slow" p14:dur="105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xEl>
                                              <p:pRg st="9" end="9"/>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
                                            <p:txEl>
                                              <p:pRg st="10" end="1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1">
                                            <p:txEl>
                                              <p:pRg st="8" end="8"/>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1">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1">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1">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1">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1">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ags/tag2.xml><?xml version="1.0" encoding="utf-8"?>
<p:tagLst xmlns:a="http://schemas.openxmlformats.org/drawingml/2006/main" xmlns:r="http://schemas.openxmlformats.org/officeDocument/2006/relationships" xmlns:p="http://schemas.openxmlformats.org/presentationml/2006/main">
  <p:tag name="TIMING" val="|22.3|12.7|6.8|8.2|8.4|12.8"/>
</p:tagLst>
</file>

<file path=ppt/tags/tag3.xml><?xml version="1.0" encoding="utf-8"?>
<p:tagLst xmlns:a="http://schemas.openxmlformats.org/drawingml/2006/main" xmlns:r="http://schemas.openxmlformats.org/officeDocument/2006/relationships" xmlns:p="http://schemas.openxmlformats.org/presentationml/2006/main">
  <p:tag name="TIMING" val="|30.4|16.8|0.7"/>
</p:tagLst>
</file>

<file path=ppt/tags/tag4.xml><?xml version="1.0" encoding="utf-8"?>
<p:tagLst xmlns:a="http://schemas.openxmlformats.org/drawingml/2006/main" xmlns:r="http://schemas.openxmlformats.org/officeDocument/2006/relationships" xmlns:p="http://schemas.openxmlformats.org/presentationml/2006/main">
  <p:tag name="TIMING" val="|42.2|6.4|0.5"/>
</p:tagLst>
</file>

<file path=ppt/theme/theme1.xml><?xml version="1.0" encoding="utf-8"?>
<a:theme xmlns:a="http://schemas.openxmlformats.org/drawingml/2006/main" name="第一PPT，www.1ppt.com">
  <a:themeElements>
    <a:clrScheme name="自定义 277">
      <a:dk1>
        <a:srgbClr val="000000"/>
      </a:dk1>
      <a:lt1>
        <a:srgbClr val="FFFFFF"/>
      </a:lt1>
      <a:dk2>
        <a:srgbClr val="778495"/>
      </a:dk2>
      <a:lt2>
        <a:srgbClr val="F0F0F0"/>
      </a:lt2>
      <a:accent1>
        <a:srgbClr val="E53238"/>
      </a:accent1>
      <a:accent2>
        <a:srgbClr val="0064D2"/>
      </a:accent2>
      <a:accent3>
        <a:srgbClr val="E53238"/>
      </a:accent3>
      <a:accent4>
        <a:srgbClr val="0064D2"/>
      </a:accent4>
      <a:accent5>
        <a:srgbClr val="E53238"/>
      </a:accent5>
      <a:accent6>
        <a:srgbClr val="0064D2"/>
      </a:accent6>
      <a:hlink>
        <a:srgbClr val="E53238"/>
      </a:hlink>
      <a:folHlink>
        <a:srgbClr val="BFBFBF"/>
      </a:folHlink>
    </a:clrScheme>
    <a:fontScheme name="oa3beuqa">
      <a:majorFont>
        <a:latin typeface="Arial"/>
        <a:ea typeface="汉仪跳跳体简"/>
        <a:cs typeface=""/>
      </a:majorFont>
      <a:minorFont>
        <a:latin typeface="Arial"/>
        <a:ea typeface="汉仪跳跳体简"/>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包图主题2" id="{50CFA792-C506-47E4-B272-6A6183483AB3}" vid="{CC1AE437-2F7F-4319-9F22-408F5F8C346F}"/>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5683</TotalTime>
  <Words>1321</Words>
  <Application>Microsoft Office PowerPoint</Application>
  <PresentationFormat>宽屏</PresentationFormat>
  <Paragraphs>188</Paragraphs>
  <Slides>18</Slides>
  <Notes>17</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2</vt:i4>
      </vt:variant>
      <vt:variant>
        <vt:lpstr>幻灯片标题</vt:lpstr>
      </vt:variant>
      <vt:variant>
        <vt:i4>18</vt:i4>
      </vt:variant>
    </vt:vector>
  </HeadingPairs>
  <TitlesOfParts>
    <vt:vector size="32" baseType="lpstr">
      <vt:lpstr>Arial Unicode MS</vt:lpstr>
      <vt:lpstr>等线</vt:lpstr>
      <vt:lpstr>汉仪跳跳体简</vt:lpstr>
      <vt:lpstr>华文楷体</vt:lpstr>
      <vt:lpstr>宋体</vt:lpstr>
      <vt:lpstr>微软雅黑</vt:lpstr>
      <vt:lpstr>Arial</vt:lpstr>
      <vt:lpstr>Calibri</vt:lpstr>
      <vt:lpstr>Cambria Math</vt:lpstr>
      <vt:lpstr>Times New Roman</vt:lpstr>
      <vt:lpstr>Wingdings</vt:lpstr>
      <vt:lpstr>第一PPT，www.1ppt.com</vt:lpstr>
      <vt:lpstr>Equation</vt:lpstr>
      <vt:lpstr>MathType 7.0 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卡通公开课</dc:title>
  <dc:creator>第一PPT</dc:creator>
  <cp:keywords>www.1ppt.com</cp:keywords>
  <dc:description>www.1ppt.com</dc:description>
  <cp:lastModifiedBy>Huawei</cp:lastModifiedBy>
  <cp:revision>312</cp:revision>
  <dcterms:created xsi:type="dcterms:W3CDTF">2017-08-18T03:02:00Z</dcterms:created>
  <dcterms:modified xsi:type="dcterms:W3CDTF">2022-04-25T13:07:40Z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2052-10.1.0.6748</vt:lpwstr>
  </property>
</Properties>
</file>