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0" r:id="rId17"/>
    <p:sldId id="271" r:id="rId18"/>
    <p:sldId id="273" r:id="rId19"/>
    <p:sldId id="272" r:id="rId20"/>
    <p:sldId id="274" r:id="rId21"/>
    <p:sldId id="277" r:id="rId22"/>
    <p:sldId id="278" r:id="rId23"/>
  </p:sldIdLst>
  <p:sldSz cx="9144000" cy="6858000" type="screen4x3"/>
  <p:notesSz cx="6858000" cy="9144000"/>
  <p:defaultTextStyle>
    <a:defPPr>
      <a:defRPr lang="nl-NL"/>
    </a:defPPr>
    <a:lvl1pPr algn="ctr" rtl="0" fontAlgn="base">
      <a:spcBef>
        <a:spcPct val="50000"/>
      </a:spcBef>
      <a:spcAft>
        <a:spcPct val="0"/>
      </a:spcAft>
      <a:defRPr kern="1200">
        <a:solidFill>
          <a:schemeClr val="tx1"/>
        </a:solidFill>
        <a:latin typeface="Verdana" pitchFamily="34" charset="0"/>
        <a:ea typeface="+mn-ea"/>
        <a:cs typeface="+mn-cs"/>
      </a:defRPr>
    </a:lvl1pPr>
    <a:lvl2pPr marL="457200" algn="ctr" rtl="0" fontAlgn="base">
      <a:spcBef>
        <a:spcPct val="50000"/>
      </a:spcBef>
      <a:spcAft>
        <a:spcPct val="0"/>
      </a:spcAft>
      <a:defRPr kern="1200">
        <a:solidFill>
          <a:schemeClr val="tx1"/>
        </a:solidFill>
        <a:latin typeface="Verdana" pitchFamily="34" charset="0"/>
        <a:ea typeface="+mn-ea"/>
        <a:cs typeface="+mn-cs"/>
      </a:defRPr>
    </a:lvl2pPr>
    <a:lvl3pPr marL="914400" algn="ctr" rtl="0" fontAlgn="base">
      <a:spcBef>
        <a:spcPct val="50000"/>
      </a:spcBef>
      <a:spcAft>
        <a:spcPct val="0"/>
      </a:spcAft>
      <a:defRPr kern="1200">
        <a:solidFill>
          <a:schemeClr val="tx1"/>
        </a:solidFill>
        <a:latin typeface="Verdana" pitchFamily="34" charset="0"/>
        <a:ea typeface="+mn-ea"/>
        <a:cs typeface="+mn-cs"/>
      </a:defRPr>
    </a:lvl3pPr>
    <a:lvl4pPr marL="1371600" algn="ctr" rtl="0" fontAlgn="base">
      <a:spcBef>
        <a:spcPct val="50000"/>
      </a:spcBef>
      <a:spcAft>
        <a:spcPct val="0"/>
      </a:spcAft>
      <a:defRPr kern="1200">
        <a:solidFill>
          <a:schemeClr val="tx1"/>
        </a:solidFill>
        <a:latin typeface="Verdana" pitchFamily="34" charset="0"/>
        <a:ea typeface="+mn-ea"/>
        <a:cs typeface="+mn-cs"/>
      </a:defRPr>
    </a:lvl4pPr>
    <a:lvl5pPr marL="1828800" algn="ctr" rtl="0" fontAlgn="base">
      <a:spcBef>
        <a:spcPct val="5000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3300"/>
    <a:srgbClr val="009900"/>
    <a:srgbClr val="FF0000"/>
    <a:srgbClr val="B2B2B2"/>
  </p:clrMru>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5801" autoAdjust="0"/>
  </p:normalViewPr>
  <p:slideViewPr>
    <p:cSldViewPr snapToObjects="1">
      <p:cViewPr>
        <p:scale>
          <a:sx n="66" d="100"/>
          <a:sy n="66" d="100"/>
        </p:scale>
        <p:origin x="-1284" y="-702"/>
      </p:cViewPr>
      <p:guideLst>
        <p:guide orient="horz" pos="431"/>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9" d="100"/>
          <a:sy n="59" d="100"/>
        </p:scale>
        <p:origin x="-117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endParaRPr lang="nl-NL"/>
          </a:p>
        </p:txBody>
      </p:sp>
      <p:sp>
        <p:nvSpPr>
          <p:cNvPr id="245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endParaRPr lang="nl-NL"/>
          </a:p>
        </p:txBody>
      </p:sp>
      <p:sp>
        <p:nvSpPr>
          <p:cNvPr id="245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endParaRPr lang="nl-NL"/>
          </a:p>
        </p:txBody>
      </p:sp>
      <p:sp>
        <p:nvSpPr>
          <p:cNvPr id="245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fld id="{F36C13B6-1F15-40C8-80F5-C013180890D5}" type="slidenum">
              <a:rPr lang="nl-NL"/>
              <a:pPr/>
              <a:t>‹nr.›</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endParaRPr lang="nl-NL"/>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endParaRPr lang="nl-NL"/>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endParaRPr lang="nl-NL"/>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fld id="{FC95F44D-A337-4B7B-B00D-561D72BA8CF1}" type="slidenum">
              <a:rPr lang="nl-NL"/>
              <a:pPr/>
              <a:t>‹nr.›</a:t>
            </a:fld>
            <a:endParaRPr lang="nl-N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lnSpcReduction="10000"/>
          </a:bodyPr>
          <a:lstStyle/>
          <a:p>
            <a:r>
              <a:rPr lang="nl-BE" dirty="0" err="1" smtClean="0"/>
              <a:t>mov</a:t>
            </a:r>
            <a:r>
              <a:rPr lang="nl-BE" dirty="0" smtClean="0"/>
              <a:t> A, 78H </a:t>
            </a:r>
          </a:p>
          <a:p>
            <a:endParaRPr lang="nl-BE" dirty="0" smtClean="0"/>
          </a:p>
          <a:p>
            <a:r>
              <a:rPr lang="nl-BE" dirty="0" smtClean="0"/>
              <a:t>De</a:t>
            </a:r>
            <a:r>
              <a:rPr lang="nl-BE" baseline="0" dirty="0" smtClean="0"/>
              <a:t> </a:t>
            </a:r>
            <a:r>
              <a:rPr lang="nl-BE" b="1" baseline="0" dirty="0" smtClean="0"/>
              <a:t>Program Counter</a:t>
            </a:r>
            <a:r>
              <a:rPr lang="nl-BE" baseline="0" dirty="0" smtClean="0"/>
              <a:t> bevat het adres van de volgende op te halen instructie (hier dus het adres van de instructie </a:t>
            </a:r>
            <a:r>
              <a:rPr lang="nl-BE" baseline="0" dirty="0" err="1" smtClean="0"/>
              <a:t>mov</a:t>
            </a:r>
            <a:r>
              <a:rPr lang="nl-BE" baseline="0" dirty="0" smtClean="0"/>
              <a:t> A, 78H). Dit adres wordt via de adresbus in het </a:t>
            </a:r>
            <a:r>
              <a:rPr lang="nl-BE" b="1" baseline="0" dirty="0" err="1" smtClean="0"/>
              <a:t>PAR-register</a:t>
            </a:r>
            <a:r>
              <a:rPr lang="nl-BE" baseline="0" dirty="0" smtClean="0"/>
              <a:t> geladen. Dit register wordt geraadpleegd door de geheugencontroller die ervoor zorgt dat de inhoud van het geadresseerde geheugenvakje op de databus wordt geplaatst.</a:t>
            </a:r>
          </a:p>
          <a:p>
            <a:endParaRPr lang="nl-BE" baseline="0" dirty="0" smtClean="0"/>
          </a:p>
          <a:p>
            <a:r>
              <a:rPr lang="nl-BE" baseline="0" dirty="0" smtClean="0"/>
              <a:t>De eerste byte van een instructie bevat de </a:t>
            </a:r>
            <a:r>
              <a:rPr lang="nl-BE" baseline="0" dirty="0" err="1" smtClean="0"/>
              <a:t>opcode</a:t>
            </a:r>
            <a:r>
              <a:rPr lang="nl-BE" baseline="0" dirty="0" smtClean="0"/>
              <a:t>. Aan de hand van dit bitpatroon kan achterhaald worden uit hoeveel bytes de instructie bestaat. Aangezien het hier om “directe adressering” gaat, volgt na de </a:t>
            </a:r>
            <a:r>
              <a:rPr lang="nl-BE" baseline="0" dirty="0" err="1" smtClean="0"/>
              <a:t>opcode</a:t>
            </a:r>
            <a:r>
              <a:rPr lang="nl-BE" baseline="0" dirty="0" smtClean="0"/>
              <a:t> nog het directe adres. Dit direct adres bevindt zich ook in het programmageheugen en moet dus ook worden opgehaald. </a:t>
            </a:r>
          </a:p>
          <a:p>
            <a:endParaRPr lang="nl-BE" baseline="0" dirty="0" smtClean="0"/>
          </a:p>
          <a:p>
            <a:r>
              <a:rPr lang="nl-BE" baseline="0" dirty="0" smtClean="0"/>
              <a:t>Eenmaal de volledige instructie zich in het </a:t>
            </a:r>
            <a:r>
              <a:rPr lang="nl-BE" b="1" baseline="0" dirty="0" err="1" smtClean="0"/>
              <a:t>Instruction</a:t>
            </a:r>
            <a:r>
              <a:rPr lang="nl-BE" b="1" baseline="0" dirty="0" smtClean="0"/>
              <a:t> Register</a:t>
            </a:r>
            <a:r>
              <a:rPr lang="nl-BE" baseline="0" dirty="0" smtClean="0"/>
              <a:t> bevindt, wordt gestart met de decodering. Na decodering blijkt dat de inhoud van het geheugenvakje met adres 78H uit het datageheugen moet worden gehaald. Dit gebeurt door het adres op de databus te plaatsen en het te laden in het </a:t>
            </a:r>
            <a:r>
              <a:rPr lang="nl-BE" b="1" baseline="0" dirty="0" err="1" smtClean="0"/>
              <a:t>RAR-register</a:t>
            </a:r>
            <a:r>
              <a:rPr lang="nl-BE" b="0" baseline="0" dirty="0" smtClean="0"/>
              <a:t>. Via de geheugencontroller wordt de inhoud van adres 78H op de databus geplaatst en in de accu geladen. </a:t>
            </a:r>
            <a:r>
              <a:rPr lang="nl-BE" baseline="0" dirty="0" smtClean="0"/>
              <a:t> </a:t>
            </a:r>
          </a:p>
          <a:p>
            <a:endParaRPr lang="nl-BE" dirty="0"/>
          </a:p>
        </p:txBody>
      </p:sp>
      <p:sp>
        <p:nvSpPr>
          <p:cNvPr id="4" name="Tijdelijke aanduiding voor dianummer 3"/>
          <p:cNvSpPr>
            <a:spLocks noGrp="1"/>
          </p:cNvSpPr>
          <p:nvPr>
            <p:ph type="sldNum" sz="quarter" idx="10"/>
          </p:nvPr>
        </p:nvSpPr>
        <p:spPr/>
        <p:txBody>
          <a:bodyPr/>
          <a:lstStyle/>
          <a:p>
            <a:fld id="{FC95F44D-A337-4B7B-B00D-561D72BA8CF1}" type="slidenum">
              <a:rPr lang="nl-NL" smtClean="0"/>
              <a:pPr/>
              <a:t>7</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5159" name="Rectangle 39"/>
          <p:cNvSpPr>
            <a:spLocks noGrp="1" noChangeArrowheads="1"/>
          </p:cNvSpPr>
          <p:nvPr>
            <p:ph type="ctrTitle" sz="quarter"/>
          </p:nvPr>
        </p:nvSpPr>
        <p:spPr>
          <a:xfrm>
            <a:off x="611188" y="676275"/>
            <a:ext cx="7921625" cy="1192213"/>
          </a:xfrm>
        </p:spPr>
        <p:txBody>
          <a:bodyPr/>
          <a:lstStyle>
            <a:lvl1pPr>
              <a:defRPr sz="5400" baseline="0">
                <a:latin typeface="Calibri" pitchFamily="34" charset="0"/>
              </a:defRPr>
            </a:lvl1pPr>
          </a:lstStyle>
          <a:p>
            <a:r>
              <a:rPr lang="nl-NL" dirty="0" smtClean="0"/>
              <a:t>Klik om de stijl te bewerken</a:t>
            </a:r>
            <a:endParaRPr lang="nl-BE" dirty="0"/>
          </a:p>
        </p:txBody>
      </p:sp>
      <p:sp>
        <p:nvSpPr>
          <p:cNvPr id="5160" name="Rectangle 40"/>
          <p:cNvSpPr>
            <a:spLocks noGrp="1" noChangeArrowheads="1"/>
          </p:cNvSpPr>
          <p:nvPr>
            <p:ph type="subTitle" sz="quarter" idx="1"/>
          </p:nvPr>
        </p:nvSpPr>
        <p:spPr>
          <a:xfrm>
            <a:off x="3182938" y="3632200"/>
            <a:ext cx="5026025" cy="731838"/>
          </a:xfrm>
        </p:spPr>
        <p:txBody>
          <a:bodyPr anchor="ctr"/>
          <a:lstStyle>
            <a:lvl1pPr marL="0" indent="0" algn="ctr">
              <a:buFont typeface="Wingdings" pitchFamily="2" charset="2"/>
              <a:buNone/>
              <a:defRPr baseline="0">
                <a:latin typeface="Calibri" pitchFamily="34" charset="0"/>
              </a:defRPr>
            </a:lvl1pPr>
          </a:lstStyle>
          <a:p>
            <a:r>
              <a:rPr lang="nl-NL" dirty="0" smtClean="0"/>
              <a:t>Klik om het opmaakprofiel van de modelondertitel te bewerken</a:t>
            </a:r>
            <a:endParaRPr lang="nl-BE" dirty="0"/>
          </a:p>
        </p:txBody>
      </p:sp>
      <p:sp>
        <p:nvSpPr>
          <p:cNvPr id="5165" name="Rectangle 45"/>
          <p:cNvSpPr>
            <a:spLocks noChangeArrowheads="1"/>
          </p:cNvSpPr>
          <p:nvPr userDrawn="1"/>
        </p:nvSpPr>
        <p:spPr bwMode="auto">
          <a:xfrm>
            <a:off x="3159125" y="3116263"/>
            <a:ext cx="4997450" cy="85725"/>
          </a:xfrm>
          <a:prstGeom prst="rect">
            <a:avLst/>
          </a:prstGeom>
          <a:solidFill>
            <a:srgbClr val="800000"/>
          </a:solidFill>
          <a:ln w="9525" algn="ctr">
            <a:solidFill>
              <a:schemeClr val="tx1"/>
            </a:solidFill>
            <a:miter lim="800000"/>
            <a:headEnd/>
            <a:tailEnd/>
          </a:ln>
          <a:effectLst/>
        </p:spPr>
        <p:txBody>
          <a:bodyPr wrap="none" anchor="ctr"/>
          <a:lstStyle/>
          <a:p>
            <a:endParaRPr lang="nl-BE"/>
          </a:p>
        </p:txBody>
      </p:sp>
      <p:sp>
        <p:nvSpPr>
          <p:cNvPr id="5167" name="Oval 47"/>
          <p:cNvSpPr>
            <a:spLocks noChangeArrowheads="1"/>
          </p:cNvSpPr>
          <p:nvPr userDrawn="1"/>
        </p:nvSpPr>
        <p:spPr bwMode="auto">
          <a:xfrm>
            <a:off x="7458075" y="3632200"/>
            <a:ext cx="750888" cy="731838"/>
          </a:xfrm>
          <a:prstGeom prst="ellipse">
            <a:avLst/>
          </a:prstGeom>
          <a:solidFill>
            <a:schemeClr val="tx1"/>
          </a:solidFill>
          <a:ln w="9525" algn="ctr">
            <a:solidFill>
              <a:schemeClr val="tx1"/>
            </a:solidFill>
            <a:round/>
            <a:headEnd/>
            <a:tailEnd/>
          </a:ln>
          <a:effectLst/>
        </p:spPr>
        <p:txBody>
          <a:bodyPr wrap="none" anchor="ctr"/>
          <a:lstStyle/>
          <a:p>
            <a:endParaRPr lang="nl-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voettekst 3"/>
          <p:cNvSpPr>
            <a:spLocks noGrp="1"/>
          </p:cNvSpPr>
          <p:nvPr>
            <p:ph type="ftr" sz="quarter" idx="10"/>
          </p:nvPr>
        </p:nvSpPr>
        <p:spPr/>
        <p:txBody>
          <a:bodyPr/>
          <a:lstStyle>
            <a:lvl1pPr>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4C5A2318-6253-44BB-A972-91A25848E4CC}" type="slidenum">
              <a:rPr lang="nl-NL"/>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27800" y="400050"/>
            <a:ext cx="2159000" cy="5622925"/>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7625" y="400050"/>
            <a:ext cx="6327775" cy="56229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voettekst 3"/>
          <p:cNvSpPr>
            <a:spLocks noGrp="1"/>
          </p:cNvSpPr>
          <p:nvPr>
            <p:ph type="ftr" sz="quarter" idx="10"/>
          </p:nvPr>
        </p:nvSpPr>
        <p:spPr/>
        <p:txBody>
          <a:bodyPr/>
          <a:lstStyle>
            <a:lvl1pPr>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4CD4E76A-F045-4752-9069-0AE5024BECC6}" type="slidenum">
              <a:rPr lang="nl-NL"/>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x" preserve="1">
  <p:cSld name="Titel, inhoud en tekst">
    <p:spTree>
      <p:nvGrpSpPr>
        <p:cNvPr id="1" name=""/>
        <p:cNvGrpSpPr/>
        <p:nvPr/>
      </p:nvGrpSpPr>
      <p:grpSpPr>
        <a:xfrm>
          <a:off x="0" y="0"/>
          <a:ext cx="0" cy="0"/>
          <a:chOff x="0" y="0"/>
          <a:chExt cx="0" cy="0"/>
        </a:xfrm>
      </p:grpSpPr>
      <p:sp>
        <p:nvSpPr>
          <p:cNvPr id="2" name="Titel 1"/>
          <p:cNvSpPr>
            <a:spLocks noGrp="1"/>
          </p:cNvSpPr>
          <p:nvPr>
            <p:ph type="title"/>
          </p:nvPr>
        </p:nvSpPr>
        <p:spPr>
          <a:xfrm>
            <a:off x="47625" y="400050"/>
            <a:ext cx="7359650" cy="1128713"/>
          </a:xfrm>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2236788"/>
            <a:ext cx="4038600" cy="3786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648200" y="2236788"/>
            <a:ext cx="4038600" cy="3786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voettekst 4"/>
          <p:cNvSpPr>
            <a:spLocks noGrp="1"/>
          </p:cNvSpPr>
          <p:nvPr>
            <p:ph type="ftr" sz="quarter" idx="10"/>
          </p:nvPr>
        </p:nvSpPr>
        <p:spPr>
          <a:xfrm>
            <a:off x="3124200" y="6248400"/>
            <a:ext cx="2895600" cy="457200"/>
          </a:xfrm>
        </p:spPr>
        <p:txBody>
          <a:bodyPr/>
          <a:lstStyle>
            <a:lvl1pPr>
              <a:defRPr/>
            </a:lvl1pPr>
          </a:lstStyle>
          <a:p>
            <a:endParaRPr lang="nl-NL"/>
          </a:p>
        </p:txBody>
      </p:sp>
      <p:sp>
        <p:nvSpPr>
          <p:cNvPr id="6" name="Tijdelijke aanduiding voor dianummer 5"/>
          <p:cNvSpPr>
            <a:spLocks noGrp="1"/>
          </p:cNvSpPr>
          <p:nvPr>
            <p:ph type="sldNum" sz="quarter" idx="11"/>
          </p:nvPr>
        </p:nvSpPr>
        <p:spPr>
          <a:xfrm>
            <a:off x="47625" y="6394450"/>
            <a:ext cx="2133600" cy="457200"/>
          </a:xfrm>
        </p:spPr>
        <p:txBody>
          <a:bodyPr/>
          <a:lstStyle>
            <a:lvl1pPr>
              <a:defRPr/>
            </a:lvl1pPr>
          </a:lstStyle>
          <a:p>
            <a:fld id="{48B1C51D-86B9-49D0-A81F-78A107D3BEC4}" type="slidenum">
              <a:rPr lang="nl-NL"/>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47625" y="400050"/>
            <a:ext cx="7359650" cy="1128713"/>
          </a:xfrm>
        </p:spPr>
        <p:txBody>
          <a:bodyPr/>
          <a:lstStyle/>
          <a:p>
            <a:r>
              <a:rPr lang="nl-NL" smtClean="0"/>
              <a:t>Klik om de stijl te bewerken</a:t>
            </a:r>
            <a:endParaRPr lang="nl-BE"/>
          </a:p>
        </p:txBody>
      </p:sp>
      <p:sp>
        <p:nvSpPr>
          <p:cNvPr id="3" name="Tijdelijke aanduiding voor tekst 2"/>
          <p:cNvSpPr>
            <a:spLocks noGrp="1"/>
          </p:cNvSpPr>
          <p:nvPr>
            <p:ph type="body" sz="half" idx="1"/>
          </p:nvPr>
        </p:nvSpPr>
        <p:spPr>
          <a:xfrm>
            <a:off x="457200" y="2236788"/>
            <a:ext cx="4038600" cy="3786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48200" y="2236788"/>
            <a:ext cx="4038600" cy="3786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voettekst 4"/>
          <p:cNvSpPr>
            <a:spLocks noGrp="1"/>
          </p:cNvSpPr>
          <p:nvPr>
            <p:ph type="ftr" sz="quarter" idx="10"/>
          </p:nvPr>
        </p:nvSpPr>
        <p:spPr>
          <a:xfrm>
            <a:off x="3124200" y="6248400"/>
            <a:ext cx="2895600" cy="457200"/>
          </a:xfrm>
        </p:spPr>
        <p:txBody>
          <a:bodyPr/>
          <a:lstStyle>
            <a:lvl1pPr>
              <a:defRPr/>
            </a:lvl1pPr>
          </a:lstStyle>
          <a:p>
            <a:endParaRPr lang="nl-NL"/>
          </a:p>
        </p:txBody>
      </p:sp>
      <p:sp>
        <p:nvSpPr>
          <p:cNvPr id="6" name="Tijdelijke aanduiding voor dianummer 5"/>
          <p:cNvSpPr>
            <a:spLocks noGrp="1"/>
          </p:cNvSpPr>
          <p:nvPr>
            <p:ph type="sldNum" sz="quarter" idx="11"/>
          </p:nvPr>
        </p:nvSpPr>
        <p:spPr>
          <a:xfrm>
            <a:off x="47625" y="6394450"/>
            <a:ext cx="2133600" cy="457200"/>
          </a:xfrm>
        </p:spPr>
        <p:txBody>
          <a:bodyPr/>
          <a:lstStyle>
            <a:lvl1pPr>
              <a:defRPr/>
            </a:lvl1pPr>
          </a:lstStyle>
          <a:p>
            <a:fld id="{F336D232-5954-4E3C-9C26-645777622880}" type="slidenum">
              <a:rPr lang="nl-NL"/>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reserve="1">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47625" y="400050"/>
            <a:ext cx="7359650" cy="1128713"/>
          </a:xfrm>
        </p:spPr>
        <p:txBody>
          <a:bodyPr/>
          <a:lstStyle/>
          <a:p>
            <a:r>
              <a:rPr lang="nl-NL" smtClean="0"/>
              <a:t>Klik om de stijl te bewerken</a:t>
            </a:r>
            <a:endParaRPr lang="nl-BE"/>
          </a:p>
        </p:txBody>
      </p:sp>
      <p:sp>
        <p:nvSpPr>
          <p:cNvPr id="3" name="Tijdelijke aanduiding voor tekst 2"/>
          <p:cNvSpPr>
            <a:spLocks noGrp="1"/>
          </p:cNvSpPr>
          <p:nvPr>
            <p:ph type="body" sz="half" idx="1"/>
          </p:nvPr>
        </p:nvSpPr>
        <p:spPr>
          <a:xfrm>
            <a:off x="457200" y="2236788"/>
            <a:ext cx="4038600" cy="3786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quarter" idx="2"/>
          </p:nvPr>
        </p:nvSpPr>
        <p:spPr>
          <a:xfrm>
            <a:off x="4648200" y="2236788"/>
            <a:ext cx="4038600" cy="18161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inhoud 4"/>
          <p:cNvSpPr>
            <a:spLocks noGrp="1"/>
          </p:cNvSpPr>
          <p:nvPr>
            <p:ph sz="quarter" idx="3"/>
          </p:nvPr>
        </p:nvSpPr>
        <p:spPr>
          <a:xfrm>
            <a:off x="4648200" y="4205288"/>
            <a:ext cx="4038600" cy="18176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10"/>
          </p:nvPr>
        </p:nvSpPr>
        <p:spPr>
          <a:xfrm>
            <a:off x="3124200" y="6248400"/>
            <a:ext cx="2895600" cy="457200"/>
          </a:xfrm>
        </p:spPr>
        <p:txBody>
          <a:bodyPr/>
          <a:lstStyle>
            <a:lvl1pPr>
              <a:defRPr/>
            </a:lvl1pPr>
          </a:lstStyle>
          <a:p>
            <a:endParaRPr lang="nl-NL"/>
          </a:p>
        </p:txBody>
      </p:sp>
      <p:sp>
        <p:nvSpPr>
          <p:cNvPr id="7" name="Tijdelijke aanduiding voor dianummer 6"/>
          <p:cNvSpPr>
            <a:spLocks noGrp="1"/>
          </p:cNvSpPr>
          <p:nvPr>
            <p:ph type="sldNum" sz="quarter" idx="11"/>
          </p:nvPr>
        </p:nvSpPr>
        <p:spPr>
          <a:xfrm>
            <a:off x="47625" y="6394450"/>
            <a:ext cx="2133600" cy="457200"/>
          </a:xfrm>
        </p:spPr>
        <p:txBody>
          <a:bodyPr/>
          <a:lstStyle>
            <a:lvl1pPr>
              <a:defRPr/>
            </a:lvl1pPr>
          </a:lstStyle>
          <a:p>
            <a:fld id="{FC6A3289-3CE7-436E-9023-E7E1D3532EC5}" type="slidenum">
              <a:rPr lang="nl-NL"/>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251520" y="400050"/>
            <a:ext cx="8640960" cy="1128713"/>
          </a:xfrm>
        </p:spPr>
        <p:txBody>
          <a:bodyPr/>
          <a:lstStyle/>
          <a:p>
            <a:r>
              <a:rPr lang="nl-NL" dirty="0" smtClean="0"/>
              <a:t>Klik om de stijl te bewerken</a:t>
            </a:r>
            <a:endParaRPr lang="nl-BE" dirty="0"/>
          </a:p>
        </p:txBody>
      </p:sp>
      <p:sp>
        <p:nvSpPr>
          <p:cNvPr id="3" name="Tijdelijke aanduiding voor inhoud 2"/>
          <p:cNvSpPr>
            <a:spLocks noGrp="1"/>
          </p:cNvSpPr>
          <p:nvPr>
            <p:ph idx="1"/>
          </p:nvPr>
        </p:nvSpPr>
        <p:spPr>
          <a:xfrm>
            <a:off x="457200" y="2060848"/>
            <a:ext cx="8229600" cy="4392488"/>
          </a:xfrm>
        </p:spPr>
        <p:txBody>
          <a:bodyPr/>
          <a:lstStyle>
            <a:lvl2pPr>
              <a:defRPr baseline="0">
                <a:latin typeface="Calibri" pitchFamily="34" charset="0"/>
              </a:defRPr>
            </a:lvl2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Tijdelijke aanduiding voor voettekst 3"/>
          <p:cNvSpPr>
            <a:spLocks noGrp="1"/>
          </p:cNvSpPr>
          <p:nvPr>
            <p:ph type="ftr" sz="quarter" idx="10"/>
          </p:nvPr>
        </p:nvSpPr>
        <p:spPr/>
        <p:txBody>
          <a:bodyPr/>
          <a:lstStyle>
            <a:lvl1pPr>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9807B9D0-5FDA-4A5F-9392-8C2B64122EDC}" type="slidenum">
              <a:rPr lang="nl-NL"/>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2236788"/>
            <a:ext cx="4038600" cy="3786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48200" y="2236788"/>
            <a:ext cx="4038600" cy="3786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voettekst 4"/>
          <p:cNvSpPr>
            <a:spLocks noGrp="1"/>
          </p:cNvSpPr>
          <p:nvPr>
            <p:ph type="ftr" sz="quarter" idx="10"/>
          </p:nvPr>
        </p:nvSpPr>
        <p:spPr/>
        <p:txBody>
          <a:bodyPr/>
          <a:lstStyle>
            <a:lvl1pPr>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BC674082-7CEE-4CCB-B389-A1105C8561D2}" type="slidenum">
              <a:rPr lang="nl-NL"/>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voettekst 6"/>
          <p:cNvSpPr>
            <a:spLocks noGrp="1"/>
          </p:cNvSpPr>
          <p:nvPr>
            <p:ph type="ftr" sz="quarter" idx="10"/>
          </p:nvPr>
        </p:nvSpPr>
        <p:spPr/>
        <p:txBody>
          <a:bodyPr/>
          <a:lstStyle>
            <a:lvl1pPr>
              <a:defRPr/>
            </a:lvl1pPr>
          </a:lstStyle>
          <a:p>
            <a:endParaRPr lang="nl-NL"/>
          </a:p>
        </p:txBody>
      </p:sp>
      <p:sp>
        <p:nvSpPr>
          <p:cNvPr id="8" name="Tijdelijke aanduiding voor dianummer 7"/>
          <p:cNvSpPr>
            <a:spLocks noGrp="1"/>
          </p:cNvSpPr>
          <p:nvPr>
            <p:ph type="sldNum" sz="quarter" idx="11"/>
          </p:nvPr>
        </p:nvSpPr>
        <p:spPr/>
        <p:txBody>
          <a:bodyPr/>
          <a:lstStyle>
            <a:lvl1pPr>
              <a:defRPr/>
            </a:lvl1pPr>
          </a:lstStyle>
          <a:p>
            <a:fld id="{3F936455-07B3-4A5F-A5E7-44BEE8C8B63D}" type="slidenum">
              <a:rPr lang="nl-NL"/>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oettekst 2"/>
          <p:cNvSpPr>
            <a:spLocks noGrp="1"/>
          </p:cNvSpPr>
          <p:nvPr>
            <p:ph type="ftr" sz="quarter" idx="10"/>
          </p:nvPr>
        </p:nvSpPr>
        <p:spPr/>
        <p:txBody>
          <a:bodyPr/>
          <a:lstStyle>
            <a:lvl1pPr>
              <a:defRPr/>
            </a:lvl1pPr>
          </a:lstStyle>
          <a:p>
            <a:endParaRPr lang="nl-NL"/>
          </a:p>
        </p:txBody>
      </p:sp>
      <p:sp>
        <p:nvSpPr>
          <p:cNvPr id="4" name="Tijdelijke aanduiding voor dianummer 3"/>
          <p:cNvSpPr>
            <a:spLocks noGrp="1"/>
          </p:cNvSpPr>
          <p:nvPr>
            <p:ph type="sldNum" sz="quarter" idx="11"/>
          </p:nvPr>
        </p:nvSpPr>
        <p:spPr/>
        <p:txBody>
          <a:bodyPr/>
          <a:lstStyle>
            <a:lvl1pPr>
              <a:defRPr/>
            </a:lvl1pPr>
          </a:lstStyle>
          <a:p>
            <a:fld id="{FB5039BE-1B40-461E-9CE3-980586BF41D1}" type="slidenum">
              <a:rPr lang="nl-NL"/>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p:txBody>
          <a:bodyPr/>
          <a:lstStyle>
            <a:lvl1pPr>
              <a:defRPr/>
            </a:lvl1pPr>
          </a:lstStyle>
          <a:p>
            <a:endParaRPr lang="nl-NL"/>
          </a:p>
        </p:txBody>
      </p:sp>
      <p:sp>
        <p:nvSpPr>
          <p:cNvPr id="3" name="Tijdelijke aanduiding voor dianummer 2"/>
          <p:cNvSpPr>
            <a:spLocks noGrp="1"/>
          </p:cNvSpPr>
          <p:nvPr>
            <p:ph type="sldNum" sz="quarter" idx="11"/>
          </p:nvPr>
        </p:nvSpPr>
        <p:spPr/>
        <p:txBody>
          <a:bodyPr/>
          <a:lstStyle>
            <a:lvl1pPr>
              <a:defRPr/>
            </a:lvl1pPr>
          </a:lstStyle>
          <a:p>
            <a:fld id="{FB3EE860-76DB-4D55-9BC1-457E84EFB8F4}" type="slidenum">
              <a:rPr lang="nl-NL"/>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voettekst 4"/>
          <p:cNvSpPr>
            <a:spLocks noGrp="1"/>
          </p:cNvSpPr>
          <p:nvPr>
            <p:ph type="ftr" sz="quarter" idx="10"/>
          </p:nvPr>
        </p:nvSpPr>
        <p:spPr/>
        <p:txBody>
          <a:bodyPr/>
          <a:lstStyle>
            <a:lvl1pPr>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F9384640-9EB2-4C56-A1D3-936A3C5872CB}" type="slidenum">
              <a:rPr lang="nl-NL"/>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voettekst 4"/>
          <p:cNvSpPr>
            <a:spLocks noGrp="1"/>
          </p:cNvSpPr>
          <p:nvPr>
            <p:ph type="ftr" sz="quarter" idx="10"/>
          </p:nvPr>
        </p:nvSpPr>
        <p:spPr/>
        <p:txBody>
          <a:bodyPr/>
          <a:lstStyle>
            <a:lvl1pPr>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B5BB8532-75C1-4612-91F9-C6211ED1B6E2}" type="slidenum">
              <a:rPr lang="nl-NL"/>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35" name="Rectangle 39"/>
          <p:cNvSpPr>
            <a:spLocks noGrp="1" noChangeArrowheads="1"/>
          </p:cNvSpPr>
          <p:nvPr>
            <p:ph type="title"/>
          </p:nvPr>
        </p:nvSpPr>
        <p:spPr bwMode="auto">
          <a:xfrm>
            <a:off x="47625" y="400050"/>
            <a:ext cx="7359650" cy="11287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nl-NL" smtClean="0"/>
              <a:t>Klik om het opmaakprofiel te bewerken</a:t>
            </a:r>
          </a:p>
        </p:txBody>
      </p:sp>
      <p:sp>
        <p:nvSpPr>
          <p:cNvPr id="4137"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effectLst>
                  <a:outerShdw blurRad="38100" dist="38100" dir="2700000" algn="tl">
                    <a:srgbClr val="000000"/>
                  </a:outerShdw>
                </a:effectLst>
              </a:defRPr>
            </a:lvl1pPr>
          </a:lstStyle>
          <a:p>
            <a:endParaRPr lang="nl-NL"/>
          </a:p>
        </p:txBody>
      </p:sp>
      <p:sp>
        <p:nvSpPr>
          <p:cNvPr id="4138" name="Rectangle 42"/>
          <p:cNvSpPr>
            <a:spLocks noGrp="1" noChangeArrowheads="1"/>
          </p:cNvSpPr>
          <p:nvPr>
            <p:ph type="sldNum" sz="quarter" idx="4"/>
          </p:nvPr>
        </p:nvSpPr>
        <p:spPr bwMode="auto">
          <a:xfrm>
            <a:off x="47625" y="639445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000">
                <a:effectLst>
                  <a:outerShdw blurRad="38100" dist="38100" dir="2700000" algn="tl">
                    <a:srgbClr val="000000"/>
                  </a:outerShdw>
                </a:effectLst>
              </a:defRPr>
            </a:lvl1pPr>
          </a:lstStyle>
          <a:p>
            <a:fld id="{27BDCA84-DE01-4C54-B3D8-F49D8560B57F}" type="slidenum">
              <a:rPr lang="nl-NL"/>
              <a:pPr/>
              <a:t>‹nr.›</a:t>
            </a:fld>
            <a:endParaRPr lang="nl-NL"/>
          </a:p>
        </p:txBody>
      </p:sp>
      <p:sp>
        <p:nvSpPr>
          <p:cNvPr id="4144" name="AutoShape 48"/>
          <p:cNvSpPr>
            <a:spLocks noChangeArrowheads="1"/>
          </p:cNvSpPr>
          <p:nvPr/>
        </p:nvSpPr>
        <p:spPr bwMode="auto">
          <a:xfrm>
            <a:off x="320675" y="2128838"/>
            <a:ext cx="8229600" cy="4468812"/>
          </a:xfrm>
          <a:prstGeom prst="roundRect">
            <a:avLst>
              <a:gd name="adj" fmla="val 16667"/>
            </a:avLst>
          </a:prstGeom>
          <a:solidFill>
            <a:schemeClr val="tx1"/>
          </a:solidFill>
          <a:ln w="9525" algn="ctr">
            <a:solidFill>
              <a:schemeClr val="tx1"/>
            </a:solidFill>
            <a:round/>
            <a:headEnd/>
            <a:tailEnd/>
          </a:ln>
          <a:effectLst/>
        </p:spPr>
        <p:txBody>
          <a:bodyPr wrap="none" anchor="ctr"/>
          <a:lstStyle/>
          <a:p>
            <a:endParaRPr lang="nl-BE"/>
          </a:p>
        </p:txBody>
      </p:sp>
      <p:sp>
        <p:nvSpPr>
          <p:cNvPr id="4145" name="Rectangle 49"/>
          <p:cNvSpPr>
            <a:spLocks noChangeArrowheads="1"/>
          </p:cNvSpPr>
          <p:nvPr/>
        </p:nvSpPr>
        <p:spPr bwMode="auto">
          <a:xfrm>
            <a:off x="0" y="2492375"/>
            <a:ext cx="9142413" cy="4359275"/>
          </a:xfrm>
          <a:prstGeom prst="rect">
            <a:avLst/>
          </a:prstGeom>
          <a:solidFill>
            <a:schemeClr val="tx1"/>
          </a:solidFill>
          <a:ln w="9525" algn="ctr">
            <a:solidFill>
              <a:schemeClr val="tx1"/>
            </a:solidFill>
            <a:miter lim="800000"/>
            <a:headEnd/>
            <a:tailEnd/>
          </a:ln>
          <a:effectLst/>
        </p:spPr>
        <p:txBody>
          <a:bodyPr wrap="none" anchor="ctr"/>
          <a:lstStyle/>
          <a:p>
            <a:endParaRPr lang="nl-BE"/>
          </a:p>
        </p:txBody>
      </p:sp>
      <p:sp>
        <p:nvSpPr>
          <p:cNvPr id="4148" name="Rectangle 52"/>
          <p:cNvSpPr>
            <a:spLocks noChangeArrowheads="1"/>
          </p:cNvSpPr>
          <p:nvPr/>
        </p:nvSpPr>
        <p:spPr bwMode="auto">
          <a:xfrm>
            <a:off x="47625" y="1808163"/>
            <a:ext cx="7359650" cy="60325"/>
          </a:xfrm>
          <a:prstGeom prst="rect">
            <a:avLst/>
          </a:prstGeom>
          <a:solidFill>
            <a:srgbClr val="800000"/>
          </a:solidFill>
          <a:ln w="9525" algn="ctr">
            <a:solidFill>
              <a:schemeClr val="tx1"/>
            </a:solidFill>
            <a:miter lim="800000"/>
            <a:headEnd/>
            <a:tailEnd/>
          </a:ln>
          <a:effectLst/>
        </p:spPr>
        <p:txBody>
          <a:bodyPr wrap="none" anchor="ctr"/>
          <a:lstStyle/>
          <a:p>
            <a:endParaRPr lang="nl-BE"/>
          </a:p>
        </p:txBody>
      </p:sp>
      <p:sp>
        <p:nvSpPr>
          <p:cNvPr id="4139" name="Rectangle 43"/>
          <p:cNvSpPr>
            <a:spLocks noGrp="1" noChangeArrowheads="1"/>
          </p:cNvSpPr>
          <p:nvPr>
            <p:ph type="body" idx="1"/>
          </p:nvPr>
        </p:nvSpPr>
        <p:spPr bwMode="auto">
          <a:xfrm>
            <a:off x="457200" y="2236788"/>
            <a:ext cx="8229600" cy="3786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txStyles>
    <p:titleStyle>
      <a:lvl1pPr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mj-lt"/>
          <a:ea typeface="+mj-ea"/>
          <a:cs typeface="+mj-cs"/>
        </a:defRPr>
      </a:lvl1pPr>
      <a:lvl2pPr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2pPr>
      <a:lvl3pPr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3pPr>
      <a:lvl4pPr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4pPr>
      <a:lvl5pPr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5pPr>
      <a:lvl6pPr marL="457200"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6pPr>
      <a:lvl7pPr marL="914400"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7pPr>
      <a:lvl8pPr marL="1371600"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8pPr>
      <a:lvl9pPr marL="1828800" algn="l" rtl="0" eaLnBrk="1" fontAlgn="base" hangingPunct="1">
        <a:spcBef>
          <a:spcPct val="0"/>
        </a:spcBef>
        <a:spcAft>
          <a:spcPct val="0"/>
        </a:spcAft>
        <a:defRPr sz="4400">
          <a:solidFill>
            <a:srgbClr val="000000"/>
          </a:solidFill>
          <a:effectLst>
            <a:outerShdw blurRad="38100" dist="38100" dir="2700000" algn="tl">
              <a:srgbClr val="FFFFFF"/>
            </a:outerShdw>
          </a:effectLst>
          <a:latin typeface="Arial" charset="0"/>
        </a:defRPr>
      </a:lvl9pPr>
    </p:titleStyle>
    <p:bodyStyle>
      <a:lvl1pPr marL="342900" indent="-342900" algn="l" rtl="0" eaLnBrk="1" fontAlgn="base" hangingPunct="1">
        <a:spcBef>
          <a:spcPct val="20000"/>
        </a:spcBef>
        <a:spcAft>
          <a:spcPct val="0"/>
        </a:spcAft>
        <a:buClr>
          <a:srgbClr val="000000"/>
        </a:buClr>
        <a:buSzPct val="60000"/>
        <a:buFont typeface="Wingdings"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1" fontAlgn="base" hangingPunct="1">
        <a:spcBef>
          <a:spcPct val="20000"/>
        </a:spcBef>
        <a:spcAft>
          <a:spcPct val="0"/>
        </a:spcAft>
        <a:buClr>
          <a:schemeClr val="bg1"/>
        </a:buClr>
        <a:buChar char="•"/>
        <a:defRPr sz="2800">
          <a:solidFill>
            <a:srgbClr val="000000"/>
          </a:solidFill>
          <a:effectLst>
            <a:outerShdw blurRad="38100" dist="38100" dir="2700000" algn="tl">
              <a:srgbClr val="FFFFFF"/>
            </a:outerShdw>
          </a:effectLst>
          <a:latin typeface="+mn-lt"/>
        </a:defRPr>
      </a:lvl2pPr>
      <a:lvl3pPr marL="1143000" indent="-228600" algn="l" rtl="0" eaLnBrk="1" fontAlgn="base" hangingPunct="1">
        <a:spcBef>
          <a:spcPct val="20000"/>
        </a:spcBef>
        <a:spcAft>
          <a:spcPct val="0"/>
        </a:spcAft>
        <a:buClr>
          <a:srgbClr val="FF0000"/>
        </a:buClr>
        <a:buFont typeface="Wingdings" pitchFamily="2" charset="2"/>
        <a:buChar char="n"/>
        <a:defRPr sz="2400">
          <a:solidFill>
            <a:srgbClr val="000000"/>
          </a:solidFill>
          <a:effectLst>
            <a:outerShdw blurRad="38100" dist="38100" dir="2700000" algn="tl">
              <a:srgbClr val="FFFFFF"/>
            </a:outerShdw>
          </a:effectLst>
          <a:latin typeface="+mn-lt"/>
        </a:defRPr>
      </a:lvl3pPr>
      <a:lvl4pPr marL="1600200" indent="-228600" algn="l" rtl="0" eaLnBrk="1" fontAlgn="base" hangingPunct="1">
        <a:spcBef>
          <a:spcPct val="20000"/>
        </a:spcBef>
        <a:spcAft>
          <a:spcPct val="0"/>
        </a:spcAft>
        <a:buClr>
          <a:srgbClr val="009900"/>
        </a:buClr>
        <a:buChar char="•"/>
        <a:defRPr sz="2000">
          <a:solidFill>
            <a:srgbClr val="000000"/>
          </a:solidFill>
          <a:effectLst>
            <a:outerShdw blurRad="38100" dist="38100" dir="2700000" algn="tl">
              <a:srgbClr val="FFFFFF"/>
            </a:outerShdw>
          </a:effectLst>
          <a:latin typeface="+mn-lt"/>
        </a:defRPr>
      </a:lvl4pPr>
      <a:lvl5pPr marL="2057400" indent="-228600" algn="l" rtl="0" eaLnBrk="1" fontAlgn="base" hangingPunct="1">
        <a:spcBef>
          <a:spcPct val="20000"/>
        </a:spcBef>
        <a:spcAft>
          <a:spcPct val="0"/>
        </a:spcAft>
        <a:buClr>
          <a:srgbClr val="663300"/>
        </a:buClr>
        <a:buFont typeface="Wingdings" pitchFamily="2" charset="2"/>
        <a:buChar char="n"/>
        <a:defRPr sz="2000">
          <a:solidFill>
            <a:srgbClr val="000000"/>
          </a:solidFill>
          <a:effectLst>
            <a:outerShdw blurRad="38100" dist="38100" dir="2700000" algn="tl">
              <a:srgbClr val="FFFFFF"/>
            </a:outerShdw>
          </a:effectLst>
          <a:latin typeface="+mn-lt"/>
        </a:defRPr>
      </a:lvl5pPr>
      <a:lvl6pPr marL="2514600" indent="-228600" algn="l" rtl="0" eaLnBrk="1" fontAlgn="base" hangingPunct="1">
        <a:spcBef>
          <a:spcPct val="20000"/>
        </a:spcBef>
        <a:spcAft>
          <a:spcPct val="0"/>
        </a:spcAft>
        <a:buClr>
          <a:srgbClr val="663300"/>
        </a:buClr>
        <a:buFont typeface="Wingdings" pitchFamily="2" charset="2"/>
        <a:buChar char="n"/>
        <a:defRPr sz="2000">
          <a:solidFill>
            <a:srgbClr val="000000"/>
          </a:solidFill>
          <a:effectLst>
            <a:outerShdw blurRad="38100" dist="38100" dir="2700000" algn="tl">
              <a:srgbClr val="FFFFFF"/>
            </a:outerShdw>
          </a:effectLst>
          <a:latin typeface="+mn-lt"/>
        </a:defRPr>
      </a:lvl6pPr>
      <a:lvl7pPr marL="2971800" indent="-228600" algn="l" rtl="0" eaLnBrk="1" fontAlgn="base" hangingPunct="1">
        <a:spcBef>
          <a:spcPct val="20000"/>
        </a:spcBef>
        <a:spcAft>
          <a:spcPct val="0"/>
        </a:spcAft>
        <a:buClr>
          <a:srgbClr val="663300"/>
        </a:buClr>
        <a:buFont typeface="Wingdings" pitchFamily="2" charset="2"/>
        <a:buChar char="n"/>
        <a:defRPr sz="2000">
          <a:solidFill>
            <a:srgbClr val="000000"/>
          </a:solidFill>
          <a:effectLst>
            <a:outerShdw blurRad="38100" dist="38100" dir="2700000" algn="tl">
              <a:srgbClr val="FFFFFF"/>
            </a:outerShdw>
          </a:effectLst>
          <a:latin typeface="+mn-lt"/>
        </a:defRPr>
      </a:lvl7pPr>
      <a:lvl8pPr marL="3429000" indent="-228600" algn="l" rtl="0" eaLnBrk="1" fontAlgn="base" hangingPunct="1">
        <a:spcBef>
          <a:spcPct val="20000"/>
        </a:spcBef>
        <a:spcAft>
          <a:spcPct val="0"/>
        </a:spcAft>
        <a:buClr>
          <a:srgbClr val="663300"/>
        </a:buClr>
        <a:buFont typeface="Wingdings" pitchFamily="2" charset="2"/>
        <a:buChar char="n"/>
        <a:defRPr sz="2000">
          <a:solidFill>
            <a:srgbClr val="000000"/>
          </a:solidFill>
          <a:effectLst>
            <a:outerShdw blurRad="38100" dist="38100" dir="2700000" algn="tl">
              <a:srgbClr val="FFFFFF"/>
            </a:outerShdw>
          </a:effectLst>
          <a:latin typeface="+mn-lt"/>
        </a:defRPr>
      </a:lvl8pPr>
      <a:lvl9pPr marL="3886200" indent="-228600" algn="l" rtl="0" eaLnBrk="1" fontAlgn="base" hangingPunct="1">
        <a:spcBef>
          <a:spcPct val="20000"/>
        </a:spcBef>
        <a:spcAft>
          <a:spcPct val="0"/>
        </a:spcAft>
        <a:buClr>
          <a:srgbClr val="663300"/>
        </a:buClr>
        <a:buFont typeface="Wingdings" pitchFamily="2" charset="2"/>
        <a:buChar char="n"/>
        <a:defRPr sz="2000">
          <a:solidFill>
            <a:srgbClr val="000000"/>
          </a:solidFill>
          <a:effectLst>
            <a:outerShdw blurRad="38100" dist="38100" dir="2700000" algn="tl">
              <a:srgbClr val="FFFFFF"/>
            </a:outerShdw>
          </a:effectLst>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nl-BE" dirty="0" smtClean="0">
                <a:effectLst/>
              </a:rPr>
              <a:t>Hoofdstuk 2</a:t>
            </a:r>
            <a:endParaRPr lang="nl-NL" dirty="0">
              <a:effectLst/>
            </a:endParaRPr>
          </a:p>
        </p:txBody>
      </p:sp>
      <p:sp>
        <p:nvSpPr>
          <p:cNvPr id="2051" name="Rectangle 3"/>
          <p:cNvSpPr>
            <a:spLocks noGrp="1" noChangeArrowheads="1"/>
          </p:cNvSpPr>
          <p:nvPr>
            <p:ph type="subTitle" idx="1"/>
          </p:nvPr>
        </p:nvSpPr>
        <p:spPr/>
        <p:txBody>
          <a:bodyPr/>
          <a:lstStyle/>
          <a:p>
            <a:r>
              <a:rPr lang="nl-NL" dirty="0" smtClean="0"/>
              <a:t>8051-microcontroller</a:t>
            </a:r>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Overzicht v/d registers</a:t>
            </a:r>
            <a:endParaRPr lang="nl-BE" dirty="0"/>
          </a:p>
        </p:txBody>
      </p:sp>
      <p:sp>
        <p:nvSpPr>
          <p:cNvPr id="3" name="Tijdelijke aanduiding voor inhoud 2"/>
          <p:cNvSpPr>
            <a:spLocks noGrp="1"/>
          </p:cNvSpPr>
          <p:nvPr>
            <p:ph idx="1"/>
          </p:nvPr>
        </p:nvSpPr>
        <p:spPr>
          <a:xfrm>
            <a:off x="457200" y="2236788"/>
            <a:ext cx="8229600" cy="5115246"/>
          </a:xfrm>
        </p:spPr>
        <p:txBody>
          <a:bodyPr>
            <a:normAutofit/>
          </a:bodyPr>
          <a:lstStyle/>
          <a:p>
            <a:r>
              <a:rPr lang="nl-BE" dirty="0" err="1" smtClean="0"/>
              <a:t>Acc</a:t>
            </a:r>
            <a:endParaRPr lang="nl-BE" dirty="0" smtClean="0"/>
          </a:p>
          <a:p>
            <a:r>
              <a:rPr lang="nl-BE" dirty="0" smtClean="0"/>
              <a:t>B</a:t>
            </a:r>
          </a:p>
          <a:p>
            <a:r>
              <a:rPr lang="nl-BE" dirty="0" smtClean="0"/>
              <a:t>PSW</a:t>
            </a:r>
          </a:p>
          <a:p>
            <a:r>
              <a:rPr lang="nl-BE" dirty="0" smtClean="0"/>
              <a:t>SP</a:t>
            </a:r>
          </a:p>
          <a:p>
            <a:r>
              <a:rPr lang="nl-BE" dirty="0" smtClean="0"/>
              <a:t>DPTR</a:t>
            </a:r>
          </a:p>
          <a:p>
            <a:r>
              <a:rPr lang="nl-BE" dirty="0" smtClean="0"/>
              <a:t>P0, P1, P2, P3</a:t>
            </a:r>
          </a:p>
          <a:p>
            <a:r>
              <a:rPr lang="nl-BE" dirty="0" smtClean="0"/>
              <a:t>IE, IP</a:t>
            </a:r>
            <a:endParaRPr lang="nl-B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Overzicht v/d registers</a:t>
            </a:r>
            <a:endParaRPr lang="nl-BE" dirty="0"/>
          </a:p>
        </p:txBody>
      </p:sp>
      <p:sp>
        <p:nvSpPr>
          <p:cNvPr id="3" name="Tijdelijke aanduiding voor inhoud 2"/>
          <p:cNvSpPr>
            <a:spLocks noGrp="1"/>
          </p:cNvSpPr>
          <p:nvPr>
            <p:ph idx="1"/>
          </p:nvPr>
        </p:nvSpPr>
        <p:spPr/>
        <p:txBody>
          <a:bodyPr/>
          <a:lstStyle/>
          <a:p>
            <a:r>
              <a:rPr lang="nl-BE" dirty="0" smtClean="0"/>
              <a:t>TMOD/TCON</a:t>
            </a:r>
          </a:p>
          <a:p>
            <a:r>
              <a:rPr lang="nl-BE" dirty="0" smtClean="0"/>
              <a:t>TH0/TL0</a:t>
            </a:r>
          </a:p>
          <a:p>
            <a:r>
              <a:rPr lang="nl-BE" dirty="0" smtClean="0"/>
              <a:t>TH1/TL1</a:t>
            </a:r>
          </a:p>
          <a:p>
            <a:r>
              <a:rPr lang="nl-BE" dirty="0" smtClean="0"/>
              <a:t>…</a:t>
            </a:r>
          </a:p>
          <a:p>
            <a:r>
              <a:rPr lang="nl-BE" dirty="0" smtClean="0"/>
              <a:t>Voor een volledig overzicht zie pagina 138 en volgende</a:t>
            </a:r>
            <a:endParaRPr lang="nl-B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Het Program Status Word</a:t>
            </a:r>
            <a:endParaRPr lang="nl-BE"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54426" y="3214686"/>
            <a:ext cx="8018102" cy="10997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Verschillende vlaggen</a:t>
            </a:r>
            <a:endParaRPr lang="nl-BE" dirty="0"/>
          </a:p>
        </p:txBody>
      </p:sp>
      <p:sp>
        <p:nvSpPr>
          <p:cNvPr id="3" name="Tijdelijke aanduiding voor inhoud 2"/>
          <p:cNvSpPr>
            <a:spLocks noGrp="1"/>
          </p:cNvSpPr>
          <p:nvPr>
            <p:ph idx="1"/>
          </p:nvPr>
        </p:nvSpPr>
        <p:spPr/>
        <p:txBody>
          <a:bodyPr/>
          <a:lstStyle/>
          <a:p>
            <a:r>
              <a:rPr lang="nl-BE" dirty="0" smtClean="0"/>
              <a:t>CY: </a:t>
            </a:r>
            <a:r>
              <a:rPr lang="nl-BE" dirty="0" err="1" smtClean="0"/>
              <a:t>carry-vlag</a:t>
            </a:r>
            <a:endParaRPr lang="nl-BE" dirty="0" smtClean="0"/>
          </a:p>
          <a:p>
            <a:r>
              <a:rPr lang="nl-BE" dirty="0" smtClean="0"/>
              <a:t>AC: </a:t>
            </a:r>
            <a:r>
              <a:rPr lang="nl-BE" dirty="0" err="1" smtClean="0"/>
              <a:t>auxiliary</a:t>
            </a:r>
            <a:r>
              <a:rPr lang="nl-BE" dirty="0" smtClean="0"/>
              <a:t> </a:t>
            </a:r>
            <a:r>
              <a:rPr lang="nl-BE" dirty="0" err="1" smtClean="0"/>
              <a:t>carry</a:t>
            </a:r>
            <a:endParaRPr lang="nl-BE" dirty="0" smtClean="0"/>
          </a:p>
          <a:p>
            <a:r>
              <a:rPr lang="nl-BE" dirty="0" smtClean="0"/>
              <a:t>F0: User </a:t>
            </a:r>
            <a:r>
              <a:rPr lang="nl-BE" dirty="0" err="1" smtClean="0"/>
              <a:t>flag</a:t>
            </a:r>
            <a:endParaRPr lang="nl-BE" dirty="0" smtClean="0"/>
          </a:p>
          <a:p>
            <a:r>
              <a:rPr lang="nl-BE" dirty="0" smtClean="0"/>
              <a:t>RS1 en RS0:selectiebits registerbank</a:t>
            </a:r>
          </a:p>
          <a:p>
            <a:r>
              <a:rPr lang="nl-BE" dirty="0" smtClean="0"/>
              <a:t>OV: overflow</a:t>
            </a:r>
          </a:p>
          <a:p>
            <a:r>
              <a:rPr lang="nl-BE" dirty="0" smtClean="0"/>
              <a:t>P: Pariteit (even pariteit)</a:t>
            </a:r>
          </a:p>
          <a:p>
            <a:r>
              <a:rPr lang="nl-BE" dirty="0" smtClean="0"/>
              <a:t>Zero- en </a:t>
            </a:r>
            <a:r>
              <a:rPr lang="nl-BE" dirty="0" err="1" smtClean="0"/>
              <a:t>negative-vlag</a:t>
            </a:r>
            <a:r>
              <a:rPr lang="nl-BE" dirty="0" smtClean="0"/>
              <a:t>?</a:t>
            </a:r>
            <a:endParaRPr lang="nl-B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 </a:t>
            </a:r>
            <a:r>
              <a:rPr lang="nl-BE" dirty="0" err="1" smtClean="0"/>
              <a:t>GPR’s</a:t>
            </a:r>
            <a:endParaRPr lang="nl-BE"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57224" y="2643182"/>
            <a:ext cx="7106201" cy="3000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 C8051F120 controller</a:t>
            </a:r>
            <a:endParaRPr lang="nl-BE"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214546" y="2236787"/>
            <a:ext cx="4500594" cy="4341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Eigenschappen v/d C8051F120 controller</a:t>
            </a:r>
            <a:endParaRPr lang="nl-BE" dirty="0"/>
          </a:p>
        </p:txBody>
      </p:sp>
      <p:sp>
        <p:nvSpPr>
          <p:cNvPr id="3" name="Tijdelijke aanduiding voor inhoud 2"/>
          <p:cNvSpPr>
            <a:spLocks noGrp="1"/>
          </p:cNvSpPr>
          <p:nvPr>
            <p:ph idx="1"/>
          </p:nvPr>
        </p:nvSpPr>
        <p:spPr/>
        <p:txBody>
          <a:bodyPr/>
          <a:lstStyle/>
          <a:p>
            <a:r>
              <a:rPr lang="nl-BE" dirty="0" smtClean="0"/>
              <a:t>8051 compatible MCU/CPU</a:t>
            </a:r>
          </a:p>
          <a:p>
            <a:r>
              <a:rPr lang="nl-BE" dirty="0" smtClean="0"/>
              <a:t>128 KB FLASH programmageheugen</a:t>
            </a:r>
          </a:p>
          <a:p>
            <a:r>
              <a:rPr lang="nl-BE" dirty="0" smtClean="0"/>
              <a:t>8 KB + 256 bytes </a:t>
            </a:r>
            <a:r>
              <a:rPr lang="nl-BE" dirty="0" err="1" smtClean="0"/>
              <a:t>onchip</a:t>
            </a:r>
            <a:r>
              <a:rPr lang="nl-BE" dirty="0" smtClean="0"/>
              <a:t> datageheugen</a:t>
            </a:r>
          </a:p>
          <a:p>
            <a:r>
              <a:rPr lang="nl-BE" dirty="0" smtClean="0"/>
              <a:t>20 </a:t>
            </a:r>
            <a:r>
              <a:rPr lang="nl-BE" dirty="0" err="1" smtClean="0"/>
              <a:t>interruptbronnen</a:t>
            </a:r>
            <a:endParaRPr lang="nl-BE" dirty="0" smtClean="0"/>
          </a:p>
          <a:p>
            <a:r>
              <a:rPr lang="nl-BE" dirty="0" smtClean="0"/>
              <a:t>24,5 MHz oscillator</a:t>
            </a:r>
          </a:p>
          <a:p>
            <a:pPr>
              <a:buNone/>
            </a:pPr>
            <a:endParaRPr lang="nl-BE" dirty="0" smtClean="0"/>
          </a:p>
          <a:p>
            <a:pPr>
              <a:buNone/>
            </a:pPr>
            <a:endParaRPr lang="nl-B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Eigenschappen v/d C8051F120 controller</a:t>
            </a:r>
            <a:endParaRPr lang="nl-BE" dirty="0"/>
          </a:p>
        </p:txBody>
      </p:sp>
      <p:sp>
        <p:nvSpPr>
          <p:cNvPr id="3" name="Tijdelijke aanduiding voor inhoud 2"/>
          <p:cNvSpPr>
            <a:spLocks noGrp="1"/>
          </p:cNvSpPr>
          <p:nvPr>
            <p:ph idx="1"/>
          </p:nvPr>
        </p:nvSpPr>
        <p:spPr/>
        <p:txBody>
          <a:bodyPr/>
          <a:lstStyle/>
          <a:p>
            <a:r>
              <a:rPr lang="nl-BE" dirty="0" smtClean="0"/>
              <a:t>Analoge I/O</a:t>
            </a:r>
          </a:p>
          <a:p>
            <a:pPr lvl="1"/>
            <a:r>
              <a:rPr lang="nl-BE" dirty="0" smtClean="0"/>
              <a:t>10/12 bit ADC </a:t>
            </a:r>
          </a:p>
          <a:p>
            <a:pPr lvl="1"/>
            <a:r>
              <a:rPr lang="nl-BE" dirty="0" smtClean="0"/>
              <a:t>8 bit ADC</a:t>
            </a:r>
          </a:p>
          <a:p>
            <a:pPr lvl="1"/>
            <a:r>
              <a:rPr lang="nl-BE" dirty="0" smtClean="0"/>
              <a:t>2 x 12 bit DAC</a:t>
            </a:r>
          </a:p>
          <a:p>
            <a:r>
              <a:rPr lang="nl-BE" dirty="0" smtClean="0"/>
              <a:t>Digitale I/O</a:t>
            </a:r>
          </a:p>
          <a:p>
            <a:pPr lvl="1"/>
            <a:r>
              <a:rPr lang="nl-BE" dirty="0" smtClean="0"/>
              <a:t>2 seriële kanalen</a:t>
            </a:r>
          </a:p>
          <a:p>
            <a:pPr lvl="1"/>
            <a:r>
              <a:rPr lang="nl-BE" dirty="0" smtClean="0"/>
              <a:t>5 timer/counters</a:t>
            </a:r>
          </a:p>
          <a:p>
            <a:pPr lvl="1"/>
            <a:r>
              <a:rPr lang="nl-BE" dirty="0" smtClean="0"/>
              <a:t>8 </a:t>
            </a:r>
            <a:r>
              <a:rPr lang="nl-BE" dirty="0" err="1" smtClean="0"/>
              <a:t>GPIO-poorten</a:t>
            </a:r>
            <a:endParaRPr lang="nl-B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42910" y="732407"/>
            <a:ext cx="7798180" cy="5411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Geheugenmodel v/d C8051F120</a:t>
            </a:r>
            <a:endParaRPr lang="nl-BE"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242227" y="2236788"/>
            <a:ext cx="6165047" cy="4621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Geschiedenis van MCS-51</a:t>
            </a:r>
            <a:endParaRPr lang="nl-BE" dirty="0"/>
          </a:p>
        </p:txBody>
      </p:sp>
      <p:sp>
        <p:nvSpPr>
          <p:cNvPr id="3" name="Tijdelijke aanduiding voor inhoud 2"/>
          <p:cNvSpPr>
            <a:spLocks noGrp="1"/>
          </p:cNvSpPr>
          <p:nvPr>
            <p:ph idx="1"/>
          </p:nvPr>
        </p:nvSpPr>
        <p:spPr/>
        <p:txBody>
          <a:bodyPr/>
          <a:lstStyle/>
          <a:p>
            <a:r>
              <a:rPr lang="nl-BE" dirty="0" smtClean="0"/>
              <a:t>Eerste generatie ontwikkeld door Intel</a:t>
            </a:r>
          </a:p>
          <a:p>
            <a:r>
              <a:rPr lang="nl-BE" dirty="0" smtClean="0"/>
              <a:t>Eind jaren ‘80 hebben andere fabrikanten 8051-compatible </a:t>
            </a:r>
            <a:r>
              <a:rPr lang="nl-BE" dirty="0" err="1" smtClean="0"/>
              <a:t>IC’s</a:t>
            </a:r>
            <a:r>
              <a:rPr lang="nl-BE" dirty="0" smtClean="0"/>
              <a:t> ontwikkeld (Siemens en Philips)</a:t>
            </a:r>
          </a:p>
          <a:p>
            <a:r>
              <a:rPr lang="nl-BE" dirty="0" smtClean="0"/>
              <a:t>Nu </a:t>
            </a:r>
            <a:r>
              <a:rPr lang="nl-BE" dirty="0" err="1" smtClean="0"/>
              <a:t>Silicon</a:t>
            </a:r>
            <a:r>
              <a:rPr lang="nl-BE" dirty="0" smtClean="0"/>
              <a:t> Laboratories</a:t>
            </a:r>
          </a:p>
          <a:p>
            <a:r>
              <a:rPr lang="nl-BE" dirty="0" smtClean="0"/>
              <a:t>De 8051 is de generieke versie van de MCS-51 familie</a:t>
            </a:r>
            <a:endParaRPr lang="nl-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Geheugenmodel C8051F120</a:t>
            </a:r>
            <a:endParaRPr lang="nl-BE" dirty="0"/>
          </a:p>
        </p:txBody>
      </p:sp>
      <p:sp>
        <p:nvSpPr>
          <p:cNvPr id="3" name="Tijdelijke aanduiding voor inhoud 2"/>
          <p:cNvSpPr>
            <a:spLocks noGrp="1"/>
          </p:cNvSpPr>
          <p:nvPr>
            <p:ph idx="1"/>
          </p:nvPr>
        </p:nvSpPr>
        <p:spPr/>
        <p:txBody>
          <a:bodyPr/>
          <a:lstStyle/>
          <a:p>
            <a:r>
              <a:rPr lang="nl-BE" dirty="0" err="1" smtClean="0"/>
              <a:t>SFR-regio</a:t>
            </a:r>
            <a:r>
              <a:rPr lang="nl-BE" dirty="0" smtClean="0"/>
              <a:t> is </a:t>
            </a:r>
            <a:r>
              <a:rPr lang="nl-BE" dirty="0" err="1" smtClean="0"/>
              <a:t>meerdimensioneel</a:t>
            </a:r>
            <a:r>
              <a:rPr lang="nl-BE" dirty="0" smtClean="0"/>
              <a:t> </a:t>
            </a:r>
          </a:p>
          <a:p>
            <a:r>
              <a:rPr lang="nl-BE" dirty="0" smtClean="0"/>
              <a:t>Sommige registers zijn beschikbaar in iedere </a:t>
            </a:r>
            <a:r>
              <a:rPr lang="nl-BE" dirty="0" err="1" smtClean="0"/>
              <a:t>SFR-pagina</a:t>
            </a:r>
            <a:r>
              <a:rPr lang="nl-BE" dirty="0" smtClean="0"/>
              <a:t>, anderen zijn beschikbaar in slechts één pagina</a:t>
            </a:r>
          </a:p>
          <a:p>
            <a:r>
              <a:rPr lang="nl-BE" b="1" dirty="0" smtClean="0"/>
              <a:t>Bekijk steeds de datasheet (pagina 138 en volgende) bij het gebruik van een SFR om te achterhalen waar een bepaald register zich bevindt! </a:t>
            </a:r>
            <a:endParaRPr lang="nl-BE"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Vorige les</a:t>
            </a:r>
            <a:endParaRPr lang="nl-BE" dirty="0"/>
          </a:p>
        </p:txBody>
      </p:sp>
      <p:sp>
        <p:nvSpPr>
          <p:cNvPr id="3" name="Tijdelijke aanduiding voor inhoud 2"/>
          <p:cNvSpPr>
            <a:spLocks noGrp="1"/>
          </p:cNvSpPr>
          <p:nvPr>
            <p:ph idx="1"/>
          </p:nvPr>
        </p:nvSpPr>
        <p:spPr/>
        <p:txBody>
          <a:bodyPr/>
          <a:lstStyle/>
          <a:p>
            <a:r>
              <a:rPr lang="nl-BE" dirty="0" smtClean="0"/>
              <a:t>Instructies</a:t>
            </a:r>
          </a:p>
          <a:p>
            <a:pPr lvl="1"/>
            <a:r>
              <a:rPr lang="nl-BE" dirty="0" err="1" smtClean="0"/>
              <a:t>mov</a:t>
            </a:r>
            <a:endParaRPr lang="nl-BE" dirty="0" smtClean="0"/>
          </a:p>
          <a:p>
            <a:pPr lvl="1"/>
            <a:r>
              <a:rPr lang="nl-BE" dirty="0" err="1" smtClean="0"/>
              <a:t>djnz</a:t>
            </a:r>
            <a:endParaRPr lang="nl-BE" dirty="0" smtClean="0"/>
          </a:p>
          <a:p>
            <a:pPr lvl="1"/>
            <a:r>
              <a:rPr lang="nl-BE" dirty="0" err="1" smtClean="0"/>
              <a:t>setb</a:t>
            </a:r>
            <a:r>
              <a:rPr lang="nl-BE" dirty="0" smtClean="0"/>
              <a:t>, </a:t>
            </a:r>
            <a:r>
              <a:rPr lang="nl-BE" dirty="0" err="1" smtClean="0"/>
              <a:t>clr</a:t>
            </a:r>
            <a:r>
              <a:rPr lang="nl-BE" dirty="0" smtClean="0"/>
              <a:t>, </a:t>
            </a:r>
            <a:r>
              <a:rPr lang="nl-BE" dirty="0" err="1" smtClean="0"/>
              <a:t>cpl</a:t>
            </a:r>
            <a:endParaRPr lang="nl-BE" dirty="0" smtClean="0"/>
          </a:p>
          <a:p>
            <a:pPr lvl="1"/>
            <a:r>
              <a:rPr lang="nl-BE" dirty="0" err="1" smtClean="0"/>
              <a:t>jnb</a:t>
            </a:r>
            <a:r>
              <a:rPr lang="nl-BE" dirty="0" smtClean="0"/>
              <a:t>/</a:t>
            </a:r>
            <a:r>
              <a:rPr lang="nl-BE" dirty="0" err="1" smtClean="0"/>
              <a:t>jb</a:t>
            </a:r>
            <a:endParaRPr lang="nl-BE" dirty="0" smtClean="0"/>
          </a:p>
          <a:p>
            <a:r>
              <a:rPr lang="nl-BE" dirty="0" err="1" smtClean="0"/>
              <a:t>PxMDOUT</a:t>
            </a:r>
            <a:r>
              <a:rPr lang="nl-BE" dirty="0" smtClean="0"/>
              <a:t> vs. </a:t>
            </a:r>
            <a:r>
              <a:rPr lang="nl-BE" dirty="0" err="1" smtClean="0"/>
              <a:t>Px</a:t>
            </a:r>
            <a:r>
              <a:rPr lang="nl-BE" dirty="0" smtClean="0"/>
              <a:t> (digitale I/O)</a:t>
            </a:r>
          </a:p>
          <a:p>
            <a:endParaRPr lang="nl-B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Deze les</a:t>
            </a:r>
            <a:endParaRPr lang="nl-BE" dirty="0"/>
          </a:p>
        </p:txBody>
      </p:sp>
      <p:sp>
        <p:nvSpPr>
          <p:cNvPr id="3" name="Tijdelijke aanduiding voor inhoud 2"/>
          <p:cNvSpPr>
            <a:spLocks noGrp="1"/>
          </p:cNvSpPr>
          <p:nvPr>
            <p:ph idx="1"/>
          </p:nvPr>
        </p:nvSpPr>
        <p:spPr/>
        <p:txBody>
          <a:bodyPr/>
          <a:lstStyle/>
          <a:p>
            <a:r>
              <a:rPr lang="nl-BE" dirty="0" err="1" smtClean="0"/>
              <a:t>rl</a:t>
            </a:r>
            <a:r>
              <a:rPr lang="nl-BE" dirty="0" smtClean="0"/>
              <a:t> A of </a:t>
            </a:r>
            <a:r>
              <a:rPr lang="nl-BE" dirty="0" err="1" smtClean="0"/>
              <a:t>rr</a:t>
            </a:r>
            <a:r>
              <a:rPr lang="nl-BE" dirty="0" smtClean="0"/>
              <a:t> A (rotatie-instructies enkel toepasbaar op accu!)</a:t>
            </a:r>
          </a:p>
          <a:p>
            <a:r>
              <a:rPr lang="nl-BE" dirty="0" smtClean="0"/>
              <a:t>Gebruik van de </a:t>
            </a:r>
            <a:r>
              <a:rPr lang="nl-BE" dirty="0" err="1" smtClean="0"/>
              <a:t>carry</a:t>
            </a:r>
            <a:r>
              <a:rPr lang="nl-BE" dirty="0" smtClean="0"/>
              <a:t> voor het opslaan van één bit info</a:t>
            </a:r>
          </a:p>
          <a:p>
            <a:pPr lvl="1"/>
            <a:r>
              <a:rPr lang="nl-BE" dirty="0" err="1" smtClean="0"/>
              <a:t>setb</a:t>
            </a:r>
            <a:r>
              <a:rPr lang="nl-BE" dirty="0" smtClean="0"/>
              <a:t> </a:t>
            </a:r>
            <a:r>
              <a:rPr lang="nl-BE" i="1" dirty="0" smtClean="0"/>
              <a:t>C</a:t>
            </a:r>
            <a:r>
              <a:rPr lang="nl-BE" dirty="0" smtClean="0"/>
              <a:t>, </a:t>
            </a:r>
            <a:r>
              <a:rPr lang="nl-BE" dirty="0" err="1" smtClean="0"/>
              <a:t>cpl</a:t>
            </a:r>
            <a:r>
              <a:rPr lang="nl-BE" dirty="0" smtClean="0"/>
              <a:t> </a:t>
            </a:r>
            <a:r>
              <a:rPr lang="nl-BE" i="1" dirty="0" smtClean="0"/>
              <a:t>C</a:t>
            </a:r>
            <a:r>
              <a:rPr lang="nl-BE" dirty="0" smtClean="0"/>
              <a:t>, </a:t>
            </a:r>
            <a:r>
              <a:rPr lang="nl-BE" dirty="0" err="1" smtClean="0"/>
              <a:t>clr</a:t>
            </a:r>
            <a:r>
              <a:rPr lang="nl-BE" dirty="0" smtClean="0"/>
              <a:t> </a:t>
            </a:r>
            <a:r>
              <a:rPr lang="nl-BE" i="1" dirty="0" smtClean="0"/>
              <a:t>C</a:t>
            </a:r>
            <a:r>
              <a:rPr lang="nl-BE" dirty="0" smtClean="0"/>
              <a:t>, </a:t>
            </a:r>
            <a:r>
              <a:rPr lang="nl-BE" dirty="0" err="1" smtClean="0"/>
              <a:t>mov</a:t>
            </a:r>
            <a:r>
              <a:rPr lang="nl-BE" dirty="0" smtClean="0"/>
              <a:t> </a:t>
            </a:r>
            <a:r>
              <a:rPr lang="nl-BE" i="1" dirty="0" smtClean="0"/>
              <a:t>C</a:t>
            </a:r>
            <a:r>
              <a:rPr lang="nl-BE" dirty="0" smtClean="0"/>
              <a:t>, </a:t>
            </a:r>
            <a:r>
              <a:rPr lang="nl-BE" i="1" dirty="0" smtClean="0"/>
              <a:t>bitadres</a:t>
            </a:r>
          </a:p>
          <a:p>
            <a:r>
              <a:rPr lang="nl-BE" dirty="0" smtClean="0"/>
              <a:t>Testen op de </a:t>
            </a:r>
            <a:r>
              <a:rPr lang="nl-BE" dirty="0" err="1" smtClean="0"/>
              <a:t>carry</a:t>
            </a:r>
            <a:endParaRPr lang="nl-BE" dirty="0" smtClean="0"/>
          </a:p>
          <a:p>
            <a:pPr lvl="1"/>
            <a:r>
              <a:rPr lang="nl-BE" dirty="0" err="1" smtClean="0"/>
              <a:t>jc</a:t>
            </a:r>
            <a:r>
              <a:rPr lang="nl-BE" dirty="0" smtClean="0"/>
              <a:t> </a:t>
            </a:r>
            <a:r>
              <a:rPr lang="nl-BE" i="1" dirty="0" smtClean="0"/>
              <a:t>label</a:t>
            </a:r>
            <a:r>
              <a:rPr lang="nl-BE" dirty="0" smtClean="0"/>
              <a:t> , </a:t>
            </a:r>
            <a:r>
              <a:rPr lang="nl-BE" dirty="0" err="1" smtClean="0"/>
              <a:t>jnc</a:t>
            </a:r>
            <a:r>
              <a:rPr lang="nl-BE" dirty="0" smtClean="0"/>
              <a:t> </a:t>
            </a:r>
            <a:r>
              <a:rPr lang="nl-BE" i="1" dirty="0" smtClean="0"/>
              <a:t>label</a:t>
            </a:r>
            <a:endParaRPr lang="nl-BE"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Vereenvoudigd blokschema</a:t>
            </a:r>
            <a:endParaRPr lang="nl-BE" dirty="0"/>
          </a:p>
        </p:txBody>
      </p:sp>
      <p:pic>
        <p:nvPicPr>
          <p:cNvPr id="224258" name="Picture 2"/>
          <p:cNvPicPr>
            <a:picLocks noGrp="1" noChangeAspect="1" noChangeArrowheads="1"/>
          </p:cNvPicPr>
          <p:nvPr>
            <p:ph idx="1"/>
          </p:nvPr>
        </p:nvPicPr>
        <p:blipFill>
          <a:blip r:embed="rId2" cstate="print"/>
          <a:srcRect/>
          <a:stretch>
            <a:fillRect/>
          </a:stretch>
        </p:blipFill>
        <p:spPr bwMode="auto">
          <a:xfrm>
            <a:off x="952500" y="2681308"/>
            <a:ext cx="7239000" cy="3676650"/>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Eigenschappen van de 8051</a:t>
            </a:r>
            <a:endParaRPr lang="nl-BE" dirty="0"/>
          </a:p>
        </p:txBody>
      </p:sp>
      <p:sp>
        <p:nvSpPr>
          <p:cNvPr id="3" name="Tijdelijke aanduiding voor inhoud 2"/>
          <p:cNvSpPr>
            <a:spLocks noGrp="1"/>
          </p:cNvSpPr>
          <p:nvPr>
            <p:ph idx="1"/>
          </p:nvPr>
        </p:nvSpPr>
        <p:spPr/>
        <p:txBody>
          <a:bodyPr/>
          <a:lstStyle/>
          <a:p>
            <a:r>
              <a:rPr lang="nl-BE" dirty="0" smtClean="0"/>
              <a:t>CPU met 111 instructies (bit &amp; bytebewerkingen) (</a:t>
            </a:r>
            <a:r>
              <a:rPr lang="nl-BE" dirty="0" err="1" smtClean="0"/>
              <a:t>cfr</a:t>
            </a:r>
            <a:r>
              <a:rPr lang="nl-BE" dirty="0" smtClean="0"/>
              <a:t>. pagina 121)</a:t>
            </a:r>
          </a:p>
          <a:p>
            <a:r>
              <a:rPr lang="nl-BE" dirty="0" smtClean="0"/>
              <a:t>32 digitale </a:t>
            </a:r>
            <a:r>
              <a:rPr lang="nl-BE" dirty="0" err="1" smtClean="0"/>
              <a:t>GPIO-lijnen</a:t>
            </a:r>
            <a:r>
              <a:rPr lang="nl-BE" dirty="0" smtClean="0"/>
              <a:t> verdeeld over vier 8-bit poorten (P0, P1, P2 en P3)</a:t>
            </a:r>
          </a:p>
          <a:p>
            <a:r>
              <a:rPr lang="nl-BE" dirty="0" smtClean="0"/>
              <a:t>Twee timer/counters met vier werkingsmodi</a:t>
            </a:r>
          </a:p>
          <a:p>
            <a:r>
              <a:rPr lang="nl-BE" dirty="0" smtClean="0"/>
              <a:t>Een full duplex serieel kanaal</a:t>
            </a:r>
          </a:p>
          <a:p>
            <a:r>
              <a:rPr lang="nl-BE" dirty="0" smtClean="0"/>
              <a:t>Twee externe </a:t>
            </a:r>
            <a:r>
              <a:rPr lang="nl-BE" dirty="0" err="1" smtClean="0"/>
              <a:t>interruptlijnen</a:t>
            </a:r>
            <a:endParaRPr lang="nl-BE" dirty="0" smtClean="0"/>
          </a:p>
          <a:p>
            <a:endParaRPr lang="nl-B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Eigenschappen van de 8051</a:t>
            </a:r>
            <a:endParaRPr lang="nl-BE" dirty="0"/>
          </a:p>
        </p:txBody>
      </p:sp>
      <p:sp>
        <p:nvSpPr>
          <p:cNvPr id="3" name="Tijdelijke aanduiding voor inhoud 2"/>
          <p:cNvSpPr>
            <a:spLocks noGrp="1"/>
          </p:cNvSpPr>
          <p:nvPr>
            <p:ph idx="1"/>
          </p:nvPr>
        </p:nvSpPr>
        <p:spPr/>
        <p:txBody>
          <a:bodyPr/>
          <a:lstStyle/>
          <a:p>
            <a:r>
              <a:rPr lang="nl-BE" dirty="0" smtClean="0"/>
              <a:t>128 bytes interne RAM waarvan sommige adressen </a:t>
            </a:r>
            <a:r>
              <a:rPr lang="nl-BE" dirty="0" err="1" smtClean="0"/>
              <a:t>bitadresseerbaar</a:t>
            </a:r>
            <a:r>
              <a:rPr lang="nl-BE" dirty="0" smtClean="0"/>
              <a:t> zijn</a:t>
            </a:r>
          </a:p>
          <a:p>
            <a:r>
              <a:rPr lang="nl-BE" dirty="0" smtClean="0"/>
              <a:t>4 KB interne ROM (PROM, EPROM of EEPROM)</a:t>
            </a:r>
          </a:p>
          <a:p>
            <a:r>
              <a:rPr lang="nl-BE" dirty="0" smtClean="0"/>
              <a:t>Uitbreidbaar met 64 KB datageheugen en 64 KB programmageheugen</a:t>
            </a:r>
          </a:p>
          <a:p>
            <a:pPr>
              <a:buNone/>
            </a:pPr>
            <a:endParaRPr lang="nl-B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Beperkingen van de 8051</a:t>
            </a:r>
            <a:endParaRPr lang="nl-BE" dirty="0"/>
          </a:p>
        </p:txBody>
      </p:sp>
      <p:sp>
        <p:nvSpPr>
          <p:cNvPr id="3" name="Tijdelijke aanduiding voor inhoud 2"/>
          <p:cNvSpPr>
            <a:spLocks noGrp="1"/>
          </p:cNvSpPr>
          <p:nvPr>
            <p:ph idx="1"/>
          </p:nvPr>
        </p:nvSpPr>
        <p:spPr/>
        <p:txBody>
          <a:bodyPr/>
          <a:lstStyle/>
          <a:p>
            <a:r>
              <a:rPr lang="nl-BE" dirty="0" smtClean="0"/>
              <a:t>De 8051 telt slechts 40 aansluitingen. </a:t>
            </a:r>
            <a:endParaRPr lang="nl-BE" dirty="0"/>
          </a:p>
          <a:p>
            <a:r>
              <a:rPr lang="nl-BE" dirty="0" smtClean="0"/>
              <a:t>Sommige poortpinnen hebben dus een dubbele functie! (</a:t>
            </a:r>
            <a:r>
              <a:rPr lang="nl-BE" dirty="0" err="1" smtClean="0"/>
              <a:t>cfr</a:t>
            </a:r>
            <a:r>
              <a:rPr lang="nl-BE" dirty="0" smtClean="0"/>
              <a:t>. </a:t>
            </a:r>
            <a:r>
              <a:rPr lang="nl-BE" dirty="0" err="1" smtClean="0"/>
              <a:t>multiplexing</a:t>
            </a:r>
            <a:r>
              <a:rPr lang="nl-BE" dirty="0" smtClean="0"/>
              <a:t>)</a:t>
            </a:r>
            <a:endParaRPr lang="nl-B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82" name="Picture 2"/>
          <p:cNvPicPr>
            <a:picLocks noChangeAspect="1" noChangeArrowheads="1"/>
          </p:cNvPicPr>
          <p:nvPr/>
        </p:nvPicPr>
        <p:blipFill>
          <a:blip r:embed="rId3" cstate="print"/>
          <a:srcRect/>
          <a:stretch>
            <a:fillRect/>
          </a:stretch>
        </p:blipFill>
        <p:spPr bwMode="auto">
          <a:xfrm>
            <a:off x="1517419" y="0"/>
            <a:ext cx="6054977" cy="6858000"/>
          </a:xfrm>
          <a:prstGeom prst="rect">
            <a:avLst/>
          </a:prstGeom>
          <a:noFill/>
          <a:ln w="9525" cap="flat" cmpd="sng" algn="ctr">
            <a:noFill/>
            <a:prstDash val="solid"/>
            <a:miter lim="800000"/>
            <a:headEnd/>
            <a:tailEnd/>
          </a:ln>
          <a:effectLst/>
        </p:spPr>
      </p:pic>
      <p:sp>
        <p:nvSpPr>
          <p:cNvPr id="3" name="Ovaal 2"/>
          <p:cNvSpPr/>
          <p:nvPr/>
        </p:nvSpPr>
        <p:spPr bwMode="auto">
          <a:xfrm>
            <a:off x="5516488" y="1484784"/>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11" name="Ovaal 10"/>
          <p:cNvSpPr/>
          <p:nvPr/>
        </p:nvSpPr>
        <p:spPr bwMode="auto">
          <a:xfrm>
            <a:off x="6300192" y="3717032"/>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cxnSp>
        <p:nvCxnSpPr>
          <p:cNvPr id="13" name="Rechte verbindingslijn 12"/>
          <p:cNvCxnSpPr>
            <a:endCxn id="3" idx="6"/>
          </p:cNvCxnSpPr>
          <p:nvPr/>
        </p:nvCxnSpPr>
        <p:spPr bwMode="auto">
          <a:xfrm rot="10800000">
            <a:off x="6380584" y="1880828"/>
            <a:ext cx="711696" cy="6204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Ovaal 17"/>
          <p:cNvSpPr/>
          <p:nvPr/>
        </p:nvSpPr>
        <p:spPr bwMode="auto">
          <a:xfrm>
            <a:off x="6228184" y="2348880"/>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34" name="Ovaal 33"/>
          <p:cNvSpPr/>
          <p:nvPr/>
        </p:nvSpPr>
        <p:spPr bwMode="auto">
          <a:xfrm>
            <a:off x="2411760" y="4113076"/>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35" name="Ovaal 34"/>
          <p:cNvSpPr/>
          <p:nvPr/>
        </p:nvSpPr>
        <p:spPr bwMode="auto">
          <a:xfrm>
            <a:off x="2195736" y="1241140"/>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37" name="Ovaal 36"/>
          <p:cNvSpPr/>
          <p:nvPr/>
        </p:nvSpPr>
        <p:spPr bwMode="auto">
          <a:xfrm>
            <a:off x="2843808" y="1484784"/>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40" name="Ovaal 39"/>
          <p:cNvSpPr/>
          <p:nvPr/>
        </p:nvSpPr>
        <p:spPr bwMode="auto">
          <a:xfrm>
            <a:off x="2564160" y="2492896"/>
            <a:ext cx="864096" cy="792088"/>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8" grpId="0" animBg="1"/>
      <p:bldP spid="34" grpId="0" animBg="1"/>
      <p:bldP spid="35" grpId="0" animBg="1"/>
      <p:bldP spid="37"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Geheugenmodel v/d 8051</a:t>
            </a:r>
            <a:endParaRPr lang="nl-B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91657" y="2715419"/>
            <a:ext cx="6448695" cy="3377888"/>
          </a:xfrm>
          <a:prstGeom prst="rect">
            <a:avLst/>
          </a:prstGeom>
          <a:noFill/>
          <a:ln w="9525">
            <a:noFill/>
            <a:miter lim="800000"/>
            <a:headEnd/>
            <a:tailEnd/>
          </a:ln>
          <a:effectLst/>
        </p:spPr>
      </p:pic>
      <p:sp>
        <p:nvSpPr>
          <p:cNvPr id="5" name="Rechthoek 4"/>
          <p:cNvSpPr/>
          <p:nvPr/>
        </p:nvSpPr>
        <p:spPr bwMode="auto">
          <a:xfrm>
            <a:off x="5004048" y="4437112"/>
            <a:ext cx="1152128" cy="9361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6" name="Tekstvak 5"/>
          <p:cNvSpPr txBox="1"/>
          <p:nvPr/>
        </p:nvSpPr>
        <p:spPr>
          <a:xfrm>
            <a:off x="1592709" y="6156012"/>
            <a:ext cx="6579691" cy="369332"/>
          </a:xfrm>
          <a:prstGeom prst="rect">
            <a:avLst/>
          </a:prstGeom>
          <a:noFill/>
        </p:spPr>
        <p:txBody>
          <a:bodyPr wrap="square" rtlCol="0">
            <a:spAutoFit/>
          </a:bodyPr>
          <a:lstStyle/>
          <a:p>
            <a:pPr algn="l"/>
            <a:r>
              <a:rPr lang="nl-BE" dirty="0" smtClean="0">
                <a:solidFill>
                  <a:schemeClr val="bg2"/>
                </a:solidFill>
              </a:rPr>
              <a:t>Waar bevinden zich de I/</a:t>
            </a:r>
            <a:r>
              <a:rPr lang="nl-BE" dirty="0" err="1" smtClean="0">
                <a:solidFill>
                  <a:schemeClr val="bg2"/>
                </a:solidFill>
              </a:rPr>
              <a:t>O-registers</a:t>
            </a:r>
            <a:r>
              <a:rPr lang="nl-BE" dirty="0" smtClean="0">
                <a:solidFill>
                  <a:schemeClr val="bg2"/>
                </a:solidFill>
              </a:rPr>
              <a:t>?</a:t>
            </a:r>
            <a:endParaRPr lang="nl-BE"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Geheugenmodel v/d 8051</a:t>
            </a:r>
            <a:endParaRPr lang="nl-B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91657" y="2715419"/>
            <a:ext cx="6448695" cy="3377888"/>
          </a:xfrm>
          <a:prstGeom prst="rect">
            <a:avLst/>
          </a:prstGeom>
          <a:noFill/>
          <a:ln w="9525">
            <a:noFill/>
            <a:miter lim="800000"/>
            <a:headEnd/>
            <a:tailEnd/>
          </a:ln>
          <a:effectLst/>
        </p:spPr>
      </p:pic>
      <p:sp>
        <p:nvSpPr>
          <p:cNvPr id="7" name="Afgeronde rechthoek 6"/>
          <p:cNvSpPr/>
          <p:nvPr/>
        </p:nvSpPr>
        <p:spPr bwMode="auto">
          <a:xfrm>
            <a:off x="4716016" y="2924944"/>
            <a:ext cx="1368152" cy="792088"/>
          </a:xfrm>
          <a:prstGeom prst="roundRect">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nl-BE" sz="1800" b="0" i="0" u="none" strike="noStrike" cap="none" normalizeH="0" baseline="0" dirty="0" err="1" smtClean="0">
                <a:ln>
                  <a:noFill/>
                </a:ln>
                <a:solidFill>
                  <a:srgbClr val="000000"/>
                </a:solidFill>
                <a:effectLst/>
                <a:latin typeface="Verdana" pitchFamily="34" charset="0"/>
              </a:rPr>
              <a:t>Mapping</a:t>
            </a:r>
            <a:r>
              <a:rPr kumimoji="0" lang="nl-BE" sz="1800" b="0" i="0" u="none" strike="noStrike" cap="none" normalizeH="0" baseline="0" dirty="0" smtClean="0">
                <a:ln>
                  <a:noFill/>
                </a:ln>
                <a:solidFill>
                  <a:srgbClr val="000000"/>
                </a:solidFill>
                <a:effectLst/>
                <a:latin typeface="Verdana" pitchFamily="34" charset="0"/>
              </a:rPr>
              <a:t>!</a:t>
            </a:r>
          </a:p>
        </p:txBody>
      </p:sp>
      <p:sp>
        <p:nvSpPr>
          <p:cNvPr id="9" name="PIJL-OMLAAG 8"/>
          <p:cNvSpPr/>
          <p:nvPr/>
        </p:nvSpPr>
        <p:spPr bwMode="auto">
          <a:xfrm>
            <a:off x="5148064" y="3789040"/>
            <a:ext cx="484632" cy="86409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nl-BE" sz="1800" b="0" i="0" u="none" strike="noStrike" cap="none" normalizeH="0" baseline="0" smtClean="0">
              <a:ln>
                <a:noFill/>
              </a:ln>
              <a:solidFill>
                <a:schemeClr val="tx1"/>
              </a:solidFill>
              <a:effectLst/>
              <a:latin typeface="Verdana" pitchFamily="34" charset="0"/>
            </a:endParaRPr>
          </a:p>
        </p:txBody>
      </p:sp>
      <p:sp>
        <p:nvSpPr>
          <p:cNvPr id="10" name="Afgeronde rechthoek 9"/>
          <p:cNvSpPr/>
          <p:nvPr/>
        </p:nvSpPr>
        <p:spPr bwMode="auto">
          <a:xfrm>
            <a:off x="1907704" y="6093306"/>
            <a:ext cx="1368152" cy="648061"/>
          </a:xfrm>
          <a:prstGeom prst="roundRect">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nl-BE" sz="1800" b="0" i="0" u="none" strike="noStrike" cap="none" normalizeH="0" baseline="0" dirty="0" err="1" smtClean="0">
                <a:ln>
                  <a:noFill/>
                </a:ln>
                <a:solidFill>
                  <a:srgbClr val="000000"/>
                </a:solidFill>
                <a:effectLst/>
                <a:latin typeface="Verdana" pitchFamily="34" charset="0"/>
              </a:rPr>
              <a:t>movc</a:t>
            </a:r>
            <a:endParaRPr kumimoji="0" lang="nl-BE" sz="1800" b="0" i="0" u="none" strike="noStrike" cap="none" normalizeH="0" baseline="0" dirty="0" smtClean="0">
              <a:ln>
                <a:noFill/>
              </a:ln>
              <a:solidFill>
                <a:srgbClr val="000000"/>
              </a:solidFill>
              <a:effectLst/>
              <a:latin typeface="Verdana" pitchFamily="34" charset="0"/>
            </a:endParaRPr>
          </a:p>
        </p:txBody>
      </p:sp>
      <p:sp>
        <p:nvSpPr>
          <p:cNvPr id="11" name="Afgeronde rechthoek 10"/>
          <p:cNvSpPr/>
          <p:nvPr/>
        </p:nvSpPr>
        <p:spPr bwMode="auto">
          <a:xfrm>
            <a:off x="4283968" y="6093307"/>
            <a:ext cx="1368152" cy="648061"/>
          </a:xfrm>
          <a:prstGeom prst="roundRect">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nl-BE" sz="1800" b="0" i="0" u="none" strike="noStrike" cap="none" normalizeH="0" baseline="0" dirty="0" err="1" smtClean="0">
                <a:ln>
                  <a:noFill/>
                </a:ln>
                <a:solidFill>
                  <a:srgbClr val="000000"/>
                </a:solidFill>
                <a:effectLst/>
                <a:latin typeface="Verdana" pitchFamily="34" charset="0"/>
              </a:rPr>
              <a:t>mov</a:t>
            </a:r>
            <a:endParaRPr kumimoji="0" lang="nl-BE" sz="1800" b="0" i="0" u="none" strike="noStrike" cap="none" normalizeH="0" baseline="0" dirty="0" smtClean="0">
              <a:ln>
                <a:noFill/>
              </a:ln>
              <a:solidFill>
                <a:srgbClr val="000000"/>
              </a:solidFill>
              <a:effectLst/>
              <a:latin typeface="Verdana" pitchFamily="34" charset="0"/>
            </a:endParaRPr>
          </a:p>
        </p:txBody>
      </p:sp>
      <p:sp>
        <p:nvSpPr>
          <p:cNvPr id="12" name="Afgeronde rechthoek 11"/>
          <p:cNvSpPr/>
          <p:nvPr/>
        </p:nvSpPr>
        <p:spPr bwMode="auto">
          <a:xfrm>
            <a:off x="6084168" y="6093307"/>
            <a:ext cx="1368152" cy="648061"/>
          </a:xfrm>
          <a:prstGeom prst="roundRect">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nl-BE" sz="1800" b="0" i="0" u="none" strike="noStrike" cap="none" normalizeH="0" baseline="0" dirty="0" err="1" smtClean="0">
                <a:ln>
                  <a:noFill/>
                </a:ln>
                <a:solidFill>
                  <a:srgbClr val="000000"/>
                </a:solidFill>
                <a:effectLst/>
                <a:latin typeface="Verdana" pitchFamily="34" charset="0"/>
              </a:rPr>
              <a:t>movx</a:t>
            </a:r>
            <a:endParaRPr kumimoji="0" lang="nl-BE" sz="1800" b="0" i="0" u="none" strike="noStrike" cap="none" normalizeH="0" baseline="0" dirty="0" smtClean="0">
              <a:ln>
                <a:noFill/>
              </a:ln>
              <a:solidFill>
                <a:srgbClr val="000000"/>
              </a:solidFill>
              <a:effectLst/>
              <a:latin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ofdstuk1-a">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nl-NL"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nl-NL"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hoofdstuk1-a</Template>
  <TotalTime>498</TotalTime>
  <Words>601</Words>
  <Application>Microsoft Office PowerPoint</Application>
  <PresentationFormat>Diavoorstelling (4:3)</PresentationFormat>
  <Paragraphs>94</Paragraphs>
  <Slides>22</Slides>
  <Notes>1</Notes>
  <HiddenSlides>0</HiddenSlides>
  <MMClips>0</MMClips>
  <ScaleCrop>false</ScaleCrop>
  <HeadingPairs>
    <vt:vector size="4" baseType="variant">
      <vt:variant>
        <vt:lpstr>Thema</vt:lpstr>
      </vt:variant>
      <vt:variant>
        <vt:i4>1</vt:i4>
      </vt:variant>
      <vt:variant>
        <vt:lpstr>Diatitels</vt:lpstr>
      </vt:variant>
      <vt:variant>
        <vt:i4>22</vt:i4>
      </vt:variant>
    </vt:vector>
  </HeadingPairs>
  <TitlesOfParts>
    <vt:vector size="23" baseType="lpstr">
      <vt:lpstr>hoofdstuk1-a</vt:lpstr>
      <vt:lpstr>Hoofdstuk 2</vt:lpstr>
      <vt:lpstr>Geschiedenis van MCS-51</vt:lpstr>
      <vt:lpstr>Vereenvoudigd blokschema</vt:lpstr>
      <vt:lpstr>Eigenschappen van de 8051</vt:lpstr>
      <vt:lpstr>Eigenschappen van de 8051</vt:lpstr>
      <vt:lpstr>Beperkingen van de 8051</vt:lpstr>
      <vt:lpstr>Dia 7</vt:lpstr>
      <vt:lpstr>Geheugenmodel v/d 8051</vt:lpstr>
      <vt:lpstr>Geheugenmodel v/d 8051</vt:lpstr>
      <vt:lpstr>Overzicht v/d registers</vt:lpstr>
      <vt:lpstr>Overzicht v/d registers</vt:lpstr>
      <vt:lpstr>Het Program Status Word</vt:lpstr>
      <vt:lpstr>Verschillende vlaggen</vt:lpstr>
      <vt:lpstr>De GPR’s</vt:lpstr>
      <vt:lpstr>De C8051F120 controller</vt:lpstr>
      <vt:lpstr>Eigenschappen v/d C8051F120 controller</vt:lpstr>
      <vt:lpstr>Eigenschappen v/d C8051F120 controller</vt:lpstr>
      <vt:lpstr>Dia 18</vt:lpstr>
      <vt:lpstr>Geheugenmodel v/d C8051F120</vt:lpstr>
      <vt:lpstr>Geheugenmodel C8051F120</vt:lpstr>
      <vt:lpstr>Vorige les</vt:lpstr>
      <vt:lpstr>Deze 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Computerperiferie</dc:title>
  <dc:creator>Wim</dc:creator>
  <cp:lastModifiedBy>Wim</cp:lastModifiedBy>
  <cp:revision>65</cp:revision>
  <dcterms:created xsi:type="dcterms:W3CDTF">2008-09-23T09:09:50Z</dcterms:created>
  <dcterms:modified xsi:type="dcterms:W3CDTF">2011-09-26T11:56:50Z</dcterms:modified>
</cp:coreProperties>
</file>