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8" r:id="rId18"/>
    <p:sldId id="277" r:id="rId19"/>
    <p:sldId id="275" r:id="rId20"/>
    <p:sldId id="279" r:id="rId21"/>
    <p:sldId id="257" r:id="rId22"/>
    <p:sldId id="276" r:id="rId23"/>
    <p:sldId id="278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E615-E6FB-4FD4-900C-E94B4315BA20}" type="datetimeFigureOut">
              <a:rPr lang="nl-BE" smtClean="0"/>
              <a:pPr/>
              <a:t>12/10/2010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450C-413C-4D07-8244-747351F8F0D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BE" dirty="0" smtClean="0">
                <a:effectLst/>
              </a:rPr>
              <a:t>Hoofdstuk 3</a:t>
            </a:r>
            <a:endParaRPr lang="nl-NL" dirty="0">
              <a:effectLst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8051 instructieset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Immediate</a:t>
            </a:r>
            <a:r>
              <a:rPr lang="nl-BE" dirty="0" smtClean="0"/>
              <a:t>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Instructielengte = 2 bytes of 3 bytes</a:t>
            </a:r>
          </a:p>
          <a:p>
            <a:r>
              <a:rPr lang="nl-BE" dirty="0" smtClean="0"/>
              <a:t>1 byte voor functiecode en 1 byte voor </a:t>
            </a:r>
            <a:r>
              <a:rPr lang="nl-BE" dirty="0" err="1" smtClean="0"/>
              <a:t>immediate</a:t>
            </a:r>
            <a:r>
              <a:rPr lang="nl-BE" dirty="0" smtClean="0"/>
              <a:t> data </a:t>
            </a:r>
          </a:p>
          <a:p>
            <a:r>
              <a:rPr lang="nl-BE" dirty="0" smtClean="0"/>
              <a:t>1 byte voor functiecode en 2 bytes voor </a:t>
            </a:r>
            <a:r>
              <a:rPr lang="nl-BE" dirty="0" err="1" smtClean="0"/>
              <a:t>immediate</a:t>
            </a:r>
            <a:r>
              <a:rPr lang="nl-BE" dirty="0" smtClean="0"/>
              <a:t> data (DPTR kan 2 bytes data bevatten!)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Immediate</a:t>
            </a:r>
            <a:r>
              <a:rPr lang="nl-BE" dirty="0" smtClean="0"/>
              <a:t>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Voorbeelden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A,#12d (2 bytes)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DPTR,#8000h (3 bytes)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Relatieve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nl-BE" dirty="0" smtClean="0"/>
              <a:t>Instructielengte = 2 bytes</a:t>
            </a:r>
          </a:p>
          <a:p>
            <a:r>
              <a:rPr lang="nl-BE" dirty="0" smtClean="0"/>
              <a:t>Gebruikt bij de onvoorwaardelijke spronginstructie </a:t>
            </a:r>
            <a:r>
              <a:rPr lang="nl-BE" u="sng" dirty="0" err="1" smtClean="0"/>
              <a:t>sjmp</a:t>
            </a:r>
            <a:r>
              <a:rPr lang="nl-BE" dirty="0" smtClean="0"/>
              <a:t> en bij alle voorwaardelijke spronginstructies zoals bv. </a:t>
            </a:r>
            <a:r>
              <a:rPr lang="nl-BE" u="sng" dirty="0" err="1"/>
              <a:t>d</a:t>
            </a:r>
            <a:r>
              <a:rPr lang="nl-BE" u="sng" dirty="0" err="1" smtClean="0"/>
              <a:t>jnz</a:t>
            </a:r>
            <a:r>
              <a:rPr lang="nl-BE" dirty="0" smtClean="0"/>
              <a:t>, </a:t>
            </a:r>
            <a:r>
              <a:rPr lang="nl-BE" u="sng" dirty="0" err="1" smtClean="0"/>
              <a:t>cjne</a:t>
            </a:r>
            <a:r>
              <a:rPr lang="nl-BE" dirty="0" smtClean="0"/>
              <a:t>, </a:t>
            </a:r>
            <a:r>
              <a:rPr lang="nl-BE" u="sng" dirty="0" err="1" smtClean="0"/>
              <a:t>jb</a:t>
            </a:r>
            <a:r>
              <a:rPr lang="nl-BE" dirty="0" smtClean="0"/>
              <a:t>, </a:t>
            </a:r>
            <a:r>
              <a:rPr lang="nl-BE" u="sng" dirty="0" err="1" smtClean="0"/>
              <a:t>jnb</a:t>
            </a:r>
            <a:r>
              <a:rPr lang="nl-BE" dirty="0" smtClean="0"/>
              <a:t>, </a:t>
            </a:r>
            <a:r>
              <a:rPr lang="nl-BE" u="sng" dirty="0" err="1" smtClean="0"/>
              <a:t>jc</a:t>
            </a:r>
            <a:r>
              <a:rPr lang="nl-BE" dirty="0" smtClean="0"/>
              <a:t>, </a:t>
            </a:r>
            <a:r>
              <a:rPr lang="nl-BE" u="sng" dirty="0" err="1" smtClean="0"/>
              <a:t>jnc</a:t>
            </a:r>
            <a:r>
              <a:rPr lang="nl-BE" dirty="0" smtClean="0"/>
              <a:t>, …</a:t>
            </a:r>
            <a:endParaRPr lang="nl-BE" u="sng" dirty="0" smtClean="0"/>
          </a:p>
          <a:p>
            <a:r>
              <a:rPr lang="nl-BE" dirty="0" smtClean="0"/>
              <a:t>Enkel mogelijk bij een spong van 127 adressen vooruit of 128 adressen terug (</a:t>
            </a:r>
            <a:r>
              <a:rPr lang="nl-BE" dirty="0" err="1" smtClean="0"/>
              <a:t>cfr</a:t>
            </a:r>
            <a:r>
              <a:rPr lang="nl-BE" dirty="0" smtClean="0"/>
              <a:t>. 2-complement)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Absolute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Instructielengte = 2 bytes</a:t>
            </a:r>
          </a:p>
          <a:p>
            <a:r>
              <a:rPr lang="nl-BE" dirty="0" smtClean="0"/>
              <a:t>Komt voor bij onvoorwaardelijke sprongen of bij de aanroep van een subroutine (2</a:t>
            </a:r>
            <a:r>
              <a:rPr lang="nl-BE" baseline="30000" dirty="0" smtClean="0"/>
              <a:t>e</a:t>
            </a:r>
            <a:r>
              <a:rPr lang="nl-BE" dirty="0" smtClean="0"/>
              <a:t> byte bevat absoluut adres)</a:t>
            </a:r>
          </a:p>
          <a:p>
            <a:r>
              <a:rPr lang="nl-BE" dirty="0" smtClean="0"/>
              <a:t>Beperkt tot 256 bytes!</a:t>
            </a:r>
          </a:p>
          <a:p>
            <a:r>
              <a:rPr lang="nl-BE" dirty="0" smtClean="0"/>
              <a:t>Voorbeelden:</a:t>
            </a:r>
          </a:p>
          <a:p>
            <a:pPr lvl="2"/>
            <a:r>
              <a:rPr lang="nl-BE" dirty="0" err="1" smtClean="0"/>
              <a:t>ajmp</a:t>
            </a:r>
            <a:r>
              <a:rPr lang="nl-BE" dirty="0" smtClean="0"/>
              <a:t> verder</a:t>
            </a:r>
          </a:p>
          <a:p>
            <a:pPr lvl="2"/>
            <a:r>
              <a:rPr lang="nl-BE" dirty="0" err="1" smtClean="0"/>
              <a:t>acall</a:t>
            </a:r>
            <a:r>
              <a:rPr lang="nl-BE" dirty="0" smtClean="0"/>
              <a:t> schrijf_uit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Long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Instructielengte = 3 bytes</a:t>
            </a:r>
          </a:p>
          <a:p>
            <a:r>
              <a:rPr lang="nl-BE" dirty="0" smtClean="0"/>
              <a:t>Gebruik gelijkaardig aan absolute adressering maar het doeladres bestaat uit 2 bytes</a:t>
            </a:r>
          </a:p>
          <a:p>
            <a:r>
              <a:rPr lang="nl-BE" dirty="0" smtClean="0"/>
              <a:t>Voorbeelden:</a:t>
            </a:r>
          </a:p>
          <a:p>
            <a:pPr lvl="2"/>
            <a:r>
              <a:rPr lang="nl-BE" dirty="0" err="1" smtClean="0"/>
              <a:t>ljmp</a:t>
            </a:r>
            <a:r>
              <a:rPr lang="nl-BE" dirty="0" smtClean="0"/>
              <a:t> verder</a:t>
            </a:r>
          </a:p>
          <a:p>
            <a:pPr lvl="2"/>
            <a:r>
              <a:rPr lang="nl-BE" dirty="0" err="1" smtClean="0"/>
              <a:t>lcall</a:t>
            </a:r>
            <a:r>
              <a:rPr lang="nl-BE" dirty="0" smtClean="0"/>
              <a:t> lees_kar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Indexed</a:t>
            </a:r>
            <a:r>
              <a:rPr lang="nl-BE" dirty="0" smtClean="0"/>
              <a:t>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 dergelijke instructies wordt een adres gevonden dat eerst nog dient berekend te worden!</a:t>
            </a:r>
          </a:p>
          <a:p>
            <a:r>
              <a:rPr lang="nl-BE" dirty="0" smtClean="0"/>
              <a:t>Voorbeeld:</a:t>
            </a:r>
          </a:p>
          <a:p>
            <a:pPr lvl="2"/>
            <a:r>
              <a:rPr lang="nl-BE" dirty="0" err="1" smtClean="0"/>
              <a:t>movc</a:t>
            </a:r>
            <a:r>
              <a:rPr lang="nl-BE" dirty="0" smtClean="0"/>
              <a:t> A,@A+PC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Samengevat</a:t>
            </a:r>
            <a:endParaRPr lang="nl-B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67073"/>
            <a:ext cx="8229600" cy="359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Vorige les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Gebruik van de </a:t>
            </a:r>
            <a:r>
              <a:rPr lang="nl-BE" dirty="0" err="1" smtClean="0"/>
              <a:t>carry-vlag</a:t>
            </a:r>
            <a:r>
              <a:rPr lang="nl-BE" dirty="0" smtClean="0"/>
              <a:t> voor het opslaan van één bit informatie</a:t>
            </a:r>
          </a:p>
          <a:p>
            <a:r>
              <a:rPr lang="nl-BE" dirty="0" smtClean="0"/>
              <a:t>Gebruikte instructies:</a:t>
            </a:r>
          </a:p>
          <a:p>
            <a:pPr lvl="1"/>
            <a:r>
              <a:rPr lang="nl-BE" dirty="0" err="1"/>
              <a:t>j</a:t>
            </a:r>
            <a:r>
              <a:rPr lang="nl-BE" dirty="0" err="1" smtClean="0"/>
              <a:t>c</a:t>
            </a:r>
            <a:r>
              <a:rPr lang="nl-BE" dirty="0" smtClean="0"/>
              <a:t>, </a:t>
            </a:r>
            <a:r>
              <a:rPr lang="nl-BE" dirty="0" err="1" smtClean="0"/>
              <a:t>jnc</a:t>
            </a:r>
            <a:r>
              <a:rPr lang="nl-BE" dirty="0" smtClean="0"/>
              <a:t>, </a:t>
            </a:r>
            <a:r>
              <a:rPr lang="nl-BE" dirty="0" err="1" smtClean="0"/>
              <a:t>mov</a:t>
            </a:r>
            <a:r>
              <a:rPr lang="nl-BE" dirty="0" smtClean="0"/>
              <a:t>, </a:t>
            </a:r>
            <a:r>
              <a:rPr lang="nl-BE" dirty="0" err="1" smtClean="0"/>
              <a:t>djnz</a:t>
            </a:r>
            <a:r>
              <a:rPr lang="nl-BE" dirty="0" smtClean="0"/>
              <a:t>, </a:t>
            </a:r>
            <a:r>
              <a:rPr lang="nl-BE" dirty="0" err="1" smtClean="0"/>
              <a:t>jb</a:t>
            </a:r>
            <a:r>
              <a:rPr lang="nl-BE" dirty="0" smtClean="0"/>
              <a:t>, </a:t>
            </a:r>
            <a:r>
              <a:rPr lang="nl-BE" dirty="0" err="1" smtClean="0"/>
              <a:t>jnb</a:t>
            </a:r>
            <a:r>
              <a:rPr lang="nl-BE" dirty="0" smtClean="0"/>
              <a:t>, </a:t>
            </a:r>
            <a:r>
              <a:rPr lang="nl-BE" dirty="0" err="1" smtClean="0"/>
              <a:t>jmp</a:t>
            </a:r>
            <a:r>
              <a:rPr lang="nl-BE" dirty="0" smtClean="0"/>
              <a:t>, </a:t>
            </a:r>
            <a:r>
              <a:rPr lang="nl-BE" dirty="0" err="1" smtClean="0"/>
              <a:t>rl</a:t>
            </a:r>
            <a:r>
              <a:rPr lang="nl-BE" dirty="0" smtClean="0"/>
              <a:t>, </a:t>
            </a:r>
            <a:r>
              <a:rPr lang="nl-BE" dirty="0" err="1" smtClean="0"/>
              <a:t>rr</a:t>
            </a:r>
            <a:r>
              <a:rPr lang="nl-BE" dirty="0" smtClean="0"/>
              <a:t>, </a:t>
            </a:r>
            <a:r>
              <a:rPr lang="nl-BE" dirty="0" err="1" smtClean="0"/>
              <a:t>cpl</a:t>
            </a:r>
            <a:r>
              <a:rPr lang="nl-BE" dirty="0" smtClean="0"/>
              <a:t>, </a:t>
            </a:r>
            <a:r>
              <a:rPr lang="nl-BE" dirty="0" err="1" smtClean="0"/>
              <a:t>setb</a:t>
            </a:r>
            <a:r>
              <a:rPr lang="nl-BE" dirty="0" smtClean="0"/>
              <a:t>, </a:t>
            </a:r>
            <a:r>
              <a:rPr lang="nl-BE" dirty="0" err="1" smtClean="0"/>
              <a:t>clr</a:t>
            </a:r>
            <a:endParaRPr lang="nl-BE" dirty="0" smtClean="0"/>
          </a:p>
          <a:p>
            <a:pPr lvl="1"/>
            <a:r>
              <a:rPr lang="nl-BE" dirty="0" smtClean="0"/>
              <a:t>Sommige bitinstructies kunnen worden toegepast op bytes, op voorwaarde dat de accumulator wordt gebruikt! </a:t>
            </a:r>
          </a:p>
          <a:p>
            <a:r>
              <a:rPr lang="nl-BE" dirty="0" smtClean="0"/>
              <a:t>± Afscannen toetsenbord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Deze les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Afwerken van reeks 2 (enkel afscannen)</a:t>
            </a:r>
          </a:p>
          <a:p>
            <a:pPr lvl="1"/>
            <a:r>
              <a:rPr lang="nl-BE" dirty="0" smtClean="0"/>
              <a:t>Voorzien dat het afscannen stabiel gebeurt d.m.v. het toevoegen van extra code voor het opvangen van </a:t>
            </a:r>
            <a:r>
              <a:rPr lang="nl-BE" dirty="0" err="1" smtClean="0"/>
              <a:t>contactdender</a:t>
            </a:r>
            <a:r>
              <a:rPr lang="nl-BE" dirty="0" smtClean="0"/>
              <a:t>!</a:t>
            </a:r>
          </a:p>
          <a:p>
            <a:r>
              <a:rPr lang="nl-BE" dirty="0" smtClean="0"/>
              <a:t>Laatste oefening van reeks 1 uitwerken</a:t>
            </a:r>
          </a:p>
          <a:p>
            <a:r>
              <a:rPr lang="nl-BE" dirty="0" smtClean="0"/>
              <a:t>Beginnen aan reeks 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 </a:t>
            </a:r>
            <a:r>
              <a:rPr lang="nl-BE" dirty="0"/>
              <a:t>T</a:t>
            </a:r>
            <a:r>
              <a:rPr lang="nl-BE" dirty="0" smtClean="0"/>
              <a:t>imer 0 en Timer 1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Te gebruiken registers?</a:t>
            </a:r>
          </a:p>
          <a:p>
            <a:pPr lvl="1"/>
            <a:r>
              <a:rPr lang="nl-BE" dirty="0" err="1" smtClean="0"/>
              <a:t>THx</a:t>
            </a:r>
            <a:r>
              <a:rPr lang="nl-BE" dirty="0" smtClean="0"/>
              <a:t> en </a:t>
            </a:r>
            <a:r>
              <a:rPr lang="nl-BE" dirty="0" err="1" smtClean="0"/>
              <a:t>TLx</a:t>
            </a:r>
            <a:r>
              <a:rPr lang="nl-BE" dirty="0" smtClean="0"/>
              <a:t> (telregisters)</a:t>
            </a:r>
          </a:p>
          <a:p>
            <a:pPr lvl="1"/>
            <a:r>
              <a:rPr lang="nl-BE" dirty="0" smtClean="0"/>
              <a:t>TMOD (configuratieregister)</a:t>
            </a:r>
          </a:p>
          <a:p>
            <a:pPr lvl="1"/>
            <a:r>
              <a:rPr lang="nl-BE" dirty="0" smtClean="0"/>
              <a:t>TCON (controleregister)</a:t>
            </a:r>
          </a:p>
          <a:p>
            <a:pPr lvl="1"/>
            <a:r>
              <a:rPr lang="nl-BE" dirty="0" smtClean="0"/>
              <a:t>CKCON (</a:t>
            </a:r>
            <a:r>
              <a:rPr lang="nl-BE" dirty="0" err="1" smtClean="0"/>
              <a:t>clock</a:t>
            </a:r>
            <a:r>
              <a:rPr lang="nl-BE" dirty="0" smtClean="0"/>
              <a:t> controleregister)</a:t>
            </a:r>
          </a:p>
          <a:p>
            <a:r>
              <a:rPr lang="nl-BE" dirty="0" smtClean="0"/>
              <a:t>Vier werkingsmodi waarvan slechts mode 1 en mode 2 belangrijk zijn:</a:t>
            </a:r>
          </a:p>
          <a:p>
            <a:pPr lvl="1"/>
            <a:r>
              <a:rPr lang="nl-BE" dirty="0" smtClean="0"/>
              <a:t>Mode 1 =&gt; 16 bit T/C</a:t>
            </a:r>
          </a:p>
          <a:p>
            <a:pPr lvl="1"/>
            <a:r>
              <a:rPr lang="nl-BE" dirty="0" smtClean="0"/>
              <a:t>Mode 2 =&gt; 8 bit T/C met </a:t>
            </a:r>
            <a:r>
              <a:rPr lang="nl-BE" dirty="0" err="1" smtClean="0"/>
              <a:t>autoreload</a:t>
            </a:r>
            <a:r>
              <a:rPr lang="nl-BE" dirty="0" smtClean="0"/>
              <a:t> (enkel mogelijk voor kleine tijdsintervallen)</a:t>
            </a:r>
          </a:p>
          <a:p>
            <a:pPr lvl="1"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Instructies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Binair </a:t>
            </a:r>
          </a:p>
          <a:p>
            <a:pPr lvl="1"/>
            <a:r>
              <a:rPr lang="nl-BE" dirty="0" err="1" smtClean="0"/>
              <a:t>opcode</a:t>
            </a:r>
            <a:r>
              <a:rPr lang="nl-BE" dirty="0" smtClean="0"/>
              <a:t> gevolgd door een aantal </a:t>
            </a:r>
            <a:r>
              <a:rPr lang="nl-BE" dirty="0" err="1" smtClean="0"/>
              <a:t>operanden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1, 2 of 3 bytes lang afhankelijk van de adresseermode</a:t>
            </a:r>
          </a:p>
          <a:p>
            <a:r>
              <a:rPr lang="nl-BE" dirty="0" smtClean="0"/>
              <a:t>Assembleertaal</a:t>
            </a:r>
          </a:p>
          <a:p>
            <a:pPr lvl="1"/>
            <a:r>
              <a:rPr lang="nl-BE" dirty="0" err="1" smtClean="0"/>
              <a:t>Mnemonic</a:t>
            </a:r>
            <a:r>
              <a:rPr lang="nl-BE" dirty="0" smtClean="0"/>
              <a:t> gevolgd door een aantal parameters (meestal 1 of 2)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Timer 0 mode 1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315275" cy="429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071" y="4653136"/>
            <a:ext cx="44004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al 5"/>
          <p:cNvSpPr/>
          <p:nvPr/>
        </p:nvSpPr>
        <p:spPr>
          <a:xfrm>
            <a:off x="4139952" y="1700808"/>
            <a:ext cx="1368152" cy="129614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PIJL-LINKS 6"/>
          <p:cNvSpPr/>
          <p:nvPr/>
        </p:nvSpPr>
        <p:spPr>
          <a:xfrm>
            <a:off x="5652120" y="213285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6876256" y="1772816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mov</a:t>
            </a:r>
            <a:r>
              <a:rPr lang="nl-BE" dirty="0" smtClean="0"/>
              <a:t> TMOD,#01h (timer 0 mode 1)</a:t>
            </a:r>
          </a:p>
          <a:p>
            <a:r>
              <a:rPr lang="nl-BE" dirty="0" err="1"/>
              <a:t>m</a:t>
            </a:r>
            <a:r>
              <a:rPr lang="nl-BE" dirty="0" err="1" smtClean="0"/>
              <a:t>ov</a:t>
            </a:r>
            <a:r>
              <a:rPr lang="nl-BE" dirty="0" smtClean="0"/>
              <a:t> TMOD,#10h</a:t>
            </a:r>
          </a:p>
          <a:p>
            <a:r>
              <a:rPr lang="nl-BE" dirty="0" smtClean="0"/>
              <a:t>(timer 1 mode 1)</a:t>
            </a:r>
            <a:endParaRPr lang="nl-BE" dirty="0"/>
          </a:p>
        </p:txBody>
      </p:sp>
      <p:sp>
        <p:nvSpPr>
          <p:cNvPr id="9" name="Ovaal 8"/>
          <p:cNvSpPr/>
          <p:nvPr/>
        </p:nvSpPr>
        <p:spPr>
          <a:xfrm>
            <a:off x="6516216" y="4077072"/>
            <a:ext cx="1368152" cy="129614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PIJL-OMLAAG 9"/>
          <p:cNvSpPr/>
          <p:nvPr/>
        </p:nvSpPr>
        <p:spPr>
          <a:xfrm>
            <a:off x="6948264" y="5517232"/>
            <a:ext cx="484632" cy="978408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4283968" y="616530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Starten/stoppen timers</a:t>
            </a:r>
          </a:p>
          <a:p>
            <a:r>
              <a:rPr lang="nl-BE" dirty="0" smtClean="0"/>
              <a:t>Pollen op TF0/ TF1</a:t>
            </a:r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3059832" y="1700808"/>
            <a:ext cx="1368152" cy="129614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PIJL-LINKS 13"/>
          <p:cNvSpPr/>
          <p:nvPr/>
        </p:nvSpPr>
        <p:spPr>
          <a:xfrm>
            <a:off x="1865400" y="2132856"/>
            <a:ext cx="978408" cy="484632"/>
          </a:xfrm>
          <a:prstGeom prst="lef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107504" y="191683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Aanpassen van de </a:t>
            </a:r>
            <a:r>
              <a:rPr lang="nl-BE" dirty="0" err="1" smtClean="0"/>
              <a:t>tick-snelheid</a:t>
            </a:r>
            <a:endParaRPr lang="nl-BE" dirty="0" smtClean="0"/>
          </a:p>
          <a:p>
            <a:r>
              <a:rPr lang="nl-BE" dirty="0" smtClean="0"/>
              <a:t>(klok controle)</a:t>
            </a:r>
            <a:endParaRPr lang="nl-BE" dirty="0"/>
          </a:p>
        </p:txBody>
      </p:sp>
      <p:sp>
        <p:nvSpPr>
          <p:cNvPr id="16" name="Ovaal 15"/>
          <p:cNvSpPr/>
          <p:nvPr/>
        </p:nvSpPr>
        <p:spPr>
          <a:xfrm>
            <a:off x="5076056" y="4005064"/>
            <a:ext cx="1440160" cy="136815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3" grpId="0" animBg="1"/>
      <p:bldP spid="14" grpId="0" animBg="1"/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Werking Timer 0 en Timer 1 (16 bit)</a:t>
            </a:r>
            <a:endParaRPr lang="nl-BE" dirty="0"/>
          </a:p>
        </p:txBody>
      </p:sp>
      <p:sp>
        <p:nvSpPr>
          <p:cNvPr id="13" name="Tekstvak 12"/>
          <p:cNvSpPr txBox="1"/>
          <p:nvPr/>
        </p:nvSpPr>
        <p:spPr>
          <a:xfrm>
            <a:off x="5364088" y="1868046"/>
            <a:ext cx="1368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00	00</a:t>
            </a:r>
          </a:p>
          <a:p>
            <a:r>
              <a:rPr lang="nl-BE" dirty="0" smtClean="0"/>
              <a:t>00	01</a:t>
            </a:r>
          </a:p>
          <a:p>
            <a:r>
              <a:rPr lang="nl-BE" dirty="0" smtClean="0"/>
              <a:t>00	02</a:t>
            </a:r>
          </a:p>
          <a:p>
            <a:r>
              <a:rPr lang="nl-BE" dirty="0" smtClean="0"/>
              <a:t>00	03</a:t>
            </a:r>
          </a:p>
          <a:p>
            <a:r>
              <a:rPr lang="nl-BE" dirty="0" smtClean="0"/>
              <a:t>00	04</a:t>
            </a:r>
          </a:p>
          <a:p>
            <a:r>
              <a:rPr lang="nl-BE" dirty="0" smtClean="0"/>
              <a:t>00	05</a:t>
            </a:r>
          </a:p>
          <a:p>
            <a:r>
              <a:rPr lang="nl-BE" dirty="0" smtClean="0"/>
              <a:t>…	…</a:t>
            </a:r>
          </a:p>
          <a:p>
            <a:r>
              <a:rPr lang="nl-BE" dirty="0" smtClean="0"/>
              <a:t>00	FF</a:t>
            </a:r>
          </a:p>
          <a:p>
            <a:pPr marL="342900" indent="-342900"/>
            <a:r>
              <a:rPr lang="nl-BE" dirty="0" smtClean="0"/>
              <a:t>01		00</a:t>
            </a:r>
          </a:p>
          <a:p>
            <a:pPr marL="342900" indent="-342900"/>
            <a:r>
              <a:rPr lang="nl-BE" dirty="0" smtClean="0"/>
              <a:t>01		01</a:t>
            </a:r>
          </a:p>
          <a:p>
            <a:pPr marL="342900" indent="-342900"/>
            <a:r>
              <a:rPr lang="nl-BE" dirty="0" smtClean="0"/>
              <a:t>01		02</a:t>
            </a:r>
          </a:p>
          <a:p>
            <a:pPr marL="342900" indent="-342900"/>
            <a:r>
              <a:rPr lang="nl-BE" dirty="0" smtClean="0"/>
              <a:t>01		03</a:t>
            </a:r>
          </a:p>
          <a:p>
            <a:pPr marL="342900" indent="-342900"/>
            <a:r>
              <a:rPr lang="nl-BE" dirty="0" smtClean="0"/>
              <a:t>…		…</a:t>
            </a:r>
          </a:p>
          <a:p>
            <a:pPr marL="342900" indent="-342900"/>
            <a:r>
              <a:rPr lang="nl-BE" dirty="0" smtClean="0"/>
              <a:t>FF		</a:t>
            </a:r>
            <a:r>
              <a:rPr lang="nl-BE" dirty="0" err="1" smtClean="0"/>
              <a:t>FF</a:t>
            </a:r>
            <a:endParaRPr lang="nl-BE" dirty="0" smtClean="0"/>
          </a:p>
          <a:p>
            <a:pPr marL="342900" indent="-342900"/>
            <a:endParaRPr lang="nl-BE" dirty="0" smtClean="0"/>
          </a:p>
          <a:p>
            <a:pPr marL="342900" indent="-342900"/>
            <a:r>
              <a:rPr lang="nl-BE" dirty="0" smtClean="0"/>
              <a:t>00		00</a:t>
            </a:r>
          </a:p>
          <a:p>
            <a:pPr marL="342900" indent="-342900"/>
            <a:endParaRPr lang="nl-BE" dirty="0" smtClean="0"/>
          </a:p>
        </p:txBody>
      </p:sp>
      <p:sp>
        <p:nvSpPr>
          <p:cNvPr id="16" name="Linkeraccolade 15"/>
          <p:cNvSpPr/>
          <p:nvPr/>
        </p:nvSpPr>
        <p:spPr>
          <a:xfrm>
            <a:off x="5364088" y="1196752"/>
            <a:ext cx="360040" cy="864096"/>
          </a:xfrm>
          <a:prstGeom prst="leftBrace">
            <a:avLst/>
          </a:prstGeom>
          <a:scene3d>
            <a:camera prst="orthographicFront">
              <a:rot lat="30000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nl-BE" dirty="0" smtClean="0"/>
              <a:t>TH0</a:t>
            </a:r>
            <a:endParaRPr lang="nl-BE" dirty="0"/>
          </a:p>
        </p:txBody>
      </p:sp>
      <p:sp>
        <p:nvSpPr>
          <p:cNvPr id="17" name="Linkeraccolade 16"/>
          <p:cNvSpPr/>
          <p:nvPr/>
        </p:nvSpPr>
        <p:spPr>
          <a:xfrm>
            <a:off x="6300192" y="1196752"/>
            <a:ext cx="360040" cy="864096"/>
          </a:xfrm>
          <a:prstGeom prst="leftBrace">
            <a:avLst/>
          </a:prstGeom>
          <a:scene3d>
            <a:camera prst="orthographicFront">
              <a:rot lat="30000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nl-BE" dirty="0" smtClean="0"/>
              <a:t>TL0</a:t>
            </a:r>
            <a:endParaRPr lang="nl-BE" dirty="0"/>
          </a:p>
        </p:txBody>
      </p:sp>
      <p:sp>
        <p:nvSpPr>
          <p:cNvPr id="18" name="PIJL-LINKS 17"/>
          <p:cNvSpPr/>
          <p:nvPr/>
        </p:nvSpPr>
        <p:spPr>
          <a:xfrm>
            <a:off x="6804248" y="5733256"/>
            <a:ext cx="100811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TF0</a:t>
            </a:r>
            <a:endParaRPr lang="nl-B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467544" y="1484784"/>
            <a:ext cx="316835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Totale duur tussen het starten van de timer en het overlopen?</a:t>
            </a:r>
            <a:endParaRPr lang="nl-BE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60375" y="2276475"/>
          <a:ext cx="2897188" cy="1038225"/>
        </p:xfrm>
        <a:graphic>
          <a:graphicData uri="http://schemas.openxmlformats.org/presentationml/2006/ole">
            <p:oleObj spid="_x0000_s1026" name="Vergelijking" r:id="rId3" imgW="184140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 animBg="1"/>
      <p:bldP spid="19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Werking Timer 0 en Timer 1 (16 bit)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nl-BE" dirty="0" smtClean="0"/>
              <a:t>De klokfrequentie (SYSCLK) bedraagt 24.5 MHz, intern gedeeld door 8</a:t>
            </a:r>
          </a:p>
          <a:p>
            <a:pPr lvl="1">
              <a:buFont typeface="Arial" pitchFamily="34" charset="0"/>
              <a:buChar char="•"/>
            </a:pPr>
            <a:r>
              <a:rPr lang="nl-BE" dirty="0" smtClean="0"/>
              <a:t>Voor lange tijdsintervallen, kan de timerklok nog eens gedeeld worden door 4, 12 en 48 (</a:t>
            </a:r>
            <a:r>
              <a:rPr lang="nl-BE" dirty="0" err="1" smtClean="0"/>
              <a:t>cfr</a:t>
            </a:r>
            <a:r>
              <a:rPr lang="nl-BE" dirty="0" smtClean="0"/>
              <a:t>. </a:t>
            </a:r>
            <a:r>
              <a:rPr lang="nl-BE" dirty="0" err="1" smtClean="0"/>
              <a:t>CKCON-register</a:t>
            </a:r>
            <a:r>
              <a:rPr lang="nl-BE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nl-BE" dirty="0" smtClean="0"/>
              <a:t>Na het overlopen van de timer moet de vlag TF0 (of TF1 )steeds worden gewist!</a:t>
            </a:r>
          </a:p>
          <a:p>
            <a:pPr lvl="1">
              <a:buFont typeface="Arial" pitchFamily="34" charset="0"/>
              <a:buChar char="•"/>
            </a:pPr>
            <a:r>
              <a:rPr lang="nl-BE" dirty="0" smtClean="0"/>
              <a:t>Alle </a:t>
            </a:r>
            <a:r>
              <a:rPr lang="nl-BE" dirty="0" err="1" smtClean="0"/>
              <a:t>timer-registers</a:t>
            </a:r>
            <a:r>
              <a:rPr lang="nl-BE" dirty="0" smtClean="0"/>
              <a:t> bevinden zich in </a:t>
            </a:r>
            <a:r>
              <a:rPr lang="nl-BE" dirty="0" err="1" smtClean="0"/>
              <a:t>SFR-pagina</a:t>
            </a:r>
            <a:r>
              <a:rPr lang="nl-BE" dirty="0" smtClean="0"/>
              <a:t> 0!</a:t>
            </a:r>
          </a:p>
          <a:p>
            <a:pPr lvl="1">
              <a:buFont typeface="Arial" pitchFamily="34" charset="0"/>
              <a:buChar char="•"/>
            </a:pPr>
            <a:r>
              <a:rPr lang="nl-BE" dirty="0" smtClean="0"/>
              <a:t>Aangezien de timer steeds overloopt bij de overgang van FFFF naar 0000 kan enkel de startwaarde worden ingesteld!</a:t>
            </a:r>
          </a:p>
          <a:p>
            <a:pPr lvl="2"/>
            <a:r>
              <a:rPr lang="nl-BE" dirty="0" smtClean="0"/>
              <a:t> </a:t>
            </a:r>
            <a:r>
              <a:rPr lang="nl-BE" smtClean="0"/>
              <a:t>aantal timer ticks</a:t>
            </a:r>
            <a:r>
              <a:rPr lang="nl-BE" dirty="0" smtClean="0"/>
              <a:t> berekenen en vervolgens aftrekken van FFFF!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Werking Timer 0 en Timer 1 (8 bit)</a:t>
            </a:r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54395"/>
            <a:ext cx="7333828" cy="440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Instructies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Assembleertaal</a:t>
            </a:r>
          </a:p>
          <a:p>
            <a:pPr lvl="1"/>
            <a:r>
              <a:rPr lang="nl-BE" dirty="0" smtClean="0"/>
              <a:t>eerst doel dan pas oorsprong vermelden bij dataoverdracht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A, R1 (van R1 naar A) </a:t>
            </a:r>
          </a:p>
          <a:p>
            <a:pPr lvl="1"/>
            <a:r>
              <a:rPr lang="nl-BE" dirty="0" smtClean="0"/>
              <a:t>#-teken slaat op </a:t>
            </a:r>
            <a:r>
              <a:rPr lang="nl-BE" dirty="0" err="1" smtClean="0"/>
              <a:t>immediate</a:t>
            </a:r>
            <a:r>
              <a:rPr lang="nl-BE" dirty="0" smtClean="0"/>
              <a:t> data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A,#13h (h=hexadecimaal, b=binair, d=decimaal, o=</a:t>
            </a:r>
            <a:r>
              <a:rPr lang="nl-BE" dirty="0" err="1" smtClean="0"/>
              <a:t>octaal</a:t>
            </a:r>
            <a:r>
              <a:rPr lang="nl-BE" dirty="0" smtClean="0"/>
              <a:t>) </a:t>
            </a:r>
          </a:p>
          <a:p>
            <a:pPr lvl="1"/>
            <a:r>
              <a:rPr lang="nl-BE" dirty="0" smtClean="0"/>
              <a:t>@-teken slaat op indirecte adressering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A,@R0 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Instructies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Assembleertaal</a:t>
            </a:r>
          </a:p>
          <a:p>
            <a:pPr lvl="1"/>
            <a:r>
              <a:rPr lang="nl-BE" dirty="0" smtClean="0"/>
              <a:t>Bitbewerkingen	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C,26H.3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C, P1.1</a:t>
            </a:r>
          </a:p>
          <a:p>
            <a:pPr lvl="1"/>
            <a:r>
              <a:rPr lang="nl-BE" dirty="0" err="1" smtClean="0"/>
              <a:t>R</a:t>
            </a:r>
            <a:r>
              <a:rPr lang="nl-BE" sz="1800" dirty="0" err="1" smtClean="0"/>
              <a:t>r</a:t>
            </a:r>
            <a:r>
              <a:rPr lang="nl-BE" dirty="0" smtClean="0"/>
              <a:t>=R0…R7</a:t>
            </a:r>
            <a:endParaRPr lang="nl-BE" sz="1800" dirty="0" smtClean="0"/>
          </a:p>
          <a:p>
            <a:pPr lvl="1"/>
            <a:r>
              <a:rPr lang="nl-BE" dirty="0" err="1" smtClean="0"/>
              <a:t>R</a:t>
            </a:r>
            <a:r>
              <a:rPr lang="nl-BE" sz="1800" dirty="0" err="1" smtClean="0"/>
              <a:t>i</a:t>
            </a:r>
            <a:r>
              <a:rPr lang="nl-BE" dirty="0" smtClean="0"/>
              <a:t>=R0 of R1</a:t>
            </a:r>
            <a:endParaRPr lang="nl-BE" sz="1800" dirty="0" smtClean="0"/>
          </a:p>
          <a:p>
            <a:pPr lvl="2">
              <a:buNone/>
            </a:pPr>
            <a:r>
              <a:rPr lang="nl-BE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Adresseringsmodi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Register adressering</a:t>
            </a:r>
          </a:p>
          <a:p>
            <a:r>
              <a:rPr lang="nl-BE" dirty="0" smtClean="0"/>
              <a:t>Directe adressering</a:t>
            </a:r>
          </a:p>
          <a:p>
            <a:r>
              <a:rPr lang="nl-BE" dirty="0" smtClean="0"/>
              <a:t>Indirecte adressering</a:t>
            </a:r>
          </a:p>
          <a:p>
            <a:r>
              <a:rPr lang="nl-BE" dirty="0" err="1" smtClean="0"/>
              <a:t>Immediate</a:t>
            </a:r>
            <a:r>
              <a:rPr lang="nl-BE" dirty="0" smtClean="0"/>
              <a:t> adressering</a:t>
            </a:r>
          </a:p>
          <a:p>
            <a:r>
              <a:rPr lang="nl-BE" dirty="0" smtClean="0"/>
              <a:t>Relatieve adressering</a:t>
            </a:r>
          </a:p>
          <a:p>
            <a:r>
              <a:rPr lang="nl-BE" dirty="0" smtClean="0"/>
              <a:t>Absolute adressering</a:t>
            </a:r>
          </a:p>
          <a:p>
            <a:r>
              <a:rPr lang="nl-BE" dirty="0" smtClean="0"/>
              <a:t>Long adressering</a:t>
            </a:r>
          </a:p>
          <a:p>
            <a:r>
              <a:rPr lang="nl-BE" dirty="0" err="1" smtClean="0"/>
              <a:t>Indexed</a:t>
            </a:r>
            <a:r>
              <a:rPr lang="nl-BE" dirty="0" smtClean="0"/>
              <a:t> adressering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Register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Instructielengte = 1 byte</a:t>
            </a:r>
          </a:p>
          <a:p>
            <a:r>
              <a:rPr lang="nl-BE" dirty="0" smtClean="0"/>
              <a:t>5 bit voor de functiecode</a:t>
            </a:r>
          </a:p>
          <a:p>
            <a:r>
              <a:rPr lang="nl-BE" dirty="0" smtClean="0"/>
              <a:t>3 bit voor het register </a:t>
            </a:r>
          </a:p>
          <a:p>
            <a:r>
              <a:rPr lang="nl-BE" dirty="0" smtClean="0"/>
              <a:t>Voorbeeld</a:t>
            </a:r>
          </a:p>
          <a:p>
            <a:pPr lvl="2"/>
            <a:r>
              <a:rPr lang="nl-BE" dirty="0" err="1" smtClean="0"/>
              <a:t>add</a:t>
            </a:r>
            <a:r>
              <a:rPr lang="nl-BE" dirty="0" smtClean="0"/>
              <a:t> A,R7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Directe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Instructielengte = 2 bytes</a:t>
            </a:r>
          </a:p>
          <a:p>
            <a:r>
              <a:rPr lang="nl-BE" dirty="0" smtClean="0"/>
              <a:t>Wordt gebruikt wanneer de bron of doel een direct adres of SFR voorstelt </a:t>
            </a:r>
          </a:p>
          <a:p>
            <a:r>
              <a:rPr lang="nl-BE" dirty="0" smtClean="0"/>
              <a:t>Eén byte voor de functiecode, en één byte voor het bijhouden van het direct adres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Directe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Voorbeelden: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A,78H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P1,A 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Indirecte adressering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Instructielengte = 1 byte</a:t>
            </a:r>
          </a:p>
          <a:p>
            <a:r>
              <a:rPr lang="nl-BE" dirty="0" smtClean="0"/>
              <a:t>1 byte voor functiecode waarvan 1 bit gebruikt wordt om R0 of R1 te adresseren</a:t>
            </a:r>
          </a:p>
          <a:p>
            <a:r>
              <a:rPr lang="nl-BE" dirty="0" smtClean="0"/>
              <a:t>Voorbeeld:</a:t>
            </a:r>
          </a:p>
          <a:p>
            <a:pPr lvl="2"/>
            <a:r>
              <a:rPr lang="nl-BE" dirty="0" err="1" smtClean="0"/>
              <a:t>mov</a:t>
            </a:r>
            <a:r>
              <a:rPr lang="nl-BE" dirty="0" smtClean="0"/>
              <a:t> A,@R0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720</Words>
  <Application>Microsoft Office PowerPoint</Application>
  <PresentationFormat>Diavoorstelling (4:3)</PresentationFormat>
  <Paragraphs>139</Paragraphs>
  <Slides>23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5" baseType="lpstr">
      <vt:lpstr>Office-thema</vt:lpstr>
      <vt:lpstr>Vergelijking</vt:lpstr>
      <vt:lpstr>Hoofdstuk 3</vt:lpstr>
      <vt:lpstr>Instructies</vt:lpstr>
      <vt:lpstr>Instructies</vt:lpstr>
      <vt:lpstr>Instructies</vt:lpstr>
      <vt:lpstr>Adresseringsmodi</vt:lpstr>
      <vt:lpstr>Register adressering</vt:lpstr>
      <vt:lpstr>Directe adressering</vt:lpstr>
      <vt:lpstr>Directe adressering</vt:lpstr>
      <vt:lpstr>Indirecte adressering</vt:lpstr>
      <vt:lpstr>Immediate adressering</vt:lpstr>
      <vt:lpstr>Immediate adressering</vt:lpstr>
      <vt:lpstr>Relatieve adressering</vt:lpstr>
      <vt:lpstr>Absolute adressering</vt:lpstr>
      <vt:lpstr>Long adressering</vt:lpstr>
      <vt:lpstr>Indexed adressering</vt:lpstr>
      <vt:lpstr>Samengevat</vt:lpstr>
      <vt:lpstr>Vorige les</vt:lpstr>
      <vt:lpstr>Deze les</vt:lpstr>
      <vt:lpstr>Werking Timer 0 en Timer 1</vt:lpstr>
      <vt:lpstr>Timer 0 mode 1</vt:lpstr>
      <vt:lpstr>Werking Timer 0 en Timer 1 (16 bit)</vt:lpstr>
      <vt:lpstr>Werking Timer 0 en Timer 1 (16 bit)</vt:lpstr>
      <vt:lpstr>Werking Timer 0 en Timer 1 (8 bit)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Wim</dc:creator>
  <cp:lastModifiedBy>Wim</cp:lastModifiedBy>
  <cp:revision>17</cp:revision>
  <dcterms:created xsi:type="dcterms:W3CDTF">2010-10-12T07:32:19Z</dcterms:created>
  <dcterms:modified xsi:type="dcterms:W3CDTF">2010-10-12T10:37:01Z</dcterms:modified>
</cp:coreProperties>
</file>