
<file path=[Content_Types].xml><?xml version="1.0" encoding="utf-8"?>
<Types xmlns="http://schemas.openxmlformats.org/package/2006/content-types">
  <Override PartName="/ppt/slides/slide29.xml" ContentType="application/vnd.openxmlformats-officedocument.presentationml.slide+xml"/>
  <Override PartName="/ppt/theme/themeOverride12.xml" ContentType="application/vnd.openxmlformats-officedocument.themeOverr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Override5.xml" ContentType="application/vnd.openxmlformats-officedocument.themeOverride+xml"/>
  <Override PartName="/ppt/theme/themeOverride10.xml" ContentType="application/vnd.openxmlformats-officedocument.themeOverrid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Override PartName="/ppt/theme/themeOverride3.xml" ContentType="application/vnd.openxmlformats-officedocument.themeOverr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theme/themeOverride1.xml" ContentType="application/vnd.openxmlformats-officedocument.themeOverride+xml"/>
  <Override PartName="/ppt/charts/chart13.xml" ContentType="application/vnd.openxmlformats-officedocument.drawingml.char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charts/chart9.xml" ContentType="application/vnd.openxmlformats-officedocument.drawingml.chart+xml"/>
  <Override PartName="/ppt/charts/chart11.xml" ContentType="application/vnd.openxmlformats-officedocument.drawingml.chart+xml"/>
  <Override PartName="/ppt/charts/chart7.xml" ContentType="application/vnd.openxmlformats-officedocument.drawingml.chart+xml"/>
  <Default Extension="xlsx" ContentType="application/vnd.openxmlformats-officedocument.spreadsheetml.sheet"/>
  <Override PartName="/ppt/charts/chart3.xml" ContentType="application/vnd.openxmlformats-officedocument.drawingml.chart+xml"/>
  <Override PartName="/ppt/charts/chart5.xml" ContentType="application/vnd.openxmlformats-officedocument.drawingml.chart+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charts/chart1.xml" ContentType="application/vnd.openxmlformats-officedocument.drawingml.char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openxmlformats-officedocument.oleObject"/>
  <Override PartName="/ppt/theme/themeOverride8.xml" ContentType="application/vnd.openxmlformats-officedocument.themeOverride+xml"/>
  <Override PartName="/ppt/theme/themeOverride11.xml" ContentType="application/vnd.openxmlformats-officedocument.themeOverr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Override6.xml" ContentType="application/vnd.openxmlformats-officedocument.themeOverr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Override PartName="/ppt/theme/themeOverride4.xml" ContentType="application/vnd.openxmlformats-officedocument.themeOverrid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theme/themeOverride2.xml" ContentType="application/vnd.openxmlformats-officedocument.themeOverr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charts/chart8.xml" ContentType="application/vnd.openxmlformats-officedocument.drawingml.chart+xml"/>
  <Override PartName="/ppt/charts/chart12.xml" ContentType="application/vnd.openxmlformats-officedocument.drawingml.chart+xml"/>
  <Override PartName="/ppt/slideLayouts/slideLayout10.xml" ContentType="application/vnd.openxmlformats-officedocument.presentationml.slideLayout+xml"/>
  <Default Extension="gif" ContentType="image/gif"/>
  <Default Extension="vml" ContentType="application/vnd.openxmlformats-officedocument.vmlDrawing"/>
  <Override PartName="/ppt/charts/chart6.xml" ContentType="application/vnd.openxmlformats-officedocument.drawingml.chart+xml"/>
  <Override PartName="/ppt/charts/chart10.xml" ContentType="application/vnd.openxmlformats-officedocument.drawingml.chart+xml"/>
  <Override PartName="/ppt/charts/chart4.xml" ContentType="application/vnd.openxmlformats-officedocument.drawingml.chart+xml"/>
  <Override PartName="/ppt/slides/slide8.xml" ContentType="application/vnd.openxmlformats-officedocument.presentationml.slide+xml"/>
  <Override PartName="/ppt/charts/chart2.xml" ContentType="application/vnd.openxmlformats-officedocument.drawingml.chart+xml"/>
  <Override PartName="/ppt/theme/themeOverride9.xml" ContentType="application/vnd.openxmlformats-officedocument.themeOverr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theme/themeOverride7.xml" ContentType="application/vnd.openxmlformats-officedocument.themeOverr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89" r:id="rId4"/>
    <p:sldId id="290" r:id="rId5"/>
    <p:sldId id="258" r:id="rId6"/>
    <p:sldId id="259" r:id="rId7"/>
    <p:sldId id="292" r:id="rId8"/>
    <p:sldId id="291" r:id="rId9"/>
    <p:sldId id="293" r:id="rId10"/>
    <p:sldId id="294" r:id="rId11"/>
    <p:sldId id="295" r:id="rId12"/>
    <p:sldId id="296" r:id="rId13"/>
    <p:sldId id="260" r:id="rId14"/>
    <p:sldId id="263" r:id="rId15"/>
    <p:sldId id="273" r:id="rId16"/>
    <p:sldId id="272" r:id="rId17"/>
    <p:sldId id="274" r:id="rId18"/>
    <p:sldId id="275" r:id="rId19"/>
    <p:sldId id="276" r:id="rId20"/>
    <p:sldId id="277" r:id="rId21"/>
    <p:sldId id="278" r:id="rId22"/>
    <p:sldId id="279" r:id="rId23"/>
    <p:sldId id="280" r:id="rId24"/>
    <p:sldId id="281" r:id="rId25"/>
    <p:sldId id="282" r:id="rId26"/>
    <p:sldId id="265" r:id="rId27"/>
    <p:sldId id="266" r:id="rId28"/>
    <p:sldId id="264" r:id="rId29"/>
    <p:sldId id="267" r:id="rId30"/>
    <p:sldId id="268" r:id="rId31"/>
    <p:sldId id="269" r:id="rId32"/>
    <p:sldId id="270" r:id="rId33"/>
    <p:sldId id="271" r:id="rId34"/>
    <p:sldId id="283" r:id="rId35"/>
    <p:sldId id="284" r:id="rId36"/>
    <p:sldId id="285" r:id="rId37"/>
    <p:sldId id="286" r:id="rId38"/>
    <p:sldId id="287" r:id="rId39"/>
    <p:sldId id="288" r:id="rId40"/>
    <p:sldId id="297" r:id="rId41"/>
    <p:sldId id="298" r:id="rId42"/>
    <p:sldId id="299" r:id="rId43"/>
    <p:sldId id="300" r:id="rId44"/>
    <p:sldId id="301" r:id="rId45"/>
  </p:sldIdLst>
  <p:sldSz cx="9144000" cy="6858000" type="screen4x3"/>
  <p:notesSz cx="6858000" cy="9144000"/>
  <p:defaultText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66" d="100"/>
          <a:sy n="66" d="100"/>
        </p:scale>
        <p:origin x="-1284" y="-92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2" Type="http://schemas.openxmlformats.org/officeDocument/2006/relationships/package" Target="../embeddings/Microsoft_Office_Excel-werkblad1.xlsx"/><Relationship Id="rId1" Type="http://schemas.openxmlformats.org/officeDocument/2006/relationships/themeOverride" Target="../theme/themeOverride1.xml"/></Relationships>
</file>

<file path=ppt/charts/_rels/chart10.xml.rels><?xml version="1.0" encoding="UTF-8" standalone="yes"?>
<Relationships xmlns="http://schemas.openxmlformats.org/package/2006/relationships"><Relationship Id="rId2" Type="http://schemas.openxmlformats.org/officeDocument/2006/relationships/package" Target="../embeddings/Microsoft_Office_Excel-werkblad10.xlsx"/><Relationship Id="rId1" Type="http://schemas.openxmlformats.org/officeDocument/2006/relationships/themeOverride" Target="../theme/themeOverride9.xml"/></Relationships>
</file>

<file path=ppt/charts/_rels/chart11.xml.rels><?xml version="1.0" encoding="UTF-8" standalone="yes"?>
<Relationships xmlns="http://schemas.openxmlformats.org/package/2006/relationships"><Relationship Id="rId2" Type="http://schemas.openxmlformats.org/officeDocument/2006/relationships/package" Target="../embeddings/Microsoft_Office_Excel-werkblad11.xlsx"/><Relationship Id="rId1" Type="http://schemas.openxmlformats.org/officeDocument/2006/relationships/themeOverride" Target="../theme/themeOverride10.xml"/></Relationships>
</file>

<file path=ppt/charts/_rels/chart12.xml.rels><?xml version="1.0" encoding="UTF-8" standalone="yes"?>
<Relationships xmlns="http://schemas.openxmlformats.org/package/2006/relationships"><Relationship Id="rId2" Type="http://schemas.openxmlformats.org/officeDocument/2006/relationships/package" Target="../embeddings/Microsoft_Office_Excel-werkblad12.xlsx"/><Relationship Id="rId1" Type="http://schemas.openxmlformats.org/officeDocument/2006/relationships/themeOverride" Target="../theme/themeOverride11.xml"/></Relationships>
</file>

<file path=ppt/charts/_rels/chart13.xml.rels><?xml version="1.0" encoding="UTF-8" standalone="yes"?>
<Relationships xmlns="http://schemas.openxmlformats.org/package/2006/relationships"><Relationship Id="rId2" Type="http://schemas.openxmlformats.org/officeDocument/2006/relationships/package" Target="../embeddings/Microsoft_Office_Excel-werkblad13.xlsx"/><Relationship Id="rId1" Type="http://schemas.openxmlformats.org/officeDocument/2006/relationships/themeOverride" Target="../theme/themeOverride12.xml"/></Relationships>
</file>

<file path=ppt/charts/_rels/chart2.xml.rels><?xml version="1.0" encoding="UTF-8" standalone="yes"?>
<Relationships xmlns="http://schemas.openxmlformats.org/package/2006/relationships"><Relationship Id="rId2" Type="http://schemas.openxmlformats.org/officeDocument/2006/relationships/package" Target="../embeddings/Microsoft_Office_Excel-werkblad2.xlsx"/><Relationship Id="rId1" Type="http://schemas.openxmlformats.org/officeDocument/2006/relationships/themeOverride" Target="../theme/themeOverride2.xml"/></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Office_Excel-werkblad3.xlsx"/></Relationships>
</file>

<file path=ppt/charts/_rels/chart4.xml.rels><?xml version="1.0" encoding="UTF-8" standalone="yes"?>
<Relationships xmlns="http://schemas.openxmlformats.org/package/2006/relationships"><Relationship Id="rId2" Type="http://schemas.openxmlformats.org/officeDocument/2006/relationships/package" Target="../embeddings/Microsoft_Office_Excel-werkblad4.xlsx"/><Relationship Id="rId1" Type="http://schemas.openxmlformats.org/officeDocument/2006/relationships/themeOverride" Target="../theme/themeOverride3.xml"/></Relationships>
</file>

<file path=ppt/charts/_rels/chart5.xml.rels><?xml version="1.0" encoding="UTF-8" standalone="yes"?>
<Relationships xmlns="http://schemas.openxmlformats.org/package/2006/relationships"><Relationship Id="rId2" Type="http://schemas.openxmlformats.org/officeDocument/2006/relationships/package" Target="../embeddings/Microsoft_Office_Excel-werkblad5.xlsx"/><Relationship Id="rId1" Type="http://schemas.openxmlformats.org/officeDocument/2006/relationships/themeOverride" Target="../theme/themeOverride4.xml"/></Relationships>
</file>

<file path=ppt/charts/_rels/chart6.xml.rels><?xml version="1.0" encoding="UTF-8" standalone="yes"?>
<Relationships xmlns="http://schemas.openxmlformats.org/package/2006/relationships"><Relationship Id="rId2" Type="http://schemas.openxmlformats.org/officeDocument/2006/relationships/package" Target="../embeddings/Microsoft_Office_Excel-werkblad6.xlsx"/><Relationship Id="rId1" Type="http://schemas.openxmlformats.org/officeDocument/2006/relationships/themeOverride" Target="../theme/themeOverride5.xml"/></Relationships>
</file>

<file path=ppt/charts/_rels/chart7.xml.rels><?xml version="1.0" encoding="UTF-8" standalone="yes"?>
<Relationships xmlns="http://schemas.openxmlformats.org/package/2006/relationships"><Relationship Id="rId2" Type="http://schemas.openxmlformats.org/officeDocument/2006/relationships/package" Target="../embeddings/Microsoft_Office_Excel-werkblad7.xlsx"/><Relationship Id="rId1" Type="http://schemas.openxmlformats.org/officeDocument/2006/relationships/themeOverride" Target="../theme/themeOverride6.xml"/></Relationships>
</file>

<file path=ppt/charts/_rels/chart8.xml.rels><?xml version="1.0" encoding="UTF-8" standalone="yes"?>
<Relationships xmlns="http://schemas.openxmlformats.org/package/2006/relationships"><Relationship Id="rId2" Type="http://schemas.openxmlformats.org/officeDocument/2006/relationships/package" Target="../embeddings/Microsoft_Office_Excel-werkblad8.xlsx"/><Relationship Id="rId1" Type="http://schemas.openxmlformats.org/officeDocument/2006/relationships/themeOverride" Target="../theme/themeOverride7.xml"/></Relationships>
</file>

<file path=ppt/charts/_rels/chart9.xml.rels><?xml version="1.0" encoding="UTF-8" standalone="yes"?>
<Relationships xmlns="http://schemas.openxmlformats.org/package/2006/relationships"><Relationship Id="rId2" Type="http://schemas.openxmlformats.org/officeDocument/2006/relationships/package" Target="../embeddings/Microsoft_Office_Excel-werkblad9.xlsx"/><Relationship Id="rId1" Type="http://schemas.openxmlformats.org/officeDocument/2006/relationships/themeOverride" Target="../theme/themeOverride8.xml"/></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nl-BE"/>
  <c:clrMapOvr bg1="lt1" tx1="dk1" bg2="lt2" tx2="dk2" accent1="accent1" accent2="accent2" accent3="accent3" accent4="accent4" accent5="accent5" accent6="accent6" hlink="hlink" folHlink="folHlink"/>
  <c:chart>
    <c:plotArea>
      <c:layout/>
      <c:scatterChart>
        <c:scatterStyle val="lineMarker"/>
        <c:ser>
          <c:idx val="0"/>
          <c:order val="0"/>
          <c:tx>
            <c:strRef>
              <c:f>Blad1!$B$1</c:f>
              <c:strCache>
                <c:ptCount val="1"/>
                <c:pt idx="0">
                  <c:v>VDAC</c:v>
                </c:pt>
              </c:strCache>
            </c:strRef>
          </c:tx>
          <c:marker>
            <c:symbol val="none"/>
          </c:marker>
          <c:xVal>
            <c:numRef>
              <c:f>Blad1!$A$2:$A$3</c:f>
              <c:numCache>
                <c:formatCode>General</c:formatCode>
                <c:ptCount val="2"/>
                <c:pt idx="0">
                  <c:v>0</c:v>
                </c:pt>
                <c:pt idx="1">
                  <c:v>1</c:v>
                </c:pt>
              </c:numCache>
            </c:numRef>
          </c:xVal>
          <c:yVal>
            <c:numRef>
              <c:f>Blad1!$B$2:$B$3</c:f>
              <c:numCache>
                <c:formatCode>General</c:formatCode>
                <c:ptCount val="2"/>
                <c:pt idx="0">
                  <c:v>2.5</c:v>
                </c:pt>
                <c:pt idx="1">
                  <c:v>2.5</c:v>
                </c:pt>
              </c:numCache>
            </c:numRef>
          </c:yVal>
        </c:ser>
        <c:ser>
          <c:idx val="1"/>
          <c:order val="1"/>
          <c:tx>
            <c:v>Vin</c:v>
          </c:tx>
          <c:marker>
            <c:symbol val="none"/>
          </c:marker>
          <c:xVal>
            <c:numRef>
              <c:f>Blad1!$D$2:$D$10</c:f>
              <c:numCache>
                <c:formatCode>General</c:formatCode>
                <c:ptCount val="9"/>
                <c:pt idx="0">
                  <c:v>0</c:v>
                </c:pt>
                <c:pt idx="1">
                  <c:v>1</c:v>
                </c:pt>
                <c:pt idx="2">
                  <c:v>6</c:v>
                </c:pt>
                <c:pt idx="3">
                  <c:v>7</c:v>
                </c:pt>
                <c:pt idx="4">
                  <c:v>8</c:v>
                </c:pt>
                <c:pt idx="5">
                  <c:v>9</c:v>
                </c:pt>
                <c:pt idx="6">
                  <c:v>10</c:v>
                </c:pt>
                <c:pt idx="7">
                  <c:v>11</c:v>
                </c:pt>
                <c:pt idx="8">
                  <c:v>12</c:v>
                </c:pt>
              </c:numCache>
            </c:numRef>
          </c:xVal>
          <c:yVal>
            <c:numRef>
              <c:f>Blad1!$E$2:$E$10</c:f>
              <c:numCache>
                <c:formatCode>General</c:formatCode>
                <c:ptCount val="9"/>
                <c:pt idx="0">
                  <c:v>2.13</c:v>
                </c:pt>
                <c:pt idx="1">
                  <c:v>2.13</c:v>
                </c:pt>
                <c:pt idx="2">
                  <c:v>2.13</c:v>
                </c:pt>
                <c:pt idx="3">
                  <c:v>2.13</c:v>
                </c:pt>
                <c:pt idx="4">
                  <c:v>2.13</c:v>
                </c:pt>
                <c:pt idx="5">
                  <c:v>2.13</c:v>
                </c:pt>
                <c:pt idx="6">
                  <c:v>2.13</c:v>
                </c:pt>
                <c:pt idx="7">
                  <c:v>2.13</c:v>
                </c:pt>
                <c:pt idx="8">
                  <c:v>2.13</c:v>
                </c:pt>
              </c:numCache>
            </c:numRef>
          </c:yVal>
        </c:ser>
        <c:axId val="83025920"/>
        <c:axId val="83027456"/>
      </c:scatterChart>
      <c:valAx>
        <c:axId val="83025920"/>
        <c:scaling>
          <c:orientation val="minMax"/>
          <c:max val="12"/>
        </c:scaling>
        <c:axPos val="b"/>
        <c:numFmt formatCode="General" sourceLinked="1"/>
        <c:tickLblPos val="nextTo"/>
        <c:crossAx val="83027456"/>
        <c:crosses val="autoZero"/>
        <c:crossBetween val="midCat"/>
        <c:majorUnit val="1"/>
      </c:valAx>
      <c:valAx>
        <c:axId val="83027456"/>
        <c:scaling>
          <c:orientation val="minMax"/>
          <c:max val="5"/>
          <c:min val="0"/>
        </c:scaling>
        <c:axPos val="l"/>
        <c:majorGridlines/>
        <c:numFmt formatCode="General" sourceLinked="1"/>
        <c:tickLblPos val="nextTo"/>
        <c:crossAx val="83025920"/>
        <c:crosses val="autoZero"/>
        <c:crossBetween val="midCat"/>
      </c:valAx>
    </c:plotArea>
    <c:legend>
      <c:legendPos val="r"/>
      <c:layout/>
    </c:legend>
    <c:plotVisOnly val="1"/>
  </c:chart>
  <c:txPr>
    <a:bodyPr/>
    <a:lstStyle/>
    <a:p>
      <a:pPr>
        <a:defRPr sz="1800"/>
      </a:pPr>
      <a:endParaRPr lang="nl-BE"/>
    </a:p>
  </c:txPr>
  <c:externalData r:id="rId2"/>
</c:chartSpace>
</file>

<file path=ppt/charts/chart10.xml><?xml version="1.0" encoding="utf-8"?>
<c:chartSpace xmlns:c="http://schemas.openxmlformats.org/drawingml/2006/chart" xmlns:a="http://schemas.openxmlformats.org/drawingml/2006/main" xmlns:r="http://schemas.openxmlformats.org/officeDocument/2006/relationships">
  <c:lang val="nl-BE"/>
  <c:clrMapOvr bg1="lt1" tx1="dk1" bg2="lt2" tx2="dk2" accent1="accent1" accent2="accent2" accent3="accent3" accent4="accent4" accent5="accent5" accent6="accent6" hlink="hlink" folHlink="folHlink"/>
  <c:chart>
    <c:plotArea>
      <c:layout/>
      <c:scatterChart>
        <c:scatterStyle val="lineMarker"/>
        <c:ser>
          <c:idx val="0"/>
          <c:order val="0"/>
          <c:tx>
            <c:strRef>
              <c:f>Blad1!$B$1</c:f>
              <c:strCache>
                <c:ptCount val="1"/>
                <c:pt idx="0">
                  <c:v>VDAC</c:v>
                </c:pt>
              </c:strCache>
            </c:strRef>
          </c:tx>
          <c:marker>
            <c:symbol val="none"/>
          </c:marker>
          <c:xVal>
            <c:numRef>
              <c:f>Blad1!$A$2:$A$21</c:f>
              <c:numCache>
                <c:formatCode>General</c:formatCode>
                <c:ptCount val="20"/>
                <c:pt idx="0">
                  <c:v>0</c:v>
                </c:pt>
                <c:pt idx="1">
                  <c:v>1</c:v>
                </c:pt>
                <c:pt idx="2">
                  <c:v>1</c:v>
                </c:pt>
                <c:pt idx="3">
                  <c:v>2</c:v>
                </c:pt>
                <c:pt idx="4">
                  <c:v>2</c:v>
                </c:pt>
                <c:pt idx="5">
                  <c:v>3</c:v>
                </c:pt>
                <c:pt idx="6">
                  <c:v>3</c:v>
                </c:pt>
                <c:pt idx="7">
                  <c:v>4</c:v>
                </c:pt>
                <c:pt idx="8">
                  <c:v>4</c:v>
                </c:pt>
                <c:pt idx="9">
                  <c:v>5</c:v>
                </c:pt>
                <c:pt idx="10">
                  <c:v>5</c:v>
                </c:pt>
                <c:pt idx="11">
                  <c:v>6</c:v>
                </c:pt>
                <c:pt idx="12">
                  <c:v>6</c:v>
                </c:pt>
                <c:pt idx="13">
                  <c:v>7</c:v>
                </c:pt>
                <c:pt idx="14">
                  <c:v>7</c:v>
                </c:pt>
                <c:pt idx="15">
                  <c:v>8</c:v>
                </c:pt>
                <c:pt idx="16">
                  <c:v>8</c:v>
                </c:pt>
                <c:pt idx="17">
                  <c:v>9</c:v>
                </c:pt>
                <c:pt idx="18">
                  <c:v>9</c:v>
                </c:pt>
                <c:pt idx="19">
                  <c:v>10</c:v>
                </c:pt>
              </c:numCache>
            </c:numRef>
          </c:xVal>
          <c:yVal>
            <c:numRef>
              <c:f>Blad1!$B$2:$B$21</c:f>
              <c:numCache>
                <c:formatCode>General</c:formatCode>
                <c:ptCount val="20"/>
                <c:pt idx="0">
                  <c:v>2.5</c:v>
                </c:pt>
                <c:pt idx="1">
                  <c:v>2.5</c:v>
                </c:pt>
                <c:pt idx="2">
                  <c:v>1.25</c:v>
                </c:pt>
                <c:pt idx="3">
                  <c:v>1.25</c:v>
                </c:pt>
                <c:pt idx="4">
                  <c:v>1.875</c:v>
                </c:pt>
                <c:pt idx="5">
                  <c:v>1.875</c:v>
                </c:pt>
                <c:pt idx="6">
                  <c:v>2.1875000000000009</c:v>
                </c:pt>
                <c:pt idx="7">
                  <c:v>2.1875000000000009</c:v>
                </c:pt>
                <c:pt idx="8">
                  <c:v>2.0312499999999987</c:v>
                </c:pt>
                <c:pt idx="9">
                  <c:v>2.0312499999999987</c:v>
                </c:pt>
                <c:pt idx="10">
                  <c:v>2.109375</c:v>
                </c:pt>
                <c:pt idx="11">
                  <c:v>2.109375</c:v>
                </c:pt>
                <c:pt idx="12">
                  <c:v>2.1484375000000009</c:v>
                </c:pt>
                <c:pt idx="13">
                  <c:v>2.1484375000000009</c:v>
                </c:pt>
                <c:pt idx="14">
                  <c:v>2.1289062500000009</c:v>
                </c:pt>
                <c:pt idx="15">
                  <c:v>2.1289062500000009</c:v>
                </c:pt>
                <c:pt idx="16">
                  <c:v>2.138671875</c:v>
                </c:pt>
                <c:pt idx="17">
                  <c:v>2.138671875</c:v>
                </c:pt>
                <c:pt idx="18">
                  <c:v>2.1337890625000009</c:v>
                </c:pt>
                <c:pt idx="19">
                  <c:v>2.1337890625000009</c:v>
                </c:pt>
              </c:numCache>
            </c:numRef>
          </c:yVal>
        </c:ser>
        <c:ser>
          <c:idx val="1"/>
          <c:order val="1"/>
          <c:tx>
            <c:v>Vin</c:v>
          </c:tx>
          <c:marker>
            <c:symbol val="none"/>
          </c:marker>
          <c:xVal>
            <c:numRef>
              <c:f>Blad1!$D$2:$D$14</c:f>
              <c:numCache>
                <c:formatCode>General</c:formatCode>
                <c:ptCount val="13"/>
                <c:pt idx="0">
                  <c:v>0</c:v>
                </c:pt>
                <c:pt idx="1">
                  <c:v>1</c:v>
                </c:pt>
                <c:pt idx="2">
                  <c:v>2</c:v>
                </c:pt>
                <c:pt idx="3">
                  <c:v>3</c:v>
                </c:pt>
                <c:pt idx="4">
                  <c:v>4</c:v>
                </c:pt>
                <c:pt idx="5">
                  <c:v>5</c:v>
                </c:pt>
                <c:pt idx="6">
                  <c:v>6</c:v>
                </c:pt>
                <c:pt idx="7">
                  <c:v>7</c:v>
                </c:pt>
                <c:pt idx="8">
                  <c:v>8</c:v>
                </c:pt>
                <c:pt idx="9">
                  <c:v>9</c:v>
                </c:pt>
                <c:pt idx="10">
                  <c:v>10</c:v>
                </c:pt>
                <c:pt idx="11">
                  <c:v>11</c:v>
                </c:pt>
                <c:pt idx="12">
                  <c:v>12</c:v>
                </c:pt>
              </c:numCache>
            </c:numRef>
          </c:xVal>
          <c:yVal>
            <c:numRef>
              <c:f>Blad1!$E$2:$E$14</c:f>
              <c:numCache>
                <c:formatCode>General</c:formatCode>
                <c:ptCount val="13"/>
                <c:pt idx="0">
                  <c:v>2.13</c:v>
                </c:pt>
                <c:pt idx="1">
                  <c:v>2.13</c:v>
                </c:pt>
                <c:pt idx="2">
                  <c:v>2.13</c:v>
                </c:pt>
                <c:pt idx="3">
                  <c:v>2.13</c:v>
                </c:pt>
                <c:pt idx="4">
                  <c:v>2.13</c:v>
                </c:pt>
                <c:pt idx="5">
                  <c:v>2.13</c:v>
                </c:pt>
                <c:pt idx="6">
                  <c:v>2.13</c:v>
                </c:pt>
                <c:pt idx="7">
                  <c:v>2.13</c:v>
                </c:pt>
                <c:pt idx="8">
                  <c:v>2.13</c:v>
                </c:pt>
                <c:pt idx="9">
                  <c:v>2.13</c:v>
                </c:pt>
                <c:pt idx="10">
                  <c:v>2.13</c:v>
                </c:pt>
                <c:pt idx="11">
                  <c:v>2.13</c:v>
                </c:pt>
                <c:pt idx="12">
                  <c:v>2.13</c:v>
                </c:pt>
              </c:numCache>
            </c:numRef>
          </c:yVal>
        </c:ser>
        <c:axId val="91326336"/>
        <c:axId val="91327872"/>
      </c:scatterChart>
      <c:valAx>
        <c:axId val="91326336"/>
        <c:scaling>
          <c:orientation val="minMax"/>
          <c:max val="12"/>
        </c:scaling>
        <c:axPos val="b"/>
        <c:numFmt formatCode="General" sourceLinked="1"/>
        <c:tickLblPos val="nextTo"/>
        <c:crossAx val="91327872"/>
        <c:crosses val="autoZero"/>
        <c:crossBetween val="midCat"/>
        <c:majorUnit val="1"/>
      </c:valAx>
      <c:valAx>
        <c:axId val="91327872"/>
        <c:scaling>
          <c:orientation val="minMax"/>
          <c:max val="2.2000000000000002"/>
          <c:min val="2.1"/>
        </c:scaling>
        <c:axPos val="l"/>
        <c:majorGridlines/>
        <c:numFmt formatCode="General" sourceLinked="1"/>
        <c:tickLblPos val="nextTo"/>
        <c:crossAx val="91326336"/>
        <c:crosses val="autoZero"/>
        <c:crossBetween val="midCat"/>
      </c:valAx>
    </c:plotArea>
    <c:legend>
      <c:legendPos val="r"/>
      <c:layout/>
    </c:legend>
    <c:plotVisOnly val="1"/>
  </c:chart>
  <c:txPr>
    <a:bodyPr/>
    <a:lstStyle/>
    <a:p>
      <a:pPr>
        <a:defRPr sz="1800"/>
      </a:pPr>
      <a:endParaRPr lang="nl-BE"/>
    </a:p>
  </c:txPr>
  <c:externalData r:id="rId2"/>
</c:chartSpace>
</file>

<file path=ppt/charts/chart11.xml><?xml version="1.0" encoding="utf-8"?>
<c:chartSpace xmlns:c="http://schemas.openxmlformats.org/drawingml/2006/chart" xmlns:a="http://schemas.openxmlformats.org/drawingml/2006/main" xmlns:r="http://schemas.openxmlformats.org/officeDocument/2006/relationships">
  <c:date1904 val="1"/>
  <c:lang val="nl-BE"/>
  <c:clrMapOvr bg1="lt1" tx1="dk1" bg2="lt2" tx2="dk2" accent1="accent1" accent2="accent2" accent3="accent3" accent4="accent4" accent5="accent5" accent6="accent6" hlink="hlink" folHlink="folHlink"/>
  <c:chart>
    <c:plotArea>
      <c:layout/>
      <c:scatterChart>
        <c:scatterStyle val="lineMarker"/>
        <c:ser>
          <c:idx val="0"/>
          <c:order val="0"/>
          <c:tx>
            <c:strRef>
              <c:f>Blad1!$B$1</c:f>
              <c:strCache>
                <c:ptCount val="1"/>
                <c:pt idx="0">
                  <c:v>VDAC</c:v>
                </c:pt>
              </c:strCache>
            </c:strRef>
          </c:tx>
          <c:marker>
            <c:symbol val="none"/>
          </c:marker>
          <c:xVal>
            <c:numRef>
              <c:f>Blad1!$A$2:$A$23</c:f>
              <c:numCache>
                <c:formatCode>General</c:formatCode>
                <c:ptCount val="22"/>
                <c:pt idx="0">
                  <c:v>0</c:v>
                </c:pt>
                <c:pt idx="1">
                  <c:v>1</c:v>
                </c:pt>
                <c:pt idx="2">
                  <c:v>1</c:v>
                </c:pt>
                <c:pt idx="3">
                  <c:v>2</c:v>
                </c:pt>
                <c:pt idx="4">
                  <c:v>2</c:v>
                </c:pt>
                <c:pt idx="5">
                  <c:v>3</c:v>
                </c:pt>
                <c:pt idx="6">
                  <c:v>3</c:v>
                </c:pt>
                <c:pt idx="7">
                  <c:v>4</c:v>
                </c:pt>
                <c:pt idx="8">
                  <c:v>4</c:v>
                </c:pt>
                <c:pt idx="9">
                  <c:v>5</c:v>
                </c:pt>
                <c:pt idx="10">
                  <c:v>5</c:v>
                </c:pt>
                <c:pt idx="11">
                  <c:v>6</c:v>
                </c:pt>
                <c:pt idx="12">
                  <c:v>6</c:v>
                </c:pt>
                <c:pt idx="13">
                  <c:v>7</c:v>
                </c:pt>
                <c:pt idx="14">
                  <c:v>7</c:v>
                </c:pt>
                <c:pt idx="15">
                  <c:v>8</c:v>
                </c:pt>
                <c:pt idx="16">
                  <c:v>8</c:v>
                </c:pt>
                <c:pt idx="17">
                  <c:v>9</c:v>
                </c:pt>
                <c:pt idx="18">
                  <c:v>9</c:v>
                </c:pt>
                <c:pt idx="19">
                  <c:v>10</c:v>
                </c:pt>
                <c:pt idx="20">
                  <c:v>10</c:v>
                </c:pt>
                <c:pt idx="21">
                  <c:v>11</c:v>
                </c:pt>
              </c:numCache>
            </c:numRef>
          </c:xVal>
          <c:yVal>
            <c:numRef>
              <c:f>Blad1!$B$2:$B$23</c:f>
              <c:numCache>
                <c:formatCode>General</c:formatCode>
                <c:ptCount val="22"/>
                <c:pt idx="0">
                  <c:v>2.5</c:v>
                </c:pt>
                <c:pt idx="1">
                  <c:v>2.5</c:v>
                </c:pt>
                <c:pt idx="2">
                  <c:v>1.25</c:v>
                </c:pt>
                <c:pt idx="3">
                  <c:v>1.25</c:v>
                </c:pt>
                <c:pt idx="4">
                  <c:v>1.875</c:v>
                </c:pt>
                <c:pt idx="5">
                  <c:v>1.875</c:v>
                </c:pt>
                <c:pt idx="6">
                  <c:v>2.1875000000000009</c:v>
                </c:pt>
                <c:pt idx="7">
                  <c:v>2.1875000000000009</c:v>
                </c:pt>
                <c:pt idx="8">
                  <c:v>2.0312499999999987</c:v>
                </c:pt>
                <c:pt idx="9">
                  <c:v>2.0312499999999987</c:v>
                </c:pt>
                <c:pt idx="10">
                  <c:v>2.109375</c:v>
                </c:pt>
                <c:pt idx="11">
                  <c:v>2.109375</c:v>
                </c:pt>
                <c:pt idx="12">
                  <c:v>2.1484375000000009</c:v>
                </c:pt>
                <c:pt idx="13">
                  <c:v>2.1484375000000009</c:v>
                </c:pt>
                <c:pt idx="14">
                  <c:v>2.1289062500000009</c:v>
                </c:pt>
                <c:pt idx="15">
                  <c:v>2.1289062500000009</c:v>
                </c:pt>
                <c:pt idx="16">
                  <c:v>2.138671875</c:v>
                </c:pt>
                <c:pt idx="17">
                  <c:v>2.138671875</c:v>
                </c:pt>
                <c:pt idx="18">
                  <c:v>2.1337890625000009</c:v>
                </c:pt>
                <c:pt idx="19">
                  <c:v>2.1337890625000009</c:v>
                </c:pt>
                <c:pt idx="20">
                  <c:v>2.13134765625</c:v>
                </c:pt>
                <c:pt idx="21">
                  <c:v>2.13134765625</c:v>
                </c:pt>
              </c:numCache>
            </c:numRef>
          </c:yVal>
        </c:ser>
        <c:ser>
          <c:idx val="1"/>
          <c:order val="1"/>
          <c:tx>
            <c:v>Vin</c:v>
          </c:tx>
          <c:marker>
            <c:symbol val="none"/>
          </c:marker>
          <c:xVal>
            <c:numRef>
              <c:f>Blad1!$D$2:$D$14</c:f>
              <c:numCache>
                <c:formatCode>General</c:formatCode>
                <c:ptCount val="13"/>
                <c:pt idx="0">
                  <c:v>0</c:v>
                </c:pt>
                <c:pt idx="1">
                  <c:v>1</c:v>
                </c:pt>
                <c:pt idx="2">
                  <c:v>2</c:v>
                </c:pt>
                <c:pt idx="3">
                  <c:v>3</c:v>
                </c:pt>
                <c:pt idx="4">
                  <c:v>4</c:v>
                </c:pt>
                <c:pt idx="5">
                  <c:v>5</c:v>
                </c:pt>
                <c:pt idx="6">
                  <c:v>6</c:v>
                </c:pt>
                <c:pt idx="7">
                  <c:v>7</c:v>
                </c:pt>
                <c:pt idx="8">
                  <c:v>8</c:v>
                </c:pt>
                <c:pt idx="9">
                  <c:v>9</c:v>
                </c:pt>
                <c:pt idx="10">
                  <c:v>10</c:v>
                </c:pt>
                <c:pt idx="11">
                  <c:v>11</c:v>
                </c:pt>
                <c:pt idx="12">
                  <c:v>12</c:v>
                </c:pt>
              </c:numCache>
            </c:numRef>
          </c:xVal>
          <c:yVal>
            <c:numRef>
              <c:f>Blad1!$E$2:$E$14</c:f>
              <c:numCache>
                <c:formatCode>General</c:formatCode>
                <c:ptCount val="13"/>
                <c:pt idx="0">
                  <c:v>2.13</c:v>
                </c:pt>
                <c:pt idx="1">
                  <c:v>2.13</c:v>
                </c:pt>
                <c:pt idx="2">
                  <c:v>2.13</c:v>
                </c:pt>
                <c:pt idx="3">
                  <c:v>2.13</c:v>
                </c:pt>
                <c:pt idx="4">
                  <c:v>2.13</c:v>
                </c:pt>
                <c:pt idx="5">
                  <c:v>2.13</c:v>
                </c:pt>
                <c:pt idx="6">
                  <c:v>2.13</c:v>
                </c:pt>
                <c:pt idx="7">
                  <c:v>2.13</c:v>
                </c:pt>
                <c:pt idx="8">
                  <c:v>2.13</c:v>
                </c:pt>
                <c:pt idx="9">
                  <c:v>2.13</c:v>
                </c:pt>
                <c:pt idx="10">
                  <c:v>2.13</c:v>
                </c:pt>
                <c:pt idx="11">
                  <c:v>2.13</c:v>
                </c:pt>
                <c:pt idx="12">
                  <c:v>2.13</c:v>
                </c:pt>
              </c:numCache>
            </c:numRef>
          </c:yVal>
        </c:ser>
        <c:axId val="91407104"/>
        <c:axId val="91408640"/>
      </c:scatterChart>
      <c:valAx>
        <c:axId val="91407104"/>
        <c:scaling>
          <c:orientation val="minMax"/>
          <c:max val="12"/>
        </c:scaling>
        <c:axPos val="b"/>
        <c:numFmt formatCode="General" sourceLinked="1"/>
        <c:tickLblPos val="nextTo"/>
        <c:crossAx val="91408640"/>
        <c:crosses val="autoZero"/>
        <c:crossBetween val="midCat"/>
        <c:majorUnit val="1"/>
      </c:valAx>
      <c:valAx>
        <c:axId val="91408640"/>
        <c:scaling>
          <c:orientation val="minMax"/>
          <c:max val="2.2000000000000002"/>
          <c:min val="2.1"/>
        </c:scaling>
        <c:axPos val="l"/>
        <c:majorGridlines/>
        <c:numFmt formatCode="General" sourceLinked="1"/>
        <c:tickLblPos val="nextTo"/>
        <c:crossAx val="91407104"/>
        <c:crosses val="autoZero"/>
        <c:crossBetween val="midCat"/>
      </c:valAx>
    </c:plotArea>
    <c:legend>
      <c:legendPos val="r"/>
      <c:layout/>
    </c:legend>
    <c:plotVisOnly val="1"/>
  </c:chart>
  <c:txPr>
    <a:bodyPr/>
    <a:lstStyle/>
    <a:p>
      <a:pPr>
        <a:defRPr sz="1800"/>
      </a:pPr>
      <a:endParaRPr lang="nl-BE"/>
    </a:p>
  </c:txPr>
  <c:externalData r:id="rId2"/>
</c:chartSpace>
</file>

<file path=ppt/charts/chart12.xml><?xml version="1.0" encoding="utf-8"?>
<c:chartSpace xmlns:c="http://schemas.openxmlformats.org/drawingml/2006/chart" xmlns:a="http://schemas.openxmlformats.org/drawingml/2006/main" xmlns:r="http://schemas.openxmlformats.org/officeDocument/2006/relationships">
  <c:lang val="nl-BE"/>
  <c:clrMapOvr bg1="lt1" tx1="dk1" bg2="lt2" tx2="dk2" accent1="accent1" accent2="accent2" accent3="accent3" accent4="accent4" accent5="accent5" accent6="accent6" hlink="hlink" folHlink="folHlink"/>
  <c:chart>
    <c:plotArea>
      <c:layout>
        <c:manualLayout>
          <c:layoutTarget val="inner"/>
          <c:xMode val="edge"/>
          <c:yMode val="edge"/>
          <c:x val="8.8836030912802622E-2"/>
          <c:y val="5.3279489911870682E-2"/>
          <c:w val="0.758336006610285"/>
          <c:h val="0.81574661569261631"/>
        </c:manualLayout>
      </c:layout>
      <c:scatterChart>
        <c:scatterStyle val="lineMarker"/>
        <c:ser>
          <c:idx val="0"/>
          <c:order val="0"/>
          <c:tx>
            <c:strRef>
              <c:f>Blad1!$B$1</c:f>
              <c:strCache>
                <c:ptCount val="1"/>
                <c:pt idx="0">
                  <c:v>VDAC</c:v>
                </c:pt>
              </c:strCache>
            </c:strRef>
          </c:tx>
          <c:marker>
            <c:symbol val="none"/>
          </c:marker>
          <c:xVal>
            <c:numRef>
              <c:f>Blad1!$A$2:$A$25</c:f>
              <c:numCache>
                <c:formatCode>General</c:formatCode>
                <c:ptCount val="24"/>
                <c:pt idx="0">
                  <c:v>0</c:v>
                </c:pt>
                <c:pt idx="1">
                  <c:v>1</c:v>
                </c:pt>
                <c:pt idx="2">
                  <c:v>1</c:v>
                </c:pt>
                <c:pt idx="3">
                  <c:v>2</c:v>
                </c:pt>
                <c:pt idx="4">
                  <c:v>2</c:v>
                </c:pt>
                <c:pt idx="5">
                  <c:v>3</c:v>
                </c:pt>
                <c:pt idx="6">
                  <c:v>3</c:v>
                </c:pt>
                <c:pt idx="7">
                  <c:v>4</c:v>
                </c:pt>
                <c:pt idx="8">
                  <c:v>4</c:v>
                </c:pt>
                <c:pt idx="9">
                  <c:v>5</c:v>
                </c:pt>
                <c:pt idx="10">
                  <c:v>5</c:v>
                </c:pt>
                <c:pt idx="11">
                  <c:v>6</c:v>
                </c:pt>
                <c:pt idx="12">
                  <c:v>6</c:v>
                </c:pt>
                <c:pt idx="13">
                  <c:v>7</c:v>
                </c:pt>
                <c:pt idx="14">
                  <c:v>7</c:v>
                </c:pt>
                <c:pt idx="15">
                  <c:v>8</c:v>
                </c:pt>
                <c:pt idx="16">
                  <c:v>8</c:v>
                </c:pt>
                <c:pt idx="17">
                  <c:v>9</c:v>
                </c:pt>
                <c:pt idx="18">
                  <c:v>9</c:v>
                </c:pt>
                <c:pt idx="19">
                  <c:v>10</c:v>
                </c:pt>
                <c:pt idx="20">
                  <c:v>10</c:v>
                </c:pt>
                <c:pt idx="21">
                  <c:v>11</c:v>
                </c:pt>
                <c:pt idx="22">
                  <c:v>11</c:v>
                </c:pt>
                <c:pt idx="23">
                  <c:v>12</c:v>
                </c:pt>
              </c:numCache>
            </c:numRef>
          </c:xVal>
          <c:yVal>
            <c:numRef>
              <c:f>Blad1!$B$2:$B$25</c:f>
              <c:numCache>
                <c:formatCode>General</c:formatCode>
                <c:ptCount val="24"/>
                <c:pt idx="0">
                  <c:v>2.5</c:v>
                </c:pt>
                <c:pt idx="1">
                  <c:v>2.5</c:v>
                </c:pt>
                <c:pt idx="2">
                  <c:v>1.25</c:v>
                </c:pt>
                <c:pt idx="3">
                  <c:v>1.25</c:v>
                </c:pt>
                <c:pt idx="4">
                  <c:v>1.875</c:v>
                </c:pt>
                <c:pt idx="5">
                  <c:v>1.875</c:v>
                </c:pt>
                <c:pt idx="6">
                  <c:v>2.1875000000000009</c:v>
                </c:pt>
                <c:pt idx="7">
                  <c:v>2.1875000000000009</c:v>
                </c:pt>
                <c:pt idx="8">
                  <c:v>2.0312499999999987</c:v>
                </c:pt>
                <c:pt idx="9">
                  <c:v>2.0312499999999987</c:v>
                </c:pt>
                <c:pt idx="10">
                  <c:v>2.109375</c:v>
                </c:pt>
                <c:pt idx="11">
                  <c:v>2.109375</c:v>
                </c:pt>
                <c:pt idx="12">
                  <c:v>2.1484375000000009</c:v>
                </c:pt>
                <c:pt idx="13">
                  <c:v>2.1484375000000009</c:v>
                </c:pt>
                <c:pt idx="14">
                  <c:v>2.1289062500000009</c:v>
                </c:pt>
                <c:pt idx="15">
                  <c:v>2.1289062500000009</c:v>
                </c:pt>
                <c:pt idx="16">
                  <c:v>2.138671875</c:v>
                </c:pt>
                <c:pt idx="17">
                  <c:v>2.138671875</c:v>
                </c:pt>
                <c:pt idx="18">
                  <c:v>2.1337890625000009</c:v>
                </c:pt>
                <c:pt idx="19">
                  <c:v>2.1337890625000009</c:v>
                </c:pt>
                <c:pt idx="20">
                  <c:v>2.13134765625</c:v>
                </c:pt>
                <c:pt idx="21">
                  <c:v>2.13134765625</c:v>
                </c:pt>
                <c:pt idx="22">
                  <c:v>2.130126953125</c:v>
                </c:pt>
                <c:pt idx="23">
                  <c:v>2.130126953125</c:v>
                </c:pt>
              </c:numCache>
            </c:numRef>
          </c:yVal>
        </c:ser>
        <c:ser>
          <c:idx val="1"/>
          <c:order val="1"/>
          <c:tx>
            <c:v>Vin</c:v>
          </c:tx>
          <c:marker>
            <c:symbol val="none"/>
          </c:marker>
          <c:xVal>
            <c:numRef>
              <c:f>Blad1!$D$2:$D$14</c:f>
              <c:numCache>
                <c:formatCode>General</c:formatCode>
                <c:ptCount val="13"/>
                <c:pt idx="0">
                  <c:v>0</c:v>
                </c:pt>
                <c:pt idx="1">
                  <c:v>1</c:v>
                </c:pt>
                <c:pt idx="2">
                  <c:v>2</c:v>
                </c:pt>
                <c:pt idx="3">
                  <c:v>3</c:v>
                </c:pt>
                <c:pt idx="4">
                  <c:v>4</c:v>
                </c:pt>
                <c:pt idx="5">
                  <c:v>5</c:v>
                </c:pt>
                <c:pt idx="6">
                  <c:v>6</c:v>
                </c:pt>
                <c:pt idx="7">
                  <c:v>7</c:v>
                </c:pt>
                <c:pt idx="8">
                  <c:v>8</c:v>
                </c:pt>
                <c:pt idx="9">
                  <c:v>9</c:v>
                </c:pt>
                <c:pt idx="10">
                  <c:v>10</c:v>
                </c:pt>
                <c:pt idx="11">
                  <c:v>11</c:v>
                </c:pt>
                <c:pt idx="12">
                  <c:v>12</c:v>
                </c:pt>
              </c:numCache>
            </c:numRef>
          </c:xVal>
          <c:yVal>
            <c:numRef>
              <c:f>Blad1!$E$2:$E$14</c:f>
              <c:numCache>
                <c:formatCode>General</c:formatCode>
                <c:ptCount val="13"/>
                <c:pt idx="0">
                  <c:v>2.13</c:v>
                </c:pt>
                <c:pt idx="1">
                  <c:v>2.13</c:v>
                </c:pt>
                <c:pt idx="2">
                  <c:v>2.13</c:v>
                </c:pt>
                <c:pt idx="3">
                  <c:v>2.13</c:v>
                </c:pt>
                <c:pt idx="4">
                  <c:v>2.13</c:v>
                </c:pt>
                <c:pt idx="5">
                  <c:v>2.13</c:v>
                </c:pt>
                <c:pt idx="6">
                  <c:v>2.13</c:v>
                </c:pt>
                <c:pt idx="7">
                  <c:v>2.13</c:v>
                </c:pt>
                <c:pt idx="8">
                  <c:v>2.13</c:v>
                </c:pt>
                <c:pt idx="9">
                  <c:v>2.13</c:v>
                </c:pt>
                <c:pt idx="10">
                  <c:v>2.13</c:v>
                </c:pt>
                <c:pt idx="11">
                  <c:v>2.13</c:v>
                </c:pt>
                <c:pt idx="12">
                  <c:v>2.13</c:v>
                </c:pt>
              </c:numCache>
            </c:numRef>
          </c:yVal>
        </c:ser>
        <c:axId val="91400832"/>
        <c:axId val="101114240"/>
      </c:scatterChart>
      <c:valAx>
        <c:axId val="91400832"/>
        <c:scaling>
          <c:orientation val="minMax"/>
          <c:max val="12"/>
        </c:scaling>
        <c:axPos val="b"/>
        <c:numFmt formatCode="General" sourceLinked="1"/>
        <c:tickLblPos val="nextTo"/>
        <c:crossAx val="101114240"/>
        <c:crosses val="autoZero"/>
        <c:crossBetween val="midCat"/>
        <c:majorUnit val="1"/>
      </c:valAx>
      <c:valAx>
        <c:axId val="101114240"/>
        <c:scaling>
          <c:orientation val="minMax"/>
          <c:max val="2.14"/>
          <c:min val="2.12"/>
        </c:scaling>
        <c:axPos val="l"/>
        <c:majorGridlines/>
        <c:numFmt formatCode="General" sourceLinked="1"/>
        <c:tickLblPos val="nextTo"/>
        <c:crossAx val="91400832"/>
        <c:crosses val="autoZero"/>
        <c:crossBetween val="midCat"/>
      </c:valAx>
    </c:plotArea>
    <c:legend>
      <c:legendPos val="r"/>
      <c:layout/>
    </c:legend>
    <c:plotVisOnly val="1"/>
  </c:chart>
  <c:txPr>
    <a:bodyPr/>
    <a:lstStyle/>
    <a:p>
      <a:pPr>
        <a:defRPr sz="1800"/>
      </a:pPr>
      <a:endParaRPr lang="nl-BE"/>
    </a:p>
  </c:txPr>
  <c:externalData r:id="rId2"/>
</c:chartSpace>
</file>

<file path=ppt/charts/chart13.xml><?xml version="1.0" encoding="utf-8"?>
<c:chartSpace xmlns:c="http://schemas.openxmlformats.org/drawingml/2006/chart" xmlns:a="http://schemas.openxmlformats.org/drawingml/2006/main" xmlns:r="http://schemas.openxmlformats.org/officeDocument/2006/relationships">
  <c:lang val="nl-BE"/>
  <c:clrMapOvr bg1="lt1" tx1="dk1" bg2="lt2" tx2="dk2" accent1="accent1" accent2="accent2" accent3="accent3" accent4="accent4" accent5="accent5" accent6="accent6" hlink="hlink" folHlink="folHlink"/>
  <c:chart>
    <c:plotArea>
      <c:layout>
        <c:manualLayout>
          <c:layoutTarget val="inner"/>
          <c:xMode val="edge"/>
          <c:yMode val="edge"/>
          <c:x val="8.8836030912802649E-2"/>
          <c:y val="5.3279489911870682E-2"/>
          <c:w val="0.75833600661028511"/>
          <c:h val="0.81574661569261642"/>
        </c:manualLayout>
      </c:layout>
      <c:scatterChart>
        <c:scatterStyle val="lineMarker"/>
        <c:ser>
          <c:idx val="0"/>
          <c:order val="0"/>
          <c:tx>
            <c:strRef>
              <c:f>Blad1!$B$1</c:f>
              <c:strCache>
                <c:ptCount val="1"/>
                <c:pt idx="0">
                  <c:v>VDAC</c:v>
                </c:pt>
              </c:strCache>
            </c:strRef>
          </c:tx>
          <c:marker>
            <c:symbol val="none"/>
          </c:marker>
          <c:xVal>
            <c:numRef>
              <c:f>Blad1!$A$2:$A$25</c:f>
              <c:numCache>
                <c:formatCode>General</c:formatCode>
                <c:ptCount val="24"/>
                <c:pt idx="0">
                  <c:v>0</c:v>
                </c:pt>
                <c:pt idx="1">
                  <c:v>1</c:v>
                </c:pt>
                <c:pt idx="2">
                  <c:v>1</c:v>
                </c:pt>
                <c:pt idx="3">
                  <c:v>2</c:v>
                </c:pt>
                <c:pt idx="4">
                  <c:v>2</c:v>
                </c:pt>
                <c:pt idx="5">
                  <c:v>3</c:v>
                </c:pt>
                <c:pt idx="6">
                  <c:v>3</c:v>
                </c:pt>
                <c:pt idx="7">
                  <c:v>4</c:v>
                </c:pt>
                <c:pt idx="8">
                  <c:v>4</c:v>
                </c:pt>
                <c:pt idx="9">
                  <c:v>5</c:v>
                </c:pt>
                <c:pt idx="10">
                  <c:v>5</c:v>
                </c:pt>
                <c:pt idx="11">
                  <c:v>6</c:v>
                </c:pt>
                <c:pt idx="12">
                  <c:v>6</c:v>
                </c:pt>
                <c:pt idx="13">
                  <c:v>7</c:v>
                </c:pt>
                <c:pt idx="14">
                  <c:v>7</c:v>
                </c:pt>
                <c:pt idx="15">
                  <c:v>8</c:v>
                </c:pt>
                <c:pt idx="16">
                  <c:v>8</c:v>
                </c:pt>
                <c:pt idx="17">
                  <c:v>9</c:v>
                </c:pt>
                <c:pt idx="18">
                  <c:v>9</c:v>
                </c:pt>
                <c:pt idx="19">
                  <c:v>10</c:v>
                </c:pt>
                <c:pt idx="20">
                  <c:v>10</c:v>
                </c:pt>
                <c:pt idx="21">
                  <c:v>11</c:v>
                </c:pt>
                <c:pt idx="22">
                  <c:v>11</c:v>
                </c:pt>
                <c:pt idx="23">
                  <c:v>12</c:v>
                </c:pt>
              </c:numCache>
            </c:numRef>
          </c:xVal>
          <c:yVal>
            <c:numRef>
              <c:f>Blad1!$B$2:$B$25</c:f>
              <c:numCache>
                <c:formatCode>General</c:formatCode>
                <c:ptCount val="24"/>
                <c:pt idx="0">
                  <c:v>2.5</c:v>
                </c:pt>
                <c:pt idx="1">
                  <c:v>2.5</c:v>
                </c:pt>
                <c:pt idx="2">
                  <c:v>1.25</c:v>
                </c:pt>
                <c:pt idx="3">
                  <c:v>1.25</c:v>
                </c:pt>
                <c:pt idx="4">
                  <c:v>1.875</c:v>
                </c:pt>
                <c:pt idx="5">
                  <c:v>1.875</c:v>
                </c:pt>
                <c:pt idx="6">
                  <c:v>2.1875000000000013</c:v>
                </c:pt>
                <c:pt idx="7">
                  <c:v>2.1875000000000013</c:v>
                </c:pt>
                <c:pt idx="8">
                  <c:v>2.0312499999999982</c:v>
                </c:pt>
                <c:pt idx="9">
                  <c:v>2.0312499999999982</c:v>
                </c:pt>
                <c:pt idx="10">
                  <c:v>2.109375</c:v>
                </c:pt>
                <c:pt idx="11">
                  <c:v>2.109375</c:v>
                </c:pt>
                <c:pt idx="12">
                  <c:v>2.1484375000000013</c:v>
                </c:pt>
                <c:pt idx="13">
                  <c:v>2.1484375000000013</c:v>
                </c:pt>
                <c:pt idx="14">
                  <c:v>2.1289062500000013</c:v>
                </c:pt>
                <c:pt idx="15">
                  <c:v>2.1289062500000013</c:v>
                </c:pt>
                <c:pt idx="16">
                  <c:v>2.138671875</c:v>
                </c:pt>
                <c:pt idx="17">
                  <c:v>2.138671875</c:v>
                </c:pt>
                <c:pt idx="18">
                  <c:v>2.1337890625000013</c:v>
                </c:pt>
                <c:pt idx="19">
                  <c:v>2.1337890625000013</c:v>
                </c:pt>
                <c:pt idx="20">
                  <c:v>2.13134765625</c:v>
                </c:pt>
                <c:pt idx="21">
                  <c:v>2.13134765625</c:v>
                </c:pt>
                <c:pt idx="22">
                  <c:v>2.130126953125</c:v>
                </c:pt>
                <c:pt idx="23">
                  <c:v>2.130126953125</c:v>
                </c:pt>
              </c:numCache>
            </c:numRef>
          </c:yVal>
        </c:ser>
        <c:ser>
          <c:idx val="1"/>
          <c:order val="1"/>
          <c:tx>
            <c:v>Vin</c:v>
          </c:tx>
          <c:marker>
            <c:symbol val="none"/>
          </c:marker>
          <c:xVal>
            <c:numRef>
              <c:f>Blad1!$D$2:$D$14</c:f>
              <c:numCache>
                <c:formatCode>General</c:formatCode>
                <c:ptCount val="13"/>
                <c:pt idx="0">
                  <c:v>0</c:v>
                </c:pt>
                <c:pt idx="1">
                  <c:v>1</c:v>
                </c:pt>
                <c:pt idx="2">
                  <c:v>2</c:v>
                </c:pt>
                <c:pt idx="3">
                  <c:v>3</c:v>
                </c:pt>
                <c:pt idx="4">
                  <c:v>4</c:v>
                </c:pt>
                <c:pt idx="5">
                  <c:v>5</c:v>
                </c:pt>
                <c:pt idx="6">
                  <c:v>6</c:v>
                </c:pt>
                <c:pt idx="7">
                  <c:v>7</c:v>
                </c:pt>
                <c:pt idx="8">
                  <c:v>8</c:v>
                </c:pt>
                <c:pt idx="9">
                  <c:v>9</c:v>
                </c:pt>
                <c:pt idx="10">
                  <c:v>10</c:v>
                </c:pt>
                <c:pt idx="11">
                  <c:v>11</c:v>
                </c:pt>
                <c:pt idx="12">
                  <c:v>12</c:v>
                </c:pt>
              </c:numCache>
            </c:numRef>
          </c:xVal>
          <c:yVal>
            <c:numRef>
              <c:f>Blad1!$E$2:$E$14</c:f>
              <c:numCache>
                <c:formatCode>General</c:formatCode>
                <c:ptCount val="13"/>
                <c:pt idx="0">
                  <c:v>2.13</c:v>
                </c:pt>
                <c:pt idx="1">
                  <c:v>2.13</c:v>
                </c:pt>
                <c:pt idx="2">
                  <c:v>2.13</c:v>
                </c:pt>
                <c:pt idx="3">
                  <c:v>2.13</c:v>
                </c:pt>
                <c:pt idx="4">
                  <c:v>2.13</c:v>
                </c:pt>
                <c:pt idx="5">
                  <c:v>2.13</c:v>
                </c:pt>
                <c:pt idx="6">
                  <c:v>2.13</c:v>
                </c:pt>
                <c:pt idx="7">
                  <c:v>2.13</c:v>
                </c:pt>
                <c:pt idx="8">
                  <c:v>2.13</c:v>
                </c:pt>
                <c:pt idx="9">
                  <c:v>2.13</c:v>
                </c:pt>
                <c:pt idx="10">
                  <c:v>2.13</c:v>
                </c:pt>
                <c:pt idx="11">
                  <c:v>2.13</c:v>
                </c:pt>
                <c:pt idx="12">
                  <c:v>2.13</c:v>
                </c:pt>
              </c:numCache>
            </c:numRef>
          </c:yVal>
        </c:ser>
        <c:axId val="101274368"/>
        <c:axId val="101275904"/>
      </c:scatterChart>
      <c:valAx>
        <c:axId val="101274368"/>
        <c:scaling>
          <c:orientation val="minMax"/>
          <c:max val="12"/>
        </c:scaling>
        <c:axPos val="b"/>
        <c:numFmt formatCode="General" sourceLinked="1"/>
        <c:tickLblPos val="nextTo"/>
        <c:crossAx val="101275904"/>
        <c:crosses val="autoZero"/>
        <c:crossBetween val="midCat"/>
        <c:majorUnit val="1"/>
      </c:valAx>
      <c:valAx>
        <c:axId val="101275904"/>
        <c:scaling>
          <c:orientation val="minMax"/>
          <c:max val="4"/>
          <c:min val="1"/>
        </c:scaling>
        <c:axPos val="l"/>
        <c:majorGridlines/>
        <c:numFmt formatCode="General" sourceLinked="1"/>
        <c:tickLblPos val="nextTo"/>
        <c:crossAx val="101274368"/>
        <c:crosses val="autoZero"/>
        <c:crossBetween val="midCat"/>
      </c:valAx>
    </c:plotArea>
    <c:legend>
      <c:legendPos val="r"/>
      <c:layout/>
    </c:legend>
    <c:plotVisOnly val="1"/>
  </c:chart>
  <c:txPr>
    <a:bodyPr/>
    <a:lstStyle/>
    <a:p>
      <a:pPr>
        <a:defRPr sz="1800"/>
      </a:pPr>
      <a:endParaRPr lang="nl-BE"/>
    </a:p>
  </c:txPr>
  <c:externalData r:id="rId2"/>
</c:chartSpace>
</file>

<file path=ppt/charts/chart2.xml><?xml version="1.0" encoding="utf-8"?>
<c:chartSpace xmlns:c="http://schemas.openxmlformats.org/drawingml/2006/chart" xmlns:a="http://schemas.openxmlformats.org/drawingml/2006/main" xmlns:r="http://schemas.openxmlformats.org/officeDocument/2006/relationships">
  <c:date1904 val="1"/>
  <c:lang val="nl-BE"/>
  <c:clrMapOvr bg1="lt1" tx1="dk1" bg2="lt2" tx2="dk2" accent1="accent1" accent2="accent2" accent3="accent3" accent4="accent4" accent5="accent5" accent6="accent6" hlink="hlink" folHlink="folHlink"/>
  <c:chart>
    <c:plotArea>
      <c:layout/>
      <c:scatterChart>
        <c:scatterStyle val="lineMarker"/>
        <c:ser>
          <c:idx val="0"/>
          <c:order val="0"/>
          <c:tx>
            <c:strRef>
              <c:f>Blad1!$B$1</c:f>
              <c:strCache>
                <c:ptCount val="1"/>
                <c:pt idx="0">
                  <c:v>VDAC</c:v>
                </c:pt>
              </c:strCache>
            </c:strRef>
          </c:tx>
          <c:marker>
            <c:symbol val="none"/>
          </c:marker>
          <c:xVal>
            <c:numRef>
              <c:f>Blad1!$A$2:$A$5</c:f>
              <c:numCache>
                <c:formatCode>General</c:formatCode>
                <c:ptCount val="4"/>
                <c:pt idx="0">
                  <c:v>0</c:v>
                </c:pt>
                <c:pt idx="1">
                  <c:v>1</c:v>
                </c:pt>
                <c:pt idx="2">
                  <c:v>1</c:v>
                </c:pt>
                <c:pt idx="3">
                  <c:v>2</c:v>
                </c:pt>
              </c:numCache>
            </c:numRef>
          </c:xVal>
          <c:yVal>
            <c:numRef>
              <c:f>Blad1!$B$2:$B$5</c:f>
              <c:numCache>
                <c:formatCode>General</c:formatCode>
                <c:ptCount val="4"/>
                <c:pt idx="0">
                  <c:v>2.5</c:v>
                </c:pt>
                <c:pt idx="1">
                  <c:v>2.5</c:v>
                </c:pt>
                <c:pt idx="2">
                  <c:v>1.25</c:v>
                </c:pt>
                <c:pt idx="3">
                  <c:v>1.25</c:v>
                </c:pt>
              </c:numCache>
            </c:numRef>
          </c:yVal>
        </c:ser>
        <c:ser>
          <c:idx val="1"/>
          <c:order val="1"/>
          <c:tx>
            <c:v>Vin</c:v>
          </c:tx>
          <c:marker>
            <c:symbol val="none"/>
          </c:marker>
          <c:xVal>
            <c:numRef>
              <c:f>Blad1!$D$2:$D$12</c:f>
              <c:numCache>
                <c:formatCode>General</c:formatCode>
                <c:ptCount val="11"/>
                <c:pt idx="0">
                  <c:v>0</c:v>
                </c:pt>
                <c:pt idx="1">
                  <c:v>1</c:v>
                </c:pt>
                <c:pt idx="2">
                  <c:v>2</c:v>
                </c:pt>
                <c:pt idx="3">
                  <c:v>3</c:v>
                </c:pt>
                <c:pt idx="4">
                  <c:v>6</c:v>
                </c:pt>
                <c:pt idx="5">
                  <c:v>7</c:v>
                </c:pt>
                <c:pt idx="6">
                  <c:v>8</c:v>
                </c:pt>
                <c:pt idx="7">
                  <c:v>9</c:v>
                </c:pt>
                <c:pt idx="8">
                  <c:v>10</c:v>
                </c:pt>
                <c:pt idx="9">
                  <c:v>11</c:v>
                </c:pt>
                <c:pt idx="10">
                  <c:v>12</c:v>
                </c:pt>
              </c:numCache>
            </c:numRef>
          </c:xVal>
          <c:yVal>
            <c:numRef>
              <c:f>Blad1!$E$2:$E$12</c:f>
              <c:numCache>
                <c:formatCode>General</c:formatCode>
                <c:ptCount val="11"/>
                <c:pt idx="0">
                  <c:v>2.13</c:v>
                </c:pt>
                <c:pt idx="1">
                  <c:v>2.13</c:v>
                </c:pt>
                <c:pt idx="2">
                  <c:v>2.13</c:v>
                </c:pt>
                <c:pt idx="3">
                  <c:v>2.13</c:v>
                </c:pt>
                <c:pt idx="4">
                  <c:v>2.13</c:v>
                </c:pt>
                <c:pt idx="5">
                  <c:v>2.13</c:v>
                </c:pt>
                <c:pt idx="6">
                  <c:v>2.13</c:v>
                </c:pt>
                <c:pt idx="7">
                  <c:v>2.13</c:v>
                </c:pt>
                <c:pt idx="8">
                  <c:v>2.13</c:v>
                </c:pt>
                <c:pt idx="9">
                  <c:v>2.13</c:v>
                </c:pt>
                <c:pt idx="10">
                  <c:v>2.13</c:v>
                </c:pt>
              </c:numCache>
            </c:numRef>
          </c:yVal>
        </c:ser>
        <c:axId val="66766720"/>
        <c:axId val="66768256"/>
      </c:scatterChart>
      <c:valAx>
        <c:axId val="66766720"/>
        <c:scaling>
          <c:orientation val="minMax"/>
          <c:max val="12"/>
        </c:scaling>
        <c:axPos val="b"/>
        <c:numFmt formatCode="General" sourceLinked="1"/>
        <c:tickLblPos val="nextTo"/>
        <c:crossAx val="66768256"/>
        <c:crosses val="autoZero"/>
        <c:crossBetween val="midCat"/>
        <c:majorUnit val="1"/>
      </c:valAx>
      <c:valAx>
        <c:axId val="66768256"/>
        <c:scaling>
          <c:orientation val="minMax"/>
          <c:max val="5"/>
          <c:min val="0"/>
        </c:scaling>
        <c:axPos val="l"/>
        <c:majorGridlines/>
        <c:numFmt formatCode="General" sourceLinked="1"/>
        <c:tickLblPos val="nextTo"/>
        <c:crossAx val="66766720"/>
        <c:crosses val="autoZero"/>
        <c:crossBetween val="midCat"/>
      </c:valAx>
    </c:plotArea>
    <c:legend>
      <c:legendPos val="r"/>
      <c:layout/>
    </c:legend>
    <c:plotVisOnly val="1"/>
  </c:chart>
  <c:txPr>
    <a:bodyPr/>
    <a:lstStyle/>
    <a:p>
      <a:pPr>
        <a:defRPr sz="1800"/>
      </a:pPr>
      <a:endParaRPr lang="nl-BE"/>
    </a:p>
  </c:txPr>
  <c:externalData r:id="rId2"/>
</c:chartSpace>
</file>

<file path=ppt/charts/chart3.xml><?xml version="1.0" encoding="utf-8"?>
<c:chartSpace xmlns:c="http://schemas.openxmlformats.org/drawingml/2006/chart" xmlns:a="http://schemas.openxmlformats.org/drawingml/2006/main" xmlns:r="http://schemas.openxmlformats.org/officeDocument/2006/relationships">
  <c:date1904 val="1"/>
  <c:lang val="nl-BE"/>
  <c:chart>
    <c:plotArea>
      <c:layout/>
      <c:scatterChart>
        <c:scatterStyle val="lineMarker"/>
        <c:ser>
          <c:idx val="0"/>
          <c:order val="0"/>
          <c:tx>
            <c:strRef>
              <c:f>Blad1!$B$1</c:f>
              <c:strCache>
                <c:ptCount val="1"/>
                <c:pt idx="0">
                  <c:v>VDAC</c:v>
                </c:pt>
              </c:strCache>
            </c:strRef>
          </c:tx>
          <c:marker>
            <c:symbol val="none"/>
          </c:marker>
          <c:xVal>
            <c:numRef>
              <c:f>Blad1!$A$2:$A$7</c:f>
              <c:numCache>
                <c:formatCode>General</c:formatCode>
                <c:ptCount val="6"/>
                <c:pt idx="0">
                  <c:v>0</c:v>
                </c:pt>
                <c:pt idx="1">
                  <c:v>1</c:v>
                </c:pt>
                <c:pt idx="2">
                  <c:v>1</c:v>
                </c:pt>
                <c:pt idx="3">
                  <c:v>2</c:v>
                </c:pt>
                <c:pt idx="4">
                  <c:v>2</c:v>
                </c:pt>
                <c:pt idx="5">
                  <c:v>3</c:v>
                </c:pt>
              </c:numCache>
            </c:numRef>
          </c:xVal>
          <c:yVal>
            <c:numRef>
              <c:f>Blad1!$B$2:$B$7</c:f>
              <c:numCache>
                <c:formatCode>General</c:formatCode>
                <c:ptCount val="6"/>
                <c:pt idx="0">
                  <c:v>2.5</c:v>
                </c:pt>
                <c:pt idx="1">
                  <c:v>2.5</c:v>
                </c:pt>
                <c:pt idx="2">
                  <c:v>1.25</c:v>
                </c:pt>
                <c:pt idx="3">
                  <c:v>1.25</c:v>
                </c:pt>
                <c:pt idx="4">
                  <c:v>1.875</c:v>
                </c:pt>
                <c:pt idx="5">
                  <c:v>1.875</c:v>
                </c:pt>
              </c:numCache>
            </c:numRef>
          </c:yVal>
        </c:ser>
        <c:ser>
          <c:idx val="1"/>
          <c:order val="1"/>
          <c:tx>
            <c:v>Vin</c:v>
          </c:tx>
          <c:marker>
            <c:symbol val="none"/>
          </c:marker>
          <c:xVal>
            <c:numRef>
              <c:f>Blad1!$D$2:$D$14</c:f>
              <c:numCache>
                <c:formatCode>General</c:formatCode>
                <c:ptCount val="13"/>
                <c:pt idx="0">
                  <c:v>0</c:v>
                </c:pt>
                <c:pt idx="1">
                  <c:v>1</c:v>
                </c:pt>
                <c:pt idx="2">
                  <c:v>2</c:v>
                </c:pt>
                <c:pt idx="3">
                  <c:v>3</c:v>
                </c:pt>
                <c:pt idx="4">
                  <c:v>4</c:v>
                </c:pt>
                <c:pt idx="5">
                  <c:v>5</c:v>
                </c:pt>
                <c:pt idx="6">
                  <c:v>6</c:v>
                </c:pt>
                <c:pt idx="7">
                  <c:v>7</c:v>
                </c:pt>
                <c:pt idx="8">
                  <c:v>8</c:v>
                </c:pt>
                <c:pt idx="9">
                  <c:v>9</c:v>
                </c:pt>
                <c:pt idx="10">
                  <c:v>10</c:v>
                </c:pt>
                <c:pt idx="11">
                  <c:v>11</c:v>
                </c:pt>
                <c:pt idx="12">
                  <c:v>12</c:v>
                </c:pt>
              </c:numCache>
            </c:numRef>
          </c:xVal>
          <c:yVal>
            <c:numRef>
              <c:f>Blad1!$E$2:$E$14</c:f>
              <c:numCache>
                <c:formatCode>General</c:formatCode>
                <c:ptCount val="13"/>
                <c:pt idx="0">
                  <c:v>2.13</c:v>
                </c:pt>
                <c:pt idx="1">
                  <c:v>2.13</c:v>
                </c:pt>
                <c:pt idx="2">
                  <c:v>2.13</c:v>
                </c:pt>
                <c:pt idx="3">
                  <c:v>2.13</c:v>
                </c:pt>
                <c:pt idx="4">
                  <c:v>2.13</c:v>
                </c:pt>
                <c:pt idx="5">
                  <c:v>2.13</c:v>
                </c:pt>
                <c:pt idx="6">
                  <c:v>2.13</c:v>
                </c:pt>
                <c:pt idx="7">
                  <c:v>2.13</c:v>
                </c:pt>
                <c:pt idx="8">
                  <c:v>2.13</c:v>
                </c:pt>
                <c:pt idx="9">
                  <c:v>2.13</c:v>
                </c:pt>
                <c:pt idx="10">
                  <c:v>2.13</c:v>
                </c:pt>
                <c:pt idx="11">
                  <c:v>2.13</c:v>
                </c:pt>
                <c:pt idx="12">
                  <c:v>2.13</c:v>
                </c:pt>
              </c:numCache>
            </c:numRef>
          </c:yVal>
        </c:ser>
        <c:axId val="83255296"/>
        <c:axId val="83256832"/>
      </c:scatterChart>
      <c:valAx>
        <c:axId val="83255296"/>
        <c:scaling>
          <c:orientation val="minMax"/>
          <c:max val="12"/>
        </c:scaling>
        <c:axPos val="b"/>
        <c:numFmt formatCode="General" sourceLinked="1"/>
        <c:tickLblPos val="nextTo"/>
        <c:crossAx val="83256832"/>
        <c:crosses val="autoZero"/>
        <c:crossBetween val="midCat"/>
        <c:majorUnit val="1"/>
      </c:valAx>
      <c:valAx>
        <c:axId val="83256832"/>
        <c:scaling>
          <c:orientation val="minMax"/>
          <c:max val="5"/>
          <c:min val="0"/>
        </c:scaling>
        <c:axPos val="l"/>
        <c:majorGridlines/>
        <c:numFmt formatCode="General" sourceLinked="1"/>
        <c:tickLblPos val="nextTo"/>
        <c:crossAx val="83255296"/>
        <c:crosses val="autoZero"/>
        <c:crossBetween val="midCat"/>
      </c:valAx>
    </c:plotArea>
    <c:legend>
      <c:legendPos val="r"/>
      <c:layout/>
    </c:legend>
    <c:plotVisOnly val="1"/>
  </c:chart>
  <c:txPr>
    <a:bodyPr/>
    <a:lstStyle/>
    <a:p>
      <a:pPr>
        <a:defRPr sz="1800"/>
      </a:pPr>
      <a:endParaRPr lang="nl-BE"/>
    </a:p>
  </c:txPr>
  <c:externalData r:id="rId1"/>
</c:chartSpace>
</file>

<file path=ppt/charts/chart4.xml><?xml version="1.0" encoding="utf-8"?>
<c:chartSpace xmlns:c="http://schemas.openxmlformats.org/drawingml/2006/chart" xmlns:a="http://schemas.openxmlformats.org/drawingml/2006/main" xmlns:r="http://schemas.openxmlformats.org/officeDocument/2006/relationships">
  <c:date1904 val="1"/>
  <c:lang val="nl-BE"/>
  <c:clrMapOvr bg1="lt1" tx1="dk1" bg2="lt2" tx2="dk2" accent1="accent1" accent2="accent2" accent3="accent3" accent4="accent4" accent5="accent5" accent6="accent6" hlink="hlink" folHlink="folHlink"/>
  <c:chart>
    <c:plotArea>
      <c:layout/>
      <c:scatterChart>
        <c:scatterStyle val="lineMarker"/>
        <c:ser>
          <c:idx val="0"/>
          <c:order val="0"/>
          <c:tx>
            <c:strRef>
              <c:f>Blad1!$B$1</c:f>
              <c:strCache>
                <c:ptCount val="1"/>
                <c:pt idx="0">
                  <c:v>VDAC</c:v>
                </c:pt>
              </c:strCache>
            </c:strRef>
          </c:tx>
          <c:marker>
            <c:symbol val="none"/>
          </c:marker>
          <c:xVal>
            <c:numRef>
              <c:f>Blad1!$A$2:$A$9</c:f>
              <c:numCache>
                <c:formatCode>General</c:formatCode>
                <c:ptCount val="8"/>
                <c:pt idx="0">
                  <c:v>0</c:v>
                </c:pt>
                <c:pt idx="1">
                  <c:v>1</c:v>
                </c:pt>
                <c:pt idx="2">
                  <c:v>1</c:v>
                </c:pt>
                <c:pt idx="3">
                  <c:v>2</c:v>
                </c:pt>
                <c:pt idx="4">
                  <c:v>2</c:v>
                </c:pt>
                <c:pt idx="5">
                  <c:v>3</c:v>
                </c:pt>
                <c:pt idx="6">
                  <c:v>3</c:v>
                </c:pt>
                <c:pt idx="7">
                  <c:v>4</c:v>
                </c:pt>
              </c:numCache>
            </c:numRef>
          </c:xVal>
          <c:yVal>
            <c:numRef>
              <c:f>Blad1!$B$2:$B$9</c:f>
              <c:numCache>
                <c:formatCode>General</c:formatCode>
                <c:ptCount val="8"/>
                <c:pt idx="0">
                  <c:v>2.5</c:v>
                </c:pt>
                <c:pt idx="1">
                  <c:v>2.5</c:v>
                </c:pt>
                <c:pt idx="2">
                  <c:v>1.25</c:v>
                </c:pt>
                <c:pt idx="3">
                  <c:v>1.25</c:v>
                </c:pt>
                <c:pt idx="4">
                  <c:v>1.875</c:v>
                </c:pt>
                <c:pt idx="5">
                  <c:v>1.875</c:v>
                </c:pt>
                <c:pt idx="6">
                  <c:v>2.1875000000000013</c:v>
                </c:pt>
                <c:pt idx="7">
                  <c:v>2.1875000000000013</c:v>
                </c:pt>
              </c:numCache>
            </c:numRef>
          </c:yVal>
        </c:ser>
        <c:ser>
          <c:idx val="1"/>
          <c:order val="1"/>
          <c:tx>
            <c:v>Vin</c:v>
          </c:tx>
          <c:marker>
            <c:symbol val="none"/>
          </c:marker>
          <c:xVal>
            <c:numRef>
              <c:f>Blad1!$D$2:$D$14</c:f>
              <c:numCache>
                <c:formatCode>General</c:formatCode>
                <c:ptCount val="13"/>
                <c:pt idx="0">
                  <c:v>0</c:v>
                </c:pt>
                <c:pt idx="1">
                  <c:v>1</c:v>
                </c:pt>
                <c:pt idx="2">
                  <c:v>2</c:v>
                </c:pt>
                <c:pt idx="3">
                  <c:v>3</c:v>
                </c:pt>
                <c:pt idx="4">
                  <c:v>4</c:v>
                </c:pt>
                <c:pt idx="5">
                  <c:v>5</c:v>
                </c:pt>
                <c:pt idx="6">
                  <c:v>6</c:v>
                </c:pt>
                <c:pt idx="7">
                  <c:v>7</c:v>
                </c:pt>
                <c:pt idx="8">
                  <c:v>8</c:v>
                </c:pt>
                <c:pt idx="9">
                  <c:v>9</c:v>
                </c:pt>
                <c:pt idx="10">
                  <c:v>10</c:v>
                </c:pt>
                <c:pt idx="11">
                  <c:v>11</c:v>
                </c:pt>
                <c:pt idx="12">
                  <c:v>12</c:v>
                </c:pt>
              </c:numCache>
            </c:numRef>
          </c:xVal>
          <c:yVal>
            <c:numRef>
              <c:f>Blad1!$E$2:$E$14</c:f>
              <c:numCache>
                <c:formatCode>General</c:formatCode>
                <c:ptCount val="13"/>
                <c:pt idx="0">
                  <c:v>2.13</c:v>
                </c:pt>
                <c:pt idx="1">
                  <c:v>2.13</c:v>
                </c:pt>
                <c:pt idx="2">
                  <c:v>2.13</c:v>
                </c:pt>
                <c:pt idx="3">
                  <c:v>2.13</c:v>
                </c:pt>
                <c:pt idx="4">
                  <c:v>2.13</c:v>
                </c:pt>
                <c:pt idx="5">
                  <c:v>2.13</c:v>
                </c:pt>
                <c:pt idx="6">
                  <c:v>2.13</c:v>
                </c:pt>
                <c:pt idx="7">
                  <c:v>2.13</c:v>
                </c:pt>
                <c:pt idx="8">
                  <c:v>2.13</c:v>
                </c:pt>
                <c:pt idx="9">
                  <c:v>2.13</c:v>
                </c:pt>
                <c:pt idx="10">
                  <c:v>2.13</c:v>
                </c:pt>
                <c:pt idx="11">
                  <c:v>2.13</c:v>
                </c:pt>
                <c:pt idx="12">
                  <c:v>2.13</c:v>
                </c:pt>
              </c:numCache>
            </c:numRef>
          </c:yVal>
        </c:ser>
        <c:axId val="83289984"/>
        <c:axId val="83291520"/>
      </c:scatterChart>
      <c:valAx>
        <c:axId val="83289984"/>
        <c:scaling>
          <c:orientation val="minMax"/>
          <c:max val="12"/>
        </c:scaling>
        <c:axPos val="b"/>
        <c:numFmt formatCode="General" sourceLinked="1"/>
        <c:tickLblPos val="nextTo"/>
        <c:crossAx val="83291520"/>
        <c:crosses val="autoZero"/>
        <c:crossBetween val="midCat"/>
        <c:majorUnit val="1"/>
      </c:valAx>
      <c:valAx>
        <c:axId val="83291520"/>
        <c:scaling>
          <c:orientation val="minMax"/>
          <c:max val="5"/>
          <c:min val="0"/>
        </c:scaling>
        <c:axPos val="l"/>
        <c:majorGridlines/>
        <c:numFmt formatCode="General" sourceLinked="1"/>
        <c:tickLblPos val="nextTo"/>
        <c:crossAx val="83289984"/>
        <c:crosses val="autoZero"/>
        <c:crossBetween val="midCat"/>
      </c:valAx>
    </c:plotArea>
    <c:legend>
      <c:legendPos val="r"/>
      <c:layout/>
    </c:legend>
    <c:plotVisOnly val="1"/>
  </c:chart>
  <c:txPr>
    <a:bodyPr/>
    <a:lstStyle/>
    <a:p>
      <a:pPr>
        <a:defRPr sz="1800"/>
      </a:pPr>
      <a:endParaRPr lang="nl-BE"/>
    </a:p>
  </c:txPr>
  <c:externalData r:id="rId2"/>
</c:chartSpace>
</file>

<file path=ppt/charts/chart5.xml><?xml version="1.0" encoding="utf-8"?>
<c:chartSpace xmlns:c="http://schemas.openxmlformats.org/drawingml/2006/chart" xmlns:a="http://schemas.openxmlformats.org/drawingml/2006/main" xmlns:r="http://schemas.openxmlformats.org/officeDocument/2006/relationships">
  <c:date1904 val="1"/>
  <c:lang val="nl-BE"/>
  <c:clrMapOvr bg1="lt1" tx1="dk1" bg2="lt2" tx2="dk2" accent1="accent1" accent2="accent2" accent3="accent3" accent4="accent4" accent5="accent5" accent6="accent6" hlink="hlink" folHlink="folHlink"/>
  <c:chart>
    <c:plotArea>
      <c:layout/>
      <c:scatterChart>
        <c:scatterStyle val="lineMarker"/>
        <c:ser>
          <c:idx val="0"/>
          <c:order val="0"/>
          <c:tx>
            <c:strRef>
              <c:f>Blad1!$B$1</c:f>
              <c:strCache>
                <c:ptCount val="1"/>
                <c:pt idx="0">
                  <c:v>VDAC</c:v>
                </c:pt>
              </c:strCache>
            </c:strRef>
          </c:tx>
          <c:marker>
            <c:symbol val="none"/>
          </c:marker>
          <c:xVal>
            <c:numRef>
              <c:f>Blad1!$A$2:$A$11</c:f>
              <c:numCache>
                <c:formatCode>General</c:formatCode>
                <c:ptCount val="10"/>
                <c:pt idx="0">
                  <c:v>0</c:v>
                </c:pt>
                <c:pt idx="1">
                  <c:v>1</c:v>
                </c:pt>
                <c:pt idx="2">
                  <c:v>1</c:v>
                </c:pt>
                <c:pt idx="3">
                  <c:v>2</c:v>
                </c:pt>
                <c:pt idx="4">
                  <c:v>2</c:v>
                </c:pt>
                <c:pt idx="5">
                  <c:v>3</c:v>
                </c:pt>
                <c:pt idx="6">
                  <c:v>3</c:v>
                </c:pt>
                <c:pt idx="7">
                  <c:v>4</c:v>
                </c:pt>
                <c:pt idx="8">
                  <c:v>4</c:v>
                </c:pt>
                <c:pt idx="9">
                  <c:v>5</c:v>
                </c:pt>
              </c:numCache>
            </c:numRef>
          </c:xVal>
          <c:yVal>
            <c:numRef>
              <c:f>Blad1!$B$2:$B$11</c:f>
              <c:numCache>
                <c:formatCode>General</c:formatCode>
                <c:ptCount val="10"/>
                <c:pt idx="0">
                  <c:v>2.5</c:v>
                </c:pt>
                <c:pt idx="1">
                  <c:v>2.5</c:v>
                </c:pt>
                <c:pt idx="2">
                  <c:v>1.25</c:v>
                </c:pt>
                <c:pt idx="3">
                  <c:v>1.25</c:v>
                </c:pt>
                <c:pt idx="4">
                  <c:v>1.875</c:v>
                </c:pt>
                <c:pt idx="5">
                  <c:v>1.875</c:v>
                </c:pt>
                <c:pt idx="6">
                  <c:v>2.1875000000000013</c:v>
                </c:pt>
                <c:pt idx="7">
                  <c:v>2.1875000000000013</c:v>
                </c:pt>
                <c:pt idx="8">
                  <c:v>2.0312499999999982</c:v>
                </c:pt>
                <c:pt idx="9">
                  <c:v>2.0312499999999982</c:v>
                </c:pt>
              </c:numCache>
            </c:numRef>
          </c:yVal>
        </c:ser>
        <c:ser>
          <c:idx val="1"/>
          <c:order val="1"/>
          <c:tx>
            <c:v>Vin</c:v>
          </c:tx>
          <c:marker>
            <c:symbol val="none"/>
          </c:marker>
          <c:xVal>
            <c:numRef>
              <c:f>Blad1!$D$2:$D$14</c:f>
              <c:numCache>
                <c:formatCode>General</c:formatCode>
                <c:ptCount val="13"/>
                <c:pt idx="0">
                  <c:v>0</c:v>
                </c:pt>
                <c:pt idx="1">
                  <c:v>1</c:v>
                </c:pt>
                <c:pt idx="2">
                  <c:v>2</c:v>
                </c:pt>
                <c:pt idx="3">
                  <c:v>3</c:v>
                </c:pt>
                <c:pt idx="4">
                  <c:v>4</c:v>
                </c:pt>
                <c:pt idx="5">
                  <c:v>5</c:v>
                </c:pt>
                <c:pt idx="6">
                  <c:v>6</c:v>
                </c:pt>
                <c:pt idx="7">
                  <c:v>7</c:v>
                </c:pt>
                <c:pt idx="8">
                  <c:v>8</c:v>
                </c:pt>
                <c:pt idx="9">
                  <c:v>9</c:v>
                </c:pt>
                <c:pt idx="10">
                  <c:v>10</c:v>
                </c:pt>
                <c:pt idx="11">
                  <c:v>11</c:v>
                </c:pt>
                <c:pt idx="12">
                  <c:v>12</c:v>
                </c:pt>
              </c:numCache>
            </c:numRef>
          </c:xVal>
          <c:yVal>
            <c:numRef>
              <c:f>Blad1!$E$2:$E$14</c:f>
              <c:numCache>
                <c:formatCode>General</c:formatCode>
                <c:ptCount val="13"/>
                <c:pt idx="0">
                  <c:v>2.13</c:v>
                </c:pt>
                <c:pt idx="1">
                  <c:v>2.13</c:v>
                </c:pt>
                <c:pt idx="2">
                  <c:v>2.13</c:v>
                </c:pt>
                <c:pt idx="3">
                  <c:v>2.13</c:v>
                </c:pt>
                <c:pt idx="4">
                  <c:v>2.13</c:v>
                </c:pt>
                <c:pt idx="5">
                  <c:v>2.13</c:v>
                </c:pt>
                <c:pt idx="6">
                  <c:v>2.13</c:v>
                </c:pt>
                <c:pt idx="7">
                  <c:v>2.13</c:v>
                </c:pt>
                <c:pt idx="8">
                  <c:v>2.13</c:v>
                </c:pt>
                <c:pt idx="9">
                  <c:v>2.13</c:v>
                </c:pt>
                <c:pt idx="10">
                  <c:v>2.13</c:v>
                </c:pt>
                <c:pt idx="11">
                  <c:v>2.13</c:v>
                </c:pt>
                <c:pt idx="12">
                  <c:v>2.13</c:v>
                </c:pt>
              </c:numCache>
            </c:numRef>
          </c:yVal>
        </c:ser>
        <c:axId val="85704704"/>
        <c:axId val="85706240"/>
      </c:scatterChart>
      <c:valAx>
        <c:axId val="85704704"/>
        <c:scaling>
          <c:orientation val="minMax"/>
          <c:max val="12"/>
        </c:scaling>
        <c:axPos val="b"/>
        <c:numFmt formatCode="General" sourceLinked="1"/>
        <c:tickLblPos val="nextTo"/>
        <c:crossAx val="85706240"/>
        <c:crosses val="autoZero"/>
        <c:crossBetween val="midCat"/>
        <c:majorUnit val="1"/>
      </c:valAx>
      <c:valAx>
        <c:axId val="85706240"/>
        <c:scaling>
          <c:orientation val="minMax"/>
          <c:max val="3"/>
          <c:min val="1"/>
        </c:scaling>
        <c:axPos val="l"/>
        <c:majorGridlines/>
        <c:numFmt formatCode="General" sourceLinked="1"/>
        <c:tickLblPos val="nextTo"/>
        <c:crossAx val="85704704"/>
        <c:crosses val="autoZero"/>
        <c:crossBetween val="midCat"/>
      </c:valAx>
    </c:plotArea>
    <c:legend>
      <c:legendPos val="r"/>
      <c:layout/>
    </c:legend>
    <c:plotVisOnly val="1"/>
  </c:chart>
  <c:txPr>
    <a:bodyPr/>
    <a:lstStyle/>
    <a:p>
      <a:pPr>
        <a:defRPr sz="1800"/>
      </a:pPr>
      <a:endParaRPr lang="nl-BE"/>
    </a:p>
  </c:txPr>
  <c:externalData r:id="rId2"/>
</c:chartSpace>
</file>

<file path=ppt/charts/chart6.xml><?xml version="1.0" encoding="utf-8"?>
<c:chartSpace xmlns:c="http://schemas.openxmlformats.org/drawingml/2006/chart" xmlns:a="http://schemas.openxmlformats.org/drawingml/2006/main" xmlns:r="http://schemas.openxmlformats.org/officeDocument/2006/relationships">
  <c:date1904 val="1"/>
  <c:lang val="nl-BE"/>
  <c:clrMapOvr bg1="lt1" tx1="dk1" bg2="lt2" tx2="dk2" accent1="accent1" accent2="accent2" accent3="accent3" accent4="accent4" accent5="accent5" accent6="accent6" hlink="hlink" folHlink="folHlink"/>
  <c:chart>
    <c:plotArea>
      <c:layout/>
      <c:scatterChart>
        <c:scatterStyle val="lineMarker"/>
        <c:ser>
          <c:idx val="0"/>
          <c:order val="0"/>
          <c:tx>
            <c:strRef>
              <c:f>Blad1!$B$1</c:f>
              <c:strCache>
                <c:ptCount val="1"/>
                <c:pt idx="0">
                  <c:v>VDAC</c:v>
                </c:pt>
              </c:strCache>
            </c:strRef>
          </c:tx>
          <c:marker>
            <c:symbol val="none"/>
          </c:marker>
          <c:xVal>
            <c:numRef>
              <c:f>Blad1!$A$2:$A$13</c:f>
              <c:numCache>
                <c:formatCode>General</c:formatCode>
                <c:ptCount val="12"/>
                <c:pt idx="0">
                  <c:v>0</c:v>
                </c:pt>
                <c:pt idx="1">
                  <c:v>1</c:v>
                </c:pt>
                <c:pt idx="2">
                  <c:v>1</c:v>
                </c:pt>
                <c:pt idx="3">
                  <c:v>2</c:v>
                </c:pt>
                <c:pt idx="4">
                  <c:v>2</c:v>
                </c:pt>
                <c:pt idx="5">
                  <c:v>3</c:v>
                </c:pt>
                <c:pt idx="6">
                  <c:v>3</c:v>
                </c:pt>
                <c:pt idx="7">
                  <c:v>4</c:v>
                </c:pt>
                <c:pt idx="8">
                  <c:v>4</c:v>
                </c:pt>
                <c:pt idx="9">
                  <c:v>5</c:v>
                </c:pt>
                <c:pt idx="10">
                  <c:v>5</c:v>
                </c:pt>
                <c:pt idx="11">
                  <c:v>6</c:v>
                </c:pt>
              </c:numCache>
            </c:numRef>
          </c:xVal>
          <c:yVal>
            <c:numRef>
              <c:f>Blad1!$B$2:$B$13</c:f>
              <c:numCache>
                <c:formatCode>General</c:formatCode>
                <c:ptCount val="12"/>
                <c:pt idx="0">
                  <c:v>2.5</c:v>
                </c:pt>
                <c:pt idx="1">
                  <c:v>2.5</c:v>
                </c:pt>
                <c:pt idx="2">
                  <c:v>1.25</c:v>
                </c:pt>
                <c:pt idx="3">
                  <c:v>1.25</c:v>
                </c:pt>
                <c:pt idx="4">
                  <c:v>1.875</c:v>
                </c:pt>
                <c:pt idx="5">
                  <c:v>1.875</c:v>
                </c:pt>
                <c:pt idx="6">
                  <c:v>2.1875000000000013</c:v>
                </c:pt>
                <c:pt idx="7">
                  <c:v>2.1875000000000013</c:v>
                </c:pt>
                <c:pt idx="8">
                  <c:v>2.0312499999999982</c:v>
                </c:pt>
                <c:pt idx="9">
                  <c:v>2.0312499999999982</c:v>
                </c:pt>
                <c:pt idx="10">
                  <c:v>2.109375</c:v>
                </c:pt>
                <c:pt idx="11">
                  <c:v>2.109375</c:v>
                </c:pt>
              </c:numCache>
            </c:numRef>
          </c:yVal>
        </c:ser>
        <c:ser>
          <c:idx val="1"/>
          <c:order val="1"/>
          <c:tx>
            <c:v>Vin</c:v>
          </c:tx>
          <c:marker>
            <c:symbol val="none"/>
          </c:marker>
          <c:xVal>
            <c:numRef>
              <c:f>Blad1!$D$2:$D$14</c:f>
              <c:numCache>
                <c:formatCode>General</c:formatCode>
                <c:ptCount val="13"/>
                <c:pt idx="0">
                  <c:v>0</c:v>
                </c:pt>
                <c:pt idx="1">
                  <c:v>1</c:v>
                </c:pt>
                <c:pt idx="2">
                  <c:v>2</c:v>
                </c:pt>
                <c:pt idx="3">
                  <c:v>3</c:v>
                </c:pt>
                <c:pt idx="4">
                  <c:v>4</c:v>
                </c:pt>
                <c:pt idx="5">
                  <c:v>5</c:v>
                </c:pt>
                <c:pt idx="6">
                  <c:v>6</c:v>
                </c:pt>
                <c:pt idx="7">
                  <c:v>7</c:v>
                </c:pt>
                <c:pt idx="8">
                  <c:v>8</c:v>
                </c:pt>
                <c:pt idx="9">
                  <c:v>9</c:v>
                </c:pt>
                <c:pt idx="10">
                  <c:v>10</c:v>
                </c:pt>
                <c:pt idx="11">
                  <c:v>11</c:v>
                </c:pt>
                <c:pt idx="12">
                  <c:v>12</c:v>
                </c:pt>
              </c:numCache>
            </c:numRef>
          </c:xVal>
          <c:yVal>
            <c:numRef>
              <c:f>Blad1!$E$2:$E$14</c:f>
              <c:numCache>
                <c:formatCode>General</c:formatCode>
                <c:ptCount val="13"/>
                <c:pt idx="0">
                  <c:v>2.13</c:v>
                </c:pt>
                <c:pt idx="1">
                  <c:v>2.13</c:v>
                </c:pt>
                <c:pt idx="2">
                  <c:v>2.13</c:v>
                </c:pt>
                <c:pt idx="3">
                  <c:v>2.13</c:v>
                </c:pt>
                <c:pt idx="4">
                  <c:v>2.13</c:v>
                </c:pt>
                <c:pt idx="5">
                  <c:v>2.13</c:v>
                </c:pt>
                <c:pt idx="6">
                  <c:v>2.13</c:v>
                </c:pt>
                <c:pt idx="7">
                  <c:v>2.13</c:v>
                </c:pt>
                <c:pt idx="8">
                  <c:v>2.13</c:v>
                </c:pt>
                <c:pt idx="9">
                  <c:v>2.13</c:v>
                </c:pt>
                <c:pt idx="10">
                  <c:v>2.13</c:v>
                </c:pt>
                <c:pt idx="11">
                  <c:v>2.13</c:v>
                </c:pt>
                <c:pt idx="12">
                  <c:v>2.13</c:v>
                </c:pt>
              </c:numCache>
            </c:numRef>
          </c:yVal>
        </c:ser>
        <c:axId val="85825408"/>
        <c:axId val="85826944"/>
      </c:scatterChart>
      <c:valAx>
        <c:axId val="85825408"/>
        <c:scaling>
          <c:orientation val="minMax"/>
          <c:max val="12"/>
        </c:scaling>
        <c:axPos val="b"/>
        <c:numFmt formatCode="General" sourceLinked="1"/>
        <c:tickLblPos val="nextTo"/>
        <c:crossAx val="85826944"/>
        <c:crosses val="autoZero"/>
        <c:crossBetween val="midCat"/>
        <c:majorUnit val="1"/>
      </c:valAx>
      <c:valAx>
        <c:axId val="85826944"/>
        <c:scaling>
          <c:orientation val="minMax"/>
          <c:max val="3"/>
          <c:min val="1"/>
        </c:scaling>
        <c:axPos val="l"/>
        <c:majorGridlines/>
        <c:numFmt formatCode="General" sourceLinked="1"/>
        <c:tickLblPos val="nextTo"/>
        <c:crossAx val="85825408"/>
        <c:crosses val="autoZero"/>
        <c:crossBetween val="midCat"/>
      </c:valAx>
    </c:plotArea>
    <c:legend>
      <c:legendPos val="r"/>
      <c:layout/>
    </c:legend>
    <c:plotVisOnly val="1"/>
  </c:chart>
  <c:txPr>
    <a:bodyPr/>
    <a:lstStyle/>
    <a:p>
      <a:pPr>
        <a:defRPr sz="1800"/>
      </a:pPr>
      <a:endParaRPr lang="nl-BE"/>
    </a:p>
  </c:txPr>
  <c:externalData r:id="rId2"/>
</c:chartSpace>
</file>

<file path=ppt/charts/chart7.xml><?xml version="1.0" encoding="utf-8"?>
<c:chartSpace xmlns:c="http://schemas.openxmlformats.org/drawingml/2006/chart" xmlns:a="http://schemas.openxmlformats.org/drawingml/2006/main" xmlns:r="http://schemas.openxmlformats.org/officeDocument/2006/relationships">
  <c:date1904 val="1"/>
  <c:lang val="nl-BE"/>
  <c:clrMapOvr bg1="lt1" tx1="dk1" bg2="lt2" tx2="dk2" accent1="accent1" accent2="accent2" accent3="accent3" accent4="accent4" accent5="accent5" accent6="accent6" hlink="hlink" folHlink="folHlink"/>
  <c:chart>
    <c:plotArea>
      <c:layout/>
      <c:scatterChart>
        <c:scatterStyle val="lineMarker"/>
        <c:ser>
          <c:idx val="0"/>
          <c:order val="0"/>
          <c:tx>
            <c:strRef>
              <c:f>Blad1!$B$1</c:f>
              <c:strCache>
                <c:ptCount val="1"/>
                <c:pt idx="0">
                  <c:v>VDAC</c:v>
                </c:pt>
              </c:strCache>
            </c:strRef>
          </c:tx>
          <c:marker>
            <c:symbol val="none"/>
          </c:marker>
          <c:xVal>
            <c:numRef>
              <c:f>Blad1!$A$2:$A$15</c:f>
              <c:numCache>
                <c:formatCode>General</c:formatCode>
                <c:ptCount val="14"/>
                <c:pt idx="0">
                  <c:v>0</c:v>
                </c:pt>
                <c:pt idx="1">
                  <c:v>1</c:v>
                </c:pt>
                <c:pt idx="2">
                  <c:v>1</c:v>
                </c:pt>
                <c:pt idx="3">
                  <c:v>2</c:v>
                </c:pt>
                <c:pt idx="4">
                  <c:v>2</c:v>
                </c:pt>
                <c:pt idx="5">
                  <c:v>3</c:v>
                </c:pt>
                <c:pt idx="6">
                  <c:v>3</c:v>
                </c:pt>
                <c:pt idx="7">
                  <c:v>4</c:v>
                </c:pt>
                <c:pt idx="8">
                  <c:v>4</c:v>
                </c:pt>
                <c:pt idx="9">
                  <c:v>5</c:v>
                </c:pt>
                <c:pt idx="10">
                  <c:v>5</c:v>
                </c:pt>
                <c:pt idx="11">
                  <c:v>6</c:v>
                </c:pt>
                <c:pt idx="12">
                  <c:v>6</c:v>
                </c:pt>
                <c:pt idx="13">
                  <c:v>7</c:v>
                </c:pt>
              </c:numCache>
            </c:numRef>
          </c:xVal>
          <c:yVal>
            <c:numRef>
              <c:f>Blad1!$B$2:$B$15</c:f>
              <c:numCache>
                <c:formatCode>General</c:formatCode>
                <c:ptCount val="14"/>
                <c:pt idx="0">
                  <c:v>2.5</c:v>
                </c:pt>
                <c:pt idx="1">
                  <c:v>2.5</c:v>
                </c:pt>
                <c:pt idx="2">
                  <c:v>1.25</c:v>
                </c:pt>
                <c:pt idx="3">
                  <c:v>1.25</c:v>
                </c:pt>
                <c:pt idx="4">
                  <c:v>1.875</c:v>
                </c:pt>
                <c:pt idx="5">
                  <c:v>1.875</c:v>
                </c:pt>
                <c:pt idx="6">
                  <c:v>2.1875000000000013</c:v>
                </c:pt>
                <c:pt idx="7">
                  <c:v>2.1875000000000013</c:v>
                </c:pt>
                <c:pt idx="8">
                  <c:v>2.0312499999999982</c:v>
                </c:pt>
                <c:pt idx="9">
                  <c:v>2.0312499999999982</c:v>
                </c:pt>
                <c:pt idx="10">
                  <c:v>2.109375</c:v>
                </c:pt>
                <c:pt idx="11">
                  <c:v>2.109375</c:v>
                </c:pt>
                <c:pt idx="12">
                  <c:v>2.1484375000000013</c:v>
                </c:pt>
                <c:pt idx="13">
                  <c:v>2.1484375000000013</c:v>
                </c:pt>
              </c:numCache>
            </c:numRef>
          </c:yVal>
        </c:ser>
        <c:ser>
          <c:idx val="1"/>
          <c:order val="1"/>
          <c:tx>
            <c:v>Vin</c:v>
          </c:tx>
          <c:marker>
            <c:symbol val="none"/>
          </c:marker>
          <c:xVal>
            <c:numRef>
              <c:f>Blad1!$D$2:$D$14</c:f>
              <c:numCache>
                <c:formatCode>General</c:formatCode>
                <c:ptCount val="13"/>
                <c:pt idx="0">
                  <c:v>0</c:v>
                </c:pt>
                <c:pt idx="1">
                  <c:v>1</c:v>
                </c:pt>
                <c:pt idx="2">
                  <c:v>2</c:v>
                </c:pt>
                <c:pt idx="3">
                  <c:v>3</c:v>
                </c:pt>
                <c:pt idx="4">
                  <c:v>4</c:v>
                </c:pt>
                <c:pt idx="5">
                  <c:v>5</c:v>
                </c:pt>
                <c:pt idx="6">
                  <c:v>6</c:v>
                </c:pt>
                <c:pt idx="7">
                  <c:v>7</c:v>
                </c:pt>
                <c:pt idx="8">
                  <c:v>8</c:v>
                </c:pt>
                <c:pt idx="9">
                  <c:v>9</c:v>
                </c:pt>
                <c:pt idx="10">
                  <c:v>10</c:v>
                </c:pt>
                <c:pt idx="11">
                  <c:v>11</c:v>
                </c:pt>
                <c:pt idx="12">
                  <c:v>12</c:v>
                </c:pt>
              </c:numCache>
            </c:numRef>
          </c:xVal>
          <c:yVal>
            <c:numRef>
              <c:f>Blad1!$E$2:$E$14</c:f>
              <c:numCache>
                <c:formatCode>General</c:formatCode>
                <c:ptCount val="13"/>
                <c:pt idx="0">
                  <c:v>2.13</c:v>
                </c:pt>
                <c:pt idx="1">
                  <c:v>2.13</c:v>
                </c:pt>
                <c:pt idx="2">
                  <c:v>2.13</c:v>
                </c:pt>
                <c:pt idx="3">
                  <c:v>2.13</c:v>
                </c:pt>
                <c:pt idx="4">
                  <c:v>2.13</c:v>
                </c:pt>
                <c:pt idx="5">
                  <c:v>2.13</c:v>
                </c:pt>
                <c:pt idx="6">
                  <c:v>2.13</c:v>
                </c:pt>
                <c:pt idx="7">
                  <c:v>2.13</c:v>
                </c:pt>
                <c:pt idx="8">
                  <c:v>2.13</c:v>
                </c:pt>
                <c:pt idx="9">
                  <c:v>2.13</c:v>
                </c:pt>
                <c:pt idx="10">
                  <c:v>2.13</c:v>
                </c:pt>
                <c:pt idx="11">
                  <c:v>2.13</c:v>
                </c:pt>
                <c:pt idx="12">
                  <c:v>2.13</c:v>
                </c:pt>
              </c:numCache>
            </c:numRef>
          </c:yVal>
        </c:ser>
        <c:axId val="85880832"/>
        <c:axId val="85882368"/>
      </c:scatterChart>
      <c:valAx>
        <c:axId val="85880832"/>
        <c:scaling>
          <c:orientation val="minMax"/>
          <c:max val="12"/>
        </c:scaling>
        <c:axPos val="b"/>
        <c:numFmt formatCode="General" sourceLinked="1"/>
        <c:tickLblPos val="nextTo"/>
        <c:crossAx val="85882368"/>
        <c:crosses val="autoZero"/>
        <c:crossBetween val="midCat"/>
        <c:majorUnit val="1"/>
      </c:valAx>
      <c:valAx>
        <c:axId val="85882368"/>
        <c:scaling>
          <c:orientation val="minMax"/>
          <c:max val="2.5499999999999998"/>
          <c:min val="1.2"/>
        </c:scaling>
        <c:axPos val="l"/>
        <c:majorGridlines/>
        <c:numFmt formatCode="General" sourceLinked="1"/>
        <c:tickLblPos val="nextTo"/>
        <c:crossAx val="85880832"/>
        <c:crosses val="autoZero"/>
        <c:crossBetween val="midCat"/>
      </c:valAx>
    </c:plotArea>
    <c:legend>
      <c:legendPos val="r"/>
      <c:layout/>
    </c:legend>
    <c:plotVisOnly val="1"/>
  </c:chart>
  <c:txPr>
    <a:bodyPr/>
    <a:lstStyle/>
    <a:p>
      <a:pPr>
        <a:defRPr sz="1800"/>
      </a:pPr>
      <a:endParaRPr lang="nl-BE"/>
    </a:p>
  </c:txPr>
  <c:externalData r:id="rId2"/>
</c:chartSpace>
</file>

<file path=ppt/charts/chart8.xml><?xml version="1.0" encoding="utf-8"?>
<c:chartSpace xmlns:c="http://schemas.openxmlformats.org/drawingml/2006/chart" xmlns:a="http://schemas.openxmlformats.org/drawingml/2006/main" xmlns:r="http://schemas.openxmlformats.org/officeDocument/2006/relationships">
  <c:date1904 val="1"/>
  <c:lang val="nl-BE"/>
  <c:clrMapOvr bg1="lt1" tx1="dk1" bg2="lt2" tx2="dk2" accent1="accent1" accent2="accent2" accent3="accent3" accent4="accent4" accent5="accent5" accent6="accent6" hlink="hlink" folHlink="folHlink"/>
  <c:chart>
    <c:plotArea>
      <c:layout/>
      <c:scatterChart>
        <c:scatterStyle val="lineMarker"/>
        <c:ser>
          <c:idx val="0"/>
          <c:order val="0"/>
          <c:tx>
            <c:strRef>
              <c:f>Blad1!$B$1</c:f>
              <c:strCache>
                <c:ptCount val="1"/>
                <c:pt idx="0">
                  <c:v>VDAC</c:v>
                </c:pt>
              </c:strCache>
            </c:strRef>
          </c:tx>
          <c:marker>
            <c:symbol val="none"/>
          </c:marker>
          <c:xVal>
            <c:numRef>
              <c:f>Blad1!$A$2:$A$18</c:f>
              <c:numCache>
                <c:formatCode>General</c:formatCode>
                <c:ptCount val="17"/>
                <c:pt idx="0">
                  <c:v>0</c:v>
                </c:pt>
                <c:pt idx="1">
                  <c:v>1</c:v>
                </c:pt>
                <c:pt idx="2">
                  <c:v>1</c:v>
                </c:pt>
                <c:pt idx="3">
                  <c:v>2</c:v>
                </c:pt>
                <c:pt idx="4">
                  <c:v>2</c:v>
                </c:pt>
                <c:pt idx="5">
                  <c:v>3</c:v>
                </c:pt>
                <c:pt idx="6">
                  <c:v>3</c:v>
                </c:pt>
                <c:pt idx="7">
                  <c:v>4</c:v>
                </c:pt>
                <c:pt idx="8">
                  <c:v>4</c:v>
                </c:pt>
                <c:pt idx="9">
                  <c:v>5</c:v>
                </c:pt>
                <c:pt idx="10">
                  <c:v>5</c:v>
                </c:pt>
                <c:pt idx="11">
                  <c:v>6</c:v>
                </c:pt>
                <c:pt idx="12">
                  <c:v>6</c:v>
                </c:pt>
                <c:pt idx="13">
                  <c:v>7</c:v>
                </c:pt>
                <c:pt idx="14">
                  <c:v>7</c:v>
                </c:pt>
                <c:pt idx="15">
                  <c:v>8</c:v>
                </c:pt>
              </c:numCache>
            </c:numRef>
          </c:xVal>
          <c:yVal>
            <c:numRef>
              <c:f>Blad1!$B$2:$B$18</c:f>
              <c:numCache>
                <c:formatCode>General</c:formatCode>
                <c:ptCount val="17"/>
                <c:pt idx="0">
                  <c:v>2.5</c:v>
                </c:pt>
                <c:pt idx="1">
                  <c:v>2.5</c:v>
                </c:pt>
                <c:pt idx="2">
                  <c:v>1.25</c:v>
                </c:pt>
                <c:pt idx="3">
                  <c:v>1.25</c:v>
                </c:pt>
                <c:pt idx="4">
                  <c:v>1.875</c:v>
                </c:pt>
                <c:pt idx="5">
                  <c:v>1.875</c:v>
                </c:pt>
                <c:pt idx="6">
                  <c:v>2.1875000000000013</c:v>
                </c:pt>
                <c:pt idx="7">
                  <c:v>2.1875000000000013</c:v>
                </c:pt>
                <c:pt idx="8">
                  <c:v>2.0312499999999982</c:v>
                </c:pt>
                <c:pt idx="9">
                  <c:v>2.0312499999999982</c:v>
                </c:pt>
                <c:pt idx="10">
                  <c:v>2.109375</c:v>
                </c:pt>
                <c:pt idx="11">
                  <c:v>2.109375</c:v>
                </c:pt>
                <c:pt idx="12">
                  <c:v>2.1484375000000013</c:v>
                </c:pt>
                <c:pt idx="13">
                  <c:v>2.1484375000000013</c:v>
                </c:pt>
                <c:pt idx="14">
                  <c:v>2.1289062500000013</c:v>
                </c:pt>
                <c:pt idx="15">
                  <c:v>2.1289062500000013</c:v>
                </c:pt>
              </c:numCache>
            </c:numRef>
          </c:yVal>
        </c:ser>
        <c:ser>
          <c:idx val="1"/>
          <c:order val="1"/>
          <c:tx>
            <c:v>Vin</c:v>
          </c:tx>
          <c:marker>
            <c:symbol val="none"/>
          </c:marker>
          <c:xVal>
            <c:numRef>
              <c:f>Blad1!$D$2:$D$14</c:f>
              <c:numCache>
                <c:formatCode>General</c:formatCode>
                <c:ptCount val="13"/>
                <c:pt idx="0">
                  <c:v>0</c:v>
                </c:pt>
                <c:pt idx="1">
                  <c:v>1</c:v>
                </c:pt>
                <c:pt idx="2">
                  <c:v>2</c:v>
                </c:pt>
                <c:pt idx="3">
                  <c:v>3</c:v>
                </c:pt>
                <c:pt idx="4">
                  <c:v>4</c:v>
                </c:pt>
                <c:pt idx="5">
                  <c:v>5</c:v>
                </c:pt>
                <c:pt idx="6">
                  <c:v>6</c:v>
                </c:pt>
                <c:pt idx="7">
                  <c:v>7</c:v>
                </c:pt>
                <c:pt idx="8">
                  <c:v>8</c:v>
                </c:pt>
                <c:pt idx="9">
                  <c:v>9</c:v>
                </c:pt>
                <c:pt idx="10">
                  <c:v>10</c:v>
                </c:pt>
                <c:pt idx="11">
                  <c:v>11</c:v>
                </c:pt>
                <c:pt idx="12">
                  <c:v>12</c:v>
                </c:pt>
              </c:numCache>
            </c:numRef>
          </c:xVal>
          <c:yVal>
            <c:numRef>
              <c:f>Blad1!$E$2:$E$14</c:f>
              <c:numCache>
                <c:formatCode>General</c:formatCode>
                <c:ptCount val="13"/>
                <c:pt idx="0">
                  <c:v>2.13</c:v>
                </c:pt>
                <c:pt idx="1">
                  <c:v>2.13</c:v>
                </c:pt>
                <c:pt idx="2">
                  <c:v>2.13</c:v>
                </c:pt>
                <c:pt idx="3">
                  <c:v>2.13</c:v>
                </c:pt>
                <c:pt idx="4">
                  <c:v>2.13</c:v>
                </c:pt>
                <c:pt idx="5">
                  <c:v>2.13</c:v>
                </c:pt>
                <c:pt idx="6">
                  <c:v>2.13</c:v>
                </c:pt>
                <c:pt idx="7">
                  <c:v>2.13</c:v>
                </c:pt>
                <c:pt idx="8">
                  <c:v>2.13</c:v>
                </c:pt>
                <c:pt idx="9">
                  <c:v>2.13</c:v>
                </c:pt>
                <c:pt idx="10">
                  <c:v>2.13</c:v>
                </c:pt>
                <c:pt idx="11">
                  <c:v>2.13</c:v>
                </c:pt>
                <c:pt idx="12">
                  <c:v>2.13</c:v>
                </c:pt>
              </c:numCache>
            </c:numRef>
          </c:yVal>
        </c:ser>
        <c:axId val="91199360"/>
        <c:axId val="91200896"/>
      </c:scatterChart>
      <c:valAx>
        <c:axId val="91199360"/>
        <c:scaling>
          <c:orientation val="minMax"/>
          <c:max val="12"/>
        </c:scaling>
        <c:axPos val="b"/>
        <c:numFmt formatCode="General" sourceLinked="1"/>
        <c:tickLblPos val="nextTo"/>
        <c:crossAx val="91200896"/>
        <c:crosses val="autoZero"/>
        <c:crossBetween val="midCat"/>
        <c:majorUnit val="1"/>
      </c:valAx>
      <c:valAx>
        <c:axId val="91200896"/>
        <c:scaling>
          <c:orientation val="minMax"/>
          <c:max val="2.2999999999999998"/>
          <c:min val="1.9000000000000001"/>
        </c:scaling>
        <c:axPos val="l"/>
        <c:majorGridlines/>
        <c:numFmt formatCode="General" sourceLinked="1"/>
        <c:tickLblPos val="nextTo"/>
        <c:crossAx val="91199360"/>
        <c:crosses val="autoZero"/>
        <c:crossBetween val="midCat"/>
      </c:valAx>
    </c:plotArea>
    <c:legend>
      <c:legendPos val="r"/>
      <c:layout/>
    </c:legend>
    <c:plotVisOnly val="1"/>
  </c:chart>
  <c:txPr>
    <a:bodyPr/>
    <a:lstStyle/>
    <a:p>
      <a:pPr>
        <a:defRPr sz="1800"/>
      </a:pPr>
      <a:endParaRPr lang="nl-BE"/>
    </a:p>
  </c:txPr>
  <c:externalData r:id="rId2"/>
</c:chartSpace>
</file>

<file path=ppt/charts/chart9.xml><?xml version="1.0" encoding="utf-8"?>
<c:chartSpace xmlns:c="http://schemas.openxmlformats.org/drawingml/2006/chart" xmlns:a="http://schemas.openxmlformats.org/drawingml/2006/main" xmlns:r="http://schemas.openxmlformats.org/officeDocument/2006/relationships">
  <c:lang val="nl-BE"/>
  <c:clrMapOvr bg1="lt1" tx1="dk1" bg2="lt2" tx2="dk2" accent1="accent1" accent2="accent2" accent3="accent3" accent4="accent4" accent5="accent5" accent6="accent6" hlink="hlink" folHlink="folHlink"/>
  <c:chart>
    <c:plotArea>
      <c:layout/>
      <c:scatterChart>
        <c:scatterStyle val="lineMarker"/>
        <c:ser>
          <c:idx val="0"/>
          <c:order val="0"/>
          <c:tx>
            <c:strRef>
              <c:f>Blad1!$B$1</c:f>
              <c:strCache>
                <c:ptCount val="1"/>
                <c:pt idx="0">
                  <c:v>VDAC</c:v>
                </c:pt>
              </c:strCache>
            </c:strRef>
          </c:tx>
          <c:marker>
            <c:symbol val="none"/>
          </c:marker>
          <c:xVal>
            <c:numRef>
              <c:f>Blad1!$A$2:$A$19</c:f>
              <c:numCache>
                <c:formatCode>General</c:formatCode>
                <c:ptCount val="18"/>
                <c:pt idx="0">
                  <c:v>0</c:v>
                </c:pt>
                <c:pt idx="1">
                  <c:v>1</c:v>
                </c:pt>
                <c:pt idx="2">
                  <c:v>1</c:v>
                </c:pt>
                <c:pt idx="3">
                  <c:v>2</c:v>
                </c:pt>
                <c:pt idx="4">
                  <c:v>2</c:v>
                </c:pt>
                <c:pt idx="5">
                  <c:v>3</c:v>
                </c:pt>
                <c:pt idx="6">
                  <c:v>3</c:v>
                </c:pt>
                <c:pt idx="7">
                  <c:v>4</c:v>
                </c:pt>
                <c:pt idx="8">
                  <c:v>4</c:v>
                </c:pt>
                <c:pt idx="9">
                  <c:v>5</c:v>
                </c:pt>
                <c:pt idx="10">
                  <c:v>5</c:v>
                </c:pt>
                <c:pt idx="11">
                  <c:v>6</c:v>
                </c:pt>
                <c:pt idx="12">
                  <c:v>6</c:v>
                </c:pt>
                <c:pt idx="13">
                  <c:v>7</c:v>
                </c:pt>
                <c:pt idx="14">
                  <c:v>7</c:v>
                </c:pt>
                <c:pt idx="15">
                  <c:v>8</c:v>
                </c:pt>
                <c:pt idx="16">
                  <c:v>8</c:v>
                </c:pt>
                <c:pt idx="17">
                  <c:v>9</c:v>
                </c:pt>
              </c:numCache>
            </c:numRef>
          </c:xVal>
          <c:yVal>
            <c:numRef>
              <c:f>Blad1!$B$2:$B$19</c:f>
              <c:numCache>
                <c:formatCode>General</c:formatCode>
                <c:ptCount val="18"/>
                <c:pt idx="0">
                  <c:v>2.5</c:v>
                </c:pt>
                <c:pt idx="1">
                  <c:v>2.5</c:v>
                </c:pt>
                <c:pt idx="2">
                  <c:v>1.25</c:v>
                </c:pt>
                <c:pt idx="3">
                  <c:v>1.25</c:v>
                </c:pt>
                <c:pt idx="4">
                  <c:v>1.875</c:v>
                </c:pt>
                <c:pt idx="5">
                  <c:v>1.875</c:v>
                </c:pt>
                <c:pt idx="6">
                  <c:v>2.1875000000000009</c:v>
                </c:pt>
                <c:pt idx="7">
                  <c:v>2.1875000000000009</c:v>
                </c:pt>
                <c:pt idx="8">
                  <c:v>2.0312499999999987</c:v>
                </c:pt>
                <c:pt idx="9">
                  <c:v>2.0312499999999987</c:v>
                </c:pt>
                <c:pt idx="10">
                  <c:v>2.109375</c:v>
                </c:pt>
                <c:pt idx="11">
                  <c:v>2.109375</c:v>
                </c:pt>
                <c:pt idx="12">
                  <c:v>2.1484375000000009</c:v>
                </c:pt>
                <c:pt idx="13">
                  <c:v>2.1484375000000009</c:v>
                </c:pt>
                <c:pt idx="14">
                  <c:v>2.1289062500000009</c:v>
                </c:pt>
                <c:pt idx="15">
                  <c:v>2.1289062500000009</c:v>
                </c:pt>
                <c:pt idx="16">
                  <c:v>2.138671875</c:v>
                </c:pt>
                <c:pt idx="17">
                  <c:v>2.138671875</c:v>
                </c:pt>
              </c:numCache>
            </c:numRef>
          </c:yVal>
        </c:ser>
        <c:ser>
          <c:idx val="1"/>
          <c:order val="1"/>
          <c:tx>
            <c:v>Vin</c:v>
          </c:tx>
          <c:marker>
            <c:symbol val="none"/>
          </c:marker>
          <c:xVal>
            <c:numRef>
              <c:f>Blad1!$D$2:$D$14</c:f>
              <c:numCache>
                <c:formatCode>General</c:formatCode>
                <c:ptCount val="13"/>
                <c:pt idx="0">
                  <c:v>0</c:v>
                </c:pt>
                <c:pt idx="1">
                  <c:v>1</c:v>
                </c:pt>
                <c:pt idx="2">
                  <c:v>2</c:v>
                </c:pt>
                <c:pt idx="3">
                  <c:v>3</c:v>
                </c:pt>
                <c:pt idx="4">
                  <c:v>4</c:v>
                </c:pt>
                <c:pt idx="5">
                  <c:v>5</c:v>
                </c:pt>
                <c:pt idx="6">
                  <c:v>6</c:v>
                </c:pt>
                <c:pt idx="7">
                  <c:v>7</c:v>
                </c:pt>
                <c:pt idx="8">
                  <c:v>8</c:v>
                </c:pt>
                <c:pt idx="9">
                  <c:v>9</c:v>
                </c:pt>
                <c:pt idx="10">
                  <c:v>10</c:v>
                </c:pt>
                <c:pt idx="11">
                  <c:v>11</c:v>
                </c:pt>
                <c:pt idx="12">
                  <c:v>12</c:v>
                </c:pt>
              </c:numCache>
            </c:numRef>
          </c:xVal>
          <c:yVal>
            <c:numRef>
              <c:f>Blad1!$E$2:$E$14</c:f>
              <c:numCache>
                <c:formatCode>General</c:formatCode>
                <c:ptCount val="13"/>
                <c:pt idx="0">
                  <c:v>2.13</c:v>
                </c:pt>
                <c:pt idx="1">
                  <c:v>2.13</c:v>
                </c:pt>
                <c:pt idx="2">
                  <c:v>2.13</c:v>
                </c:pt>
                <c:pt idx="3">
                  <c:v>2.13</c:v>
                </c:pt>
                <c:pt idx="4">
                  <c:v>2.13</c:v>
                </c:pt>
                <c:pt idx="5">
                  <c:v>2.13</c:v>
                </c:pt>
                <c:pt idx="6">
                  <c:v>2.13</c:v>
                </c:pt>
                <c:pt idx="7">
                  <c:v>2.13</c:v>
                </c:pt>
                <c:pt idx="8">
                  <c:v>2.13</c:v>
                </c:pt>
                <c:pt idx="9">
                  <c:v>2.13</c:v>
                </c:pt>
                <c:pt idx="10">
                  <c:v>2.13</c:v>
                </c:pt>
                <c:pt idx="11">
                  <c:v>2.13</c:v>
                </c:pt>
                <c:pt idx="12">
                  <c:v>2.13</c:v>
                </c:pt>
              </c:numCache>
            </c:numRef>
          </c:yVal>
        </c:ser>
        <c:axId val="91291648"/>
        <c:axId val="91293184"/>
      </c:scatterChart>
      <c:valAx>
        <c:axId val="91291648"/>
        <c:scaling>
          <c:orientation val="minMax"/>
          <c:max val="12"/>
        </c:scaling>
        <c:axPos val="b"/>
        <c:numFmt formatCode="General" sourceLinked="1"/>
        <c:tickLblPos val="nextTo"/>
        <c:crossAx val="91293184"/>
        <c:crosses val="autoZero"/>
        <c:crossBetween val="midCat"/>
        <c:majorUnit val="1"/>
      </c:valAx>
      <c:valAx>
        <c:axId val="91293184"/>
        <c:scaling>
          <c:orientation val="minMax"/>
          <c:max val="2.2000000000000002"/>
          <c:min val="2.1"/>
        </c:scaling>
        <c:axPos val="l"/>
        <c:majorGridlines/>
        <c:numFmt formatCode="General" sourceLinked="1"/>
        <c:tickLblPos val="nextTo"/>
        <c:crossAx val="91291648"/>
        <c:crosses val="autoZero"/>
        <c:crossBetween val="midCat"/>
      </c:valAx>
    </c:plotArea>
    <c:legend>
      <c:legendPos val="r"/>
      <c:layout/>
    </c:legend>
    <c:plotVisOnly val="1"/>
  </c:chart>
  <c:txPr>
    <a:bodyPr/>
    <a:lstStyle/>
    <a:p>
      <a:pPr>
        <a:defRPr sz="1800"/>
      </a:pPr>
      <a:endParaRPr lang="nl-BE"/>
    </a:p>
  </c:txPr>
  <c:externalData r:id="rId2"/>
</c:chartSpace>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sp>
        <p:nvSpPr>
          <p:cNvPr id="2" name="Titel 1"/>
          <p:cNvSpPr>
            <a:spLocks noGrp="1"/>
          </p:cNvSpPr>
          <p:nvPr>
            <p:ph type="ctrTitle"/>
          </p:nvPr>
        </p:nvSpPr>
        <p:spPr>
          <a:xfrm>
            <a:off x="685800" y="2130425"/>
            <a:ext cx="7772400" cy="1470025"/>
          </a:xfrm>
        </p:spPr>
        <p:txBody>
          <a:bodyPr/>
          <a:lstStyle/>
          <a:p>
            <a:r>
              <a:rPr lang="nl-NL" smtClean="0"/>
              <a:t>Klik om de stijl te bewerken</a:t>
            </a:r>
            <a:endParaRPr lang="nl-BE"/>
          </a:p>
        </p:txBody>
      </p:sp>
      <p:sp>
        <p:nvSpPr>
          <p:cNvPr id="3" name="Ondertitel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l-NL" smtClean="0"/>
              <a:t>Klik om het opmaakprofiel van de modelondertitel te bewerken</a:t>
            </a:r>
            <a:endParaRPr lang="nl-BE"/>
          </a:p>
        </p:txBody>
      </p:sp>
      <p:sp>
        <p:nvSpPr>
          <p:cNvPr id="4" name="Tijdelijke aanduiding voor datum 3"/>
          <p:cNvSpPr>
            <a:spLocks noGrp="1"/>
          </p:cNvSpPr>
          <p:nvPr>
            <p:ph type="dt" sz="half" idx="10"/>
          </p:nvPr>
        </p:nvSpPr>
        <p:spPr/>
        <p:txBody>
          <a:bodyPr/>
          <a:lstStyle/>
          <a:p>
            <a:fld id="{372FF628-34BF-4D48-A323-7E1164540802}" type="datetimeFigureOut">
              <a:rPr lang="nl-BE" smtClean="0"/>
              <a:pPr/>
              <a:t>9/11/2010</a:t>
            </a:fld>
            <a:endParaRPr lang="nl-BE"/>
          </a:p>
        </p:txBody>
      </p:sp>
      <p:sp>
        <p:nvSpPr>
          <p:cNvPr id="5" name="Tijdelijke aanduiding voor voettekst 4"/>
          <p:cNvSpPr>
            <a:spLocks noGrp="1"/>
          </p:cNvSpPr>
          <p:nvPr>
            <p:ph type="ftr" sz="quarter" idx="11"/>
          </p:nvPr>
        </p:nvSpPr>
        <p:spPr/>
        <p:txBody>
          <a:bodyPr/>
          <a:lstStyle/>
          <a:p>
            <a:endParaRPr lang="nl-BE"/>
          </a:p>
        </p:txBody>
      </p:sp>
      <p:sp>
        <p:nvSpPr>
          <p:cNvPr id="6" name="Tijdelijke aanduiding voor dianummer 5"/>
          <p:cNvSpPr>
            <a:spLocks noGrp="1"/>
          </p:cNvSpPr>
          <p:nvPr>
            <p:ph type="sldNum" sz="quarter" idx="12"/>
          </p:nvPr>
        </p:nvSpPr>
        <p:spPr/>
        <p:txBody>
          <a:bodyPr/>
          <a:lstStyle/>
          <a:p>
            <a:fld id="{3A23D2E9-1DAC-4551-B097-ABD6BCE0AD87}" type="slidenum">
              <a:rPr lang="nl-BE" smtClean="0"/>
              <a:pPr/>
              <a:t>‹nr.›</a:t>
            </a:fld>
            <a:endParaRPr lang="nl-B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Klik om de stijl te bewerken</a:t>
            </a:r>
            <a:endParaRPr lang="nl-BE"/>
          </a:p>
        </p:txBody>
      </p:sp>
      <p:sp>
        <p:nvSpPr>
          <p:cNvPr id="3" name="Tijdelijke aanduiding voor verticale tekst 2"/>
          <p:cNvSpPr>
            <a:spLocks noGrp="1"/>
          </p:cNvSpPr>
          <p:nvPr>
            <p:ph type="body" orient="vert" idx="1"/>
          </p:nvPr>
        </p:nvSpPr>
        <p:spPr/>
        <p:txBody>
          <a:bodyPr vert="eaVert"/>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BE"/>
          </a:p>
        </p:txBody>
      </p:sp>
      <p:sp>
        <p:nvSpPr>
          <p:cNvPr id="4" name="Tijdelijke aanduiding voor datum 3"/>
          <p:cNvSpPr>
            <a:spLocks noGrp="1"/>
          </p:cNvSpPr>
          <p:nvPr>
            <p:ph type="dt" sz="half" idx="10"/>
          </p:nvPr>
        </p:nvSpPr>
        <p:spPr/>
        <p:txBody>
          <a:bodyPr/>
          <a:lstStyle/>
          <a:p>
            <a:fld id="{372FF628-34BF-4D48-A323-7E1164540802}" type="datetimeFigureOut">
              <a:rPr lang="nl-BE" smtClean="0"/>
              <a:pPr/>
              <a:t>9/11/2010</a:t>
            </a:fld>
            <a:endParaRPr lang="nl-BE"/>
          </a:p>
        </p:txBody>
      </p:sp>
      <p:sp>
        <p:nvSpPr>
          <p:cNvPr id="5" name="Tijdelijke aanduiding voor voettekst 4"/>
          <p:cNvSpPr>
            <a:spLocks noGrp="1"/>
          </p:cNvSpPr>
          <p:nvPr>
            <p:ph type="ftr" sz="quarter" idx="11"/>
          </p:nvPr>
        </p:nvSpPr>
        <p:spPr/>
        <p:txBody>
          <a:bodyPr/>
          <a:lstStyle/>
          <a:p>
            <a:endParaRPr lang="nl-BE"/>
          </a:p>
        </p:txBody>
      </p:sp>
      <p:sp>
        <p:nvSpPr>
          <p:cNvPr id="6" name="Tijdelijke aanduiding voor dianummer 5"/>
          <p:cNvSpPr>
            <a:spLocks noGrp="1"/>
          </p:cNvSpPr>
          <p:nvPr>
            <p:ph type="sldNum" sz="quarter" idx="12"/>
          </p:nvPr>
        </p:nvSpPr>
        <p:spPr/>
        <p:txBody>
          <a:bodyPr/>
          <a:lstStyle/>
          <a:p>
            <a:fld id="{3A23D2E9-1DAC-4551-B097-ABD6BCE0AD87}" type="slidenum">
              <a:rPr lang="nl-BE" smtClean="0"/>
              <a:pPr/>
              <a:t>‹nr.›</a:t>
            </a:fld>
            <a:endParaRPr lang="nl-B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e titel 1"/>
          <p:cNvSpPr>
            <a:spLocks noGrp="1"/>
          </p:cNvSpPr>
          <p:nvPr>
            <p:ph type="title" orient="vert"/>
          </p:nvPr>
        </p:nvSpPr>
        <p:spPr>
          <a:xfrm>
            <a:off x="6629400" y="274638"/>
            <a:ext cx="2057400" cy="5851525"/>
          </a:xfrm>
        </p:spPr>
        <p:txBody>
          <a:bodyPr vert="eaVert"/>
          <a:lstStyle/>
          <a:p>
            <a:r>
              <a:rPr lang="nl-NL" smtClean="0"/>
              <a:t>Klik om de stijl te bewerken</a:t>
            </a:r>
            <a:endParaRPr lang="nl-BE"/>
          </a:p>
        </p:txBody>
      </p:sp>
      <p:sp>
        <p:nvSpPr>
          <p:cNvPr id="3" name="Tijdelijke aanduiding voor verticale tekst 2"/>
          <p:cNvSpPr>
            <a:spLocks noGrp="1"/>
          </p:cNvSpPr>
          <p:nvPr>
            <p:ph type="body" orient="vert" idx="1"/>
          </p:nvPr>
        </p:nvSpPr>
        <p:spPr>
          <a:xfrm>
            <a:off x="457200" y="274638"/>
            <a:ext cx="6019800" cy="5851525"/>
          </a:xfrm>
        </p:spPr>
        <p:txBody>
          <a:bodyPr vert="eaVert"/>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BE"/>
          </a:p>
        </p:txBody>
      </p:sp>
      <p:sp>
        <p:nvSpPr>
          <p:cNvPr id="4" name="Tijdelijke aanduiding voor datum 3"/>
          <p:cNvSpPr>
            <a:spLocks noGrp="1"/>
          </p:cNvSpPr>
          <p:nvPr>
            <p:ph type="dt" sz="half" idx="10"/>
          </p:nvPr>
        </p:nvSpPr>
        <p:spPr/>
        <p:txBody>
          <a:bodyPr/>
          <a:lstStyle/>
          <a:p>
            <a:fld id="{372FF628-34BF-4D48-A323-7E1164540802}" type="datetimeFigureOut">
              <a:rPr lang="nl-BE" smtClean="0"/>
              <a:pPr/>
              <a:t>9/11/2010</a:t>
            </a:fld>
            <a:endParaRPr lang="nl-BE"/>
          </a:p>
        </p:txBody>
      </p:sp>
      <p:sp>
        <p:nvSpPr>
          <p:cNvPr id="5" name="Tijdelijke aanduiding voor voettekst 4"/>
          <p:cNvSpPr>
            <a:spLocks noGrp="1"/>
          </p:cNvSpPr>
          <p:nvPr>
            <p:ph type="ftr" sz="quarter" idx="11"/>
          </p:nvPr>
        </p:nvSpPr>
        <p:spPr/>
        <p:txBody>
          <a:bodyPr/>
          <a:lstStyle/>
          <a:p>
            <a:endParaRPr lang="nl-BE"/>
          </a:p>
        </p:txBody>
      </p:sp>
      <p:sp>
        <p:nvSpPr>
          <p:cNvPr id="6" name="Tijdelijke aanduiding voor dianummer 5"/>
          <p:cNvSpPr>
            <a:spLocks noGrp="1"/>
          </p:cNvSpPr>
          <p:nvPr>
            <p:ph type="sldNum" sz="quarter" idx="12"/>
          </p:nvPr>
        </p:nvSpPr>
        <p:spPr/>
        <p:txBody>
          <a:bodyPr/>
          <a:lstStyle/>
          <a:p>
            <a:fld id="{3A23D2E9-1DAC-4551-B097-ABD6BCE0AD87}" type="slidenum">
              <a:rPr lang="nl-BE" smtClean="0"/>
              <a:pPr/>
              <a:t>‹nr.›</a:t>
            </a:fld>
            <a:endParaRPr lang="nl-B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Klik om de stijl te bewerken</a:t>
            </a:r>
            <a:endParaRPr lang="nl-BE"/>
          </a:p>
        </p:txBody>
      </p:sp>
      <p:sp>
        <p:nvSpPr>
          <p:cNvPr id="3" name="Tijdelijke aanduiding voor inhoud 2"/>
          <p:cNvSpPr>
            <a:spLocks noGrp="1"/>
          </p:cNvSpPr>
          <p:nvPr>
            <p:ph idx="1"/>
          </p:nvPr>
        </p:nvSpPr>
        <p:spPr/>
        <p:txBody>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BE"/>
          </a:p>
        </p:txBody>
      </p:sp>
      <p:sp>
        <p:nvSpPr>
          <p:cNvPr id="4" name="Tijdelijke aanduiding voor datum 3"/>
          <p:cNvSpPr>
            <a:spLocks noGrp="1"/>
          </p:cNvSpPr>
          <p:nvPr>
            <p:ph type="dt" sz="half" idx="10"/>
          </p:nvPr>
        </p:nvSpPr>
        <p:spPr/>
        <p:txBody>
          <a:bodyPr/>
          <a:lstStyle/>
          <a:p>
            <a:fld id="{372FF628-34BF-4D48-A323-7E1164540802}" type="datetimeFigureOut">
              <a:rPr lang="nl-BE" smtClean="0"/>
              <a:pPr/>
              <a:t>9/11/2010</a:t>
            </a:fld>
            <a:endParaRPr lang="nl-BE"/>
          </a:p>
        </p:txBody>
      </p:sp>
      <p:sp>
        <p:nvSpPr>
          <p:cNvPr id="5" name="Tijdelijke aanduiding voor voettekst 4"/>
          <p:cNvSpPr>
            <a:spLocks noGrp="1"/>
          </p:cNvSpPr>
          <p:nvPr>
            <p:ph type="ftr" sz="quarter" idx="11"/>
          </p:nvPr>
        </p:nvSpPr>
        <p:spPr/>
        <p:txBody>
          <a:bodyPr/>
          <a:lstStyle/>
          <a:p>
            <a:endParaRPr lang="nl-BE"/>
          </a:p>
        </p:txBody>
      </p:sp>
      <p:sp>
        <p:nvSpPr>
          <p:cNvPr id="6" name="Tijdelijke aanduiding voor dianummer 5"/>
          <p:cNvSpPr>
            <a:spLocks noGrp="1"/>
          </p:cNvSpPr>
          <p:nvPr>
            <p:ph type="sldNum" sz="quarter" idx="12"/>
          </p:nvPr>
        </p:nvSpPr>
        <p:spPr/>
        <p:txBody>
          <a:bodyPr/>
          <a:lstStyle/>
          <a:p>
            <a:fld id="{3A23D2E9-1DAC-4551-B097-ABD6BCE0AD87}" type="slidenum">
              <a:rPr lang="nl-BE" smtClean="0"/>
              <a:pPr/>
              <a:t>‹nr.›</a:t>
            </a:fld>
            <a:endParaRPr lang="nl-B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nl-NL" smtClean="0"/>
              <a:t>Klik om de stijl te bewerken</a:t>
            </a:r>
            <a:endParaRPr lang="nl-BE"/>
          </a:p>
        </p:txBody>
      </p:sp>
      <p:sp>
        <p:nvSpPr>
          <p:cNvPr id="3" name="Tijdelijke aanduiding voor tekst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l-NL" smtClean="0"/>
              <a:t>Klik om de modelstijlen te bewerken</a:t>
            </a:r>
          </a:p>
        </p:txBody>
      </p:sp>
      <p:sp>
        <p:nvSpPr>
          <p:cNvPr id="4" name="Tijdelijke aanduiding voor datum 3"/>
          <p:cNvSpPr>
            <a:spLocks noGrp="1"/>
          </p:cNvSpPr>
          <p:nvPr>
            <p:ph type="dt" sz="half" idx="10"/>
          </p:nvPr>
        </p:nvSpPr>
        <p:spPr/>
        <p:txBody>
          <a:bodyPr/>
          <a:lstStyle/>
          <a:p>
            <a:fld id="{372FF628-34BF-4D48-A323-7E1164540802}" type="datetimeFigureOut">
              <a:rPr lang="nl-BE" smtClean="0"/>
              <a:pPr/>
              <a:t>9/11/2010</a:t>
            </a:fld>
            <a:endParaRPr lang="nl-BE"/>
          </a:p>
        </p:txBody>
      </p:sp>
      <p:sp>
        <p:nvSpPr>
          <p:cNvPr id="5" name="Tijdelijke aanduiding voor voettekst 4"/>
          <p:cNvSpPr>
            <a:spLocks noGrp="1"/>
          </p:cNvSpPr>
          <p:nvPr>
            <p:ph type="ftr" sz="quarter" idx="11"/>
          </p:nvPr>
        </p:nvSpPr>
        <p:spPr/>
        <p:txBody>
          <a:bodyPr/>
          <a:lstStyle/>
          <a:p>
            <a:endParaRPr lang="nl-BE"/>
          </a:p>
        </p:txBody>
      </p:sp>
      <p:sp>
        <p:nvSpPr>
          <p:cNvPr id="6" name="Tijdelijke aanduiding voor dianummer 5"/>
          <p:cNvSpPr>
            <a:spLocks noGrp="1"/>
          </p:cNvSpPr>
          <p:nvPr>
            <p:ph type="sldNum" sz="quarter" idx="12"/>
          </p:nvPr>
        </p:nvSpPr>
        <p:spPr/>
        <p:txBody>
          <a:bodyPr/>
          <a:lstStyle/>
          <a:p>
            <a:fld id="{3A23D2E9-1DAC-4551-B097-ABD6BCE0AD87}" type="slidenum">
              <a:rPr lang="nl-BE" smtClean="0"/>
              <a:pPr/>
              <a:t>‹nr.›</a:t>
            </a:fld>
            <a:endParaRPr lang="nl-B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Klik om de stijl te bewerken</a:t>
            </a:r>
            <a:endParaRPr lang="nl-BE"/>
          </a:p>
        </p:txBody>
      </p:sp>
      <p:sp>
        <p:nvSpPr>
          <p:cNvPr id="3" name="Tijdelijke aanduiding voor inhoud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BE"/>
          </a:p>
        </p:txBody>
      </p:sp>
      <p:sp>
        <p:nvSpPr>
          <p:cNvPr id="4" name="Tijdelijke aanduiding voor inhoud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BE"/>
          </a:p>
        </p:txBody>
      </p:sp>
      <p:sp>
        <p:nvSpPr>
          <p:cNvPr id="5" name="Tijdelijke aanduiding voor datum 4"/>
          <p:cNvSpPr>
            <a:spLocks noGrp="1"/>
          </p:cNvSpPr>
          <p:nvPr>
            <p:ph type="dt" sz="half" idx="10"/>
          </p:nvPr>
        </p:nvSpPr>
        <p:spPr/>
        <p:txBody>
          <a:bodyPr/>
          <a:lstStyle/>
          <a:p>
            <a:fld id="{372FF628-34BF-4D48-A323-7E1164540802}" type="datetimeFigureOut">
              <a:rPr lang="nl-BE" smtClean="0"/>
              <a:pPr/>
              <a:t>9/11/2010</a:t>
            </a:fld>
            <a:endParaRPr lang="nl-BE"/>
          </a:p>
        </p:txBody>
      </p:sp>
      <p:sp>
        <p:nvSpPr>
          <p:cNvPr id="6" name="Tijdelijke aanduiding voor voettekst 5"/>
          <p:cNvSpPr>
            <a:spLocks noGrp="1"/>
          </p:cNvSpPr>
          <p:nvPr>
            <p:ph type="ftr" sz="quarter" idx="11"/>
          </p:nvPr>
        </p:nvSpPr>
        <p:spPr/>
        <p:txBody>
          <a:bodyPr/>
          <a:lstStyle/>
          <a:p>
            <a:endParaRPr lang="nl-BE"/>
          </a:p>
        </p:txBody>
      </p:sp>
      <p:sp>
        <p:nvSpPr>
          <p:cNvPr id="7" name="Tijdelijke aanduiding voor dianummer 6"/>
          <p:cNvSpPr>
            <a:spLocks noGrp="1"/>
          </p:cNvSpPr>
          <p:nvPr>
            <p:ph type="sldNum" sz="quarter" idx="12"/>
          </p:nvPr>
        </p:nvSpPr>
        <p:spPr/>
        <p:txBody>
          <a:bodyPr/>
          <a:lstStyle/>
          <a:p>
            <a:fld id="{3A23D2E9-1DAC-4551-B097-ABD6BCE0AD87}" type="slidenum">
              <a:rPr lang="nl-BE" smtClean="0"/>
              <a:pPr/>
              <a:t>‹nr.›</a:t>
            </a:fld>
            <a:endParaRPr lang="nl-B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vl1pPr>
          </a:lstStyle>
          <a:p>
            <a:r>
              <a:rPr lang="nl-NL" smtClean="0"/>
              <a:t>Klik om de stijl te bewerken</a:t>
            </a:r>
            <a:endParaRPr lang="nl-BE"/>
          </a:p>
        </p:txBody>
      </p:sp>
      <p:sp>
        <p:nvSpPr>
          <p:cNvPr id="3" name="Tijdelijke aanduiding voor tekst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smtClean="0"/>
              <a:t>Klik om de modelstijlen te bewerken</a:t>
            </a:r>
          </a:p>
        </p:txBody>
      </p:sp>
      <p:sp>
        <p:nvSpPr>
          <p:cNvPr id="4" name="Tijdelijke aanduiding voor inhoud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BE"/>
          </a:p>
        </p:txBody>
      </p:sp>
      <p:sp>
        <p:nvSpPr>
          <p:cNvPr id="5" name="Tijdelijke aanduiding voor tekst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smtClean="0"/>
              <a:t>Klik om de modelstijlen te bewerken</a:t>
            </a:r>
          </a:p>
        </p:txBody>
      </p:sp>
      <p:sp>
        <p:nvSpPr>
          <p:cNvPr id="6" name="Tijdelijke aanduiding voor inhoud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BE"/>
          </a:p>
        </p:txBody>
      </p:sp>
      <p:sp>
        <p:nvSpPr>
          <p:cNvPr id="7" name="Tijdelijke aanduiding voor datum 6"/>
          <p:cNvSpPr>
            <a:spLocks noGrp="1"/>
          </p:cNvSpPr>
          <p:nvPr>
            <p:ph type="dt" sz="half" idx="10"/>
          </p:nvPr>
        </p:nvSpPr>
        <p:spPr/>
        <p:txBody>
          <a:bodyPr/>
          <a:lstStyle/>
          <a:p>
            <a:fld id="{372FF628-34BF-4D48-A323-7E1164540802}" type="datetimeFigureOut">
              <a:rPr lang="nl-BE" smtClean="0"/>
              <a:pPr/>
              <a:t>9/11/2010</a:t>
            </a:fld>
            <a:endParaRPr lang="nl-BE"/>
          </a:p>
        </p:txBody>
      </p:sp>
      <p:sp>
        <p:nvSpPr>
          <p:cNvPr id="8" name="Tijdelijke aanduiding voor voettekst 7"/>
          <p:cNvSpPr>
            <a:spLocks noGrp="1"/>
          </p:cNvSpPr>
          <p:nvPr>
            <p:ph type="ftr" sz="quarter" idx="11"/>
          </p:nvPr>
        </p:nvSpPr>
        <p:spPr/>
        <p:txBody>
          <a:bodyPr/>
          <a:lstStyle/>
          <a:p>
            <a:endParaRPr lang="nl-BE"/>
          </a:p>
        </p:txBody>
      </p:sp>
      <p:sp>
        <p:nvSpPr>
          <p:cNvPr id="9" name="Tijdelijke aanduiding voor dianummer 8"/>
          <p:cNvSpPr>
            <a:spLocks noGrp="1"/>
          </p:cNvSpPr>
          <p:nvPr>
            <p:ph type="sldNum" sz="quarter" idx="12"/>
          </p:nvPr>
        </p:nvSpPr>
        <p:spPr/>
        <p:txBody>
          <a:bodyPr/>
          <a:lstStyle/>
          <a:p>
            <a:fld id="{3A23D2E9-1DAC-4551-B097-ABD6BCE0AD87}" type="slidenum">
              <a:rPr lang="nl-BE" smtClean="0"/>
              <a:pPr/>
              <a:t>‹nr.›</a:t>
            </a:fld>
            <a:endParaRPr lang="nl-B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Klik om de stijl te bewerken</a:t>
            </a:r>
            <a:endParaRPr lang="nl-BE"/>
          </a:p>
        </p:txBody>
      </p:sp>
      <p:sp>
        <p:nvSpPr>
          <p:cNvPr id="3" name="Tijdelijke aanduiding voor datum 2"/>
          <p:cNvSpPr>
            <a:spLocks noGrp="1"/>
          </p:cNvSpPr>
          <p:nvPr>
            <p:ph type="dt" sz="half" idx="10"/>
          </p:nvPr>
        </p:nvSpPr>
        <p:spPr/>
        <p:txBody>
          <a:bodyPr/>
          <a:lstStyle/>
          <a:p>
            <a:fld id="{372FF628-34BF-4D48-A323-7E1164540802}" type="datetimeFigureOut">
              <a:rPr lang="nl-BE" smtClean="0"/>
              <a:pPr/>
              <a:t>9/11/2010</a:t>
            </a:fld>
            <a:endParaRPr lang="nl-BE"/>
          </a:p>
        </p:txBody>
      </p:sp>
      <p:sp>
        <p:nvSpPr>
          <p:cNvPr id="4" name="Tijdelijke aanduiding voor voettekst 3"/>
          <p:cNvSpPr>
            <a:spLocks noGrp="1"/>
          </p:cNvSpPr>
          <p:nvPr>
            <p:ph type="ftr" sz="quarter" idx="11"/>
          </p:nvPr>
        </p:nvSpPr>
        <p:spPr/>
        <p:txBody>
          <a:bodyPr/>
          <a:lstStyle/>
          <a:p>
            <a:endParaRPr lang="nl-BE"/>
          </a:p>
        </p:txBody>
      </p:sp>
      <p:sp>
        <p:nvSpPr>
          <p:cNvPr id="5" name="Tijdelijke aanduiding voor dianummer 4"/>
          <p:cNvSpPr>
            <a:spLocks noGrp="1"/>
          </p:cNvSpPr>
          <p:nvPr>
            <p:ph type="sldNum" sz="quarter" idx="12"/>
          </p:nvPr>
        </p:nvSpPr>
        <p:spPr/>
        <p:txBody>
          <a:bodyPr/>
          <a:lstStyle/>
          <a:p>
            <a:fld id="{3A23D2E9-1DAC-4551-B097-ABD6BCE0AD87}" type="slidenum">
              <a:rPr lang="nl-BE" smtClean="0"/>
              <a:pPr/>
              <a:t>‹nr.›</a:t>
            </a:fld>
            <a:endParaRPr lang="nl-B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Tijdelijke aanduiding voor datum 1"/>
          <p:cNvSpPr>
            <a:spLocks noGrp="1"/>
          </p:cNvSpPr>
          <p:nvPr>
            <p:ph type="dt" sz="half" idx="10"/>
          </p:nvPr>
        </p:nvSpPr>
        <p:spPr/>
        <p:txBody>
          <a:bodyPr/>
          <a:lstStyle/>
          <a:p>
            <a:fld id="{372FF628-34BF-4D48-A323-7E1164540802}" type="datetimeFigureOut">
              <a:rPr lang="nl-BE" smtClean="0"/>
              <a:pPr/>
              <a:t>9/11/2010</a:t>
            </a:fld>
            <a:endParaRPr lang="nl-BE"/>
          </a:p>
        </p:txBody>
      </p:sp>
      <p:sp>
        <p:nvSpPr>
          <p:cNvPr id="3" name="Tijdelijke aanduiding voor voettekst 2"/>
          <p:cNvSpPr>
            <a:spLocks noGrp="1"/>
          </p:cNvSpPr>
          <p:nvPr>
            <p:ph type="ftr" sz="quarter" idx="11"/>
          </p:nvPr>
        </p:nvSpPr>
        <p:spPr/>
        <p:txBody>
          <a:bodyPr/>
          <a:lstStyle/>
          <a:p>
            <a:endParaRPr lang="nl-BE"/>
          </a:p>
        </p:txBody>
      </p:sp>
      <p:sp>
        <p:nvSpPr>
          <p:cNvPr id="4" name="Tijdelijke aanduiding voor dianummer 3"/>
          <p:cNvSpPr>
            <a:spLocks noGrp="1"/>
          </p:cNvSpPr>
          <p:nvPr>
            <p:ph type="sldNum" sz="quarter" idx="12"/>
          </p:nvPr>
        </p:nvSpPr>
        <p:spPr/>
        <p:txBody>
          <a:bodyPr/>
          <a:lstStyle/>
          <a:p>
            <a:fld id="{3A23D2E9-1DAC-4551-B097-ABD6BCE0AD87}" type="slidenum">
              <a:rPr lang="nl-BE" smtClean="0"/>
              <a:pPr/>
              <a:t>‹nr.›</a:t>
            </a:fld>
            <a:endParaRPr lang="nl-B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3008313" cy="1162050"/>
          </a:xfrm>
        </p:spPr>
        <p:txBody>
          <a:bodyPr anchor="b"/>
          <a:lstStyle>
            <a:lvl1pPr algn="l">
              <a:defRPr sz="2000" b="1"/>
            </a:lvl1pPr>
          </a:lstStyle>
          <a:p>
            <a:r>
              <a:rPr lang="nl-NL" smtClean="0"/>
              <a:t>Klik om de stijl te bewerken</a:t>
            </a:r>
            <a:endParaRPr lang="nl-BE"/>
          </a:p>
        </p:txBody>
      </p:sp>
      <p:sp>
        <p:nvSpPr>
          <p:cNvPr id="3" name="Tijdelijke aanduiding voor inhoud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BE"/>
          </a:p>
        </p:txBody>
      </p:sp>
      <p:sp>
        <p:nvSpPr>
          <p:cNvPr id="4" name="Tijdelijke aanduiding voor tekst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smtClean="0"/>
              <a:t>Klik om de modelstijlen te bewerken</a:t>
            </a:r>
          </a:p>
        </p:txBody>
      </p:sp>
      <p:sp>
        <p:nvSpPr>
          <p:cNvPr id="5" name="Tijdelijke aanduiding voor datum 4"/>
          <p:cNvSpPr>
            <a:spLocks noGrp="1"/>
          </p:cNvSpPr>
          <p:nvPr>
            <p:ph type="dt" sz="half" idx="10"/>
          </p:nvPr>
        </p:nvSpPr>
        <p:spPr/>
        <p:txBody>
          <a:bodyPr/>
          <a:lstStyle/>
          <a:p>
            <a:fld id="{372FF628-34BF-4D48-A323-7E1164540802}" type="datetimeFigureOut">
              <a:rPr lang="nl-BE" smtClean="0"/>
              <a:pPr/>
              <a:t>9/11/2010</a:t>
            </a:fld>
            <a:endParaRPr lang="nl-BE"/>
          </a:p>
        </p:txBody>
      </p:sp>
      <p:sp>
        <p:nvSpPr>
          <p:cNvPr id="6" name="Tijdelijke aanduiding voor voettekst 5"/>
          <p:cNvSpPr>
            <a:spLocks noGrp="1"/>
          </p:cNvSpPr>
          <p:nvPr>
            <p:ph type="ftr" sz="quarter" idx="11"/>
          </p:nvPr>
        </p:nvSpPr>
        <p:spPr/>
        <p:txBody>
          <a:bodyPr/>
          <a:lstStyle/>
          <a:p>
            <a:endParaRPr lang="nl-BE"/>
          </a:p>
        </p:txBody>
      </p:sp>
      <p:sp>
        <p:nvSpPr>
          <p:cNvPr id="7" name="Tijdelijke aanduiding voor dianummer 6"/>
          <p:cNvSpPr>
            <a:spLocks noGrp="1"/>
          </p:cNvSpPr>
          <p:nvPr>
            <p:ph type="sldNum" sz="quarter" idx="12"/>
          </p:nvPr>
        </p:nvSpPr>
        <p:spPr/>
        <p:txBody>
          <a:bodyPr/>
          <a:lstStyle/>
          <a:p>
            <a:fld id="{3A23D2E9-1DAC-4551-B097-ABD6BCE0AD87}" type="slidenum">
              <a:rPr lang="nl-BE" smtClean="0"/>
              <a:pPr/>
              <a:t>‹nr.›</a:t>
            </a:fld>
            <a:endParaRPr lang="nl-B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nchor="b"/>
          <a:lstStyle>
            <a:lvl1pPr algn="l">
              <a:defRPr sz="2000" b="1"/>
            </a:lvl1pPr>
          </a:lstStyle>
          <a:p>
            <a:r>
              <a:rPr lang="nl-NL" smtClean="0"/>
              <a:t>Klik om de stijl te bewerken</a:t>
            </a:r>
            <a:endParaRPr lang="nl-BE"/>
          </a:p>
        </p:txBody>
      </p:sp>
      <p:sp>
        <p:nvSpPr>
          <p:cNvPr id="3" name="Tijdelijke aanduiding voor afbeelding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BE"/>
          </a:p>
        </p:txBody>
      </p:sp>
      <p:sp>
        <p:nvSpPr>
          <p:cNvPr id="4" name="Tijdelijke aanduiding voor tekst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smtClean="0"/>
              <a:t>Klik om de modelstijlen te bewerken</a:t>
            </a:r>
          </a:p>
        </p:txBody>
      </p:sp>
      <p:sp>
        <p:nvSpPr>
          <p:cNvPr id="5" name="Tijdelijke aanduiding voor datum 4"/>
          <p:cNvSpPr>
            <a:spLocks noGrp="1"/>
          </p:cNvSpPr>
          <p:nvPr>
            <p:ph type="dt" sz="half" idx="10"/>
          </p:nvPr>
        </p:nvSpPr>
        <p:spPr/>
        <p:txBody>
          <a:bodyPr/>
          <a:lstStyle/>
          <a:p>
            <a:fld id="{372FF628-34BF-4D48-A323-7E1164540802}" type="datetimeFigureOut">
              <a:rPr lang="nl-BE" smtClean="0"/>
              <a:pPr/>
              <a:t>9/11/2010</a:t>
            </a:fld>
            <a:endParaRPr lang="nl-BE"/>
          </a:p>
        </p:txBody>
      </p:sp>
      <p:sp>
        <p:nvSpPr>
          <p:cNvPr id="6" name="Tijdelijke aanduiding voor voettekst 5"/>
          <p:cNvSpPr>
            <a:spLocks noGrp="1"/>
          </p:cNvSpPr>
          <p:nvPr>
            <p:ph type="ftr" sz="quarter" idx="11"/>
          </p:nvPr>
        </p:nvSpPr>
        <p:spPr/>
        <p:txBody>
          <a:bodyPr/>
          <a:lstStyle/>
          <a:p>
            <a:endParaRPr lang="nl-BE"/>
          </a:p>
        </p:txBody>
      </p:sp>
      <p:sp>
        <p:nvSpPr>
          <p:cNvPr id="7" name="Tijdelijke aanduiding voor dianummer 6"/>
          <p:cNvSpPr>
            <a:spLocks noGrp="1"/>
          </p:cNvSpPr>
          <p:nvPr>
            <p:ph type="sldNum" sz="quarter" idx="12"/>
          </p:nvPr>
        </p:nvSpPr>
        <p:spPr/>
        <p:txBody>
          <a:bodyPr/>
          <a:lstStyle/>
          <a:p>
            <a:fld id="{3A23D2E9-1DAC-4551-B097-ABD6BCE0AD87}" type="slidenum">
              <a:rPr lang="nl-BE" smtClean="0"/>
              <a:pPr/>
              <a:t>‹nr.›</a:t>
            </a:fld>
            <a:endParaRPr lang="nl-B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titel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nl-NL" smtClean="0"/>
              <a:t>Klik om de stijl te bewerken</a:t>
            </a:r>
            <a:endParaRPr lang="nl-BE"/>
          </a:p>
        </p:txBody>
      </p:sp>
      <p:sp>
        <p:nvSpPr>
          <p:cNvPr id="3" name="Tijdelijke aanduiding voor tekst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BE"/>
          </a:p>
        </p:txBody>
      </p:sp>
      <p:sp>
        <p:nvSpPr>
          <p:cNvPr id="4" name="Tijdelijke aanduiding voor datum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2FF628-34BF-4D48-A323-7E1164540802}" type="datetimeFigureOut">
              <a:rPr lang="nl-BE" smtClean="0"/>
              <a:pPr/>
              <a:t>9/11/2010</a:t>
            </a:fld>
            <a:endParaRPr lang="nl-BE"/>
          </a:p>
        </p:txBody>
      </p:sp>
      <p:sp>
        <p:nvSpPr>
          <p:cNvPr id="5" name="Tijdelijke aanduiding voor voettekst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l-BE"/>
          </a:p>
        </p:txBody>
      </p:sp>
      <p:sp>
        <p:nvSpPr>
          <p:cNvPr id="6" name="Tijdelijke aanduiding voor dianumm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23D2E9-1DAC-4551-B097-ABD6BCE0AD87}" type="slidenum">
              <a:rPr lang="nl-BE" smtClean="0"/>
              <a:pPr/>
              <a:t>‹nr.›</a:t>
            </a:fld>
            <a:endParaRPr lang="nl-BE"/>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chart" Target="../charts/chart1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chart" Target="../charts/chart1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chart" Target="../charts/chart1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chart" Target="../charts/chart1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upload.wikimedia.org/wikipedia/commons/1/15/Zeroorderhold.signal.svg" TargetMode="Externa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nl-BE" dirty="0" smtClean="0"/>
              <a:t>Hoofdstuk 5</a:t>
            </a:r>
            <a:endParaRPr lang="nl-BE" dirty="0"/>
          </a:p>
        </p:txBody>
      </p:sp>
      <p:sp>
        <p:nvSpPr>
          <p:cNvPr id="3" name="Ondertitel 2"/>
          <p:cNvSpPr>
            <a:spLocks noGrp="1"/>
          </p:cNvSpPr>
          <p:nvPr>
            <p:ph type="subTitle" idx="1"/>
          </p:nvPr>
        </p:nvSpPr>
        <p:spPr/>
        <p:txBody>
          <a:bodyPr/>
          <a:lstStyle/>
          <a:p>
            <a:r>
              <a:rPr lang="nl-BE" dirty="0" smtClean="0"/>
              <a:t>Analoog naar digitaal omzettingen</a:t>
            </a:r>
            <a:endParaRPr lang="nl-BE"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smtClean="0"/>
              <a:t>Spanningswaarden DAC</a:t>
            </a:r>
            <a:endParaRPr lang="nl-BE" dirty="0"/>
          </a:p>
        </p:txBody>
      </p:sp>
      <p:sp>
        <p:nvSpPr>
          <p:cNvPr id="5" name="Afgeronde rechthoek 4"/>
          <p:cNvSpPr/>
          <p:nvPr/>
        </p:nvSpPr>
        <p:spPr>
          <a:xfrm>
            <a:off x="1187624" y="2420888"/>
            <a:ext cx="6768752" cy="10801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2800" dirty="0" smtClean="0"/>
              <a:t>1 1 1 1     1 1 1 1     1 1 1 1  </a:t>
            </a:r>
            <a:endParaRPr lang="nl-BE" sz="2800" dirty="0"/>
          </a:p>
        </p:txBody>
      </p:sp>
      <p:sp>
        <p:nvSpPr>
          <p:cNvPr id="6" name="Ovaal 5"/>
          <p:cNvSpPr/>
          <p:nvPr/>
        </p:nvSpPr>
        <p:spPr>
          <a:xfrm>
            <a:off x="1259632" y="4077072"/>
            <a:ext cx="2016224" cy="1872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2800" dirty="0" err="1" smtClean="0"/>
              <a:t>Vref</a:t>
            </a:r>
            <a:r>
              <a:rPr lang="nl-BE" sz="2800" dirty="0" smtClean="0"/>
              <a:t>/16</a:t>
            </a:r>
            <a:endParaRPr lang="nl-BE" sz="2800" dirty="0"/>
          </a:p>
        </p:txBody>
      </p:sp>
      <p:cxnSp>
        <p:nvCxnSpPr>
          <p:cNvPr id="8" name="Gekromde verbindingslijn 7"/>
          <p:cNvCxnSpPr/>
          <p:nvPr/>
        </p:nvCxnSpPr>
        <p:spPr>
          <a:xfrm rot="5400000" flipH="1" flipV="1">
            <a:off x="2663788" y="3320988"/>
            <a:ext cx="1080120" cy="720080"/>
          </a:xfrm>
          <a:prstGeom prst="curvedConnector3">
            <a:avLst>
              <a:gd name="adj1" fmla="val 25812"/>
            </a:avLst>
          </a:prstGeom>
          <a:ln w="66675">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smtClean="0"/>
              <a:t>Spanningswaarden DAC</a:t>
            </a:r>
            <a:endParaRPr lang="nl-BE" dirty="0"/>
          </a:p>
        </p:txBody>
      </p:sp>
      <p:sp>
        <p:nvSpPr>
          <p:cNvPr id="5" name="Afgeronde rechthoek 4"/>
          <p:cNvSpPr/>
          <p:nvPr/>
        </p:nvSpPr>
        <p:spPr>
          <a:xfrm>
            <a:off x="1187624" y="2420888"/>
            <a:ext cx="6768752" cy="10801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2800" dirty="0" smtClean="0"/>
              <a:t>1 1 1 1     1 1 1 1     1 1 1 1  </a:t>
            </a:r>
            <a:endParaRPr lang="nl-BE" sz="2800" dirty="0"/>
          </a:p>
        </p:txBody>
      </p:sp>
      <p:sp>
        <p:nvSpPr>
          <p:cNvPr id="6" name="Ovaal 5"/>
          <p:cNvSpPr/>
          <p:nvPr/>
        </p:nvSpPr>
        <p:spPr>
          <a:xfrm>
            <a:off x="971600" y="3861048"/>
            <a:ext cx="2448272" cy="22322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2800" dirty="0" err="1" smtClean="0"/>
              <a:t>Vref</a:t>
            </a:r>
            <a:r>
              <a:rPr lang="nl-BE" sz="2800" dirty="0" smtClean="0"/>
              <a:t>/4096</a:t>
            </a:r>
            <a:endParaRPr lang="nl-BE" sz="2800" dirty="0"/>
          </a:p>
        </p:txBody>
      </p:sp>
      <p:cxnSp>
        <p:nvCxnSpPr>
          <p:cNvPr id="8" name="Gekromde verbindingslijn 7"/>
          <p:cNvCxnSpPr/>
          <p:nvPr/>
        </p:nvCxnSpPr>
        <p:spPr>
          <a:xfrm flipV="1">
            <a:off x="3203848" y="3212976"/>
            <a:ext cx="3096344" cy="2232248"/>
          </a:xfrm>
          <a:prstGeom prst="curvedConnector3">
            <a:avLst>
              <a:gd name="adj1" fmla="val 100626"/>
            </a:avLst>
          </a:prstGeom>
          <a:ln w="66675">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nl-BE" dirty="0" smtClean="0"/>
              <a:t>Voorbeeld</a:t>
            </a:r>
            <a:endParaRPr lang="nl-BE" dirty="0"/>
          </a:p>
        </p:txBody>
      </p:sp>
      <p:sp>
        <p:nvSpPr>
          <p:cNvPr id="4" name="Tijdelijke aanduiding voor inhoud 3"/>
          <p:cNvSpPr>
            <a:spLocks noGrp="1"/>
          </p:cNvSpPr>
          <p:nvPr>
            <p:ph idx="1"/>
          </p:nvPr>
        </p:nvSpPr>
        <p:spPr/>
        <p:txBody>
          <a:bodyPr/>
          <a:lstStyle/>
          <a:p>
            <a:r>
              <a:rPr lang="nl-BE" dirty="0" smtClean="0"/>
              <a:t>Met welke spanning komt 1001 0001 0010 overeen?</a:t>
            </a:r>
          </a:p>
          <a:p>
            <a:endParaRPr lang="nl-BE" dirty="0"/>
          </a:p>
        </p:txBody>
      </p:sp>
      <p:graphicFrame>
        <p:nvGraphicFramePr>
          <p:cNvPr id="5" name="Object 4"/>
          <p:cNvGraphicFramePr>
            <a:graphicFrameLocks noChangeAspect="1"/>
          </p:cNvGraphicFramePr>
          <p:nvPr/>
        </p:nvGraphicFramePr>
        <p:xfrm>
          <a:off x="1406616" y="3232149"/>
          <a:ext cx="6092161" cy="1348979"/>
        </p:xfrm>
        <a:graphic>
          <a:graphicData uri="http://schemas.openxmlformats.org/presentationml/2006/ole">
            <p:oleObj spid="_x0000_s2050" name="Vergelijking" r:id="rId3" imgW="1777680" imgH="393480" progId="Equation.3">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smtClean="0"/>
              <a:t>Werking van een 12 bit SAR ADC</a:t>
            </a:r>
            <a:endParaRPr lang="nl-BE" dirty="0"/>
          </a:p>
        </p:txBody>
      </p:sp>
      <p:sp>
        <p:nvSpPr>
          <p:cNvPr id="4" name="Rechthoek 3"/>
          <p:cNvSpPr/>
          <p:nvPr/>
        </p:nvSpPr>
        <p:spPr>
          <a:xfrm>
            <a:off x="2051720" y="1700808"/>
            <a:ext cx="2592288" cy="9361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2800" dirty="0" smtClean="0"/>
              <a:t>1000 0000 0000</a:t>
            </a:r>
            <a:endParaRPr lang="nl-BE" sz="2800" dirty="0"/>
          </a:p>
        </p:txBody>
      </p:sp>
      <p:sp>
        <p:nvSpPr>
          <p:cNvPr id="6" name="Rechthoek 5"/>
          <p:cNvSpPr/>
          <p:nvPr/>
        </p:nvSpPr>
        <p:spPr>
          <a:xfrm>
            <a:off x="2051720" y="3068960"/>
            <a:ext cx="2592288" cy="9361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2800" dirty="0" smtClean="0"/>
              <a:t>DAC</a:t>
            </a:r>
            <a:endParaRPr lang="nl-BE" sz="2800" dirty="0"/>
          </a:p>
        </p:txBody>
      </p:sp>
      <p:sp>
        <p:nvSpPr>
          <p:cNvPr id="7" name="Gelijkbenige driehoek 6"/>
          <p:cNvSpPr/>
          <p:nvPr/>
        </p:nvSpPr>
        <p:spPr>
          <a:xfrm>
            <a:off x="5724128" y="4797152"/>
            <a:ext cx="1224136" cy="936104"/>
          </a:xfrm>
          <a:prstGeom prst="triangle">
            <a:avLst/>
          </a:prstGeom>
          <a:scene3d>
            <a:camera prst="orthographicFront">
              <a:rot lat="0" lon="0" rev="16200000"/>
            </a:camera>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tlCol="0" anchor="ctr">
            <a:flatTx/>
          </a:bodyPr>
          <a:lstStyle/>
          <a:p>
            <a:pPr algn="ctr"/>
            <a:endParaRPr lang="nl-BE" dirty="0"/>
          </a:p>
        </p:txBody>
      </p:sp>
      <p:sp>
        <p:nvSpPr>
          <p:cNvPr id="14" name="Rechthoek 13"/>
          <p:cNvSpPr/>
          <p:nvPr/>
        </p:nvSpPr>
        <p:spPr>
          <a:xfrm>
            <a:off x="2051720" y="5229200"/>
            <a:ext cx="2592288"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t>Sample &amp; </a:t>
            </a:r>
            <a:r>
              <a:rPr lang="nl-BE" dirty="0" err="1" smtClean="0"/>
              <a:t>Hold</a:t>
            </a:r>
            <a:endParaRPr lang="nl-BE" dirty="0"/>
          </a:p>
        </p:txBody>
      </p:sp>
      <p:sp>
        <p:nvSpPr>
          <p:cNvPr id="23" name="PIJL-OMLAAG 22"/>
          <p:cNvSpPr/>
          <p:nvPr/>
        </p:nvSpPr>
        <p:spPr>
          <a:xfrm>
            <a:off x="3131840" y="2708920"/>
            <a:ext cx="504056" cy="2880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cxnSp>
        <p:nvCxnSpPr>
          <p:cNvPr id="25" name="Vorm 24"/>
          <p:cNvCxnSpPr>
            <a:stCxn id="6" idx="2"/>
          </p:cNvCxnSpPr>
          <p:nvPr/>
        </p:nvCxnSpPr>
        <p:spPr>
          <a:xfrm rot="16200000" flipH="1">
            <a:off x="4067944" y="3284984"/>
            <a:ext cx="1080120" cy="252028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1" name="Rechte verbindingslijn met pijl 30"/>
          <p:cNvCxnSpPr>
            <a:stCxn id="14" idx="3"/>
          </p:cNvCxnSpPr>
          <p:nvPr/>
        </p:nvCxnSpPr>
        <p:spPr>
          <a:xfrm flipV="1">
            <a:off x="4644008" y="5476582"/>
            <a:ext cx="1224136" cy="464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0" name="Plus 49"/>
          <p:cNvSpPr/>
          <p:nvPr/>
        </p:nvSpPr>
        <p:spPr>
          <a:xfrm>
            <a:off x="5868144" y="4941168"/>
            <a:ext cx="360040" cy="288032"/>
          </a:xfrm>
          <a:prstGeom prst="mathPlu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51" name="Min 50"/>
          <p:cNvSpPr/>
          <p:nvPr/>
        </p:nvSpPr>
        <p:spPr>
          <a:xfrm>
            <a:off x="5868144" y="5301208"/>
            <a:ext cx="360040" cy="360040"/>
          </a:xfrm>
          <a:prstGeom prst="mathMinu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cxnSp>
        <p:nvCxnSpPr>
          <p:cNvPr id="61" name="Rechte verbindingslijn met pijl 60"/>
          <p:cNvCxnSpPr/>
          <p:nvPr/>
        </p:nvCxnSpPr>
        <p:spPr>
          <a:xfrm flipV="1">
            <a:off x="1619672" y="5512586"/>
            <a:ext cx="936104" cy="464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nvGrpSpPr>
          <p:cNvPr id="3" name="Groep 97"/>
          <p:cNvGrpSpPr/>
          <p:nvPr/>
        </p:nvGrpSpPr>
        <p:grpSpPr>
          <a:xfrm>
            <a:off x="4644008" y="2204864"/>
            <a:ext cx="2664296" cy="3054336"/>
            <a:chOff x="3419872" y="2420888"/>
            <a:chExt cx="2664296" cy="2838312"/>
          </a:xfrm>
        </p:grpSpPr>
        <p:cxnSp>
          <p:nvCxnSpPr>
            <p:cNvPr id="66" name="Rechte verbindingslijn 65"/>
            <p:cNvCxnSpPr/>
            <p:nvPr/>
          </p:nvCxnSpPr>
          <p:spPr>
            <a:xfrm flipV="1">
              <a:off x="5580112" y="5248800"/>
              <a:ext cx="504056" cy="10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Rechte verbindingslijn 75"/>
            <p:cNvCxnSpPr/>
            <p:nvPr/>
          </p:nvCxnSpPr>
          <p:spPr>
            <a:xfrm rot="5400000" flipH="1" flipV="1">
              <a:off x="4671168" y="3833888"/>
              <a:ext cx="2826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0" name="Rechte verbindingslijn met pijl 79"/>
            <p:cNvCxnSpPr/>
            <p:nvPr/>
          </p:nvCxnSpPr>
          <p:spPr>
            <a:xfrm rot="10800000">
              <a:off x="3419872" y="2420888"/>
              <a:ext cx="2664296"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cxnSp>
        <p:nvCxnSpPr>
          <p:cNvPr id="107" name="Rechte verbindingslijn met pijl 106"/>
          <p:cNvCxnSpPr/>
          <p:nvPr/>
        </p:nvCxnSpPr>
        <p:spPr>
          <a:xfrm flipV="1">
            <a:off x="1619672" y="3501008"/>
            <a:ext cx="936104" cy="464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0" name="Tekstvak 109"/>
          <p:cNvSpPr txBox="1"/>
          <p:nvPr/>
        </p:nvSpPr>
        <p:spPr>
          <a:xfrm>
            <a:off x="1547664" y="3356992"/>
            <a:ext cx="433132" cy="369332"/>
          </a:xfrm>
          <a:prstGeom prst="rect">
            <a:avLst/>
          </a:prstGeom>
          <a:noFill/>
        </p:spPr>
        <p:txBody>
          <a:bodyPr wrap="none" rtlCol="0">
            <a:spAutoFit/>
          </a:bodyPr>
          <a:lstStyle/>
          <a:p>
            <a:r>
              <a:rPr lang="nl-BE" dirty="0" smtClean="0"/>
              <a:t>5V</a:t>
            </a:r>
            <a:endParaRPr lang="nl-BE" dirty="0"/>
          </a:p>
        </p:txBody>
      </p:sp>
      <p:sp>
        <p:nvSpPr>
          <p:cNvPr id="111" name="Tekstvak 110"/>
          <p:cNvSpPr txBox="1"/>
          <p:nvPr/>
        </p:nvSpPr>
        <p:spPr>
          <a:xfrm>
            <a:off x="1187624" y="5363924"/>
            <a:ext cx="724878" cy="369332"/>
          </a:xfrm>
          <a:prstGeom prst="rect">
            <a:avLst/>
          </a:prstGeom>
          <a:noFill/>
        </p:spPr>
        <p:txBody>
          <a:bodyPr wrap="none" rtlCol="0">
            <a:spAutoFit/>
          </a:bodyPr>
          <a:lstStyle/>
          <a:p>
            <a:r>
              <a:rPr lang="nl-BE" dirty="0" smtClean="0"/>
              <a:t>2,13V</a:t>
            </a:r>
            <a:endParaRPr lang="nl-BE" dirty="0"/>
          </a:p>
        </p:txBody>
      </p:sp>
      <p:sp>
        <p:nvSpPr>
          <p:cNvPr id="24" name="Tekstvak 23"/>
          <p:cNvSpPr txBox="1"/>
          <p:nvPr/>
        </p:nvSpPr>
        <p:spPr>
          <a:xfrm>
            <a:off x="4499992" y="4869160"/>
            <a:ext cx="1316899" cy="369332"/>
          </a:xfrm>
          <a:prstGeom prst="rect">
            <a:avLst/>
          </a:prstGeom>
          <a:noFill/>
        </p:spPr>
        <p:txBody>
          <a:bodyPr wrap="none" rtlCol="0">
            <a:spAutoFit/>
          </a:bodyPr>
          <a:lstStyle/>
          <a:p>
            <a:r>
              <a:rPr lang="nl-BE" dirty="0" err="1" smtClean="0"/>
              <a:t>Vref</a:t>
            </a:r>
            <a:r>
              <a:rPr lang="nl-BE" dirty="0" smtClean="0"/>
              <a:t>/2=2,5V</a:t>
            </a:r>
            <a:endParaRPr lang="nl-BE" dirty="0"/>
          </a:p>
        </p:txBody>
      </p:sp>
      <p:sp>
        <p:nvSpPr>
          <p:cNvPr id="28" name="Ovale toelichting 27"/>
          <p:cNvSpPr/>
          <p:nvPr/>
        </p:nvSpPr>
        <p:spPr>
          <a:xfrm>
            <a:off x="6156176" y="3068960"/>
            <a:ext cx="2232248" cy="1584176"/>
          </a:xfrm>
          <a:prstGeom prst="wedgeEllipseCallout">
            <a:avLst>
              <a:gd name="adj1" fmla="val -32537"/>
              <a:gd name="adj2" fmla="val 65249"/>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2400" dirty="0" smtClean="0"/>
              <a:t>2,5&lt;2,13?</a:t>
            </a:r>
            <a:endParaRPr lang="nl-BE" sz="2400" dirty="0"/>
          </a:p>
        </p:txBody>
      </p:sp>
      <p:sp>
        <p:nvSpPr>
          <p:cNvPr id="53" name="Gekromde PIJL-OMHOOG 52"/>
          <p:cNvSpPr/>
          <p:nvPr/>
        </p:nvSpPr>
        <p:spPr>
          <a:xfrm>
            <a:off x="1331640" y="1484784"/>
            <a:ext cx="1008112" cy="648072"/>
          </a:xfrm>
          <a:prstGeom prst="curvedUpArrow">
            <a:avLst/>
          </a:prstGeom>
          <a:solidFill>
            <a:srgbClr val="FF0000"/>
          </a:solidFill>
          <a:ln>
            <a:solidFill>
              <a:srgbClr val="FF0000"/>
            </a:solidFill>
          </a:ln>
          <a:scene3d>
            <a:camera prst="orthographicFront">
              <a:rot lat="2700000" lon="10799986" rev="10799999"/>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cxnSp>
        <p:nvCxnSpPr>
          <p:cNvPr id="57" name="Rechte verbindingslijn 56"/>
          <p:cNvCxnSpPr/>
          <p:nvPr/>
        </p:nvCxnSpPr>
        <p:spPr>
          <a:xfrm rot="5400000" flipH="1" flipV="1">
            <a:off x="2015716" y="2096852"/>
            <a:ext cx="432048" cy="216024"/>
          </a:xfrm>
          <a:prstGeom prst="line">
            <a:avLst/>
          </a:prstGeom>
          <a:ln w="53975">
            <a:solidFill>
              <a:srgbClr val="FF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additive="base">
                                        <p:cTn id="7" dur="500" fill="hold"/>
                                        <p:tgtEl>
                                          <p:spTgt spid="28"/>
                                        </p:tgtEl>
                                        <p:attrNameLst>
                                          <p:attrName>ppt_x</p:attrName>
                                        </p:attrNameLst>
                                      </p:cBhvr>
                                      <p:tavLst>
                                        <p:tav tm="0">
                                          <p:val>
                                            <p:strVal val="#ppt_x"/>
                                          </p:val>
                                        </p:tav>
                                        <p:tav tm="100000">
                                          <p:val>
                                            <p:strVal val="#ppt_x"/>
                                          </p:val>
                                        </p:tav>
                                      </p:tavLst>
                                    </p:anim>
                                    <p:anim calcmode="lin" valueType="num">
                                      <p:cBhvr additive="base">
                                        <p:cTn id="8"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7"/>
                                        </p:tgtEl>
                                        <p:attrNameLst>
                                          <p:attrName>style.visibility</p:attrName>
                                        </p:attrNameLst>
                                      </p:cBhvr>
                                      <p:to>
                                        <p:strVal val="visible"/>
                                      </p:to>
                                    </p:set>
                                    <p:anim calcmode="lin" valueType="num">
                                      <p:cBhvr additive="base">
                                        <p:cTn id="13" dur="500" fill="hold"/>
                                        <p:tgtEl>
                                          <p:spTgt spid="57"/>
                                        </p:tgtEl>
                                        <p:attrNameLst>
                                          <p:attrName>ppt_x</p:attrName>
                                        </p:attrNameLst>
                                      </p:cBhvr>
                                      <p:tavLst>
                                        <p:tav tm="0">
                                          <p:val>
                                            <p:strVal val="#ppt_x"/>
                                          </p:val>
                                        </p:tav>
                                        <p:tav tm="100000">
                                          <p:val>
                                            <p:strVal val="#ppt_x"/>
                                          </p:val>
                                        </p:tav>
                                      </p:tavLst>
                                    </p:anim>
                                    <p:anim calcmode="lin" valueType="num">
                                      <p:cBhvr additive="base">
                                        <p:cTn id="14" dur="500" fill="hold"/>
                                        <p:tgtEl>
                                          <p:spTgt spid="5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smtClean="0"/>
              <a:t>Werking van een 12 bit SAR ADC</a:t>
            </a:r>
            <a:endParaRPr lang="nl-BE" dirty="0"/>
          </a:p>
        </p:txBody>
      </p:sp>
      <p:sp>
        <p:nvSpPr>
          <p:cNvPr id="4" name="Rechthoek 3"/>
          <p:cNvSpPr/>
          <p:nvPr/>
        </p:nvSpPr>
        <p:spPr>
          <a:xfrm>
            <a:off x="2051720" y="1700808"/>
            <a:ext cx="2592288" cy="9361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2800" dirty="0" smtClean="0"/>
              <a:t>0100 0000 0000</a:t>
            </a:r>
            <a:endParaRPr lang="nl-BE" sz="2800" dirty="0"/>
          </a:p>
        </p:txBody>
      </p:sp>
      <p:sp>
        <p:nvSpPr>
          <p:cNvPr id="6" name="Rechthoek 5"/>
          <p:cNvSpPr/>
          <p:nvPr/>
        </p:nvSpPr>
        <p:spPr>
          <a:xfrm>
            <a:off x="2051720" y="3068960"/>
            <a:ext cx="2592288" cy="9361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2800" dirty="0" smtClean="0"/>
              <a:t>DAC</a:t>
            </a:r>
            <a:endParaRPr lang="nl-BE" sz="2800" dirty="0"/>
          </a:p>
        </p:txBody>
      </p:sp>
      <p:sp>
        <p:nvSpPr>
          <p:cNvPr id="7" name="Gelijkbenige driehoek 6"/>
          <p:cNvSpPr/>
          <p:nvPr/>
        </p:nvSpPr>
        <p:spPr>
          <a:xfrm>
            <a:off x="5724128" y="4797152"/>
            <a:ext cx="1224136" cy="936104"/>
          </a:xfrm>
          <a:prstGeom prst="triangle">
            <a:avLst/>
          </a:prstGeom>
          <a:scene3d>
            <a:camera prst="orthographicFront">
              <a:rot lat="0" lon="0" rev="16200000"/>
            </a:camera>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tlCol="0" anchor="ctr">
            <a:flatTx/>
          </a:bodyPr>
          <a:lstStyle/>
          <a:p>
            <a:pPr algn="ctr"/>
            <a:endParaRPr lang="nl-BE" dirty="0"/>
          </a:p>
        </p:txBody>
      </p:sp>
      <p:sp>
        <p:nvSpPr>
          <p:cNvPr id="14" name="Rechthoek 13"/>
          <p:cNvSpPr/>
          <p:nvPr/>
        </p:nvSpPr>
        <p:spPr>
          <a:xfrm>
            <a:off x="2051720" y="5229200"/>
            <a:ext cx="2592288"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t>Sample &amp; </a:t>
            </a:r>
            <a:r>
              <a:rPr lang="nl-BE" dirty="0" err="1" smtClean="0"/>
              <a:t>Hold</a:t>
            </a:r>
            <a:endParaRPr lang="nl-BE" dirty="0"/>
          </a:p>
        </p:txBody>
      </p:sp>
      <p:sp>
        <p:nvSpPr>
          <p:cNvPr id="23" name="PIJL-OMLAAG 22"/>
          <p:cNvSpPr/>
          <p:nvPr/>
        </p:nvSpPr>
        <p:spPr>
          <a:xfrm>
            <a:off x="3131840" y="2708920"/>
            <a:ext cx="504056" cy="2880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cxnSp>
        <p:nvCxnSpPr>
          <p:cNvPr id="25" name="Vorm 24"/>
          <p:cNvCxnSpPr>
            <a:stCxn id="6" idx="2"/>
          </p:cNvCxnSpPr>
          <p:nvPr/>
        </p:nvCxnSpPr>
        <p:spPr>
          <a:xfrm rot="16200000" flipH="1">
            <a:off x="4067944" y="3284984"/>
            <a:ext cx="1080120" cy="252028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1" name="Rechte verbindingslijn met pijl 30"/>
          <p:cNvCxnSpPr>
            <a:stCxn id="14" idx="3"/>
          </p:cNvCxnSpPr>
          <p:nvPr/>
        </p:nvCxnSpPr>
        <p:spPr>
          <a:xfrm flipV="1">
            <a:off x="4644008" y="5476582"/>
            <a:ext cx="1224136" cy="464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0" name="Plus 49"/>
          <p:cNvSpPr/>
          <p:nvPr/>
        </p:nvSpPr>
        <p:spPr>
          <a:xfrm>
            <a:off x="5868144" y="4941168"/>
            <a:ext cx="360040" cy="288032"/>
          </a:xfrm>
          <a:prstGeom prst="mathPlu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51" name="Min 50"/>
          <p:cNvSpPr/>
          <p:nvPr/>
        </p:nvSpPr>
        <p:spPr>
          <a:xfrm>
            <a:off x="5868144" y="5301208"/>
            <a:ext cx="360040" cy="360040"/>
          </a:xfrm>
          <a:prstGeom prst="mathMinu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cxnSp>
        <p:nvCxnSpPr>
          <p:cNvPr id="61" name="Rechte verbindingslijn met pijl 60"/>
          <p:cNvCxnSpPr/>
          <p:nvPr/>
        </p:nvCxnSpPr>
        <p:spPr>
          <a:xfrm flipV="1">
            <a:off x="1619672" y="5512586"/>
            <a:ext cx="936104" cy="464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nvGrpSpPr>
          <p:cNvPr id="3" name="Groep 97"/>
          <p:cNvGrpSpPr/>
          <p:nvPr/>
        </p:nvGrpSpPr>
        <p:grpSpPr>
          <a:xfrm>
            <a:off x="4644008" y="2204864"/>
            <a:ext cx="2664296" cy="3054336"/>
            <a:chOff x="3419872" y="2420888"/>
            <a:chExt cx="2664296" cy="2838312"/>
          </a:xfrm>
        </p:grpSpPr>
        <p:cxnSp>
          <p:nvCxnSpPr>
            <p:cNvPr id="66" name="Rechte verbindingslijn 65"/>
            <p:cNvCxnSpPr/>
            <p:nvPr/>
          </p:nvCxnSpPr>
          <p:spPr>
            <a:xfrm flipV="1">
              <a:off x="5580112" y="5248800"/>
              <a:ext cx="504056" cy="10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Rechte verbindingslijn 75"/>
            <p:cNvCxnSpPr/>
            <p:nvPr/>
          </p:nvCxnSpPr>
          <p:spPr>
            <a:xfrm rot="5400000" flipH="1" flipV="1">
              <a:off x="4671168" y="3833888"/>
              <a:ext cx="2826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0" name="Rechte verbindingslijn met pijl 79"/>
            <p:cNvCxnSpPr/>
            <p:nvPr/>
          </p:nvCxnSpPr>
          <p:spPr>
            <a:xfrm rot="10800000">
              <a:off x="3419872" y="2420888"/>
              <a:ext cx="2664296"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cxnSp>
        <p:nvCxnSpPr>
          <p:cNvPr id="107" name="Rechte verbindingslijn met pijl 106"/>
          <p:cNvCxnSpPr/>
          <p:nvPr/>
        </p:nvCxnSpPr>
        <p:spPr>
          <a:xfrm flipV="1">
            <a:off x="1619672" y="3501008"/>
            <a:ext cx="936104" cy="464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0" name="Tekstvak 109"/>
          <p:cNvSpPr txBox="1"/>
          <p:nvPr/>
        </p:nvSpPr>
        <p:spPr>
          <a:xfrm>
            <a:off x="1547664" y="3356992"/>
            <a:ext cx="433132" cy="369332"/>
          </a:xfrm>
          <a:prstGeom prst="rect">
            <a:avLst/>
          </a:prstGeom>
          <a:noFill/>
        </p:spPr>
        <p:txBody>
          <a:bodyPr wrap="none" rtlCol="0">
            <a:spAutoFit/>
          </a:bodyPr>
          <a:lstStyle/>
          <a:p>
            <a:r>
              <a:rPr lang="nl-BE" dirty="0" smtClean="0"/>
              <a:t>5V</a:t>
            </a:r>
            <a:endParaRPr lang="nl-BE" dirty="0"/>
          </a:p>
        </p:txBody>
      </p:sp>
      <p:sp>
        <p:nvSpPr>
          <p:cNvPr id="111" name="Tekstvak 110"/>
          <p:cNvSpPr txBox="1"/>
          <p:nvPr/>
        </p:nvSpPr>
        <p:spPr>
          <a:xfrm>
            <a:off x="1187624" y="5363924"/>
            <a:ext cx="724878" cy="369332"/>
          </a:xfrm>
          <a:prstGeom prst="rect">
            <a:avLst/>
          </a:prstGeom>
          <a:noFill/>
        </p:spPr>
        <p:txBody>
          <a:bodyPr wrap="none" rtlCol="0">
            <a:spAutoFit/>
          </a:bodyPr>
          <a:lstStyle/>
          <a:p>
            <a:r>
              <a:rPr lang="nl-BE" dirty="0" smtClean="0"/>
              <a:t>2,13V</a:t>
            </a:r>
            <a:endParaRPr lang="nl-BE" dirty="0"/>
          </a:p>
        </p:txBody>
      </p:sp>
      <p:sp>
        <p:nvSpPr>
          <p:cNvPr id="24" name="Tekstvak 23"/>
          <p:cNvSpPr txBox="1"/>
          <p:nvPr/>
        </p:nvSpPr>
        <p:spPr>
          <a:xfrm>
            <a:off x="4499992" y="4869160"/>
            <a:ext cx="1433919" cy="369332"/>
          </a:xfrm>
          <a:prstGeom prst="rect">
            <a:avLst/>
          </a:prstGeom>
          <a:noFill/>
        </p:spPr>
        <p:txBody>
          <a:bodyPr wrap="none" rtlCol="0">
            <a:spAutoFit/>
          </a:bodyPr>
          <a:lstStyle/>
          <a:p>
            <a:r>
              <a:rPr lang="nl-BE" dirty="0" err="1" smtClean="0"/>
              <a:t>Vref</a:t>
            </a:r>
            <a:r>
              <a:rPr lang="nl-BE" dirty="0" smtClean="0"/>
              <a:t>/4=1,25V</a:t>
            </a:r>
            <a:endParaRPr lang="nl-BE" dirty="0"/>
          </a:p>
        </p:txBody>
      </p:sp>
      <p:sp>
        <p:nvSpPr>
          <p:cNvPr id="28" name="Ovale toelichting 27"/>
          <p:cNvSpPr/>
          <p:nvPr/>
        </p:nvSpPr>
        <p:spPr>
          <a:xfrm>
            <a:off x="6156176" y="3068960"/>
            <a:ext cx="2232248" cy="1584176"/>
          </a:xfrm>
          <a:prstGeom prst="wedgeEllipseCallout">
            <a:avLst>
              <a:gd name="adj1" fmla="val -32537"/>
              <a:gd name="adj2" fmla="val 65249"/>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2400" dirty="0" smtClean="0"/>
              <a:t>1,25&lt;2,13?</a:t>
            </a:r>
            <a:endParaRPr lang="nl-BE" sz="2400" dirty="0"/>
          </a:p>
        </p:txBody>
      </p:sp>
      <p:sp>
        <p:nvSpPr>
          <p:cNvPr id="53" name="Gekromde PIJL-OMHOOG 52"/>
          <p:cNvSpPr/>
          <p:nvPr/>
        </p:nvSpPr>
        <p:spPr>
          <a:xfrm>
            <a:off x="1547664" y="1484784"/>
            <a:ext cx="1008112" cy="648072"/>
          </a:xfrm>
          <a:prstGeom prst="curvedUpArrow">
            <a:avLst/>
          </a:prstGeom>
          <a:solidFill>
            <a:srgbClr val="FF0000"/>
          </a:solidFill>
          <a:ln>
            <a:solidFill>
              <a:srgbClr val="FF0000"/>
            </a:solidFill>
          </a:ln>
          <a:scene3d>
            <a:camera prst="orthographicFront">
              <a:rot lat="2700000" lon="10799986" rev="10799999"/>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additive="base">
                                        <p:cTn id="7" dur="500" fill="hold"/>
                                        <p:tgtEl>
                                          <p:spTgt spid="28"/>
                                        </p:tgtEl>
                                        <p:attrNameLst>
                                          <p:attrName>ppt_x</p:attrName>
                                        </p:attrNameLst>
                                      </p:cBhvr>
                                      <p:tavLst>
                                        <p:tav tm="0">
                                          <p:val>
                                            <p:strVal val="#ppt_x"/>
                                          </p:val>
                                        </p:tav>
                                        <p:tav tm="100000">
                                          <p:val>
                                            <p:strVal val="#ppt_x"/>
                                          </p:val>
                                        </p:tav>
                                      </p:tavLst>
                                    </p:anim>
                                    <p:anim calcmode="lin" valueType="num">
                                      <p:cBhvr additive="base">
                                        <p:cTn id="8"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smtClean="0"/>
              <a:t>Werking van een 12 bit SAR ADC</a:t>
            </a:r>
            <a:endParaRPr lang="nl-BE" dirty="0"/>
          </a:p>
        </p:txBody>
      </p:sp>
      <p:sp>
        <p:nvSpPr>
          <p:cNvPr id="4" name="Rechthoek 3"/>
          <p:cNvSpPr/>
          <p:nvPr/>
        </p:nvSpPr>
        <p:spPr>
          <a:xfrm>
            <a:off x="2051720" y="1700808"/>
            <a:ext cx="2592288" cy="9361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2800" dirty="0" smtClean="0"/>
              <a:t>0110 0000 0000</a:t>
            </a:r>
            <a:endParaRPr lang="nl-BE" sz="2800" dirty="0"/>
          </a:p>
        </p:txBody>
      </p:sp>
      <p:sp>
        <p:nvSpPr>
          <p:cNvPr id="6" name="Rechthoek 5"/>
          <p:cNvSpPr/>
          <p:nvPr/>
        </p:nvSpPr>
        <p:spPr>
          <a:xfrm>
            <a:off x="2051720" y="3068960"/>
            <a:ext cx="2592288" cy="9361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2800" dirty="0" smtClean="0"/>
              <a:t>DAC</a:t>
            </a:r>
            <a:endParaRPr lang="nl-BE" sz="2800" dirty="0"/>
          </a:p>
        </p:txBody>
      </p:sp>
      <p:sp>
        <p:nvSpPr>
          <p:cNvPr id="7" name="Gelijkbenige driehoek 6"/>
          <p:cNvSpPr/>
          <p:nvPr/>
        </p:nvSpPr>
        <p:spPr>
          <a:xfrm>
            <a:off x="5724128" y="4797152"/>
            <a:ext cx="1224136" cy="936104"/>
          </a:xfrm>
          <a:prstGeom prst="triangle">
            <a:avLst/>
          </a:prstGeom>
          <a:scene3d>
            <a:camera prst="orthographicFront">
              <a:rot lat="0" lon="0" rev="16200000"/>
            </a:camera>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tlCol="0" anchor="ctr">
            <a:flatTx/>
          </a:bodyPr>
          <a:lstStyle/>
          <a:p>
            <a:pPr algn="ctr"/>
            <a:endParaRPr lang="nl-BE" dirty="0"/>
          </a:p>
        </p:txBody>
      </p:sp>
      <p:sp>
        <p:nvSpPr>
          <p:cNvPr id="14" name="Rechthoek 13"/>
          <p:cNvSpPr/>
          <p:nvPr/>
        </p:nvSpPr>
        <p:spPr>
          <a:xfrm>
            <a:off x="2051720" y="5229200"/>
            <a:ext cx="2592288"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t>Sample &amp; </a:t>
            </a:r>
            <a:r>
              <a:rPr lang="nl-BE" dirty="0" err="1" smtClean="0"/>
              <a:t>Hold</a:t>
            </a:r>
            <a:endParaRPr lang="nl-BE" dirty="0"/>
          </a:p>
        </p:txBody>
      </p:sp>
      <p:sp>
        <p:nvSpPr>
          <p:cNvPr id="23" name="PIJL-OMLAAG 22"/>
          <p:cNvSpPr/>
          <p:nvPr/>
        </p:nvSpPr>
        <p:spPr>
          <a:xfrm>
            <a:off x="3131840" y="2708920"/>
            <a:ext cx="504056" cy="2880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cxnSp>
        <p:nvCxnSpPr>
          <p:cNvPr id="25" name="Vorm 24"/>
          <p:cNvCxnSpPr>
            <a:stCxn id="6" idx="2"/>
          </p:cNvCxnSpPr>
          <p:nvPr/>
        </p:nvCxnSpPr>
        <p:spPr>
          <a:xfrm rot="16200000" flipH="1">
            <a:off x="4067944" y="3284984"/>
            <a:ext cx="1080120" cy="252028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1" name="Rechte verbindingslijn met pijl 30"/>
          <p:cNvCxnSpPr>
            <a:stCxn id="14" idx="3"/>
          </p:cNvCxnSpPr>
          <p:nvPr/>
        </p:nvCxnSpPr>
        <p:spPr>
          <a:xfrm flipV="1">
            <a:off x="4644008" y="5476582"/>
            <a:ext cx="1224136" cy="464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0" name="Plus 49"/>
          <p:cNvSpPr/>
          <p:nvPr/>
        </p:nvSpPr>
        <p:spPr>
          <a:xfrm>
            <a:off x="5868144" y="4941168"/>
            <a:ext cx="360040" cy="288032"/>
          </a:xfrm>
          <a:prstGeom prst="mathPlu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51" name="Min 50"/>
          <p:cNvSpPr/>
          <p:nvPr/>
        </p:nvSpPr>
        <p:spPr>
          <a:xfrm>
            <a:off x="5868144" y="5301208"/>
            <a:ext cx="360040" cy="360040"/>
          </a:xfrm>
          <a:prstGeom prst="mathMinu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cxnSp>
        <p:nvCxnSpPr>
          <p:cNvPr id="61" name="Rechte verbindingslijn met pijl 60"/>
          <p:cNvCxnSpPr/>
          <p:nvPr/>
        </p:nvCxnSpPr>
        <p:spPr>
          <a:xfrm flipV="1">
            <a:off x="1619672" y="5512586"/>
            <a:ext cx="936104" cy="464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nvGrpSpPr>
          <p:cNvPr id="3" name="Groep 97"/>
          <p:cNvGrpSpPr/>
          <p:nvPr/>
        </p:nvGrpSpPr>
        <p:grpSpPr>
          <a:xfrm>
            <a:off x="4644008" y="2204864"/>
            <a:ext cx="2664296" cy="3054336"/>
            <a:chOff x="3419872" y="2420888"/>
            <a:chExt cx="2664296" cy="2838312"/>
          </a:xfrm>
        </p:grpSpPr>
        <p:cxnSp>
          <p:nvCxnSpPr>
            <p:cNvPr id="66" name="Rechte verbindingslijn 65"/>
            <p:cNvCxnSpPr/>
            <p:nvPr/>
          </p:nvCxnSpPr>
          <p:spPr>
            <a:xfrm flipV="1">
              <a:off x="5580112" y="5248800"/>
              <a:ext cx="504056" cy="10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Rechte verbindingslijn 75"/>
            <p:cNvCxnSpPr/>
            <p:nvPr/>
          </p:nvCxnSpPr>
          <p:spPr>
            <a:xfrm rot="5400000" flipH="1" flipV="1">
              <a:off x="4671168" y="3833888"/>
              <a:ext cx="2826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0" name="Rechte verbindingslijn met pijl 79"/>
            <p:cNvCxnSpPr/>
            <p:nvPr/>
          </p:nvCxnSpPr>
          <p:spPr>
            <a:xfrm rot="10800000">
              <a:off x="3419872" y="2420888"/>
              <a:ext cx="2664296"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cxnSp>
        <p:nvCxnSpPr>
          <p:cNvPr id="107" name="Rechte verbindingslijn met pijl 106"/>
          <p:cNvCxnSpPr/>
          <p:nvPr/>
        </p:nvCxnSpPr>
        <p:spPr>
          <a:xfrm flipV="1">
            <a:off x="1619672" y="3501008"/>
            <a:ext cx="936104" cy="464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0" name="Tekstvak 109"/>
          <p:cNvSpPr txBox="1"/>
          <p:nvPr/>
        </p:nvSpPr>
        <p:spPr>
          <a:xfrm>
            <a:off x="1547664" y="3356992"/>
            <a:ext cx="433132" cy="369332"/>
          </a:xfrm>
          <a:prstGeom prst="rect">
            <a:avLst/>
          </a:prstGeom>
          <a:noFill/>
        </p:spPr>
        <p:txBody>
          <a:bodyPr wrap="none" rtlCol="0">
            <a:spAutoFit/>
          </a:bodyPr>
          <a:lstStyle/>
          <a:p>
            <a:r>
              <a:rPr lang="nl-BE" dirty="0" smtClean="0"/>
              <a:t>5V</a:t>
            </a:r>
            <a:endParaRPr lang="nl-BE" dirty="0"/>
          </a:p>
        </p:txBody>
      </p:sp>
      <p:sp>
        <p:nvSpPr>
          <p:cNvPr id="111" name="Tekstvak 110"/>
          <p:cNvSpPr txBox="1"/>
          <p:nvPr/>
        </p:nvSpPr>
        <p:spPr>
          <a:xfrm>
            <a:off x="1187624" y="5363924"/>
            <a:ext cx="724878" cy="369332"/>
          </a:xfrm>
          <a:prstGeom prst="rect">
            <a:avLst/>
          </a:prstGeom>
          <a:noFill/>
        </p:spPr>
        <p:txBody>
          <a:bodyPr wrap="none" rtlCol="0">
            <a:spAutoFit/>
          </a:bodyPr>
          <a:lstStyle/>
          <a:p>
            <a:r>
              <a:rPr lang="nl-BE" dirty="0" smtClean="0"/>
              <a:t>2,13V</a:t>
            </a:r>
            <a:endParaRPr lang="nl-BE" dirty="0"/>
          </a:p>
        </p:txBody>
      </p:sp>
      <p:sp>
        <p:nvSpPr>
          <p:cNvPr id="24" name="Tekstvak 23"/>
          <p:cNvSpPr txBox="1"/>
          <p:nvPr/>
        </p:nvSpPr>
        <p:spPr>
          <a:xfrm>
            <a:off x="3563888" y="4869160"/>
            <a:ext cx="2259978" cy="369332"/>
          </a:xfrm>
          <a:prstGeom prst="rect">
            <a:avLst/>
          </a:prstGeom>
          <a:noFill/>
        </p:spPr>
        <p:txBody>
          <a:bodyPr wrap="none" rtlCol="0">
            <a:spAutoFit/>
          </a:bodyPr>
          <a:lstStyle/>
          <a:p>
            <a:r>
              <a:rPr lang="nl-BE" dirty="0" err="1" smtClean="0"/>
              <a:t>Vref</a:t>
            </a:r>
            <a:r>
              <a:rPr lang="nl-BE" dirty="0" smtClean="0"/>
              <a:t>/4+</a:t>
            </a:r>
            <a:r>
              <a:rPr lang="nl-BE" dirty="0" err="1" smtClean="0"/>
              <a:t>Vref</a:t>
            </a:r>
            <a:r>
              <a:rPr lang="nl-BE" dirty="0" smtClean="0"/>
              <a:t>/8=1,875V</a:t>
            </a:r>
            <a:endParaRPr lang="nl-BE" dirty="0"/>
          </a:p>
        </p:txBody>
      </p:sp>
      <p:sp>
        <p:nvSpPr>
          <p:cNvPr id="28" name="Ovale toelichting 27"/>
          <p:cNvSpPr/>
          <p:nvPr/>
        </p:nvSpPr>
        <p:spPr>
          <a:xfrm>
            <a:off x="6156176" y="3068960"/>
            <a:ext cx="2448272" cy="1584176"/>
          </a:xfrm>
          <a:prstGeom prst="wedgeEllipseCallout">
            <a:avLst>
              <a:gd name="adj1" fmla="val -32537"/>
              <a:gd name="adj2" fmla="val 65249"/>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2400" dirty="0" smtClean="0"/>
              <a:t>1,875&lt;2,13?</a:t>
            </a:r>
            <a:endParaRPr lang="nl-BE" sz="2400" dirty="0"/>
          </a:p>
        </p:txBody>
      </p:sp>
      <p:sp>
        <p:nvSpPr>
          <p:cNvPr id="53" name="Gekromde PIJL-OMHOOG 52"/>
          <p:cNvSpPr/>
          <p:nvPr/>
        </p:nvSpPr>
        <p:spPr>
          <a:xfrm>
            <a:off x="1763688" y="1484784"/>
            <a:ext cx="1008112" cy="648072"/>
          </a:xfrm>
          <a:prstGeom prst="curvedUpArrow">
            <a:avLst/>
          </a:prstGeom>
          <a:solidFill>
            <a:srgbClr val="FF0000"/>
          </a:solidFill>
          <a:ln>
            <a:solidFill>
              <a:srgbClr val="FF0000"/>
            </a:solidFill>
          </a:ln>
          <a:scene3d>
            <a:camera prst="orthographicFront">
              <a:rot lat="2700000" lon="10799986" rev="10799999"/>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additive="base">
                                        <p:cTn id="7" dur="500" fill="hold"/>
                                        <p:tgtEl>
                                          <p:spTgt spid="28"/>
                                        </p:tgtEl>
                                        <p:attrNameLst>
                                          <p:attrName>ppt_x</p:attrName>
                                        </p:attrNameLst>
                                      </p:cBhvr>
                                      <p:tavLst>
                                        <p:tav tm="0">
                                          <p:val>
                                            <p:strVal val="#ppt_x"/>
                                          </p:val>
                                        </p:tav>
                                        <p:tav tm="100000">
                                          <p:val>
                                            <p:strVal val="#ppt_x"/>
                                          </p:val>
                                        </p:tav>
                                      </p:tavLst>
                                    </p:anim>
                                    <p:anim calcmode="lin" valueType="num">
                                      <p:cBhvr additive="base">
                                        <p:cTn id="8"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smtClean="0"/>
              <a:t>Werking van een 12 bit SAR ADC</a:t>
            </a:r>
            <a:endParaRPr lang="nl-BE" dirty="0"/>
          </a:p>
        </p:txBody>
      </p:sp>
      <p:sp>
        <p:nvSpPr>
          <p:cNvPr id="4" name="Rechthoek 3"/>
          <p:cNvSpPr/>
          <p:nvPr/>
        </p:nvSpPr>
        <p:spPr>
          <a:xfrm>
            <a:off x="2051720" y="1700808"/>
            <a:ext cx="2592288" cy="9361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2800" dirty="0" smtClean="0"/>
              <a:t>0111 0000 0000</a:t>
            </a:r>
            <a:endParaRPr lang="nl-BE" sz="2800" dirty="0"/>
          </a:p>
        </p:txBody>
      </p:sp>
      <p:sp>
        <p:nvSpPr>
          <p:cNvPr id="6" name="Rechthoek 5"/>
          <p:cNvSpPr/>
          <p:nvPr/>
        </p:nvSpPr>
        <p:spPr>
          <a:xfrm>
            <a:off x="2051720" y="3068960"/>
            <a:ext cx="2592288" cy="9361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2800" dirty="0" smtClean="0"/>
              <a:t>DAC</a:t>
            </a:r>
            <a:endParaRPr lang="nl-BE" sz="2800" dirty="0"/>
          </a:p>
        </p:txBody>
      </p:sp>
      <p:sp>
        <p:nvSpPr>
          <p:cNvPr id="7" name="Gelijkbenige driehoek 6"/>
          <p:cNvSpPr/>
          <p:nvPr/>
        </p:nvSpPr>
        <p:spPr>
          <a:xfrm>
            <a:off x="5724128" y="4797152"/>
            <a:ext cx="1224136" cy="936104"/>
          </a:xfrm>
          <a:prstGeom prst="triangle">
            <a:avLst/>
          </a:prstGeom>
          <a:scene3d>
            <a:camera prst="orthographicFront">
              <a:rot lat="0" lon="0" rev="16200000"/>
            </a:camera>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tlCol="0" anchor="ctr">
            <a:flatTx/>
          </a:bodyPr>
          <a:lstStyle/>
          <a:p>
            <a:pPr algn="ctr"/>
            <a:endParaRPr lang="nl-BE" dirty="0"/>
          </a:p>
        </p:txBody>
      </p:sp>
      <p:sp>
        <p:nvSpPr>
          <p:cNvPr id="14" name="Rechthoek 13"/>
          <p:cNvSpPr/>
          <p:nvPr/>
        </p:nvSpPr>
        <p:spPr>
          <a:xfrm>
            <a:off x="2051720" y="5229200"/>
            <a:ext cx="2592288"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t>Sample &amp; </a:t>
            </a:r>
            <a:r>
              <a:rPr lang="nl-BE" dirty="0" err="1" smtClean="0"/>
              <a:t>Hold</a:t>
            </a:r>
            <a:endParaRPr lang="nl-BE" dirty="0"/>
          </a:p>
        </p:txBody>
      </p:sp>
      <p:sp>
        <p:nvSpPr>
          <p:cNvPr id="23" name="PIJL-OMLAAG 22"/>
          <p:cNvSpPr/>
          <p:nvPr/>
        </p:nvSpPr>
        <p:spPr>
          <a:xfrm>
            <a:off x="3131840" y="2708920"/>
            <a:ext cx="504056" cy="2880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cxnSp>
        <p:nvCxnSpPr>
          <p:cNvPr id="25" name="Vorm 24"/>
          <p:cNvCxnSpPr>
            <a:stCxn id="6" idx="2"/>
          </p:cNvCxnSpPr>
          <p:nvPr/>
        </p:nvCxnSpPr>
        <p:spPr>
          <a:xfrm rot="16200000" flipH="1">
            <a:off x="4067944" y="3284984"/>
            <a:ext cx="1080120" cy="252028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1" name="Rechte verbindingslijn met pijl 30"/>
          <p:cNvCxnSpPr>
            <a:stCxn id="14" idx="3"/>
          </p:cNvCxnSpPr>
          <p:nvPr/>
        </p:nvCxnSpPr>
        <p:spPr>
          <a:xfrm flipV="1">
            <a:off x="4644008" y="5476582"/>
            <a:ext cx="1224136" cy="464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0" name="Plus 49"/>
          <p:cNvSpPr/>
          <p:nvPr/>
        </p:nvSpPr>
        <p:spPr>
          <a:xfrm>
            <a:off x="5868144" y="4941168"/>
            <a:ext cx="360040" cy="288032"/>
          </a:xfrm>
          <a:prstGeom prst="mathPlu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51" name="Min 50"/>
          <p:cNvSpPr/>
          <p:nvPr/>
        </p:nvSpPr>
        <p:spPr>
          <a:xfrm>
            <a:off x="5868144" y="5301208"/>
            <a:ext cx="360040" cy="360040"/>
          </a:xfrm>
          <a:prstGeom prst="mathMinu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cxnSp>
        <p:nvCxnSpPr>
          <p:cNvPr id="61" name="Rechte verbindingslijn met pijl 60"/>
          <p:cNvCxnSpPr/>
          <p:nvPr/>
        </p:nvCxnSpPr>
        <p:spPr>
          <a:xfrm flipV="1">
            <a:off x="1619672" y="5512586"/>
            <a:ext cx="936104" cy="464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nvGrpSpPr>
          <p:cNvPr id="3" name="Groep 97"/>
          <p:cNvGrpSpPr/>
          <p:nvPr/>
        </p:nvGrpSpPr>
        <p:grpSpPr>
          <a:xfrm>
            <a:off x="4644008" y="2204864"/>
            <a:ext cx="2664296" cy="3054336"/>
            <a:chOff x="3419872" y="2420888"/>
            <a:chExt cx="2664296" cy="2838312"/>
          </a:xfrm>
        </p:grpSpPr>
        <p:cxnSp>
          <p:nvCxnSpPr>
            <p:cNvPr id="66" name="Rechte verbindingslijn 65"/>
            <p:cNvCxnSpPr/>
            <p:nvPr/>
          </p:nvCxnSpPr>
          <p:spPr>
            <a:xfrm flipV="1">
              <a:off x="5580112" y="5248800"/>
              <a:ext cx="504056" cy="10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Rechte verbindingslijn 75"/>
            <p:cNvCxnSpPr/>
            <p:nvPr/>
          </p:nvCxnSpPr>
          <p:spPr>
            <a:xfrm rot="5400000" flipH="1" flipV="1">
              <a:off x="4671168" y="3833888"/>
              <a:ext cx="2826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0" name="Rechte verbindingslijn met pijl 79"/>
            <p:cNvCxnSpPr/>
            <p:nvPr/>
          </p:nvCxnSpPr>
          <p:spPr>
            <a:xfrm rot="10800000">
              <a:off x="3419872" y="2420888"/>
              <a:ext cx="2664296"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cxnSp>
        <p:nvCxnSpPr>
          <p:cNvPr id="107" name="Rechte verbindingslijn met pijl 106"/>
          <p:cNvCxnSpPr/>
          <p:nvPr/>
        </p:nvCxnSpPr>
        <p:spPr>
          <a:xfrm flipV="1">
            <a:off x="1619672" y="3501008"/>
            <a:ext cx="936104" cy="464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0" name="Tekstvak 109"/>
          <p:cNvSpPr txBox="1"/>
          <p:nvPr/>
        </p:nvSpPr>
        <p:spPr>
          <a:xfrm>
            <a:off x="1547664" y="3356992"/>
            <a:ext cx="433132" cy="369332"/>
          </a:xfrm>
          <a:prstGeom prst="rect">
            <a:avLst/>
          </a:prstGeom>
          <a:noFill/>
        </p:spPr>
        <p:txBody>
          <a:bodyPr wrap="none" rtlCol="0">
            <a:spAutoFit/>
          </a:bodyPr>
          <a:lstStyle/>
          <a:p>
            <a:r>
              <a:rPr lang="nl-BE" dirty="0" smtClean="0"/>
              <a:t>5V</a:t>
            </a:r>
            <a:endParaRPr lang="nl-BE" dirty="0"/>
          </a:p>
        </p:txBody>
      </p:sp>
      <p:sp>
        <p:nvSpPr>
          <p:cNvPr id="111" name="Tekstvak 110"/>
          <p:cNvSpPr txBox="1"/>
          <p:nvPr/>
        </p:nvSpPr>
        <p:spPr>
          <a:xfrm>
            <a:off x="1187624" y="5363924"/>
            <a:ext cx="724878" cy="369332"/>
          </a:xfrm>
          <a:prstGeom prst="rect">
            <a:avLst/>
          </a:prstGeom>
          <a:noFill/>
        </p:spPr>
        <p:txBody>
          <a:bodyPr wrap="none" rtlCol="0">
            <a:spAutoFit/>
          </a:bodyPr>
          <a:lstStyle/>
          <a:p>
            <a:r>
              <a:rPr lang="nl-BE" dirty="0" smtClean="0"/>
              <a:t>2,13V</a:t>
            </a:r>
            <a:endParaRPr lang="nl-BE" dirty="0"/>
          </a:p>
        </p:txBody>
      </p:sp>
      <p:sp>
        <p:nvSpPr>
          <p:cNvPr id="24" name="Tekstvak 23"/>
          <p:cNvSpPr txBox="1"/>
          <p:nvPr/>
        </p:nvSpPr>
        <p:spPr>
          <a:xfrm>
            <a:off x="2699792" y="4869160"/>
            <a:ext cx="3203056" cy="369332"/>
          </a:xfrm>
          <a:prstGeom prst="rect">
            <a:avLst/>
          </a:prstGeom>
          <a:noFill/>
        </p:spPr>
        <p:txBody>
          <a:bodyPr wrap="none" rtlCol="0">
            <a:spAutoFit/>
          </a:bodyPr>
          <a:lstStyle/>
          <a:p>
            <a:r>
              <a:rPr lang="nl-BE" dirty="0" err="1" smtClean="0"/>
              <a:t>Vref</a:t>
            </a:r>
            <a:r>
              <a:rPr lang="nl-BE" dirty="0" smtClean="0"/>
              <a:t>/4+</a:t>
            </a:r>
            <a:r>
              <a:rPr lang="nl-BE" dirty="0" err="1" smtClean="0"/>
              <a:t>Vref</a:t>
            </a:r>
            <a:r>
              <a:rPr lang="nl-BE" dirty="0" smtClean="0"/>
              <a:t>/8+</a:t>
            </a:r>
            <a:r>
              <a:rPr lang="nl-BE" dirty="0" err="1" smtClean="0"/>
              <a:t>Vref</a:t>
            </a:r>
            <a:r>
              <a:rPr lang="nl-BE" dirty="0" smtClean="0"/>
              <a:t>/16=2,1875V</a:t>
            </a:r>
            <a:endParaRPr lang="nl-BE" dirty="0"/>
          </a:p>
        </p:txBody>
      </p:sp>
      <p:sp>
        <p:nvSpPr>
          <p:cNvPr id="28" name="Ovale toelichting 27"/>
          <p:cNvSpPr/>
          <p:nvPr/>
        </p:nvSpPr>
        <p:spPr>
          <a:xfrm>
            <a:off x="6156176" y="3068960"/>
            <a:ext cx="2664296" cy="1584176"/>
          </a:xfrm>
          <a:prstGeom prst="wedgeEllipseCallout">
            <a:avLst>
              <a:gd name="adj1" fmla="val -32537"/>
              <a:gd name="adj2" fmla="val 65249"/>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2400" dirty="0" smtClean="0"/>
              <a:t>2,1875&lt;2,13?</a:t>
            </a:r>
            <a:endParaRPr lang="nl-BE" sz="2400" dirty="0"/>
          </a:p>
        </p:txBody>
      </p:sp>
      <p:sp>
        <p:nvSpPr>
          <p:cNvPr id="53" name="Gekromde PIJL-OMHOOG 52"/>
          <p:cNvSpPr/>
          <p:nvPr/>
        </p:nvSpPr>
        <p:spPr>
          <a:xfrm>
            <a:off x="1979712" y="1484784"/>
            <a:ext cx="1008112" cy="648072"/>
          </a:xfrm>
          <a:prstGeom prst="curvedUpArrow">
            <a:avLst/>
          </a:prstGeom>
          <a:solidFill>
            <a:srgbClr val="FF0000"/>
          </a:solidFill>
          <a:ln>
            <a:solidFill>
              <a:srgbClr val="FF0000"/>
            </a:solidFill>
          </a:ln>
          <a:scene3d>
            <a:camera prst="orthographicFront">
              <a:rot lat="2700000" lon="10799986" rev="10799999"/>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cxnSp>
        <p:nvCxnSpPr>
          <p:cNvPr id="26" name="Rechte verbindingslijn 25"/>
          <p:cNvCxnSpPr/>
          <p:nvPr/>
        </p:nvCxnSpPr>
        <p:spPr>
          <a:xfrm rot="5400000" flipH="1" flipV="1">
            <a:off x="2591780" y="2096852"/>
            <a:ext cx="432048" cy="216024"/>
          </a:xfrm>
          <a:prstGeom prst="line">
            <a:avLst/>
          </a:prstGeom>
          <a:ln w="53975">
            <a:solidFill>
              <a:srgbClr val="FF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additive="base">
                                        <p:cTn id="7" dur="500" fill="hold"/>
                                        <p:tgtEl>
                                          <p:spTgt spid="28"/>
                                        </p:tgtEl>
                                        <p:attrNameLst>
                                          <p:attrName>ppt_x</p:attrName>
                                        </p:attrNameLst>
                                      </p:cBhvr>
                                      <p:tavLst>
                                        <p:tav tm="0">
                                          <p:val>
                                            <p:strVal val="#ppt_x"/>
                                          </p:val>
                                        </p:tav>
                                        <p:tav tm="100000">
                                          <p:val>
                                            <p:strVal val="#ppt_x"/>
                                          </p:val>
                                        </p:tav>
                                      </p:tavLst>
                                    </p:anim>
                                    <p:anim calcmode="lin" valueType="num">
                                      <p:cBhvr additive="base">
                                        <p:cTn id="8"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6"/>
                                        </p:tgtEl>
                                        <p:attrNameLst>
                                          <p:attrName>style.visibility</p:attrName>
                                        </p:attrNameLst>
                                      </p:cBhvr>
                                      <p:to>
                                        <p:strVal val="visible"/>
                                      </p:to>
                                    </p:set>
                                    <p:anim calcmode="lin" valueType="num">
                                      <p:cBhvr additive="base">
                                        <p:cTn id="13" dur="500" fill="hold"/>
                                        <p:tgtEl>
                                          <p:spTgt spid="26"/>
                                        </p:tgtEl>
                                        <p:attrNameLst>
                                          <p:attrName>ppt_x</p:attrName>
                                        </p:attrNameLst>
                                      </p:cBhvr>
                                      <p:tavLst>
                                        <p:tav tm="0">
                                          <p:val>
                                            <p:strVal val="#ppt_x"/>
                                          </p:val>
                                        </p:tav>
                                        <p:tav tm="100000">
                                          <p:val>
                                            <p:strVal val="#ppt_x"/>
                                          </p:val>
                                        </p:tav>
                                      </p:tavLst>
                                    </p:anim>
                                    <p:anim calcmode="lin" valueType="num">
                                      <p:cBhvr additive="base">
                                        <p:cTn id="14"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smtClean="0"/>
              <a:t>Werking van een 12 bit SAR ADC</a:t>
            </a:r>
            <a:endParaRPr lang="nl-BE" dirty="0"/>
          </a:p>
        </p:txBody>
      </p:sp>
      <p:sp>
        <p:nvSpPr>
          <p:cNvPr id="4" name="Rechthoek 3"/>
          <p:cNvSpPr/>
          <p:nvPr/>
        </p:nvSpPr>
        <p:spPr>
          <a:xfrm>
            <a:off x="2051720" y="1700808"/>
            <a:ext cx="2592288" cy="9361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2800" dirty="0" smtClean="0"/>
              <a:t>0110 1000 0000</a:t>
            </a:r>
            <a:endParaRPr lang="nl-BE" sz="2800" dirty="0"/>
          </a:p>
        </p:txBody>
      </p:sp>
      <p:sp>
        <p:nvSpPr>
          <p:cNvPr id="6" name="Rechthoek 5"/>
          <p:cNvSpPr/>
          <p:nvPr/>
        </p:nvSpPr>
        <p:spPr>
          <a:xfrm>
            <a:off x="2051720" y="3068960"/>
            <a:ext cx="2592288" cy="9361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2800" dirty="0" smtClean="0"/>
              <a:t>DAC</a:t>
            </a:r>
            <a:endParaRPr lang="nl-BE" sz="2800" dirty="0"/>
          </a:p>
        </p:txBody>
      </p:sp>
      <p:sp>
        <p:nvSpPr>
          <p:cNvPr id="7" name="Gelijkbenige driehoek 6"/>
          <p:cNvSpPr/>
          <p:nvPr/>
        </p:nvSpPr>
        <p:spPr>
          <a:xfrm>
            <a:off x="5724128" y="4797152"/>
            <a:ext cx="1224136" cy="936104"/>
          </a:xfrm>
          <a:prstGeom prst="triangle">
            <a:avLst/>
          </a:prstGeom>
          <a:scene3d>
            <a:camera prst="orthographicFront">
              <a:rot lat="0" lon="0" rev="16200000"/>
            </a:camera>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tlCol="0" anchor="ctr">
            <a:flatTx/>
          </a:bodyPr>
          <a:lstStyle/>
          <a:p>
            <a:pPr algn="ctr"/>
            <a:endParaRPr lang="nl-BE" dirty="0"/>
          </a:p>
        </p:txBody>
      </p:sp>
      <p:sp>
        <p:nvSpPr>
          <p:cNvPr id="14" name="Rechthoek 13"/>
          <p:cNvSpPr/>
          <p:nvPr/>
        </p:nvSpPr>
        <p:spPr>
          <a:xfrm>
            <a:off x="2051720" y="5229200"/>
            <a:ext cx="2592288"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t>Sample &amp; </a:t>
            </a:r>
            <a:r>
              <a:rPr lang="nl-BE" dirty="0" err="1" smtClean="0"/>
              <a:t>Hold</a:t>
            </a:r>
            <a:endParaRPr lang="nl-BE" dirty="0"/>
          </a:p>
        </p:txBody>
      </p:sp>
      <p:sp>
        <p:nvSpPr>
          <p:cNvPr id="23" name="PIJL-OMLAAG 22"/>
          <p:cNvSpPr/>
          <p:nvPr/>
        </p:nvSpPr>
        <p:spPr>
          <a:xfrm>
            <a:off x="3131840" y="2708920"/>
            <a:ext cx="504056" cy="2880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cxnSp>
        <p:nvCxnSpPr>
          <p:cNvPr id="25" name="Vorm 24"/>
          <p:cNvCxnSpPr>
            <a:stCxn id="6" idx="2"/>
          </p:cNvCxnSpPr>
          <p:nvPr/>
        </p:nvCxnSpPr>
        <p:spPr>
          <a:xfrm rot="16200000" flipH="1">
            <a:off x="4067944" y="3284984"/>
            <a:ext cx="1080120" cy="252028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1" name="Rechte verbindingslijn met pijl 30"/>
          <p:cNvCxnSpPr>
            <a:stCxn id="14" idx="3"/>
          </p:cNvCxnSpPr>
          <p:nvPr/>
        </p:nvCxnSpPr>
        <p:spPr>
          <a:xfrm flipV="1">
            <a:off x="4644008" y="5476582"/>
            <a:ext cx="1224136" cy="464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0" name="Plus 49"/>
          <p:cNvSpPr/>
          <p:nvPr/>
        </p:nvSpPr>
        <p:spPr>
          <a:xfrm>
            <a:off x="5868144" y="4941168"/>
            <a:ext cx="360040" cy="288032"/>
          </a:xfrm>
          <a:prstGeom prst="mathPlu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51" name="Min 50"/>
          <p:cNvSpPr/>
          <p:nvPr/>
        </p:nvSpPr>
        <p:spPr>
          <a:xfrm>
            <a:off x="5868144" y="5301208"/>
            <a:ext cx="360040" cy="360040"/>
          </a:xfrm>
          <a:prstGeom prst="mathMinu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cxnSp>
        <p:nvCxnSpPr>
          <p:cNvPr id="61" name="Rechte verbindingslijn met pijl 60"/>
          <p:cNvCxnSpPr/>
          <p:nvPr/>
        </p:nvCxnSpPr>
        <p:spPr>
          <a:xfrm flipV="1">
            <a:off x="1619672" y="5512586"/>
            <a:ext cx="936104" cy="464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nvGrpSpPr>
          <p:cNvPr id="3" name="Groep 97"/>
          <p:cNvGrpSpPr/>
          <p:nvPr/>
        </p:nvGrpSpPr>
        <p:grpSpPr>
          <a:xfrm>
            <a:off x="4644008" y="2204864"/>
            <a:ext cx="2664296" cy="3054336"/>
            <a:chOff x="3419872" y="2420888"/>
            <a:chExt cx="2664296" cy="2838312"/>
          </a:xfrm>
        </p:grpSpPr>
        <p:cxnSp>
          <p:nvCxnSpPr>
            <p:cNvPr id="66" name="Rechte verbindingslijn 65"/>
            <p:cNvCxnSpPr/>
            <p:nvPr/>
          </p:nvCxnSpPr>
          <p:spPr>
            <a:xfrm flipV="1">
              <a:off x="5580112" y="5248800"/>
              <a:ext cx="504056" cy="10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Rechte verbindingslijn 75"/>
            <p:cNvCxnSpPr/>
            <p:nvPr/>
          </p:nvCxnSpPr>
          <p:spPr>
            <a:xfrm rot="5400000" flipH="1" flipV="1">
              <a:off x="4671168" y="3833888"/>
              <a:ext cx="2826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0" name="Rechte verbindingslijn met pijl 79"/>
            <p:cNvCxnSpPr/>
            <p:nvPr/>
          </p:nvCxnSpPr>
          <p:spPr>
            <a:xfrm rot="10800000">
              <a:off x="3419872" y="2420888"/>
              <a:ext cx="2664296"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cxnSp>
        <p:nvCxnSpPr>
          <p:cNvPr id="107" name="Rechte verbindingslijn met pijl 106"/>
          <p:cNvCxnSpPr/>
          <p:nvPr/>
        </p:nvCxnSpPr>
        <p:spPr>
          <a:xfrm flipV="1">
            <a:off x="1619672" y="3501008"/>
            <a:ext cx="936104" cy="464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0" name="Tekstvak 109"/>
          <p:cNvSpPr txBox="1"/>
          <p:nvPr/>
        </p:nvSpPr>
        <p:spPr>
          <a:xfrm>
            <a:off x="1547664" y="3356992"/>
            <a:ext cx="433132" cy="369332"/>
          </a:xfrm>
          <a:prstGeom prst="rect">
            <a:avLst/>
          </a:prstGeom>
          <a:noFill/>
        </p:spPr>
        <p:txBody>
          <a:bodyPr wrap="none" rtlCol="0">
            <a:spAutoFit/>
          </a:bodyPr>
          <a:lstStyle/>
          <a:p>
            <a:r>
              <a:rPr lang="nl-BE" dirty="0" smtClean="0"/>
              <a:t>5V</a:t>
            </a:r>
            <a:endParaRPr lang="nl-BE" dirty="0"/>
          </a:p>
        </p:txBody>
      </p:sp>
      <p:sp>
        <p:nvSpPr>
          <p:cNvPr id="111" name="Tekstvak 110"/>
          <p:cNvSpPr txBox="1"/>
          <p:nvPr/>
        </p:nvSpPr>
        <p:spPr>
          <a:xfrm>
            <a:off x="1187624" y="5363924"/>
            <a:ext cx="724878" cy="369332"/>
          </a:xfrm>
          <a:prstGeom prst="rect">
            <a:avLst/>
          </a:prstGeom>
          <a:noFill/>
        </p:spPr>
        <p:txBody>
          <a:bodyPr wrap="none" rtlCol="0">
            <a:spAutoFit/>
          </a:bodyPr>
          <a:lstStyle/>
          <a:p>
            <a:r>
              <a:rPr lang="nl-BE" dirty="0" smtClean="0"/>
              <a:t>2,13V</a:t>
            </a:r>
            <a:endParaRPr lang="nl-BE" dirty="0"/>
          </a:p>
        </p:txBody>
      </p:sp>
      <p:sp>
        <p:nvSpPr>
          <p:cNvPr id="24" name="Tekstvak 23"/>
          <p:cNvSpPr txBox="1"/>
          <p:nvPr/>
        </p:nvSpPr>
        <p:spPr>
          <a:xfrm>
            <a:off x="3297951" y="4869160"/>
            <a:ext cx="2543197" cy="369332"/>
          </a:xfrm>
          <a:prstGeom prst="rect">
            <a:avLst/>
          </a:prstGeom>
          <a:noFill/>
        </p:spPr>
        <p:txBody>
          <a:bodyPr wrap="none" rtlCol="0">
            <a:spAutoFit/>
          </a:bodyPr>
          <a:lstStyle/>
          <a:p>
            <a:r>
              <a:rPr lang="nl-BE" dirty="0" smtClean="0"/>
              <a:t>1,875+</a:t>
            </a:r>
            <a:r>
              <a:rPr lang="nl-BE" dirty="0" err="1" smtClean="0"/>
              <a:t>Vref</a:t>
            </a:r>
            <a:r>
              <a:rPr lang="nl-BE" dirty="0" smtClean="0"/>
              <a:t>/32=2,03125V</a:t>
            </a:r>
            <a:endParaRPr lang="nl-BE" dirty="0"/>
          </a:p>
        </p:txBody>
      </p:sp>
      <p:sp>
        <p:nvSpPr>
          <p:cNvPr id="28" name="Ovale toelichting 27"/>
          <p:cNvSpPr/>
          <p:nvPr/>
        </p:nvSpPr>
        <p:spPr>
          <a:xfrm>
            <a:off x="5904656" y="3068960"/>
            <a:ext cx="2987824" cy="1584176"/>
          </a:xfrm>
          <a:prstGeom prst="wedgeEllipseCallout">
            <a:avLst>
              <a:gd name="adj1" fmla="val -32537"/>
              <a:gd name="adj2" fmla="val 65249"/>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2400" dirty="0" smtClean="0"/>
              <a:t>2,03125&lt;2,13?</a:t>
            </a:r>
            <a:endParaRPr lang="nl-BE" sz="2400" dirty="0"/>
          </a:p>
        </p:txBody>
      </p:sp>
      <p:sp>
        <p:nvSpPr>
          <p:cNvPr id="53" name="Gekromde PIJL-OMHOOG 52"/>
          <p:cNvSpPr/>
          <p:nvPr/>
        </p:nvSpPr>
        <p:spPr>
          <a:xfrm>
            <a:off x="2195736" y="1484784"/>
            <a:ext cx="1008112" cy="648072"/>
          </a:xfrm>
          <a:prstGeom prst="curvedUpArrow">
            <a:avLst/>
          </a:prstGeom>
          <a:solidFill>
            <a:srgbClr val="FF0000"/>
          </a:solidFill>
          <a:ln>
            <a:solidFill>
              <a:srgbClr val="FF0000"/>
            </a:solidFill>
          </a:ln>
          <a:scene3d>
            <a:camera prst="orthographicFront">
              <a:rot lat="2700000" lon="10799986" rev="10799999"/>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additive="base">
                                        <p:cTn id="7" dur="500" fill="hold"/>
                                        <p:tgtEl>
                                          <p:spTgt spid="28"/>
                                        </p:tgtEl>
                                        <p:attrNameLst>
                                          <p:attrName>ppt_x</p:attrName>
                                        </p:attrNameLst>
                                      </p:cBhvr>
                                      <p:tavLst>
                                        <p:tav tm="0">
                                          <p:val>
                                            <p:strVal val="#ppt_x"/>
                                          </p:val>
                                        </p:tav>
                                        <p:tav tm="100000">
                                          <p:val>
                                            <p:strVal val="#ppt_x"/>
                                          </p:val>
                                        </p:tav>
                                      </p:tavLst>
                                    </p:anim>
                                    <p:anim calcmode="lin" valueType="num">
                                      <p:cBhvr additive="base">
                                        <p:cTn id="8"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smtClean="0"/>
              <a:t>Werking van een 12 bit SAR ADC</a:t>
            </a:r>
            <a:endParaRPr lang="nl-BE" dirty="0"/>
          </a:p>
        </p:txBody>
      </p:sp>
      <p:sp>
        <p:nvSpPr>
          <p:cNvPr id="4" name="Rechthoek 3"/>
          <p:cNvSpPr/>
          <p:nvPr/>
        </p:nvSpPr>
        <p:spPr>
          <a:xfrm>
            <a:off x="2051720" y="1700808"/>
            <a:ext cx="2592288" cy="9361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2800" dirty="0" smtClean="0"/>
              <a:t>0110 1100 0000</a:t>
            </a:r>
            <a:endParaRPr lang="nl-BE" sz="2800" dirty="0"/>
          </a:p>
        </p:txBody>
      </p:sp>
      <p:sp>
        <p:nvSpPr>
          <p:cNvPr id="6" name="Rechthoek 5"/>
          <p:cNvSpPr/>
          <p:nvPr/>
        </p:nvSpPr>
        <p:spPr>
          <a:xfrm>
            <a:off x="2051720" y="3068960"/>
            <a:ext cx="2592288" cy="9361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2800" dirty="0" smtClean="0"/>
              <a:t>DAC</a:t>
            </a:r>
            <a:endParaRPr lang="nl-BE" sz="2800" dirty="0"/>
          </a:p>
        </p:txBody>
      </p:sp>
      <p:sp>
        <p:nvSpPr>
          <p:cNvPr id="7" name="Gelijkbenige driehoek 6"/>
          <p:cNvSpPr/>
          <p:nvPr/>
        </p:nvSpPr>
        <p:spPr>
          <a:xfrm>
            <a:off x="5724128" y="4797152"/>
            <a:ext cx="1224136" cy="936104"/>
          </a:xfrm>
          <a:prstGeom prst="triangle">
            <a:avLst/>
          </a:prstGeom>
          <a:scene3d>
            <a:camera prst="orthographicFront">
              <a:rot lat="0" lon="0" rev="16200000"/>
            </a:camera>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tlCol="0" anchor="ctr">
            <a:flatTx/>
          </a:bodyPr>
          <a:lstStyle/>
          <a:p>
            <a:pPr algn="ctr"/>
            <a:endParaRPr lang="nl-BE" dirty="0"/>
          </a:p>
        </p:txBody>
      </p:sp>
      <p:sp>
        <p:nvSpPr>
          <p:cNvPr id="14" name="Rechthoek 13"/>
          <p:cNvSpPr/>
          <p:nvPr/>
        </p:nvSpPr>
        <p:spPr>
          <a:xfrm>
            <a:off x="2051720" y="5229200"/>
            <a:ext cx="2592288"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t>Sample &amp; </a:t>
            </a:r>
            <a:r>
              <a:rPr lang="nl-BE" dirty="0" err="1" smtClean="0"/>
              <a:t>Hold</a:t>
            </a:r>
            <a:endParaRPr lang="nl-BE" dirty="0"/>
          </a:p>
        </p:txBody>
      </p:sp>
      <p:sp>
        <p:nvSpPr>
          <p:cNvPr id="23" name="PIJL-OMLAAG 22"/>
          <p:cNvSpPr/>
          <p:nvPr/>
        </p:nvSpPr>
        <p:spPr>
          <a:xfrm>
            <a:off x="3131840" y="2708920"/>
            <a:ext cx="504056" cy="2880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cxnSp>
        <p:nvCxnSpPr>
          <p:cNvPr id="25" name="Vorm 24"/>
          <p:cNvCxnSpPr>
            <a:stCxn id="6" idx="2"/>
          </p:cNvCxnSpPr>
          <p:nvPr/>
        </p:nvCxnSpPr>
        <p:spPr>
          <a:xfrm rot="16200000" flipH="1">
            <a:off x="4067944" y="3284984"/>
            <a:ext cx="1080120" cy="252028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1" name="Rechte verbindingslijn met pijl 30"/>
          <p:cNvCxnSpPr>
            <a:stCxn id="14" idx="3"/>
          </p:cNvCxnSpPr>
          <p:nvPr/>
        </p:nvCxnSpPr>
        <p:spPr>
          <a:xfrm flipV="1">
            <a:off x="4644008" y="5476582"/>
            <a:ext cx="1224136" cy="464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0" name="Plus 49"/>
          <p:cNvSpPr/>
          <p:nvPr/>
        </p:nvSpPr>
        <p:spPr>
          <a:xfrm>
            <a:off x="5868144" y="4941168"/>
            <a:ext cx="360040" cy="288032"/>
          </a:xfrm>
          <a:prstGeom prst="mathPlu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51" name="Min 50"/>
          <p:cNvSpPr/>
          <p:nvPr/>
        </p:nvSpPr>
        <p:spPr>
          <a:xfrm>
            <a:off x="5868144" y="5301208"/>
            <a:ext cx="360040" cy="360040"/>
          </a:xfrm>
          <a:prstGeom prst="mathMinu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cxnSp>
        <p:nvCxnSpPr>
          <p:cNvPr id="61" name="Rechte verbindingslijn met pijl 60"/>
          <p:cNvCxnSpPr/>
          <p:nvPr/>
        </p:nvCxnSpPr>
        <p:spPr>
          <a:xfrm flipV="1">
            <a:off x="1619672" y="5512586"/>
            <a:ext cx="936104" cy="464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nvGrpSpPr>
          <p:cNvPr id="3" name="Groep 97"/>
          <p:cNvGrpSpPr/>
          <p:nvPr/>
        </p:nvGrpSpPr>
        <p:grpSpPr>
          <a:xfrm>
            <a:off x="4644008" y="2204864"/>
            <a:ext cx="2664296" cy="3054336"/>
            <a:chOff x="3419872" y="2420888"/>
            <a:chExt cx="2664296" cy="2838312"/>
          </a:xfrm>
        </p:grpSpPr>
        <p:cxnSp>
          <p:nvCxnSpPr>
            <p:cNvPr id="66" name="Rechte verbindingslijn 65"/>
            <p:cNvCxnSpPr/>
            <p:nvPr/>
          </p:nvCxnSpPr>
          <p:spPr>
            <a:xfrm flipV="1">
              <a:off x="5580112" y="5248800"/>
              <a:ext cx="504056" cy="10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Rechte verbindingslijn 75"/>
            <p:cNvCxnSpPr/>
            <p:nvPr/>
          </p:nvCxnSpPr>
          <p:spPr>
            <a:xfrm rot="5400000" flipH="1" flipV="1">
              <a:off x="4671168" y="3833888"/>
              <a:ext cx="2826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0" name="Rechte verbindingslijn met pijl 79"/>
            <p:cNvCxnSpPr/>
            <p:nvPr/>
          </p:nvCxnSpPr>
          <p:spPr>
            <a:xfrm rot="10800000">
              <a:off x="3419872" y="2420888"/>
              <a:ext cx="2664296"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cxnSp>
        <p:nvCxnSpPr>
          <p:cNvPr id="107" name="Rechte verbindingslijn met pijl 106"/>
          <p:cNvCxnSpPr/>
          <p:nvPr/>
        </p:nvCxnSpPr>
        <p:spPr>
          <a:xfrm flipV="1">
            <a:off x="1619672" y="3501008"/>
            <a:ext cx="936104" cy="464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0" name="Tekstvak 109"/>
          <p:cNvSpPr txBox="1"/>
          <p:nvPr/>
        </p:nvSpPr>
        <p:spPr>
          <a:xfrm>
            <a:off x="1547664" y="3356992"/>
            <a:ext cx="433132" cy="369332"/>
          </a:xfrm>
          <a:prstGeom prst="rect">
            <a:avLst/>
          </a:prstGeom>
          <a:noFill/>
        </p:spPr>
        <p:txBody>
          <a:bodyPr wrap="none" rtlCol="0">
            <a:spAutoFit/>
          </a:bodyPr>
          <a:lstStyle/>
          <a:p>
            <a:r>
              <a:rPr lang="nl-BE" dirty="0" smtClean="0"/>
              <a:t>5V</a:t>
            </a:r>
            <a:endParaRPr lang="nl-BE" dirty="0"/>
          </a:p>
        </p:txBody>
      </p:sp>
      <p:sp>
        <p:nvSpPr>
          <p:cNvPr id="111" name="Tekstvak 110"/>
          <p:cNvSpPr txBox="1"/>
          <p:nvPr/>
        </p:nvSpPr>
        <p:spPr>
          <a:xfrm>
            <a:off x="1187624" y="5363924"/>
            <a:ext cx="724878" cy="369332"/>
          </a:xfrm>
          <a:prstGeom prst="rect">
            <a:avLst/>
          </a:prstGeom>
          <a:noFill/>
        </p:spPr>
        <p:txBody>
          <a:bodyPr wrap="none" rtlCol="0">
            <a:spAutoFit/>
          </a:bodyPr>
          <a:lstStyle/>
          <a:p>
            <a:r>
              <a:rPr lang="nl-BE" dirty="0" smtClean="0"/>
              <a:t>2,13V</a:t>
            </a:r>
            <a:endParaRPr lang="nl-BE" dirty="0"/>
          </a:p>
        </p:txBody>
      </p:sp>
      <p:sp>
        <p:nvSpPr>
          <p:cNvPr id="24" name="Tekstvak 23"/>
          <p:cNvSpPr txBox="1"/>
          <p:nvPr/>
        </p:nvSpPr>
        <p:spPr>
          <a:xfrm>
            <a:off x="2411760" y="4869160"/>
            <a:ext cx="3486275" cy="369332"/>
          </a:xfrm>
          <a:prstGeom prst="rect">
            <a:avLst/>
          </a:prstGeom>
          <a:noFill/>
        </p:spPr>
        <p:txBody>
          <a:bodyPr wrap="none" rtlCol="0">
            <a:spAutoFit/>
          </a:bodyPr>
          <a:lstStyle/>
          <a:p>
            <a:r>
              <a:rPr lang="nl-BE" dirty="0" smtClean="0"/>
              <a:t>1,875+</a:t>
            </a:r>
            <a:r>
              <a:rPr lang="nl-BE" dirty="0" err="1" smtClean="0"/>
              <a:t>Vref</a:t>
            </a:r>
            <a:r>
              <a:rPr lang="nl-BE" dirty="0" smtClean="0"/>
              <a:t>/32+</a:t>
            </a:r>
            <a:r>
              <a:rPr lang="nl-BE" dirty="0" err="1" smtClean="0"/>
              <a:t>Vref</a:t>
            </a:r>
            <a:r>
              <a:rPr lang="nl-BE" dirty="0" smtClean="0"/>
              <a:t>/64=2,109375V</a:t>
            </a:r>
            <a:endParaRPr lang="nl-BE" dirty="0"/>
          </a:p>
        </p:txBody>
      </p:sp>
      <p:sp>
        <p:nvSpPr>
          <p:cNvPr id="28" name="Ovale toelichting 27"/>
          <p:cNvSpPr/>
          <p:nvPr/>
        </p:nvSpPr>
        <p:spPr>
          <a:xfrm>
            <a:off x="5904656" y="3068960"/>
            <a:ext cx="3239344" cy="1584176"/>
          </a:xfrm>
          <a:prstGeom prst="wedgeEllipseCallout">
            <a:avLst>
              <a:gd name="adj1" fmla="val -32537"/>
              <a:gd name="adj2" fmla="val 65249"/>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2400" dirty="0" smtClean="0"/>
              <a:t>2,109375&lt;2,13?</a:t>
            </a:r>
            <a:endParaRPr lang="nl-BE" sz="2400" dirty="0"/>
          </a:p>
        </p:txBody>
      </p:sp>
      <p:sp>
        <p:nvSpPr>
          <p:cNvPr id="53" name="Gekromde PIJL-OMHOOG 52"/>
          <p:cNvSpPr/>
          <p:nvPr/>
        </p:nvSpPr>
        <p:spPr>
          <a:xfrm>
            <a:off x="2411760" y="1484784"/>
            <a:ext cx="1008112" cy="648072"/>
          </a:xfrm>
          <a:prstGeom prst="curvedUpArrow">
            <a:avLst/>
          </a:prstGeom>
          <a:solidFill>
            <a:srgbClr val="FF0000"/>
          </a:solidFill>
          <a:ln>
            <a:solidFill>
              <a:srgbClr val="FF0000"/>
            </a:solidFill>
          </a:ln>
          <a:scene3d>
            <a:camera prst="orthographicFront">
              <a:rot lat="2700000" lon="10799986" rev="10799999"/>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additive="base">
                                        <p:cTn id="7" dur="500" fill="hold"/>
                                        <p:tgtEl>
                                          <p:spTgt spid="28"/>
                                        </p:tgtEl>
                                        <p:attrNameLst>
                                          <p:attrName>ppt_x</p:attrName>
                                        </p:attrNameLst>
                                      </p:cBhvr>
                                      <p:tavLst>
                                        <p:tav tm="0">
                                          <p:val>
                                            <p:strVal val="#ppt_x"/>
                                          </p:val>
                                        </p:tav>
                                        <p:tav tm="100000">
                                          <p:val>
                                            <p:strVal val="#ppt_x"/>
                                          </p:val>
                                        </p:tav>
                                      </p:tavLst>
                                    </p:anim>
                                    <p:anim calcmode="lin" valueType="num">
                                      <p:cBhvr additive="base">
                                        <p:cTn id="8"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smtClean="0"/>
              <a:t>Werking van een 12 bit SAR ADC</a:t>
            </a:r>
            <a:endParaRPr lang="nl-BE" dirty="0"/>
          </a:p>
        </p:txBody>
      </p:sp>
      <p:sp>
        <p:nvSpPr>
          <p:cNvPr id="4" name="Rechthoek 3"/>
          <p:cNvSpPr/>
          <p:nvPr/>
        </p:nvSpPr>
        <p:spPr>
          <a:xfrm>
            <a:off x="2051720" y="1700808"/>
            <a:ext cx="2592288" cy="9361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2800" dirty="0" smtClean="0"/>
              <a:t>0110 1110 0000</a:t>
            </a:r>
            <a:endParaRPr lang="nl-BE" sz="2800" dirty="0"/>
          </a:p>
        </p:txBody>
      </p:sp>
      <p:sp>
        <p:nvSpPr>
          <p:cNvPr id="6" name="Rechthoek 5"/>
          <p:cNvSpPr/>
          <p:nvPr/>
        </p:nvSpPr>
        <p:spPr>
          <a:xfrm>
            <a:off x="2051720" y="3068960"/>
            <a:ext cx="2592288" cy="9361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2800" dirty="0" smtClean="0"/>
              <a:t>DAC</a:t>
            </a:r>
            <a:endParaRPr lang="nl-BE" sz="2800" dirty="0"/>
          </a:p>
        </p:txBody>
      </p:sp>
      <p:sp>
        <p:nvSpPr>
          <p:cNvPr id="7" name="Gelijkbenige driehoek 6"/>
          <p:cNvSpPr/>
          <p:nvPr/>
        </p:nvSpPr>
        <p:spPr>
          <a:xfrm>
            <a:off x="5724128" y="4797152"/>
            <a:ext cx="1224136" cy="936104"/>
          </a:xfrm>
          <a:prstGeom prst="triangle">
            <a:avLst/>
          </a:prstGeom>
          <a:scene3d>
            <a:camera prst="orthographicFront">
              <a:rot lat="0" lon="0" rev="16200000"/>
            </a:camera>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tlCol="0" anchor="ctr">
            <a:flatTx/>
          </a:bodyPr>
          <a:lstStyle/>
          <a:p>
            <a:pPr algn="ctr"/>
            <a:endParaRPr lang="nl-BE" dirty="0"/>
          </a:p>
        </p:txBody>
      </p:sp>
      <p:sp>
        <p:nvSpPr>
          <p:cNvPr id="14" name="Rechthoek 13"/>
          <p:cNvSpPr/>
          <p:nvPr/>
        </p:nvSpPr>
        <p:spPr>
          <a:xfrm>
            <a:off x="2051720" y="5229200"/>
            <a:ext cx="2592288"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t>Sample &amp; </a:t>
            </a:r>
            <a:r>
              <a:rPr lang="nl-BE" dirty="0" err="1" smtClean="0"/>
              <a:t>Hold</a:t>
            </a:r>
            <a:endParaRPr lang="nl-BE" dirty="0"/>
          </a:p>
        </p:txBody>
      </p:sp>
      <p:sp>
        <p:nvSpPr>
          <p:cNvPr id="23" name="PIJL-OMLAAG 22"/>
          <p:cNvSpPr/>
          <p:nvPr/>
        </p:nvSpPr>
        <p:spPr>
          <a:xfrm>
            <a:off x="3131840" y="2708920"/>
            <a:ext cx="504056" cy="2880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cxnSp>
        <p:nvCxnSpPr>
          <p:cNvPr id="25" name="Vorm 24"/>
          <p:cNvCxnSpPr>
            <a:stCxn id="6" idx="2"/>
          </p:cNvCxnSpPr>
          <p:nvPr/>
        </p:nvCxnSpPr>
        <p:spPr>
          <a:xfrm rot="16200000" flipH="1">
            <a:off x="4067944" y="3284984"/>
            <a:ext cx="1080120" cy="252028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1" name="Rechte verbindingslijn met pijl 30"/>
          <p:cNvCxnSpPr>
            <a:stCxn id="14" idx="3"/>
          </p:cNvCxnSpPr>
          <p:nvPr/>
        </p:nvCxnSpPr>
        <p:spPr>
          <a:xfrm flipV="1">
            <a:off x="4644008" y="5476582"/>
            <a:ext cx="1224136" cy="464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0" name="Plus 49"/>
          <p:cNvSpPr/>
          <p:nvPr/>
        </p:nvSpPr>
        <p:spPr>
          <a:xfrm>
            <a:off x="5868144" y="4941168"/>
            <a:ext cx="360040" cy="288032"/>
          </a:xfrm>
          <a:prstGeom prst="mathPlu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51" name="Min 50"/>
          <p:cNvSpPr/>
          <p:nvPr/>
        </p:nvSpPr>
        <p:spPr>
          <a:xfrm>
            <a:off x="5868144" y="5301208"/>
            <a:ext cx="360040" cy="360040"/>
          </a:xfrm>
          <a:prstGeom prst="mathMinu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cxnSp>
        <p:nvCxnSpPr>
          <p:cNvPr id="61" name="Rechte verbindingslijn met pijl 60"/>
          <p:cNvCxnSpPr/>
          <p:nvPr/>
        </p:nvCxnSpPr>
        <p:spPr>
          <a:xfrm flipV="1">
            <a:off x="1619672" y="5512586"/>
            <a:ext cx="936104" cy="464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nvGrpSpPr>
          <p:cNvPr id="3" name="Groep 97"/>
          <p:cNvGrpSpPr/>
          <p:nvPr/>
        </p:nvGrpSpPr>
        <p:grpSpPr>
          <a:xfrm>
            <a:off x="4644008" y="2204864"/>
            <a:ext cx="2664296" cy="3054336"/>
            <a:chOff x="3419872" y="2420888"/>
            <a:chExt cx="2664296" cy="2838312"/>
          </a:xfrm>
        </p:grpSpPr>
        <p:cxnSp>
          <p:nvCxnSpPr>
            <p:cNvPr id="66" name="Rechte verbindingslijn 65"/>
            <p:cNvCxnSpPr/>
            <p:nvPr/>
          </p:nvCxnSpPr>
          <p:spPr>
            <a:xfrm flipV="1">
              <a:off x="5580112" y="5248800"/>
              <a:ext cx="504056" cy="10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Rechte verbindingslijn 75"/>
            <p:cNvCxnSpPr/>
            <p:nvPr/>
          </p:nvCxnSpPr>
          <p:spPr>
            <a:xfrm rot="5400000" flipH="1" flipV="1">
              <a:off x="4671168" y="3833888"/>
              <a:ext cx="2826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0" name="Rechte verbindingslijn met pijl 79"/>
            <p:cNvCxnSpPr/>
            <p:nvPr/>
          </p:nvCxnSpPr>
          <p:spPr>
            <a:xfrm rot="10800000">
              <a:off x="3419872" y="2420888"/>
              <a:ext cx="2664296"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cxnSp>
        <p:nvCxnSpPr>
          <p:cNvPr id="107" name="Rechte verbindingslijn met pijl 106"/>
          <p:cNvCxnSpPr/>
          <p:nvPr/>
        </p:nvCxnSpPr>
        <p:spPr>
          <a:xfrm flipV="1">
            <a:off x="1619672" y="3501008"/>
            <a:ext cx="936104" cy="464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0" name="Tekstvak 109"/>
          <p:cNvSpPr txBox="1"/>
          <p:nvPr/>
        </p:nvSpPr>
        <p:spPr>
          <a:xfrm>
            <a:off x="1547664" y="3356992"/>
            <a:ext cx="433132" cy="369332"/>
          </a:xfrm>
          <a:prstGeom prst="rect">
            <a:avLst/>
          </a:prstGeom>
          <a:noFill/>
        </p:spPr>
        <p:txBody>
          <a:bodyPr wrap="none" rtlCol="0">
            <a:spAutoFit/>
          </a:bodyPr>
          <a:lstStyle/>
          <a:p>
            <a:r>
              <a:rPr lang="nl-BE" dirty="0" smtClean="0"/>
              <a:t>5V</a:t>
            </a:r>
            <a:endParaRPr lang="nl-BE" dirty="0"/>
          </a:p>
        </p:txBody>
      </p:sp>
      <p:sp>
        <p:nvSpPr>
          <p:cNvPr id="111" name="Tekstvak 110"/>
          <p:cNvSpPr txBox="1"/>
          <p:nvPr/>
        </p:nvSpPr>
        <p:spPr>
          <a:xfrm>
            <a:off x="1187624" y="5363924"/>
            <a:ext cx="724878" cy="369332"/>
          </a:xfrm>
          <a:prstGeom prst="rect">
            <a:avLst/>
          </a:prstGeom>
          <a:noFill/>
        </p:spPr>
        <p:txBody>
          <a:bodyPr wrap="none" rtlCol="0">
            <a:spAutoFit/>
          </a:bodyPr>
          <a:lstStyle/>
          <a:p>
            <a:r>
              <a:rPr lang="nl-BE" dirty="0" smtClean="0"/>
              <a:t>2,13V</a:t>
            </a:r>
            <a:endParaRPr lang="nl-BE" dirty="0"/>
          </a:p>
        </p:txBody>
      </p:sp>
      <p:sp>
        <p:nvSpPr>
          <p:cNvPr id="24" name="Tekstvak 23"/>
          <p:cNvSpPr txBox="1"/>
          <p:nvPr/>
        </p:nvSpPr>
        <p:spPr>
          <a:xfrm>
            <a:off x="1403648" y="4869160"/>
            <a:ext cx="4394729" cy="369332"/>
          </a:xfrm>
          <a:prstGeom prst="rect">
            <a:avLst/>
          </a:prstGeom>
          <a:noFill/>
        </p:spPr>
        <p:txBody>
          <a:bodyPr wrap="none" rtlCol="0">
            <a:spAutoFit/>
          </a:bodyPr>
          <a:lstStyle/>
          <a:p>
            <a:r>
              <a:rPr lang="nl-BE" dirty="0" smtClean="0"/>
              <a:t>1,875+</a:t>
            </a:r>
            <a:r>
              <a:rPr lang="nl-BE" dirty="0" err="1" smtClean="0"/>
              <a:t>Vref</a:t>
            </a:r>
            <a:r>
              <a:rPr lang="nl-BE" dirty="0" smtClean="0"/>
              <a:t>/32+</a:t>
            </a:r>
            <a:r>
              <a:rPr lang="nl-BE" dirty="0" err="1" smtClean="0"/>
              <a:t>Vref</a:t>
            </a:r>
            <a:r>
              <a:rPr lang="nl-BE" dirty="0" smtClean="0"/>
              <a:t>/64+</a:t>
            </a:r>
            <a:r>
              <a:rPr lang="nl-BE" dirty="0" err="1" smtClean="0"/>
              <a:t>Vref</a:t>
            </a:r>
            <a:r>
              <a:rPr lang="nl-BE" dirty="0" smtClean="0"/>
              <a:t>/128=2,1484….V</a:t>
            </a:r>
            <a:endParaRPr lang="nl-BE" dirty="0"/>
          </a:p>
        </p:txBody>
      </p:sp>
      <p:sp>
        <p:nvSpPr>
          <p:cNvPr id="28" name="Ovale toelichting 27"/>
          <p:cNvSpPr/>
          <p:nvPr/>
        </p:nvSpPr>
        <p:spPr>
          <a:xfrm>
            <a:off x="5904656" y="3068960"/>
            <a:ext cx="3239344" cy="1584176"/>
          </a:xfrm>
          <a:prstGeom prst="wedgeEllipseCallout">
            <a:avLst>
              <a:gd name="adj1" fmla="val -32537"/>
              <a:gd name="adj2" fmla="val 65249"/>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2400" dirty="0" smtClean="0"/>
              <a:t>2,1484…&lt;2,13?</a:t>
            </a:r>
            <a:endParaRPr lang="nl-BE" sz="2400" dirty="0"/>
          </a:p>
        </p:txBody>
      </p:sp>
      <p:sp>
        <p:nvSpPr>
          <p:cNvPr id="53" name="Gekromde PIJL-OMHOOG 52"/>
          <p:cNvSpPr/>
          <p:nvPr/>
        </p:nvSpPr>
        <p:spPr>
          <a:xfrm>
            <a:off x="2627784" y="1484784"/>
            <a:ext cx="1008112" cy="648072"/>
          </a:xfrm>
          <a:prstGeom prst="curvedUpArrow">
            <a:avLst/>
          </a:prstGeom>
          <a:solidFill>
            <a:srgbClr val="FF0000"/>
          </a:solidFill>
          <a:ln>
            <a:solidFill>
              <a:srgbClr val="FF0000"/>
            </a:solidFill>
          </a:ln>
          <a:scene3d>
            <a:camera prst="orthographicFront">
              <a:rot lat="2700000" lon="10799986" rev="10799999"/>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cxnSp>
        <p:nvCxnSpPr>
          <p:cNvPr id="26" name="Rechte verbindingslijn 25"/>
          <p:cNvCxnSpPr/>
          <p:nvPr/>
        </p:nvCxnSpPr>
        <p:spPr>
          <a:xfrm rot="5400000" flipH="1" flipV="1">
            <a:off x="3239852" y="2096852"/>
            <a:ext cx="432048" cy="216024"/>
          </a:xfrm>
          <a:prstGeom prst="line">
            <a:avLst/>
          </a:prstGeom>
          <a:ln w="53975">
            <a:solidFill>
              <a:srgbClr val="FF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additive="base">
                                        <p:cTn id="7" dur="500" fill="hold"/>
                                        <p:tgtEl>
                                          <p:spTgt spid="28"/>
                                        </p:tgtEl>
                                        <p:attrNameLst>
                                          <p:attrName>ppt_x</p:attrName>
                                        </p:attrNameLst>
                                      </p:cBhvr>
                                      <p:tavLst>
                                        <p:tav tm="0">
                                          <p:val>
                                            <p:strVal val="#ppt_x"/>
                                          </p:val>
                                        </p:tav>
                                        <p:tav tm="100000">
                                          <p:val>
                                            <p:strVal val="#ppt_x"/>
                                          </p:val>
                                        </p:tav>
                                      </p:tavLst>
                                    </p:anim>
                                    <p:anim calcmode="lin" valueType="num">
                                      <p:cBhvr additive="base">
                                        <p:cTn id="8"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6"/>
                                        </p:tgtEl>
                                        <p:attrNameLst>
                                          <p:attrName>style.visibility</p:attrName>
                                        </p:attrNameLst>
                                      </p:cBhvr>
                                      <p:to>
                                        <p:strVal val="visible"/>
                                      </p:to>
                                    </p:set>
                                    <p:anim calcmode="lin" valueType="num">
                                      <p:cBhvr additive="base">
                                        <p:cTn id="13" dur="500" fill="hold"/>
                                        <p:tgtEl>
                                          <p:spTgt spid="26"/>
                                        </p:tgtEl>
                                        <p:attrNameLst>
                                          <p:attrName>ppt_x</p:attrName>
                                        </p:attrNameLst>
                                      </p:cBhvr>
                                      <p:tavLst>
                                        <p:tav tm="0">
                                          <p:val>
                                            <p:strVal val="#ppt_x"/>
                                          </p:val>
                                        </p:tav>
                                        <p:tav tm="100000">
                                          <p:val>
                                            <p:strVal val="#ppt_x"/>
                                          </p:val>
                                        </p:tav>
                                      </p:tavLst>
                                    </p:anim>
                                    <p:anim calcmode="lin" valueType="num">
                                      <p:cBhvr additive="base">
                                        <p:cTn id="14"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a:t>a</a:t>
            </a:r>
            <a:r>
              <a:rPr lang="nl-BE" dirty="0" smtClean="0"/>
              <a:t>naloog vs. digitaal</a:t>
            </a:r>
            <a:endParaRPr lang="nl-BE" dirty="0"/>
          </a:p>
        </p:txBody>
      </p:sp>
      <p:pic>
        <p:nvPicPr>
          <p:cNvPr id="4" name="Tijdelijke aanduiding voor inhoud 3" descr="analog_D.gif"/>
          <p:cNvPicPr>
            <a:picLocks noGrp="1" noChangeAspect="1"/>
          </p:cNvPicPr>
          <p:nvPr>
            <p:ph idx="1"/>
          </p:nvPr>
        </p:nvPicPr>
        <p:blipFill>
          <a:blip r:embed="rId2" cstate="print"/>
          <a:stretch>
            <a:fillRect/>
          </a:stretch>
        </p:blipFill>
        <p:spPr>
          <a:xfrm>
            <a:off x="728662" y="2624931"/>
            <a:ext cx="7686675" cy="2476500"/>
          </a:xfrm>
        </p:spPr>
      </p:pic>
      <p:sp>
        <p:nvSpPr>
          <p:cNvPr id="5" name="Ovaal 4"/>
          <p:cNvSpPr/>
          <p:nvPr/>
        </p:nvSpPr>
        <p:spPr>
          <a:xfrm>
            <a:off x="1115616" y="2204864"/>
            <a:ext cx="1656184" cy="1800200"/>
          </a:xfrm>
          <a:prstGeom prst="ellipse">
            <a:avLst/>
          </a:prstGeom>
          <a:solidFill>
            <a:schemeClr val="accent1">
              <a:alpha val="0"/>
            </a:schemeClr>
          </a:solid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6" name="Ovaal 5"/>
          <p:cNvSpPr/>
          <p:nvPr/>
        </p:nvSpPr>
        <p:spPr>
          <a:xfrm>
            <a:off x="5436096" y="2132856"/>
            <a:ext cx="1656184" cy="1800200"/>
          </a:xfrm>
          <a:prstGeom prst="ellipse">
            <a:avLst/>
          </a:prstGeom>
          <a:solidFill>
            <a:schemeClr val="accent1">
              <a:alpha val="0"/>
            </a:schemeClr>
          </a:solid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smtClean="0"/>
              <a:t>Werking van een 12 bit SAR ADC</a:t>
            </a:r>
            <a:endParaRPr lang="nl-BE" dirty="0"/>
          </a:p>
        </p:txBody>
      </p:sp>
      <p:sp>
        <p:nvSpPr>
          <p:cNvPr id="4" name="Rechthoek 3"/>
          <p:cNvSpPr/>
          <p:nvPr/>
        </p:nvSpPr>
        <p:spPr>
          <a:xfrm>
            <a:off x="2051720" y="1700808"/>
            <a:ext cx="2592288" cy="9361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2800" dirty="0" smtClean="0"/>
              <a:t>0110 1101 0000</a:t>
            </a:r>
            <a:endParaRPr lang="nl-BE" sz="2800" dirty="0"/>
          </a:p>
        </p:txBody>
      </p:sp>
      <p:sp>
        <p:nvSpPr>
          <p:cNvPr id="6" name="Rechthoek 5"/>
          <p:cNvSpPr/>
          <p:nvPr/>
        </p:nvSpPr>
        <p:spPr>
          <a:xfrm>
            <a:off x="2051720" y="3068960"/>
            <a:ext cx="2592288" cy="9361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2800" dirty="0" smtClean="0"/>
              <a:t>DAC</a:t>
            </a:r>
            <a:endParaRPr lang="nl-BE" sz="2800" dirty="0"/>
          </a:p>
        </p:txBody>
      </p:sp>
      <p:sp>
        <p:nvSpPr>
          <p:cNvPr id="7" name="Gelijkbenige driehoek 6"/>
          <p:cNvSpPr/>
          <p:nvPr/>
        </p:nvSpPr>
        <p:spPr>
          <a:xfrm>
            <a:off x="5724128" y="4797152"/>
            <a:ext cx="1224136" cy="936104"/>
          </a:xfrm>
          <a:prstGeom prst="triangle">
            <a:avLst/>
          </a:prstGeom>
          <a:scene3d>
            <a:camera prst="orthographicFront">
              <a:rot lat="0" lon="0" rev="16200000"/>
            </a:camera>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tlCol="0" anchor="ctr">
            <a:flatTx/>
          </a:bodyPr>
          <a:lstStyle/>
          <a:p>
            <a:pPr algn="ctr"/>
            <a:endParaRPr lang="nl-BE" dirty="0"/>
          </a:p>
        </p:txBody>
      </p:sp>
      <p:sp>
        <p:nvSpPr>
          <p:cNvPr id="14" name="Rechthoek 13"/>
          <p:cNvSpPr/>
          <p:nvPr/>
        </p:nvSpPr>
        <p:spPr>
          <a:xfrm>
            <a:off x="2051720" y="5229200"/>
            <a:ext cx="2592288"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t>Sample &amp; </a:t>
            </a:r>
            <a:r>
              <a:rPr lang="nl-BE" dirty="0" err="1" smtClean="0"/>
              <a:t>Hold</a:t>
            </a:r>
            <a:endParaRPr lang="nl-BE" dirty="0"/>
          </a:p>
        </p:txBody>
      </p:sp>
      <p:sp>
        <p:nvSpPr>
          <p:cNvPr id="23" name="PIJL-OMLAAG 22"/>
          <p:cNvSpPr/>
          <p:nvPr/>
        </p:nvSpPr>
        <p:spPr>
          <a:xfrm>
            <a:off x="3131840" y="2708920"/>
            <a:ext cx="504056" cy="2880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cxnSp>
        <p:nvCxnSpPr>
          <p:cNvPr id="25" name="Vorm 24"/>
          <p:cNvCxnSpPr>
            <a:stCxn id="6" idx="2"/>
          </p:cNvCxnSpPr>
          <p:nvPr/>
        </p:nvCxnSpPr>
        <p:spPr>
          <a:xfrm rot="16200000" flipH="1">
            <a:off x="4067944" y="3284984"/>
            <a:ext cx="1080120" cy="252028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1" name="Rechte verbindingslijn met pijl 30"/>
          <p:cNvCxnSpPr>
            <a:stCxn id="14" idx="3"/>
          </p:cNvCxnSpPr>
          <p:nvPr/>
        </p:nvCxnSpPr>
        <p:spPr>
          <a:xfrm flipV="1">
            <a:off x="4644008" y="5476582"/>
            <a:ext cx="1224136" cy="464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0" name="Plus 49"/>
          <p:cNvSpPr/>
          <p:nvPr/>
        </p:nvSpPr>
        <p:spPr>
          <a:xfrm>
            <a:off x="5868144" y="4941168"/>
            <a:ext cx="360040" cy="288032"/>
          </a:xfrm>
          <a:prstGeom prst="mathPlu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51" name="Min 50"/>
          <p:cNvSpPr/>
          <p:nvPr/>
        </p:nvSpPr>
        <p:spPr>
          <a:xfrm>
            <a:off x="5868144" y="5301208"/>
            <a:ext cx="360040" cy="360040"/>
          </a:xfrm>
          <a:prstGeom prst="mathMinu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cxnSp>
        <p:nvCxnSpPr>
          <p:cNvPr id="61" name="Rechte verbindingslijn met pijl 60"/>
          <p:cNvCxnSpPr/>
          <p:nvPr/>
        </p:nvCxnSpPr>
        <p:spPr>
          <a:xfrm flipV="1">
            <a:off x="1619672" y="5512586"/>
            <a:ext cx="936104" cy="464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nvGrpSpPr>
          <p:cNvPr id="3" name="Groep 97"/>
          <p:cNvGrpSpPr/>
          <p:nvPr/>
        </p:nvGrpSpPr>
        <p:grpSpPr>
          <a:xfrm>
            <a:off x="4644008" y="2204864"/>
            <a:ext cx="2664296" cy="3054336"/>
            <a:chOff x="3419872" y="2420888"/>
            <a:chExt cx="2664296" cy="2838312"/>
          </a:xfrm>
        </p:grpSpPr>
        <p:cxnSp>
          <p:nvCxnSpPr>
            <p:cNvPr id="66" name="Rechte verbindingslijn 65"/>
            <p:cNvCxnSpPr/>
            <p:nvPr/>
          </p:nvCxnSpPr>
          <p:spPr>
            <a:xfrm flipV="1">
              <a:off x="5580112" y="5248800"/>
              <a:ext cx="504056" cy="10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Rechte verbindingslijn 75"/>
            <p:cNvCxnSpPr/>
            <p:nvPr/>
          </p:nvCxnSpPr>
          <p:spPr>
            <a:xfrm rot="5400000" flipH="1" flipV="1">
              <a:off x="4671168" y="3833888"/>
              <a:ext cx="2826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0" name="Rechte verbindingslijn met pijl 79"/>
            <p:cNvCxnSpPr/>
            <p:nvPr/>
          </p:nvCxnSpPr>
          <p:spPr>
            <a:xfrm rot="10800000">
              <a:off x="3419872" y="2420888"/>
              <a:ext cx="2664296"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cxnSp>
        <p:nvCxnSpPr>
          <p:cNvPr id="107" name="Rechte verbindingslijn met pijl 106"/>
          <p:cNvCxnSpPr/>
          <p:nvPr/>
        </p:nvCxnSpPr>
        <p:spPr>
          <a:xfrm flipV="1">
            <a:off x="1619672" y="3501008"/>
            <a:ext cx="936104" cy="464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0" name="Tekstvak 109"/>
          <p:cNvSpPr txBox="1"/>
          <p:nvPr/>
        </p:nvSpPr>
        <p:spPr>
          <a:xfrm>
            <a:off x="1547664" y="3356992"/>
            <a:ext cx="433132" cy="369332"/>
          </a:xfrm>
          <a:prstGeom prst="rect">
            <a:avLst/>
          </a:prstGeom>
          <a:noFill/>
        </p:spPr>
        <p:txBody>
          <a:bodyPr wrap="none" rtlCol="0">
            <a:spAutoFit/>
          </a:bodyPr>
          <a:lstStyle/>
          <a:p>
            <a:r>
              <a:rPr lang="nl-BE" dirty="0" smtClean="0"/>
              <a:t>5V</a:t>
            </a:r>
            <a:endParaRPr lang="nl-BE" dirty="0"/>
          </a:p>
        </p:txBody>
      </p:sp>
      <p:sp>
        <p:nvSpPr>
          <p:cNvPr id="111" name="Tekstvak 110"/>
          <p:cNvSpPr txBox="1"/>
          <p:nvPr/>
        </p:nvSpPr>
        <p:spPr>
          <a:xfrm>
            <a:off x="1187624" y="5363924"/>
            <a:ext cx="724878" cy="369332"/>
          </a:xfrm>
          <a:prstGeom prst="rect">
            <a:avLst/>
          </a:prstGeom>
          <a:noFill/>
        </p:spPr>
        <p:txBody>
          <a:bodyPr wrap="none" rtlCol="0">
            <a:spAutoFit/>
          </a:bodyPr>
          <a:lstStyle/>
          <a:p>
            <a:r>
              <a:rPr lang="nl-BE" dirty="0" smtClean="0"/>
              <a:t>2,13V</a:t>
            </a:r>
            <a:endParaRPr lang="nl-BE" dirty="0"/>
          </a:p>
        </p:txBody>
      </p:sp>
      <p:sp>
        <p:nvSpPr>
          <p:cNvPr id="24" name="Tekstvak 23"/>
          <p:cNvSpPr txBox="1"/>
          <p:nvPr/>
        </p:nvSpPr>
        <p:spPr>
          <a:xfrm>
            <a:off x="1403648" y="4869160"/>
            <a:ext cx="4394729" cy="369332"/>
          </a:xfrm>
          <a:prstGeom prst="rect">
            <a:avLst/>
          </a:prstGeom>
          <a:noFill/>
        </p:spPr>
        <p:txBody>
          <a:bodyPr wrap="none" rtlCol="0">
            <a:spAutoFit/>
          </a:bodyPr>
          <a:lstStyle/>
          <a:p>
            <a:r>
              <a:rPr lang="nl-BE" dirty="0" smtClean="0"/>
              <a:t>1,875+</a:t>
            </a:r>
            <a:r>
              <a:rPr lang="nl-BE" dirty="0" err="1" smtClean="0"/>
              <a:t>Vref</a:t>
            </a:r>
            <a:r>
              <a:rPr lang="nl-BE" dirty="0" smtClean="0"/>
              <a:t>/32+</a:t>
            </a:r>
            <a:r>
              <a:rPr lang="nl-BE" dirty="0" err="1" smtClean="0"/>
              <a:t>Vref</a:t>
            </a:r>
            <a:r>
              <a:rPr lang="nl-BE" dirty="0" smtClean="0"/>
              <a:t>/64+</a:t>
            </a:r>
            <a:r>
              <a:rPr lang="nl-BE" dirty="0" err="1" smtClean="0"/>
              <a:t>Vref</a:t>
            </a:r>
            <a:r>
              <a:rPr lang="nl-BE" dirty="0" smtClean="0"/>
              <a:t>/256=2,1289….V</a:t>
            </a:r>
            <a:endParaRPr lang="nl-BE" dirty="0"/>
          </a:p>
        </p:txBody>
      </p:sp>
      <p:sp>
        <p:nvSpPr>
          <p:cNvPr id="28" name="Ovale toelichting 27"/>
          <p:cNvSpPr/>
          <p:nvPr/>
        </p:nvSpPr>
        <p:spPr>
          <a:xfrm>
            <a:off x="5904656" y="3068960"/>
            <a:ext cx="3239344" cy="1584176"/>
          </a:xfrm>
          <a:prstGeom prst="wedgeEllipseCallout">
            <a:avLst>
              <a:gd name="adj1" fmla="val -32537"/>
              <a:gd name="adj2" fmla="val 65249"/>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2400" dirty="0" smtClean="0"/>
              <a:t>2,1289…&lt;2,13?</a:t>
            </a:r>
            <a:endParaRPr lang="nl-BE" sz="2400" dirty="0"/>
          </a:p>
        </p:txBody>
      </p:sp>
      <p:sp>
        <p:nvSpPr>
          <p:cNvPr id="53" name="Gekromde PIJL-OMHOOG 52"/>
          <p:cNvSpPr/>
          <p:nvPr/>
        </p:nvSpPr>
        <p:spPr>
          <a:xfrm>
            <a:off x="2771800" y="1484784"/>
            <a:ext cx="1008112" cy="648072"/>
          </a:xfrm>
          <a:prstGeom prst="curvedUpArrow">
            <a:avLst/>
          </a:prstGeom>
          <a:solidFill>
            <a:srgbClr val="FF0000"/>
          </a:solidFill>
          <a:ln>
            <a:solidFill>
              <a:srgbClr val="FF0000"/>
            </a:solidFill>
          </a:ln>
          <a:scene3d>
            <a:camera prst="orthographicFront">
              <a:rot lat="2700000" lon="10799986" rev="10799999"/>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additive="base">
                                        <p:cTn id="7" dur="500" fill="hold"/>
                                        <p:tgtEl>
                                          <p:spTgt spid="28"/>
                                        </p:tgtEl>
                                        <p:attrNameLst>
                                          <p:attrName>ppt_x</p:attrName>
                                        </p:attrNameLst>
                                      </p:cBhvr>
                                      <p:tavLst>
                                        <p:tav tm="0">
                                          <p:val>
                                            <p:strVal val="#ppt_x"/>
                                          </p:val>
                                        </p:tav>
                                        <p:tav tm="100000">
                                          <p:val>
                                            <p:strVal val="#ppt_x"/>
                                          </p:val>
                                        </p:tav>
                                      </p:tavLst>
                                    </p:anim>
                                    <p:anim calcmode="lin" valueType="num">
                                      <p:cBhvr additive="base">
                                        <p:cTn id="8"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smtClean="0"/>
              <a:t>Werking van een 12 bit SAR ADC</a:t>
            </a:r>
            <a:endParaRPr lang="nl-BE" dirty="0"/>
          </a:p>
        </p:txBody>
      </p:sp>
      <p:sp>
        <p:nvSpPr>
          <p:cNvPr id="4" name="Rechthoek 3"/>
          <p:cNvSpPr/>
          <p:nvPr/>
        </p:nvSpPr>
        <p:spPr>
          <a:xfrm>
            <a:off x="2051720" y="1700808"/>
            <a:ext cx="2592288" cy="9361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2800" dirty="0" smtClean="0"/>
              <a:t>0110 1101 1000</a:t>
            </a:r>
            <a:endParaRPr lang="nl-BE" sz="2800" dirty="0"/>
          </a:p>
        </p:txBody>
      </p:sp>
      <p:sp>
        <p:nvSpPr>
          <p:cNvPr id="6" name="Rechthoek 5"/>
          <p:cNvSpPr/>
          <p:nvPr/>
        </p:nvSpPr>
        <p:spPr>
          <a:xfrm>
            <a:off x="2051720" y="3068960"/>
            <a:ext cx="2592288" cy="9361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2800" dirty="0" smtClean="0"/>
              <a:t>DAC</a:t>
            </a:r>
            <a:endParaRPr lang="nl-BE" sz="2800" dirty="0"/>
          </a:p>
        </p:txBody>
      </p:sp>
      <p:sp>
        <p:nvSpPr>
          <p:cNvPr id="7" name="Gelijkbenige driehoek 6"/>
          <p:cNvSpPr/>
          <p:nvPr/>
        </p:nvSpPr>
        <p:spPr>
          <a:xfrm>
            <a:off x="5724128" y="4797152"/>
            <a:ext cx="1224136" cy="936104"/>
          </a:xfrm>
          <a:prstGeom prst="triangle">
            <a:avLst/>
          </a:prstGeom>
          <a:scene3d>
            <a:camera prst="orthographicFront">
              <a:rot lat="0" lon="0" rev="16200000"/>
            </a:camera>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tlCol="0" anchor="ctr">
            <a:flatTx/>
          </a:bodyPr>
          <a:lstStyle/>
          <a:p>
            <a:pPr algn="ctr"/>
            <a:endParaRPr lang="nl-BE" dirty="0"/>
          </a:p>
        </p:txBody>
      </p:sp>
      <p:sp>
        <p:nvSpPr>
          <p:cNvPr id="14" name="Rechthoek 13"/>
          <p:cNvSpPr/>
          <p:nvPr/>
        </p:nvSpPr>
        <p:spPr>
          <a:xfrm>
            <a:off x="2051720" y="5229200"/>
            <a:ext cx="2592288"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t>Sample &amp; </a:t>
            </a:r>
            <a:r>
              <a:rPr lang="nl-BE" dirty="0" err="1" smtClean="0"/>
              <a:t>Hold</a:t>
            </a:r>
            <a:endParaRPr lang="nl-BE" dirty="0"/>
          </a:p>
        </p:txBody>
      </p:sp>
      <p:sp>
        <p:nvSpPr>
          <p:cNvPr id="23" name="PIJL-OMLAAG 22"/>
          <p:cNvSpPr/>
          <p:nvPr/>
        </p:nvSpPr>
        <p:spPr>
          <a:xfrm>
            <a:off x="3131840" y="2708920"/>
            <a:ext cx="504056" cy="2880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cxnSp>
        <p:nvCxnSpPr>
          <p:cNvPr id="25" name="Vorm 24"/>
          <p:cNvCxnSpPr>
            <a:stCxn id="6" idx="2"/>
          </p:cNvCxnSpPr>
          <p:nvPr/>
        </p:nvCxnSpPr>
        <p:spPr>
          <a:xfrm rot="16200000" flipH="1">
            <a:off x="4067944" y="3284984"/>
            <a:ext cx="1080120" cy="252028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1" name="Rechte verbindingslijn met pijl 30"/>
          <p:cNvCxnSpPr>
            <a:stCxn id="14" idx="3"/>
          </p:cNvCxnSpPr>
          <p:nvPr/>
        </p:nvCxnSpPr>
        <p:spPr>
          <a:xfrm flipV="1">
            <a:off x="4644008" y="5476582"/>
            <a:ext cx="1224136" cy="464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0" name="Plus 49"/>
          <p:cNvSpPr/>
          <p:nvPr/>
        </p:nvSpPr>
        <p:spPr>
          <a:xfrm>
            <a:off x="5868144" y="4941168"/>
            <a:ext cx="360040" cy="288032"/>
          </a:xfrm>
          <a:prstGeom prst="mathPlu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51" name="Min 50"/>
          <p:cNvSpPr/>
          <p:nvPr/>
        </p:nvSpPr>
        <p:spPr>
          <a:xfrm>
            <a:off x="5868144" y="5301208"/>
            <a:ext cx="360040" cy="360040"/>
          </a:xfrm>
          <a:prstGeom prst="mathMinu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cxnSp>
        <p:nvCxnSpPr>
          <p:cNvPr id="61" name="Rechte verbindingslijn met pijl 60"/>
          <p:cNvCxnSpPr/>
          <p:nvPr/>
        </p:nvCxnSpPr>
        <p:spPr>
          <a:xfrm flipV="1">
            <a:off x="1619672" y="5512586"/>
            <a:ext cx="936104" cy="464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nvGrpSpPr>
          <p:cNvPr id="3" name="Groep 97"/>
          <p:cNvGrpSpPr/>
          <p:nvPr/>
        </p:nvGrpSpPr>
        <p:grpSpPr>
          <a:xfrm>
            <a:off x="4644008" y="2204864"/>
            <a:ext cx="2664296" cy="3054336"/>
            <a:chOff x="3419872" y="2420888"/>
            <a:chExt cx="2664296" cy="2838312"/>
          </a:xfrm>
        </p:grpSpPr>
        <p:cxnSp>
          <p:nvCxnSpPr>
            <p:cNvPr id="66" name="Rechte verbindingslijn 65"/>
            <p:cNvCxnSpPr/>
            <p:nvPr/>
          </p:nvCxnSpPr>
          <p:spPr>
            <a:xfrm flipV="1">
              <a:off x="5580112" y="5248800"/>
              <a:ext cx="504056" cy="10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Rechte verbindingslijn 75"/>
            <p:cNvCxnSpPr/>
            <p:nvPr/>
          </p:nvCxnSpPr>
          <p:spPr>
            <a:xfrm rot="5400000" flipH="1" flipV="1">
              <a:off x="4671168" y="3833888"/>
              <a:ext cx="2826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0" name="Rechte verbindingslijn met pijl 79"/>
            <p:cNvCxnSpPr/>
            <p:nvPr/>
          </p:nvCxnSpPr>
          <p:spPr>
            <a:xfrm rot="10800000">
              <a:off x="3419872" y="2420888"/>
              <a:ext cx="2664296"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cxnSp>
        <p:nvCxnSpPr>
          <p:cNvPr id="107" name="Rechte verbindingslijn met pijl 106"/>
          <p:cNvCxnSpPr/>
          <p:nvPr/>
        </p:nvCxnSpPr>
        <p:spPr>
          <a:xfrm flipV="1">
            <a:off x="1619672" y="3501008"/>
            <a:ext cx="936104" cy="464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0" name="Tekstvak 109"/>
          <p:cNvSpPr txBox="1"/>
          <p:nvPr/>
        </p:nvSpPr>
        <p:spPr>
          <a:xfrm>
            <a:off x="1547664" y="3356992"/>
            <a:ext cx="433132" cy="369332"/>
          </a:xfrm>
          <a:prstGeom prst="rect">
            <a:avLst/>
          </a:prstGeom>
          <a:noFill/>
        </p:spPr>
        <p:txBody>
          <a:bodyPr wrap="none" rtlCol="0">
            <a:spAutoFit/>
          </a:bodyPr>
          <a:lstStyle/>
          <a:p>
            <a:r>
              <a:rPr lang="nl-BE" dirty="0" smtClean="0"/>
              <a:t>5V</a:t>
            </a:r>
            <a:endParaRPr lang="nl-BE" dirty="0"/>
          </a:p>
        </p:txBody>
      </p:sp>
      <p:sp>
        <p:nvSpPr>
          <p:cNvPr id="111" name="Tekstvak 110"/>
          <p:cNvSpPr txBox="1"/>
          <p:nvPr/>
        </p:nvSpPr>
        <p:spPr>
          <a:xfrm>
            <a:off x="1187624" y="5363924"/>
            <a:ext cx="724878" cy="369332"/>
          </a:xfrm>
          <a:prstGeom prst="rect">
            <a:avLst/>
          </a:prstGeom>
          <a:noFill/>
        </p:spPr>
        <p:txBody>
          <a:bodyPr wrap="none" rtlCol="0">
            <a:spAutoFit/>
          </a:bodyPr>
          <a:lstStyle/>
          <a:p>
            <a:r>
              <a:rPr lang="nl-BE" dirty="0" smtClean="0"/>
              <a:t>2,13V</a:t>
            </a:r>
            <a:endParaRPr lang="nl-BE" dirty="0"/>
          </a:p>
        </p:txBody>
      </p:sp>
      <p:sp>
        <p:nvSpPr>
          <p:cNvPr id="24" name="Tekstvak 23"/>
          <p:cNvSpPr txBox="1"/>
          <p:nvPr/>
        </p:nvSpPr>
        <p:spPr>
          <a:xfrm>
            <a:off x="2305692" y="4869160"/>
            <a:ext cx="3418436" cy="369332"/>
          </a:xfrm>
          <a:prstGeom prst="rect">
            <a:avLst/>
          </a:prstGeom>
          <a:noFill/>
        </p:spPr>
        <p:txBody>
          <a:bodyPr wrap="none" rtlCol="0">
            <a:spAutoFit/>
          </a:bodyPr>
          <a:lstStyle/>
          <a:p>
            <a:r>
              <a:rPr lang="nl-BE" dirty="0" smtClean="0"/>
              <a:t>2,12890625V+</a:t>
            </a:r>
            <a:r>
              <a:rPr lang="nl-BE" dirty="0" err="1" smtClean="0"/>
              <a:t>Vref</a:t>
            </a:r>
            <a:r>
              <a:rPr lang="nl-BE" dirty="0" smtClean="0"/>
              <a:t>/512=2,1386…V</a:t>
            </a:r>
            <a:endParaRPr lang="nl-BE" dirty="0"/>
          </a:p>
        </p:txBody>
      </p:sp>
      <p:sp>
        <p:nvSpPr>
          <p:cNvPr id="28" name="Ovale toelichting 27"/>
          <p:cNvSpPr/>
          <p:nvPr/>
        </p:nvSpPr>
        <p:spPr>
          <a:xfrm>
            <a:off x="5904656" y="3068960"/>
            <a:ext cx="3239344" cy="1584176"/>
          </a:xfrm>
          <a:prstGeom prst="wedgeEllipseCallout">
            <a:avLst>
              <a:gd name="adj1" fmla="val -32537"/>
              <a:gd name="adj2" fmla="val 65249"/>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2400" dirty="0" smtClean="0"/>
              <a:t>2,1386…&lt;2,13?</a:t>
            </a:r>
            <a:endParaRPr lang="nl-BE" sz="2400" dirty="0"/>
          </a:p>
        </p:txBody>
      </p:sp>
      <p:sp>
        <p:nvSpPr>
          <p:cNvPr id="53" name="Gekromde PIJL-OMHOOG 52"/>
          <p:cNvSpPr/>
          <p:nvPr/>
        </p:nvSpPr>
        <p:spPr>
          <a:xfrm>
            <a:off x="3059832" y="1484784"/>
            <a:ext cx="1008112" cy="648072"/>
          </a:xfrm>
          <a:prstGeom prst="curvedUpArrow">
            <a:avLst/>
          </a:prstGeom>
          <a:solidFill>
            <a:srgbClr val="FF0000"/>
          </a:solidFill>
          <a:ln>
            <a:solidFill>
              <a:srgbClr val="FF0000"/>
            </a:solidFill>
          </a:ln>
          <a:scene3d>
            <a:camera prst="orthographicFront">
              <a:rot lat="2700000" lon="10799986" rev="10799999"/>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cxnSp>
        <p:nvCxnSpPr>
          <p:cNvPr id="26" name="Rechte verbindingslijn 25"/>
          <p:cNvCxnSpPr/>
          <p:nvPr/>
        </p:nvCxnSpPr>
        <p:spPr>
          <a:xfrm rot="5400000" flipH="1" flipV="1">
            <a:off x="3671900" y="2096852"/>
            <a:ext cx="432048" cy="216024"/>
          </a:xfrm>
          <a:prstGeom prst="line">
            <a:avLst/>
          </a:prstGeom>
          <a:ln w="53975">
            <a:solidFill>
              <a:srgbClr val="FF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additive="base">
                                        <p:cTn id="7" dur="500" fill="hold"/>
                                        <p:tgtEl>
                                          <p:spTgt spid="28"/>
                                        </p:tgtEl>
                                        <p:attrNameLst>
                                          <p:attrName>ppt_x</p:attrName>
                                        </p:attrNameLst>
                                      </p:cBhvr>
                                      <p:tavLst>
                                        <p:tav tm="0">
                                          <p:val>
                                            <p:strVal val="#ppt_x"/>
                                          </p:val>
                                        </p:tav>
                                        <p:tav tm="100000">
                                          <p:val>
                                            <p:strVal val="#ppt_x"/>
                                          </p:val>
                                        </p:tav>
                                      </p:tavLst>
                                    </p:anim>
                                    <p:anim calcmode="lin" valueType="num">
                                      <p:cBhvr additive="base">
                                        <p:cTn id="8"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6"/>
                                        </p:tgtEl>
                                        <p:attrNameLst>
                                          <p:attrName>style.visibility</p:attrName>
                                        </p:attrNameLst>
                                      </p:cBhvr>
                                      <p:to>
                                        <p:strVal val="visible"/>
                                      </p:to>
                                    </p:set>
                                    <p:anim calcmode="lin" valueType="num">
                                      <p:cBhvr additive="base">
                                        <p:cTn id="13" dur="500" fill="hold"/>
                                        <p:tgtEl>
                                          <p:spTgt spid="26"/>
                                        </p:tgtEl>
                                        <p:attrNameLst>
                                          <p:attrName>ppt_x</p:attrName>
                                        </p:attrNameLst>
                                      </p:cBhvr>
                                      <p:tavLst>
                                        <p:tav tm="0">
                                          <p:val>
                                            <p:strVal val="#ppt_x"/>
                                          </p:val>
                                        </p:tav>
                                        <p:tav tm="100000">
                                          <p:val>
                                            <p:strVal val="#ppt_x"/>
                                          </p:val>
                                        </p:tav>
                                      </p:tavLst>
                                    </p:anim>
                                    <p:anim calcmode="lin" valueType="num">
                                      <p:cBhvr additive="base">
                                        <p:cTn id="14"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smtClean="0"/>
              <a:t>Werking van een 12 bit SAR ADC</a:t>
            </a:r>
            <a:endParaRPr lang="nl-BE" dirty="0"/>
          </a:p>
        </p:txBody>
      </p:sp>
      <p:sp>
        <p:nvSpPr>
          <p:cNvPr id="4" name="Rechthoek 3"/>
          <p:cNvSpPr/>
          <p:nvPr/>
        </p:nvSpPr>
        <p:spPr>
          <a:xfrm>
            <a:off x="2051720" y="1700808"/>
            <a:ext cx="2592288" cy="9361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2800" dirty="0" smtClean="0"/>
              <a:t>0110 1101 0100</a:t>
            </a:r>
            <a:endParaRPr lang="nl-BE" sz="2800" dirty="0"/>
          </a:p>
        </p:txBody>
      </p:sp>
      <p:sp>
        <p:nvSpPr>
          <p:cNvPr id="6" name="Rechthoek 5"/>
          <p:cNvSpPr/>
          <p:nvPr/>
        </p:nvSpPr>
        <p:spPr>
          <a:xfrm>
            <a:off x="2051720" y="3068960"/>
            <a:ext cx="2592288" cy="9361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2800" dirty="0" smtClean="0"/>
              <a:t>DAC</a:t>
            </a:r>
            <a:endParaRPr lang="nl-BE" sz="2800" dirty="0"/>
          </a:p>
        </p:txBody>
      </p:sp>
      <p:sp>
        <p:nvSpPr>
          <p:cNvPr id="7" name="Gelijkbenige driehoek 6"/>
          <p:cNvSpPr/>
          <p:nvPr/>
        </p:nvSpPr>
        <p:spPr>
          <a:xfrm>
            <a:off x="5724128" y="4797152"/>
            <a:ext cx="1224136" cy="936104"/>
          </a:xfrm>
          <a:prstGeom prst="triangle">
            <a:avLst/>
          </a:prstGeom>
          <a:scene3d>
            <a:camera prst="orthographicFront">
              <a:rot lat="0" lon="0" rev="16200000"/>
            </a:camera>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tlCol="0" anchor="ctr">
            <a:flatTx/>
          </a:bodyPr>
          <a:lstStyle/>
          <a:p>
            <a:pPr algn="ctr"/>
            <a:endParaRPr lang="nl-BE" dirty="0"/>
          </a:p>
        </p:txBody>
      </p:sp>
      <p:sp>
        <p:nvSpPr>
          <p:cNvPr id="14" name="Rechthoek 13"/>
          <p:cNvSpPr/>
          <p:nvPr/>
        </p:nvSpPr>
        <p:spPr>
          <a:xfrm>
            <a:off x="2051720" y="5229200"/>
            <a:ext cx="2592288"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t>Sample &amp; </a:t>
            </a:r>
            <a:r>
              <a:rPr lang="nl-BE" dirty="0" err="1" smtClean="0"/>
              <a:t>Hold</a:t>
            </a:r>
            <a:endParaRPr lang="nl-BE" dirty="0"/>
          </a:p>
        </p:txBody>
      </p:sp>
      <p:sp>
        <p:nvSpPr>
          <p:cNvPr id="23" name="PIJL-OMLAAG 22"/>
          <p:cNvSpPr/>
          <p:nvPr/>
        </p:nvSpPr>
        <p:spPr>
          <a:xfrm>
            <a:off x="3131840" y="2708920"/>
            <a:ext cx="504056" cy="2880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cxnSp>
        <p:nvCxnSpPr>
          <p:cNvPr id="25" name="Vorm 24"/>
          <p:cNvCxnSpPr>
            <a:stCxn id="6" idx="2"/>
          </p:cNvCxnSpPr>
          <p:nvPr/>
        </p:nvCxnSpPr>
        <p:spPr>
          <a:xfrm rot="16200000" flipH="1">
            <a:off x="4067944" y="3284984"/>
            <a:ext cx="1080120" cy="252028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1" name="Rechte verbindingslijn met pijl 30"/>
          <p:cNvCxnSpPr>
            <a:stCxn id="14" idx="3"/>
          </p:cNvCxnSpPr>
          <p:nvPr/>
        </p:nvCxnSpPr>
        <p:spPr>
          <a:xfrm flipV="1">
            <a:off x="4644008" y="5476582"/>
            <a:ext cx="1224136" cy="464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0" name="Plus 49"/>
          <p:cNvSpPr/>
          <p:nvPr/>
        </p:nvSpPr>
        <p:spPr>
          <a:xfrm>
            <a:off x="5868144" y="4941168"/>
            <a:ext cx="360040" cy="288032"/>
          </a:xfrm>
          <a:prstGeom prst="mathPlu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51" name="Min 50"/>
          <p:cNvSpPr/>
          <p:nvPr/>
        </p:nvSpPr>
        <p:spPr>
          <a:xfrm>
            <a:off x="5868144" y="5301208"/>
            <a:ext cx="360040" cy="360040"/>
          </a:xfrm>
          <a:prstGeom prst="mathMinu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cxnSp>
        <p:nvCxnSpPr>
          <p:cNvPr id="61" name="Rechte verbindingslijn met pijl 60"/>
          <p:cNvCxnSpPr/>
          <p:nvPr/>
        </p:nvCxnSpPr>
        <p:spPr>
          <a:xfrm flipV="1">
            <a:off x="1619672" y="5512586"/>
            <a:ext cx="936104" cy="464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nvGrpSpPr>
          <p:cNvPr id="3" name="Groep 97"/>
          <p:cNvGrpSpPr/>
          <p:nvPr/>
        </p:nvGrpSpPr>
        <p:grpSpPr>
          <a:xfrm>
            <a:off x="4644008" y="2204864"/>
            <a:ext cx="2664296" cy="3054336"/>
            <a:chOff x="3419872" y="2420888"/>
            <a:chExt cx="2664296" cy="2838312"/>
          </a:xfrm>
        </p:grpSpPr>
        <p:cxnSp>
          <p:nvCxnSpPr>
            <p:cNvPr id="66" name="Rechte verbindingslijn 65"/>
            <p:cNvCxnSpPr/>
            <p:nvPr/>
          </p:nvCxnSpPr>
          <p:spPr>
            <a:xfrm flipV="1">
              <a:off x="5580112" y="5248800"/>
              <a:ext cx="504056" cy="10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Rechte verbindingslijn 75"/>
            <p:cNvCxnSpPr/>
            <p:nvPr/>
          </p:nvCxnSpPr>
          <p:spPr>
            <a:xfrm rot="5400000" flipH="1" flipV="1">
              <a:off x="4671168" y="3833888"/>
              <a:ext cx="2826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0" name="Rechte verbindingslijn met pijl 79"/>
            <p:cNvCxnSpPr/>
            <p:nvPr/>
          </p:nvCxnSpPr>
          <p:spPr>
            <a:xfrm rot="10800000">
              <a:off x="3419872" y="2420888"/>
              <a:ext cx="2664296"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cxnSp>
        <p:nvCxnSpPr>
          <p:cNvPr id="107" name="Rechte verbindingslijn met pijl 106"/>
          <p:cNvCxnSpPr/>
          <p:nvPr/>
        </p:nvCxnSpPr>
        <p:spPr>
          <a:xfrm flipV="1">
            <a:off x="1619672" y="3501008"/>
            <a:ext cx="936104" cy="464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0" name="Tekstvak 109"/>
          <p:cNvSpPr txBox="1"/>
          <p:nvPr/>
        </p:nvSpPr>
        <p:spPr>
          <a:xfrm>
            <a:off x="1547664" y="3356992"/>
            <a:ext cx="433132" cy="369332"/>
          </a:xfrm>
          <a:prstGeom prst="rect">
            <a:avLst/>
          </a:prstGeom>
          <a:noFill/>
        </p:spPr>
        <p:txBody>
          <a:bodyPr wrap="none" rtlCol="0">
            <a:spAutoFit/>
          </a:bodyPr>
          <a:lstStyle/>
          <a:p>
            <a:r>
              <a:rPr lang="nl-BE" dirty="0" smtClean="0"/>
              <a:t>5V</a:t>
            </a:r>
            <a:endParaRPr lang="nl-BE" dirty="0"/>
          </a:p>
        </p:txBody>
      </p:sp>
      <p:sp>
        <p:nvSpPr>
          <p:cNvPr id="111" name="Tekstvak 110"/>
          <p:cNvSpPr txBox="1"/>
          <p:nvPr/>
        </p:nvSpPr>
        <p:spPr>
          <a:xfrm>
            <a:off x="1187624" y="5363924"/>
            <a:ext cx="724878" cy="369332"/>
          </a:xfrm>
          <a:prstGeom prst="rect">
            <a:avLst/>
          </a:prstGeom>
          <a:noFill/>
        </p:spPr>
        <p:txBody>
          <a:bodyPr wrap="none" rtlCol="0">
            <a:spAutoFit/>
          </a:bodyPr>
          <a:lstStyle/>
          <a:p>
            <a:r>
              <a:rPr lang="nl-BE" dirty="0" smtClean="0"/>
              <a:t>2,13V</a:t>
            </a:r>
            <a:endParaRPr lang="nl-BE" dirty="0"/>
          </a:p>
        </p:txBody>
      </p:sp>
      <p:sp>
        <p:nvSpPr>
          <p:cNvPr id="24" name="Tekstvak 23"/>
          <p:cNvSpPr txBox="1"/>
          <p:nvPr/>
        </p:nvSpPr>
        <p:spPr>
          <a:xfrm>
            <a:off x="2305692" y="4869160"/>
            <a:ext cx="3535455" cy="369332"/>
          </a:xfrm>
          <a:prstGeom prst="rect">
            <a:avLst/>
          </a:prstGeom>
          <a:noFill/>
        </p:spPr>
        <p:txBody>
          <a:bodyPr wrap="none" rtlCol="0">
            <a:spAutoFit/>
          </a:bodyPr>
          <a:lstStyle/>
          <a:p>
            <a:r>
              <a:rPr lang="nl-BE" dirty="0" smtClean="0"/>
              <a:t>2,12890625V+</a:t>
            </a:r>
            <a:r>
              <a:rPr lang="nl-BE" dirty="0" err="1" smtClean="0"/>
              <a:t>Vref</a:t>
            </a:r>
            <a:r>
              <a:rPr lang="nl-BE" dirty="0" smtClean="0"/>
              <a:t>/1024=2,1337…V</a:t>
            </a:r>
            <a:endParaRPr lang="nl-BE" dirty="0"/>
          </a:p>
        </p:txBody>
      </p:sp>
      <p:sp>
        <p:nvSpPr>
          <p:cNvPr id="28" name="Ovale toelichting 27"/>
          <p:cNvSpPr/>
          <p:nvPr/>
        </p:nvSpPr>
        <p:spPr>
          <a:xfrm>
            <a:off x="5904656" y="3068960"/>
            <a:ext cx="3239344" cy="1584176"/>
          </a:xfrm>
          <a:prstGeom prst="wedgeEllipseCallout">
            <a:avLst>
              <a:gd name="adj1" fmla="val -32537"/>
              <a:gd name="adj2" fmla="val 65249"/>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2400" dirty="0" smtClean="0"/>
              <a:t>2,1337…&lt;2,13?</a:t>
            </a:r>
            <a:endParaRPr lang="nl-BE" sz="2400" dirty="0"/>
          </a:p>
        </p:txBody>
      </p:sp>
      <p:sp>
        <p:nvSpPr>
          <p:cNvPr id="53" name="Gekromde PIJL-OMHOOG 52"/>
          <p:cNvSpPr/>
          <p:nvPr/>
        </p:nvSpPr>
        <p:spPr>
          <a:xfrm>
            <a:off x="3203848" y="1484784"/>
            <a:ext cx="1008112" cy="648072"/>
          </a:xfrm>
          <a:prstGeom prst="curvedUpArrow">
            <a:avLst/>
          </a:prstGeom>
          <a:solidFill>
            <a:srgbClr val="FF0000"/>
          </a:solidFill>
          <a:ln>
            <a:solidFill>
              <a:srgbClr val="FF0000"/>
            </a:solidFill>
          </a:ln>
          <a:scene3d>
            <a:camera prst="orthographicFront">
              <a:rot lat="2700000" lon="10799986" rev="10799999"/>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cxnSp>
        <p:nvCxnSpPr>
          <p:cNvPr id="26" name="Rechte verbindingslijn 25"/>
          <p:cNvCxnSpPr/>
          <p:nvPr/>
        </p:nvCxnSpPr>
        <p:spPr>
          <a:xfrm rot="5400000" flipH="1" flipV="1">
            <a:off x="3815916" y="2096852"/>
            <a:ext cx="432048" cy="216024"/>
          </a:xfrm>
          <a:prstGeom prst="line">
            <a:avLst/>
          </a:prstGeom>
          <a:ln w="53975">
            <a:solidFill>
              <a:srgbClr val="FF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additive="base">
                                        <p:cTn id="7" dur="500" fill="hold"/>
                                        <p:tgtEl>
                                          <p:spTgt spid="28"/>
                                        </p:tgtEl>
                                        <p:attrNameLst>
                                          <p:attrName>ppt_x</p:attrName>
                                        </p:attrNameLst>
                                      </p:cBhvr>
                                      <p:tavLst>
                                        <p:tav tm="0">
                                          <p:val>
                                            <p:strVal val="#ppt_x"/>
                                          </p:val>
                                        </p:tav>
                                        <p:tav tm="100000">
                                          <p:val>
                                            <p:strVal val="#ppt_x"/>
                                          </p:val>
                                        </p:tav>
                                      </p:tavLst>
                                    </p:anim>
                                    <p:anim calcmode="lin" valueType="num">
                                      <p:cBhvr additive="base">
                                        <p:cTn id="8"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6"/>
                                        </p:tgtEl>
                                        <p:attrNameLst>
                                          <p:attrName>style.visibility</p:attrName>
                                        </p:attrNameLst>
                                      </p:cBhvr>
                                      <p:to>
                                        <p:strVal val="visible"/>
                                      </p:to>
                                    </p:set>
                                    <p:anim calcmode="lin" valueType="num">
                                      <p:cBhvr additive="base">
                                        <p:cTn id="13" dur="500" fill="hold"/>
                                        <p:tgtEl>
                                          <p:spTgt spid="26"/>
                                        </p:tgtEl>
                                        <p:attrNameLst>
                                          <p:attrName>ppt_x</p:attrName>
                                        </p:attrNameLst>
                                      </p:cBhvr>
                                      <p:tavLst>
                                        <p:tav tm="0">
                                          <p:val>
                                            <p:strVal val="#ppt_x"/>
                                          </p:val>
                                        </p:tav>
                                        <p:tav tm="100000">
                                          <p:val>
                                            <p:strVal val="#ppt_x"/>
                                          </p:val>
                                        </p:tav>
                                      </p:tavLst>
                                    </p:anim>
                                    <p:anim calcmode="lin" valueType="num">
                                      <p:cBhvr additive="base">
                                        <p:cTn id="14"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smtClean="0"/>
              <a:t>Werking van een 12 bit SAR ADC</a:t>
            </a:r>
            <a:endParaRPr lang="nl-BE" dirty="0"/>
          </a:p>
        </p:txBody>
      </p:sp>
      <p:sp>
        <p:nvSpPr>
          <p:cNvPr id="4" name="Rechthoek 3"/>
          <p:cNvSpPr/>
          <p:nvPr/>
        </p:nvSpPr>
        <p:spPr>
          <a:xfrm>
            <a:off x="2051720" y="1700808"/>
            <a:ext cx="2592288" cy="9361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2800" dirty="0" smtClean="0"/>
              <a:t>0110 1101 0010</a:t>
            </a:r>
            <a:endParaRPr lang="nl-BE" sz="2800" dirty="0"/>
          </a:p>
        </p:txBody>
      </p:sp>
      <p:sp>
        <p:nvSpPr>
          <p:cNvPr id="6" name="Rechthoek 5"/>
          <p:cNvSpPr/>
          <p:nvPr/>
        </p:nvSpPr>
        <p:spPr>
          <a:xfrm>
            <a:off x="2051720" y="3068960"/>
            <a:ext cx="2592288" cy="9361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2800" dirty="0" smtClean="0"/>
              <a:t>DAC</a:t>
            </a:r>
            <a:endParaRPr lang="nl-BE" sz="2800" dirty="0"/>
          </a:p>
        </p:txBody>
      </p:sp>
      <p:sp>
        <p:nvSpPr>
          <p:cNvPr id="7" name="Gelijkbenige driehoek 6"/>
          <p:cNvSpPr/>
          <p:nvPr/>
        </p:nvSpPr>
        <p:spPr>
          <a:xfrm>
            <a:off x="5724128" y="4797152"/>
            <a:ext cx="1224136" cy="936104"/>
          </a:xfrm>
          <a:prstGeom prst="triangle">
            <a:avLst/>
          </a:prstGeom>
          <a:scene3d>
            <a:camera prst="orthographicFront">
              <a:rot lat="0" lon="0" rev="16200000"/>
            </a:camera>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tlCol="0" anchor="ctr">
            <a:flatTx/>
          </a:bodyPr>
          <a:lstStyle/>
          <a:p>
            <a:pPr algn="ctr"/>
            <a:endParaRPr lang="nl-BE" dirty="0"/>
          </a:p>
        </p:txBody>
      </p:sp>
      <p:sp>
        <p:nvSpPr>
          <p:cNvPr id="14" name="Rechthoek 13"/>
          <p:cNvSpPr/>
          <p:nvPr/>
        </p:nvSpPr>
        <p:spPr>
          <a:xfrm>
            <a:off x="2051720" y="5229200"/>
            <a:ext cx="2592288"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t>Sample &amp; </a:t>
            </a:r>
            <a:r>
              <a:rPr lang="nl-BE" dirty="0" err="1" smtClean="0"/>
              <a:t>Hold</a:t>
            </a:r>
            <a:endParaRPr lang="nl-BE" dirty="0"/>
          </a:p>
        </p:txBody>
      </p:sp>
      <p:sp>
        <p:nvSpPr>
          <p:cNvPr id="23" name="PIJL-OMLAAG 22"/>
          <p:cNvSpPr/>
          <p:nvPr/>
        </p:nvSpPr>
        <p:spPr>
          <a:xfrm>
            <a:off x="3131840" y="2708920"/>
            <a:ext cx="504056" cy="2880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cxnSp>
        <p:nvCxnSpPr>
          <p:cNvPr id="25" name="Vorm 24"/>
          <p:cNvCxnSpPr>
            <a:stCxn id="6" idx="2"/>
          </p:cNvCxnSpPr>
          <p:nvPr/>
        </p:nvCxnSpPr>
        <p:spPr>
          <a:xfrm rot="16200000" flipH="1">
            <a:off x="4067944" y="3284984"/>
            <a:ext cx="1080120" cy="252028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1" name="Rechte verbindingslijn met pijl 30"/>
          <p:cNvCxnSpPr>
            <a:stCxn id="14" idx="3"/>
          </p:cNvCxnSpPr>
          <p:nvPr/>
        </p:nvCxnSpPr>
        <p:spPr>
          <a:xfrm flipV="1">
            <a:off x="4644008" y="5476582"/>
            <a:ext cx="1224136" cy="464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0" name="Plus 49"/>
          <p:cNvSpPr/>
          <p:nvPr/>
        </p:nvSpPr>
        <p:spPr>
          <a:xfrm>
            <a:off x="5868144" y="4941168"/>
            <a:ext cx="360040" cy="288032"/>
          </a:xfrm>
          <a:prstGeom prst="mathPlu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51" name="Min 50"/>
          <p:cNvSpPr/>
          <p:nvPr/>
        </p:nvSpPr>
        <p:spPr>
          <a:xfrm>
            <a:off x="5868144" y="5301208"/>
            <a:ext cx="360040" cy="360040"/>
          </a:xfrm>
          <a:prstGeom prst="mathMinu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cxnSp>
        <p:nvCxnSpPr>
          <p:cNvPr id="61" name="Rechte verbindingslijn met pijl 60"/>
          <p:cNvCxnSpPr/>
          <p:nvPr/>
        </p:nvCxnSpPr>
        <p:spPr>
          <a:xfrm flipV="1">
            <a:off x="1619672" y="5512586"/>
            <a:ext cx="936104" cy="464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nvGrpSpPr>
          <p:cNvPr id="3" name="Groep 97"/>
          <p:cNvGrpSpPr/>
          <p:nvPr/>
        </p:nvGrpSpPr>
        <p:grpSpPr>
          <a:xfrm>
            <a:off x="4644008" y="2204864"/>
            <a:ext cx="2664296" cy="3054336"/>
            <a:chOff x="3419872" y="2420888"/>
            <a:chExt cx="2664296" cy="2838312"/>
          </a:xfrm>
        </p:grpSpPr>
        <p:cxnSp>
          <p:nvCxnSpPr>
            <p:cNvPr id="66" name="Rechte verbindingslijn 65"/>
            <p:cNvCxnSpPr/>
            <p:nvPr/>
          </p:nvCxnSpPr>
          <p:spPr>
            <a:xfrm flipV="1">
              <a:off x="5580112" y="5248800"/>
              <a:ext cx="504056" cy="10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Rechte verbindingslijn 75"/>
            <p:cNvCxnSpPr/>
            <p:nvPr/>
          </p:nvCxnSpPr>
          <p:spPr>
            <a:xfrm rot="5400000" flipH="1" flipV="1">
              <a:off x="4671168" y="3833888"/>
              <a:ext cx="2826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0" name="Rechte verbindingslijn met pijl 79"/>
            <p:cNvCxnSpPr/>
            <p:nvPr/>
          </p:nvCxnSpPr>
          <p:spPr>
            <a:xfrm rot="10800000">
              <a:off x="3419872" y="2420888"/>
              <a:ext cx="2664296"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cxnSp>
        <p:nvCxnSpPr>
          <p:cNvPr id="107" name="Rechte verbindingslijn met pijl 106"/>
          <p:cNvCxnSpPr/>
          <p:nvPr/>
        </p:nvCxnSpPr>
        <p:spPr>
          <a:xfrm flipV="1">
            <a:off x="1619672" y="3501008"/>
            <a:ext cx="936104" cy="464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0" name="Tekstvak 109"/>
          <p:cNvSpPr txBox="1"/>
          <p:nvPr/>
        </p:nvSpPr>
        <p:spPr>
          <a:xfrm>
            <a:off x="1547664" y="3356992"/>
            <a:ext cx="433132" cy="369332"/>
          </a:xfrm>
          <a:prstGeom prst="rect">
            <a:avLst/>
          </a:prstGeom>
          <a:noFill/>
        </p:spPr>
        <p:txBody>
          <a:bodyPr wrap="none" rtlCol="0">
            <a:spAutoFit/>
          </a:bodyPr>
          <a:lstStyle/>
          <a:p>
            <a:r>
              <a:rPr lang="nl-BE" dirty="0" smtClean="0"/>
              <a:t>5V</a:t>
            </a:r>
            <a:endParaRPr lang="nl-BE" dirty="0"/>
          </a:p>
        </p:txBody>
      </p:sp>
      <p:sp>
        <p:nvSpPr>
          <p:cNvPr id="111" name="Tekstvak 110"/>
          <p:cNvSpPr txBox="1"/>
          <p:nvPr/>
        </p:nvSpPr>
        <p:spPr>
          <a:xfrm>
            <a:off x="1187624" y="5363924"/>
            <a:ext cx="724878" cy="369332"/>
          </a:xfrm>
          <a:prstGeom prst="rect">
            <a:avLst/>
          </a:prstGeom>
          <a:noFill/>
        </p:spPr>
        <p:txBody>
          <a:bodyPr wrap="none" rtlCol="0">
            <a:spAutoFit/>
          </a:bodyPr>
          <a:lstStyle/>
          <a:p>
            <a:r>
              <a:rPr lang="nl-BE" dirty="0" smtClean="0"/>
              <a:t>2,13V</a:t>
            </a:r>
            <a:endParaRPr lang="nl-BE" dirty="0"/>
          </a:p>
        </p:txBody>
      </p:sp>
      <p:sp>
        <p:nvSpPr>
          <p:cNvPr id="24" name="Tekstvak 23"/>
          <p:cNvSpPr txBox="1"/>
          <p:nvPr/>
        </p:nvSpPr>
        <p:spPr>
          <a:xfrm>
            <a:off x="2305692" y="4869160"/>
            <a:ext cx="3535455" cy="369332"/>
          </a:xfrm>
          <a:prstGeom prst="rect">
            <a:avLst/>
          </a:prstGeom>
          <a:noFill/>
        </p:spPr>
        <p:txBody>
          <a:bodyPr wrap="none" rtlCol="0">
            <a:spAutoFit/>
          </a:bodyPr>
          <a:lstStyle/>
          <a:p>
            <a:r>
              <a:rPr lang="nl-BE" dirty="0" smtClean="0"/>
              <a:t>2,12890625V+</a:t>
            </a:r>
            <a:r>
              <a:rPr lang="nl-BE" dirty="0" err="1" smtClean="0"/>
              <a:t>Vref</a:t>
            </a:r>
            <a:r>
              <a:rPr lang="nl-BE" dirty="0" smtClean="0"/>
              <a:t>/2048=2,1334…V</a:t>
            </a:r>
            <a:endParaRPr lang="nl-BE" dirty="0"/>
          </a:p>
        </p:txBody>
      </p:sp>
      <p:sp>
        <p:nvSpPr>
          <p:cNvPr id="28" name="Ovale toelichting 27"/>
          <p:cNvSpPr/>
          <p:nvPr/>
        </p:nvSpPr>
        <p:spPr>
          <a:xfrm>
            <a:off x="5904656" y="3068960"/>
            <a:ext cx="3239344" cy="1584176"/>
          </a:xfrm>
          <a:prstGeom prst="wedgeEllipseCallout">
            <a:avLst>
              <a:gd name="adj1" fmla="val -32537"/>
              <a:gd name="adj2" fmla="val 65249"/>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2400" dirty="0" smtClean="0"/>
              <a:t>2,1313…&lt;2,13?</a:t>
            </a:r>
            <a:endParaRPr lang="nl-BE" sz="2400" dirty="0"/>
          </a:p>
        </p:txBody>
      </p:sp>
      <p:sp>
        <p:nvSpPr>
          <p:cNvPr id="53" name="Gekromde PIJL-OMHOOG 52"/>
          <p:cNvSpPr/>
          <p:nvPr/>
        </p:nvSpPr>
        <p:spPr>
          <a:xfrm>
            <a:off x="3419872" y="1484784"/>
            <a:ext cx="1008112" cy="648072"/>
          </a:xfrm>
          <a:prstGeom prst="curvedUpArrow">
            <a:avLst/>
          </a:prstGeom>
          <a:solidFill>
            <a:srgbClr val="FF0000"/>
          </a:solidFill>
          <a:ln>
            <a:solidFill>
              <a:srgbClr val="FF0000"/>
            </a:solidFill>
          </a:ln>
          <a:scene3d>
            <a:camera prst="orthographicFront">
              <a:rot lat="2700000" lon="10799986" rev="10799999"/>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cxnSp>
        <p:nvCxnSpPr>
          <p:cNvPr id="26" name="Rechte verbindingslijn 25"/>
          <p:cNvCxnSpPr/>
          <p:nvPr/>
        </p:nvCxnSpPr>
        <p:spPr>
          <a:xfrm rot="5400000" flipH="1" flipV="1">
            <a:off x="4031940" y="2096852"/>
            <a:ext cx="432048" cy="216024"/>
          </a:xfrm>
          <a:prstGeom prst="line">
            <a:avLst/>
          </a:prstGeom>
          <a:ln w="53975">
            <a:solidFill>
              <a:srgbClr val="FF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additive="base">
                                        <p:cTn id="7" dur="500" fill="hold"/>
                                        <p:tgtEl>
                                          <p:spTgt spid="28"/>
                                        </p:tgtEl>
                                        <p:attrNameLst>
                                          <p:attrName>ppt_x</p:attrName>
                                        </p:attrNameLst>
                                      </p:cBhvr>
                                      <p:tavLst>
                                        <p:tav tm="0">
                                          <p:val>
                                            <p:strVal val="#ppt_x"/>
                                          </p:val>
                                        </p:tav>
                                        <p:tav tm="100000">
                                          <p:val>
                                            <p:strVal val="#ppt_x"/>
                                          </p:val>
                                        </p:tav>
                                      </p:tavLst>
                                    </p:anim>
                                    <p:anim calcmode="lin" valueType="num">
                                      <p:cBhvr additive="base">
                                        <p:cTn id="8"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6"/>
                                        </p:tgtEl>
                                        <p:attrNameLst>
                                          <p:attrName>style.visibility</p:attrName>
                                        </p:attrNameLst>
                                      </p:cBhvr>
                                      <p:to>
                                        <p:strVal val="visible"/>
                                      </p:to>
                                    </p:set>
                                    <p:anim calcmode="lin" valueType="num">
                                      <p:cBhvr additive="base">
                                        <p:cTn id="13" dur="500" fill="hold"/>
                                        <p:tgtEl>
                                          <p:spTgt spid="26"/>
                                        </p:tgtEl>
                                        <p:attrNameLst>
                                          <p:attrName>ppt_x</p:attrName>
                                        </p:attrNameLst>
                                      </p:cBhvr>
                                      <p:tavLst>
                                        <p:tav tm="0">
                                          <p:val>
                                            <p:strVal val="#ppt_x"/>
                                          </p:val>
                                        </p:tav>
                                        <p:tav tm="100000">
                                          <p:val>
                                            <p:strVal val="#ppt_x"/>
                                          </p:val>
                                        </p:tav>
                                      </p:tavLst>
                                    </p:anim>
                                    <p:anim calcmode="lin" valueType="num">
                                      <p:cBhvr additive="base">
                                        <p:cTn id="14"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smtClean="0"/>
              <a:t>Werking van een 12 bit SAR ADC</a:t>
            </a:r>
            <a:endParaRPr lang="nl-BE" dirty="0"/>
          </a:p>
        </p:txBody>
      </p:sp>
      <p:sp>
        <p:nvSpPr>
          <p:cNvPr id="4" name="Rechthoek 3"/>
          <p:cNvSpPr/>
          <p:nvPr/>
        </p:nvSpPr>
        <p:spPr>
          <a:xfrm>
            <a:off x="2051720" y="1700808"/>
            <a:ext cx="2592288" cy="9361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2800" dirty="0" smtClean="0"/>
              <a:t>0110 1101 0001</a:t>
            </a:r>
            <a:endParaRPr lang="nl-BE" sz="2800" dirty="0"/>
          </a:p>
        </p:txBody>
      </p:sp>
      <p:sp>
        <p:nvSpPr>
          <p:cNvPr id="6" name="Rechthoek 5"/>
          <p:cNvSpPr/>
          <p:nvPr/>
        </p:nvSpPr>
        <p:spPr>
          <a:xfrm>
            <a:off x="2051720" y="3068960"/>
            <a:ext cx="2592288" cy="9361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2800" dirty="0" smtClean="0"/>
              <a:t>DAC</a:t>
            </a:r>
            <a:endParaRPr lang="nl-BE" sz="2800" dirty="0"/>
          </a:p>
        </p:txBody>
      </p:sp>
      <p:sp>
        <p:nvSpPr>
          <p:cNvPr id="7" name="Gelijkbenige driehoek 6"/>
          <p:cNvSpPr/>
          <p:nvPr/>
        </p:nvSpPr>
        <p:spPr>
          <a:xfrm>
            <a:off x="5724128" y="4797152"/>
            <a:ext cx="1224136" cy="936104"/>
          </a:xfrm>
          <a:prstGeom prst="triangle">
            <a:avLst/>
          </a:prstGeom>
          <a:scene3d>
            <a:camera prst="orthographicFront">
              <a:rot lat="0" lon="0" rev="16200000"/>
            </a:camera>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tlCol="0" anchor="ctr">
            <a:flatTx/>
          </a:bodyPr>
          <a:lstStyle/>
          <a:p>
            <a:pPr algn="ctr"/>
            <a:endParaRPr lang="nl-BE" dirty="0"/>
          </a:p>
        </p:txBody>
      </p:sp>
      <p:sp>
        <p:nvSpPr>
          <p:cNvPr id="14" name="Rechthoek 13"/>
          <p:cNvSpPr/>
          <p:nvPr/>
        </p:nvSpPr>
        <p:spPr>
          <a:xfrm>
            <a:off x="2051720" y="5229200"/>
            <a:ext cx="2592288"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t>Sample &amp; </a:t>
            </a:r>
            <a:r>
              <a:rPr lang="nl-BE" dirty="0" err="1" smtClean="0"/>
              <a:t>Hold</a:t>
            </a:r>
            <a:endParaRPr lang="nl-BE" dirty="0"/>
          </a:p>
        </p:txBody>
      </p:sp>
      <p:sp>
        <p:nvSpPr>
          <p:cNvPr id="23" name="PIJL-OMLAAG 22"/>
          <p:cNvSpPr/>
          <p:nvPr/>
        </p:nvSpPr>
        <p:spPr>
          <a:xfrm>
            <a:off x="3131840" y="2708920"/>
            <a:ext cx="504056" cy="2880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cxnSp>
        <p:nvCxnSpPr>
          <p:cNvPr id="25" name="Vorm 24"/>
          <p:cNvCxnSpPr>
            <a:stCxn id="6" idx="2"/>
          </p:cNvCxnSpPr>
          <p:nvPr/>
        </p:nvCxnSpPr>
        <p:spPr>
          <a:xfrm rot="16200000" flipH="1">
            <a:off x="4067944" y="3284984"/>
            <a:ext cx="1080120" cy="252028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1" name="Rechte verbindingslijn met pijl 30"/>
          <p:cNvCxnSpPr>
            <a:stCxn id="14" idx="3"/>
          </p:cNvCxnSpPr>
          <p:nvPr/>
        </p:nvCxnSpPr>
        <p:spPr>
          <a:xfrm flipV="1">
            <a:off x="4644008" y="5476582"/>
            <a:ext cx="1224136" cy="464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0" name="Plus 49"/>
          <p:cNvSpPr/>
          <p:nvPr/>
        </p:nvSpPr>
        <p:spPr>
          <a:xfrm>
            <a:off x="5868144" y="4941168"/>
            <a:ext cx="360040" cy="288032"/>
          </a:xfrm>
          <a:prstGeom prst="mathPlu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51" name="Min 50"/>
          <p:cNvSpPr/>
          <p:nvPr/>
        </p:nvSpPr>
        <p:spPr>
          <a:xfrm>
            <a:off x="5868144" y="5301208"/>
            <a:ext cx="360040" cy="360040"/>
          </a:xfrm>
          <a:prstGeom prst="mathMinu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cxnSp>
        <p:nvCxnSpPr>
          <p:cNvPr id="61" name="Rechte verbindingslijn met pijl 60"/>
          <p:cNvCxnSpPr/>
          <p:nvPr/>
        </p:nvCxnSpPr>
        <p:spPr>
          <a:xfrm flipV="1">
            <a:off x="1619672" y="5512586"/>
            <a:ext cx="936104" cy="464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nvGrpSpPr>
          <p:cNvPr id="3" name="Groep 97"/>
          <p:cNvGrpSpPr/>
          <p:nvPr/>
        </p:nvGrpSpPr>
        <p:grpSpPr>
          <a:xfrm>
            <a:off x="4644008" y="2204864"/>
            <a:ext cx="2664296" cy="3054336"/>
            <a:chOff x="3419872" y="2420888"/>
            <a:chExt cx="2664296" cy="2838312"/>
          </a:xfrm>
        </p:grpSpPr>
        <p:cxnSp>
          <p:nvCxnSpPr>
            <p:cNvPr id="66" name="Rechte verbindingslijn 65"/>
            <p:cNvCxnSpPr/>
            <p:nvPr/>
          </p:nvCxnSpPr>
          <p:spPr>
            <a:xfrm flipV="1">
              <a:off x="5580112" y="5248800"/>
              <a:ext cx="504056" cy="10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Rechte verbindingslijn 75"/>
            <p:cNvCxnSpPr/>
            <p:nvPr/>
          </p:nvCxnSpPr>
          <p:spPr>
            <a:xfrm rot="5400000" flipH="1" flipV="1">
              <a:off x="4671168" y="3833888"/>
              <a:ext cx="2826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0" name="Rechte verbindingslijn met pijl 79"/>
            <p:cNvCxnSpPr/>
            <p:nvPr/>
          </p:nvCxnSpPr>
          <p:spPr>
            <a:xfrm rot="10800000">
              <a:off x="3419872" y="2420888"/>
              <a:ext cx="2664296"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cxnSp>
        <p:nvCxnSpPr>
          <p:cNvPr id="107" name="Rechte verbindingslijn met pijl 106"/>
          <p:cNvCxnSpPr/>
          <p:nvPr/>
        </p:nvCxnSpPr>
        <p:spPr>
          <a:xfrm flipV="1">
            <a:off x="1619672" y="3501008"/>
            <a:ext cx="936104" cy="464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0" name="Tekstvak 109"/>
          <p:cNvSpPr txBox="1"/>
          <p:nvPr/>
        </p:nvSpPr>
        <p:spPr>
          <a:xfrm>
            <a:off x="1547664" y="3356992"/>
            <a:ext cx="433132" cy="369332"/>
          </a:xfrm>
          <a:prstGeom prst="rect">
            <a:avLst/>
          </a:prstGeom>
          <a:noFill/>
        </p:spPr>
        <p:txBody>
          <a:bodyPr wrap="none" rtlCol="0">
            <a:spAutoFit/>
          </a:bodyPr>
          <a:lstStyle/>
          <a:p>
            <a:r>
              <a:rPr lang="nl-BE" dirty="0" smtClean="0"/>
              <a:t>5V</a:t>
            </a:r>
            <a:endParaRPr lang="nl-BE" dirty="0"/>
          </a:p>
        </p:txBody>
      </p:sp>
      <p:sp>
        <p:nvSpPr>
          <p:cNvPr id="111" name="Tekstvak 110"/>
          <p:cNvSpPr txBox="1"/>
          <p:nvPr/>
        </p:nvSpPr>
        <p:spPr>
          <a:xfrm>
            <a:off x="1187624" y="5363924"/>
            <a:ext cx="724878" cy="369332"/>
          </a:xfrm>
          <a:prstGeom prst="rect">
            <a:avLst/>
          </a:prstGeom>
          <a:noFill/>
        </p:spPr>
        <p:txBody>
          <a:bodyPr wrap="none" rtlCol="0">
            <a:spAutoFit/>
          </a:bodyPr>
          <a:lstStyle/>
          <a:p>
            <a:r>
              <a:rPr lang="nl-BE" dirty="0" smtClean="0"/>
              <a:t>2,13V</a:t>
            </a:r>
            <a:endParaRPr lang="nl-BE" dirty="0"/>
          </a:p>
        </p:txBody>
      </p:sp>
      <p:sp>
        <p:nvSpPr>
          <p:cNvPr id="24" name="Tekstvak 23"/>
          <p:cNvSpPr txBox="1"/>
          <p:nvPr/>
        </p:nvSpPr>
        <p:spPr>
          <a:xfrm>
            <a:off x="2305692" y="4869160"/>
            <a:ext cx="3535455" cy="369332"/>
          </a:xfrm>
          <a:prstGeom prst="rect">
            <a:avLst/>
          </a:prstGeom>
          <a:noFill/>
        </p:spPr>
        <p:txBody>
          <a:bodyPr wrap="none" rtlCol="0">
            <a:spAutoFit/>
          </a:bodyPr>
          <a:lstStyle/>
          <a:p>
            <a:r>
              <a:rPr lang="nl-BE" dirty="0" smtClean="0"/>
              <a:t>2,12890625V+</a:t>
            </a:r>
            <a:r>
              <a:rPr lang="nl-BE" dirty="0" err="1" smtClean="0"/>
              <a:t>Vref</a:t>
            </a:r>
            <a:r>
              <a:rPr lang="nl-BE" dirty="0" smtClean="0"/>
              <a:t>/4096=2,1301…V</a:t>
            </a:r>
            <a:endParaRPr lang="nl-BE" dirty="0"/>
          </a:p>
        </p:txBody>
      </p:sp>
      <p:sp>
        <p:nvSpPr>
          <p:cNvPr id="28" name="Ovale toelichting 27"/>
          <p:cNvSpPr/>
          <p:nvPr/>
        </p:nvSpPr>
        <p:spPr>
          <a:xfrm>
            <a:off x="5904656" y="3068960"/>
            <a:ext cx="3239344" cy="1584176"/>
          </a:xfrm>
          <a:prstGeom prst="wedgeEllipseCallout">
            <a:avLst>
              <a:gd name="adj1" fmla="val -32537"/>
              <a:gd name="adj2" fmla="val 65249"/>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2400" dirty="0" smtClean="0"/>
              <a:t>2,1301…&lt;2,13?</a:t>
            </a:r>
            <a:endParaRPr lang="nl-BE" sz="2400" dirty="0"/>
          </a:p>
        </p:txBody>
      </p:sp>
      <p:sp>
        <p:nvSpPr>
          <p:cNvPr id="53" name="Gekromde PIJL-OMHOOG 52"/>
          <p:cNvSpPr/>
          <p:nvPr/>
        </p:nvSpPr>
        <p:spPr>
          <a:xfrm>
            <a:off x="3635896" y="1484784"/>
            <a:ext cx="1008112" cy="648072"/>
          </a:xfrm>
          <a:prstGeom prst="curvedUpArrow">
            <a:avLst/>
          </a:prstGeom>
          <a:solidFill>
            <a:srgbClr val="FF0000"/>
          </a:solidFill>
          <a:ln>
            <a:solidFill>
              <a:srgbClr val="FF0000"/>
            </a:solidFill>
          </a:ln>
          <a:scene3d>
            <a:camera prst="orthographicFront">
              <a:rot lat="2700000" lon="10799986" rev="10799999"/>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cxnSp>
        <p:nvCxnSpPr>
          <p:cNvPr id="26" name="Rechte verbindingslijn 25"/>
          <p:cNvCxnSpPr/>
          <p:nvPr/>
        </p:nvCxnSpPr>
        <p:spPr>
          <a:xfrm rot="5400000" flipH="1" flipV="1">
            <a:off x="4247964" y="2096852"/>
            <a:ext cx="432048" cy="216024"/>
          </a:xfrm>
          <a:prstGeom prst="line">
            <a:avLst/>
          </a:prstGeom>
          <a:ln w="53975">
            <a:solidFill>
              <a:srgbClr val="FF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additive="base">
                                        <p:cTn id="7" dur="500" fill="hold"/>
                                        <p:tgtEl>
                                          <p:spTgt spid="28"/>
                                        </p:tgtEl>
                                        <p:attrNameLst>
                                          <p:attrName>ppt_x</p:attrName>
                                        </p:attrNameLst>
                                      </p:cBhvr>
                                      <p:tavLst>
                                        <p:tav tm="0">
                                          <p:val>
                                            <p:strVal val="#ppt_x"/>
                                          </p:val>
                                        </p:tav>
                                        <p:tav tm="100000">
                                          <p:val>
                                            <p:strVal val="#ppt_x"/>
                                          </p:val>
                                        </p:tav>
                                      </p:tavLst>
                                    </p:anim>
                                    <p:anim calcmode="lin" valueType="num">
                                      <p:cBhvr additive="base">
                                        <p:cTn id="8"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6"/>
                                        </p:tgtEl>
                                        <p:attrNameLst>
                                          <p:attrName>style.visibility</p:attrName>
                                        </p:attrNameLst>
                                      </p:cBhvr>
                                      <p:to>
                                        <p:strVal val="visible"/>
                                      </p:to>
                                    </p:set>
                                    <p:anim calcmode="lin" valueType="num">
                                      <p:cBhvr additive="base">
                                        <p:cTn id="13" dur="500" fill="hold"/>
                                        <p:tgtEl>
                                          <p:spTgt spid="26"/>
                                        </p:tgtEl>
                                        <p:attrNameLst>
                                          <p:attrName>ppt_x</p:attrName>
                                        </p:attrNameLst>
                                      </p:cBhvr>
                                      <p:tavLst>
                                        <p:tav tm="0">
                                          <p:val>
                                            <p:strVal val="#ppt_x"/>
                                          </p:val>
                                        </p:tav>
                                        <p:tav tm="100000">
                                          <p:val>
                                            <p:strVal val="#ppt_x"/>
                                          </p:val>
                                        </p:tav>
                                      </p:tavLst>
                                    </p:anim>
                                    <p:anim calcmode="lin" valueType="num">
                                      <p:cBhvr additive="base">
                                        <p:cTn id="14"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smtClean="0"/>
              <a:t>Werking van een 12 bit SAR ADC</a:t>
            </a:r>
            <a:endParaRPr lang="nl-BE" dirty="0"/>
          </a:p>
        </p:txBody>
      </p:sp>
      <p:sp>
        <p:nvSpPr>
          <p:cNvPr id="4" name="Rechthoek 3"/>
          <p:cNvSpPr/>
          <p:nvPr/>
        </p:nvSpPr>
        <p:spPr>
          <a:xfrm>
            <a:off x="2051720" y="1700808"/>
            <a:ext cx="2592288" cy="9361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2800" dirty="0" smtClean="0"/>
              <a:t>0110 1101 0000</a:t>
            </a:r>
            <a:endParaRPr lang="nl-BE" sz="2800" dirty="0"/>
          </a:p>
        </p:txBody>
      </p:sp>
      <p:sp>
        <p:nvSpPr>
          <p:cNvPr id="6" name="Rechthoek 5"/>
          <p:cNvSpPr/>
          <p:nvPr/>
        </p:nvSpPr>
        <p:spPr>
          <a:xfrm>
            <a:off x="2051720" y="3068960"/>
            <a:ext cx="2592288" cy="9361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2800" dirty="0" smtClean="0"/>
              <a:t>DAC</a:t>
            </a:r>
            <a:endParaRPr lang="nl-BE" sz="2800" dirty="0"/>
          </a:p>
        </p:txBody>
      </p:sp>
      <p:sp>
        <p:nvSpPr>
          <p:cNvPr id="7" name="Gelijkbenige driehoek 6"/>
          <p:cNvSpPr/>
          <p:nvPr/>
        </p:nvSpPr>
        <p:spPr>
          <a:xfrm>
            <a:off x="5724128" y="4797152"/>
            <a:ext cx="1224136" cy="936104"/>
          </a:xfrm>
          <a:prstGeom prst="triangle">
            <a:avLst/>
          </a:prstGeom>
          <a:scene3d>
            <a:camera prst="orthographicFront">
              <a:rot lat="0" lon="0" rev="16200000"/>
            </a:camera>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tlCol="0" anchor="ctr">
            <a:flatTx/>
          </a:bodyPr>
          <a:lstStyle/>
          <a:p>
            <a:pPr algn="ctr"/>
            <a:endParaRPr lang="nl-BE" dirty="0"/>
          </a:p>
        </p:txBody>
      </p:sp>
      <p:sp>
        <p:nvSpPr>
          <p:cNvPr id="14" name="Rechthoek 13"/>
          <p:cNvSpPr/>
          <p:nvPr/>
        </p:nvSpPr>
        <p:spPr>
          <a:xfrm>
            <a:off x="2051720" y="5229200"/>
            <a:ext cx="2592288"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t>Sample &amp; </a:t>
            </a:r>
            <a:r>
              <a:rPr lang="nl-BE" dirty="0" err="1" smtClean="0"/>
              <a:t>Hold</a:t>
            </a:r>
            <a:endParaRPr lang="nl-BE" dirty="0"/>
          </a:p>
        </p:txBody>
      </p:sp>
      <p:sp>
        <p:nvSpPr>
          <p:cNvPr id="23" name="PIJL-OMLAAG 22"/>
          <p:cNvSpPr/>
          <p:nvPr/>
        </p:nvSpPr>
        <p:spPr>
          <a:xfrm>
            <a:off x="3131840" y="2708920"/>
            <a:ext cx="504056" cy="2880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cxnSp>
        <p:nvCxnSpPr>
          <p:cNvPr id="25" name="Vorm 24"/>
          <p:cNvCxnSpPr>
            <a:stCxn id="6" idx="2"/>
          </p:cNvCxnSpPr>
          <p:nvPr/>
        </p:nvCxnSpPr>
        <p:spPr>
          <a:xfrm rot="16200000" flipH="1">
            <a:off x="4067944" y="3284984"/>
            <a:ext cx="1080120" cy="252028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1" name="Rechte verbindingslijn met pijl 30"/>
          <p:cNvCxnSpPr>
            <a:stCxn id="14" idx="3"/>
          </p:cNvCxnSpPr>
          <p:nvPr/>
        </p:nvCxnSpPr>
        <p:spPr>
          <a:xfrm flipV="1">
            <a:off x="4644008" y="5476582"/>
            <a:ext cx="1224136" cy="464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0" name="Plus 49"/>
          <p:cNvSpPr/>
          <p:nvPr/>
        </p:nvSpPr>
        <p:spPr>
          <a:xfrm>
            <a:off x="5868144" y="4941168"/>
            <a:ext cx="360040" cy="288032"/>
          </a:xfrm>
          <a:prstGeom prst="mathPlu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51" name="Min 50"/>
          <p:cNvSpPr/>
          <p:nvPr/>
        </p:nvSpPr>
        <p:spPr>
          <a:xfrm>
            <a:off x="5868144" y="5301208"/>
            <a:ext cx="360040" cy="360040"/>
          </a:xfrm>
          <a:prstGeom prst="mathMinu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cxnSp>
        <p:nvCxnSpPr>
          <p:cNvPr id="61" name="Rechte verbindingslijn met pijl 60"/>
          <p:cNvCxnSpPr/>
          <p:nvPr/>
        </p:nvCxnSpPr>
        <p:spPr>
          <a:xfrm flipV="1">
            <a:off x="1619672" y="5512586"/>
            <a:ext cx="936104" cy="464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nvGrpSpPr>
          <p:cNvPr id="3" name="Groep 97"/>
          <p:cNvGrpSpPr/>
          <p:nvPr/>
        </p:nvGrpSpPr>
        <p:grpSpPr>
          <a:xfrm>
            <a:off x="4644008" y="2204864"/>
            <a:ext cx="2664296" cy="3054336"/>
            <a:chOff x="3419872" y="2420888"/>
            <a:chExt cx="2664296" cy="2838312"/>
          </a:xfrm>
        </p:grpSpPr>
        <p:cxnSp>
          <p:nvCxnSpPr>
            <p:cNvPr id="66" name="Rechte verbindingslijn 65"/>
            <p:cNvCxnSpPr/>
            <p:nvPr/>
          </p:nvCxnSpPr>
          <p:spPr>
            <a:xfrm flipV="1">
              <a:off x="5580112" y="5248800"/>
              <a:ext cx="504056" cy="10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Rechte verbindingslijn 75"/>
            <p:cNvCxnSpPr/>
            <p:nvPr/>
          </p:nvCxnSpPr>
          <p:spPr>
            <a:xfrm rot="5400000" flipH="1" flipV="1">
              <a:off x="4671168" y="3833888"/>
              <a:ext cx="2826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0" name="Rechte verbindingslijn met pijl 79"/>
            <p:cNvCxnSpPr/>
            <p:nvPr/>
          </p:nvCxnSpPr>
          <p:spPr>
            <a:xfrm rot="10800000">
              <a:off x="3419872" y="2420888"/>
              <a:ext cx="2664296"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cxnSp>
        <p:nvCxnSpPr>
          <p:cNvPr id="107" name="Rechte verbindingslijn met pijl 106"/>
          <p:cNvCxnSpPr/>
          <p:nvPr/>
        </p:nvCxnSpPr>
        <p:spPr>
          <a:xfrm flipV="1">
            <a:off x="1619672" y="3501008"/>
            <a:ext cx="936104" cy="464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0" name="Tekstvak 109"/>
          <p:cNvSpPr txBox="1"/>
          <p:nvPr/>
        </p:nvSpPr>
        <p:spPr>
          <a:xfrm>
            <a:off x="1547664" y="3356992"/>
            <a:ext cx="433132" cy="369332"/>
          </a:xfrm>
          <a:prstGeom prst="rect">
            <a:avLst/>
          </a:prstGeom>
          <a:noFill/>
        </p:spPr>
        <p:txBody>
          <a:bodyPr wrap="none" rtlCol="0">
            <a:spAutoFit/>
          </a:bodyPr>
          <a:lstStyle/>
          <a:p>
            <a:r>
              <a:rPr lang="nl-BE" dirty="0" smtClean="0"/>
              <a:t>5V</a:t>
            </a:r>
            <a:endParaRPr lang="nl-BE" dirty="0"/>
          </a:p>
        </p:txBody>
      </p:sp>
      <p:sp>
        <p:nvSpPr>
          <p:cNvPr id="111" name="Tekstvak 110"/>
          <p:cNvSpPr txBox="1"/>
          <p:nvPr/>
        </p:nvSpPr>
        <p:spPr>
          <a:xfrm>
            <a:off x="1187624" y="5363924"/>
            <a:ext cx="724878" cy="369332"/>
          </a:xfrm>
          <a:prstGeom prst="rect">
            <a:avLst/>
          </a:prstGeom>
          <a:noFill/>
        </p:spPr>
        <p:txBody>
          <a:bodyPr wrap="none" rtlCol="0">
            <a:spAutoFit/>
          </a:bodyPr>
          <a:lstStyle/>
          <a:p>
            <a:r>
              <a:rPr lang="nl-BE" dirty="0" smtClean="0"/>
              <a:t>2,13V</a:t>
            </a:r>
            <a:endParaRPr lang="nl-BE" dirty="0"/>
          </a:p>
        </p:txBody>
      </p:sp>
      <p:sp>
        <p:nvSpPr>
          <p:cNvPr id="24" name="Tekstvak 23"/>
          <p:cNvSpPr txBox="1"/>
          <p:nvPr/>
        </p:nvSpPr>
        <p:spPr>
          <a:xfrm>
            <a:off x="2305692" y="4869160"/>
            <a:ext cx="3535455" cy="369332"/>
          </a:xfrm>
          <a:prstGeom prst="rect">
            <a:avLst/>
          </a:prstGeom>
          <a:noFill/>
        </p:spPr>
        <p:txBody>
          <a:bodyPr wrap="none" rtlCol="0">
            <a:spAutoFit/>
          </a:bodyPr>
          <a:lstStyle/>
          <a:p>
            <a:r>
              <a:rPr lang="nl-BE" dirty="0" smtClean="0"/>
              <a:t>2,12890625V+</a:t>
            </a:r>
            <a:r>
              <a:rPr lang="nl-BE" dirty="0" err="1" smtClean="0"/>
              <a:t>Vref</a:t>
            </a:r>
            <a:r>
              <a:rPr lang="nl-BE" dirty="0" smtClean="0"/>
              <a:t>/4096=2,1301…V</a:t>
            </a:r>
            <a:endParaRPr lang="nl-BE" dirty="0"/>
          </a:p>
        </p:txBody>
      </p:sp>
      <p:cxnSp>
        <p:nvCxnSpPr>
          <p:cNvPr id="29" name="Rechte verbindingslijn met pijl 28"/>
          <p:cNvCxnSpPr/>
          <p:nvPr/>
        </p:nvCxnSpPr>
        <p:spPr>
          <a:xfrm>
            <a:off x="4572000" y="1916832"/>
            <a:ext cx="2736304"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2" name="Tekstvak 31"/>
          <p:cNvSpPr txBox="1"/>
          <p:nvPr/>
        </p:nvSpPr>
        <p:spPr>
          <a:xfrm>
            <a:off x="7596336" y="1556792"/>
            <a:ext cx="1296144" cy="715089"/>
          </a:xfrm>
          <a:prstGeom prst="roundRect">
            <a:avLst/>
          </a:prstGeom>
          <a:solidFill>
            <a:srgbClr val="FF0000"/>
          </a:solidFill>
          <a:ln>
            <a:solidFill>
              <a:srgbClr val="FF0000"/>
            </a:solidFill>
          </a:ln>
        </p:spPr>
        <p:txBody>
          <a:bodyPr wrap="square" rtlCol="0">
            <a:spAutoFit/>
          </a:bodyPr>
          <a:lstStyle/>
          <a:p>
            <a:r>
              <a:rPr lang="nl-BE" dirty="0" smtClean="0">
                <a:solidFill>
                  <a:schemeClr val="bg1"/>
                </a:solidFill>
              </a:rPr>
              <a:t>End of </a:t>
            </a:r>
            <a:r>
              <a:rPr lang="nl-BE" dirty="0" err="1" smtClean="0">
                <a:solidFill>
                  <a:schemeClr val="bg1"/>
                </a:solidFill>
              </a:rPr>
              <a:t>conversion</a:t>
            </a:r>
            <a:endParaRPr lang="nl-BE" dirty="0">
              <a:solidFill>
                <a:schemeClr val="bg1"/>
              </a:solidFill>
            </a:endParaRPr>
          </a:p>
        </p:txBody>
      </p:sp>
      <p:sp>
        <p:nvSpPr>
          <p:cNvPr id="33" name="PIJL-OMHOOG 32"/>
          <p:cNvSpPr/>
          <p:nvPr/>
        </p:nvSpPr>
        <p:spPr>
          <a:xfrm>
            <a:off x="7884368" y="2492896"/>
            <a:ext cx="648072" cy="1728192"/>
          </a:xfrm>
          <a:prstGeom prst="up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34" name="Afgeronde rechthoek 33"/>
          <p:cNvSpPr/>
          <p:nvPr/>
        </p:nvSpPr>
        <p:spPr>
          <a:xfrm>
            <a:off x="7524328" y="4581128"/>
            <a:ext cx="1368152" cy="864096"/>
          </a:xfrm>
          <a:prstGeom prst="round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t>Pollen of </a:t>
            </a:r>
            <a:r>
              <a:rPr lang="nl-BE" dirty="0" err="1" smtClean="0"/>
              <a:t>interrupt</a:t>
            </a:r>
            <a:r>
              <a:rPr lang="nl-BE" dirty="0" smtClean="0"/>
              <a:t>!</a:t>
            </a:r>
            <a:endParaRPr lang="nl-BE"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additive="base">
                                        <p:cTn id="7" dur="500" fill="hold"/>
                                        <p:tgtEl>
                                          <p:spTgt spid="29"/>
                                        </p:tgtEl>
                                        <p:attrNameLst>
                                          <p:attrName>ppt_x</p:attrName>
                                        </p:attrNameLst>
                                      </p:cBhvr>
                                      <p:tavLst>
                                        <p:tav tm="0">
                                          <p:val>
                                            <p:strVal val="#ppt_x"/>
                                          </p:val>
                                        </p:tav>
                                        <p:tav tm="100000">
                                          <p:val>
                                            <p:strVal val="#ppt_x"/>
                                          </p:val>
                                        </p:tav>
                                      </p:tavLst>
                                    </p:anim>
                                    <p:anim calcmode="lin" valueType="num">
                                      <p:cBhvr additive="base">
                                        <p:cTn id="8" dur="500" fill="hold"/>
                                        <p:tgtEl>
                                          <p:spTgt spid="29"/>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2"/>
                                        </p:tgtEl>
                                        <p:attrNameLst>
                                          <p:attrName>style.visibility</p:attrName>
                                        </p:attrNameLst>
                                      </p:cBhvr>
                                      <p:to>
                                        <p:strVal val="visible"/>
                                      </p:to>
                                    </p:set>
                                    <p:anim calcmode="lin" valueType="num">
                                      <p:cBhvr additive="base">
                                        <p:cTn id="11" dur="500" fill="hold"/>
                                        <p:tgtEl>
                                          <p:spTgt spid="32"/>
                                        </p:tgtEl>
                                        <p:attrNameLst>
                                          <p:attrName>ppt_x</p:attrName>
                                        </p:attrNameLst>
                                      </p:cBhvr>
                                      <p:tavLst>
                                        <p:tav tm="0">
                                          <p:val>
                                            <p:strVal val="#ppt_x"/>
                                          </p:val>
                                        </p:tav>
                                        <p:tav tm="100000">
                                          <p:val>
                                            <p:strVal val="#ppt_x"/>
                                          </p:val>
                                        </p:tav>
                                      </p:tavLst>
                                    </p:anim>
                                    <p:anim calcmode="lin" valueType="num">
                                      <p:cBhvr additive="base">
                                        <p:cTn id="12" dur="500" fill="hold"/>
                                        <p:tgtEl>
                                          <p:spTgt spid="32"/>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3"/>
                                        </p:tgtEl>
                                        <p:attrNameLst>
                                          <p:attrName>style.visibility</p:attrName>
                                        </p:attrNameLst>
                                      </p:cBhvr>
                                      <p:to>
                                        <p:strVal val="visible"/>
                                      </p:to>
                                    </p:set>
                                    <p:anim calcmode="lin" valueType="num">
                                      <p:cBhvr additive="base">
                                        <p:cTn id="15" dur="500" fill="hold"/>
                                        <p:tgtEl>
                                          <p:spTgt spid="33"/>
                                        </p:tgtEl>
                                        <p:attrNameLst>
                                          <p:attrName>ppt_x</p:attrName>
                                        </p:attrNameLst>
                                      </p:cBhvr>
                                      <p:tavLst>
                                        <p:tav tm="0">
                                          <p:val>
                                            <p:strVal val="#ppt_x"/>
                                          </p:val>
                                        </p:tav>
                                        <p:tav tm="100000">
                                          <p:val>
                                            <p:strVal val="#ppt_x"/>
                                          </p:val>
                                        </p:tav>
                                      </p:tavLst>
                                    </p:anim>
                                    <p:anim calcmode="lin" valueType="num">
                                      <p:cBhvr additive="base">
                                        <p:cTn id="16" dur="500" fill="hold"/>
                                        <p:tgtEl>
                                          <p:spTgt spid="33"/>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4"/>
                                        </p:tgtEl>
                                        <p:attrNameLst>
                                          <p:attrName>style.visibility</p:attrName>
                                        </p:attrNameLst>
                                      </p:cBhvr>
                                      <p:to>
                                        <p:strVal val="visible"/>
                                      </p:to>
                                    </p:set>
                                    <p:anim calcmode="lin" valueType="num">
                                      <p:cBhvr additive="base">
                                        <p:cTn id="19" dur="500" fill="hold"/>
                                        <p:tgtEl>
                                          <p:spTgt spid="34"/>
                                        </p:tgtEl>
                                        <p:attrNameLst>
                                          <p:attrName>ppt_x</p:attrName>
                                        </p:attrNameLst>
                                      </p:cBhvr>
                                      <p:tavLst>
                                        <p:tav tm="0">
                                          <p:val>
                                            <p:strVal val="#ppt_x"/>
                                          </p:val>
                                        </p:tav>
                                        <p:tav tm="100000">
                                          <p:val>
                                            <p:strVal val="#ppt_x"/>
                                          </p:val>
                                        </p:tav>
                                      </p:tavLst>
                                    </p:anim>
                                    <p:anim calcmode="lin" valueType="num">
                                      <p:cBhvr additive="base">
                                        <p:cTn id="20"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3" grpId="0" animBg="1"/>
      <p:bldP spid="34"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smtClean="0"/>
              <a:t>Grafische werking SAR</a:t>
            </a:r>
            <a:endParaRPr lang="nl-BE" dirty="0"/>
          </a:p>
        </p:txBody>
      </p:sp>
      <p:graphicFrame>
        <p:nvGraphicFramePr>
          <p:cNvPr id="4" name="Tijdelijke aanduiding voor inhoud 3"/>
          <p:cNvGraphicFramePr>
            <a:graphicFrameLocks noGrp="1"/>
          </p:cNvGraphicFramePr>
          <p:nvPr>
            <p:ph idx="1"/>
          </p:nvPr>
        </p:nvGraphicFramePr>
        <p:xfrm>
          <a:off x="457200" y="1600200"/>
          <a:ext cx="8229600" cy="4525963"/>
        </p:xfrm>
        <a:graphic>
          <a:graphicData uri="http://schemas.openxmlformats.org/drawingml/2006/chart">
            <c:chart xmlns:c="http://schemas.openxmlformats.org/drawingml/2006/chart" xmlns:r="http://schemas.openxmlformats.org/officeDocument/2006/relationships" r:id="rId2"/>
          </a:graphicData>
        </a:graphic>
      </p:graphicFrame>
      <p:sp>
        <p:nvSpPr>
          <p:cNvPr id="6" name="Tekstvak 5"/>
          <p:cNvSpPr txBox="1"/>
          <p:nvPr/>
        </p:nvSpPr>
        <p:spPr>
          <a:xfrm>
            <a:off x="1115616" y="6165304"/>
            <a:ext cx="6408712" cy="369332"/>
          </a:xfrm>
          <a:prstGeom prst="rect">
            <a:avLst/>
          </a:prstGeom>
          <a:solidFill>
            <a:srgbClr val="FF0000"/>
          </a:solidFill>
          <a:ln>
            <a:solidFill>
              <a:srgbClr val="FF0000"/>
            </a:solidFill>
          </a:ln>
        </p:spPr>
        <p:txBody>
          <a:bodyPr wrap="square" rtlCol="0">
            <a:spAutoFit/>
          </a:bodyPr>
          <a:lstStyle/>
          <a:p>
            <a:r>
              <a:rPr lang="nl-BE" dirty="0" smtClean="0">
                <a:solidFill>
                  <a:schemeClr val="bg1"/>
                </a:solidFill>
              </a:rPr>
              <a:t>   1       </a:t>
            </a:r>
            <a:endParaRPr lang="nl-BE" dirty="0">
              <a:solidFill>
                <a:schemeClr val="bg1"/>
              </a:solidFill>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smtClean="0"/>
              <a:t>Grafische werking SAR</a:t>
            </a:r>
            <a:endParaRPr lang="nl-BE" dirty="0"/>
          </a:p>
        </p:txBody>
      </p:sp>
      <p:graphicFrame>
        <p:nvGraphicFramePr>
          <p:cNvPr id="4" name="Tijdelijke aanduiding voor inhoud 3"/>
          <p:cNvGraphicFramePr>
            <a:graphicFrameLocks noGrp="1"/>
          </p:cNvGraphicFramePr>
          <p:nvPr>
            <p:ph idx="1"/>
          </p:nvPr>
        </p:nvGraphicFramePr>
        <p:xfrm>
          <a:off x="457200" y="1600200"/>
          <a:ext cx="8229600" cy="4525963"/>
        </p:xfrm>
        <a:graphic>
          <a:graphicData uri="http://schemas.openxmlformats.org/drawingml/2006/chart">
            <c:chart xmlns:c="http://schemas.openxmlformats.org/drawingml/2006/chart" xmlns:r="http://schemas.openxmlformats.org/officeDocument/2006/relationships" r:id="rId2"/>
          </a:graphicData>
        </a:graphic>
      </p:graphicFrame>
      <p:sp>
        <p:nvSpPr>
          <p:cNvPr id="5" name="Tekstvak 4"/>
          <p:cNvSpPr txBox="1"/>
          <p:nvPr/>
        </p:nvSpPr>
        <p:spPr>
          <a:xfrm>
            <a:off x="1115616" y="6165304"/>
            <a:ext cx="6408712" cy="369332"/>
          </a:xfrm>
          <a:prstGeom prst="rect">
            <a:avLst/>
          </a:prstGeom>
          <a:solidFill>
            <a:srgbClr val="FF0000"/>
          </a:solidFill>
          <a:ln>
            <a:solidFill>
              <a:srgbClr val="FF0000"/>
            </a:solidFill>
          </a:ln>
        </p:spPr>
        <p:txBody>
          <a:bodyPr wrap="square" rtlCol="0">
            <a:spAutoFit/>
          </a:bodyPr>
          <a:lstStyle/>
          <a:p>
            <a:r>
              <a:rPr lang="nl-BE" dirty="0" smtClean="0">
                <a:solidFill>
                  <a:schemeClr val="bg1"/>
                </a:solidFill>
              </a:rPr>
              <a:t>   0       1       </a:t>
            </a:r>
            <a:endParaRPr lang="nl-BE" dirty="0">
              <a:solidFill>
                <a:schemeClr val="bg1"/>
              </a:solidFill>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smtClean="0"/>
              <a:t>Grafische werking SAR</a:t>
            </a:r>
            <a:endParaRPr lang="nl-BE" dirty="0"/>
          </a:p>
        </p:txBody>
      </p:sp>
      <p:graphicFrame>
        <p:nvGraphicFramePr>
          <p:cNvPr id="4" name="Tijdelijke aanduiding voor inhoud 3"/>
          <p:cNvGraphicFramePr>
            <a:graphicFrameLocks noGrp="1"/>
          </p:cNvGraphicFramePr>
          <p:nvPr>
            <p:ph idx="1"/>
          </p:nvPr>
        </p:nvGraphicFramePr>
        <p:xfrm>
          <a:off x="457200" y="1600200"/>
          <a:ext cx="8229600" cy="4525963"/>
        </p:xfrm>
        <a:graphic>
          <a:graphicData uri="http://schemas.openxmlformats.org/drawingml/2006/chart">
            <c:chart xmlns:c="http://schemas.openxmlformats.org/drawingml/2006/chart" xmlns:r="http://schemas.openxmlformats.org/officeDocument/2006/relationships" r:id="rId2"/>
          </a:graphicData>
        </a:graphic>
      </p:graphicFrame>
      <p:sp>
        <p:nvSpPr>
          <p:cNvPr id="5" name="Tekstvak 4"/>
          <p:cNvSpPr txBox="1"/>
          <p:nvPr/>
        </p:nvSpPr>
        <p:spPr>
          <a:xfrm>
            <a:off x="1115616" y="6165304"/>
            <a:ext cx="6408712" cy="369332"/>
          </a:xfrm>
          <a:prstGeom prst="rect">
            <a:avLst/>
          </a:prstGeom>
          <a:solidFill>
            <a:srgbClr val="FF0000"/>
          </a:solidFill>
          <a:ln>
            <a:solidFill>
              <a:srgbClr val="FF0000"/>
            </a:solidFill>
          </a:ln>
        </p:spPr>
        <p:txBody>
          <a:bodyPr wrap="square" rtlCol="0">
            <a:spAutoFit/>
          </a:bodyPr>
          <a:lstStyle/>
          <a:p>
            <a:r>
              <a:rPr lang="nl-BE" dirty="0" smtClean="0">
                <a:solidFill>
                  <a:schemeClr val="bg1"/>
                </a:solidFill>
              </a:rPr>
              <a:t>   0       1        1       </a:t>
            </a:r>
            <a:endParaRPr lang="nl-BE" dirty="0">
              <a:solidFill>
                <a:schemeClr val="bg1"/>
              </a:solidFill>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smtClean="0"/>
              <a:t>Grafische werking SAR</a:t>
            </a:r>
            <a:endParaRPr lang="nl-BE" dirty="0"/>
          </a:p>
        </p:txBody>
      </p:sp>
      <p:graphicFrame>
        <p:nvGraphicFramePr>
          <p:cNvPr id="4" name="Tijdelijke aanduiding voor inhoud 3"/>
          <p:cNvGraphicFramePr>
            <a:graphicFrameLocks noGrp="1"/>
          </p:cNvGraphicFramePr>
          <p:nvPr>
            <p:ph idx="1"/>
          </p:nvPr>
        </p:nvGraphicFramePr>
        <p:xfrm>
          <a:off x="457200" y="1600200"/>
          <a:ext cx="8229600" cy="4525963"/>
        </p:xfrm>
        <a:graphic>
          <a:graphicData uri="http://schemas.openxmlformats.org/drawingml/2006/chart">
            <c:chart xmlns:c="http://schemas.openxmlformats.org/drawingml/2006/chart" xmlns:r="http://schemas.openxmlformats.org/officeDocument/2006/relationships" r:id="rId2"/>
          </a:graphicData>
        </a:graphic>
      </p:graphicFrame>
      <p:sp>
        <p:nvSpPr>
          <p:cNvPr id="5" name="Tekstvak 4"/>
          <p:cNvSpPr txBox="1"/>
          <p:nvPr/>
        </p:nvSpPr>
        <p:spPr>
          <a:xfrm>
            <a:off x="1115616" y="6165304"/>
            <a:ext cx="6408712" cy="369332"/>
          </a:xfrm>
          <a:prstGeom prst="rect">
            <a:avLst/>
          </a:prstGeom>
          <a:solidFill>
            <a:srgbClr val="FF0000"/>
          </a:solidFill>
          <a:ln>
            <a:solidFill>
              <a:srgbClr val="FF0000"/>
            </a:solidFill>
          </a:ln>
        </p:spPr>
        <p:txBody>
          <a:bodyPr wrap="square" rtlCol="0">
            <a:spAutoFit/>
          </a:bodyPr>
          <a:lstStyle/>
          <a:p>
            <a:r>
              <a:rPr lang="nl-BE" dirty="0" smtClean="0">
                <a:solidFill>
                  <a:schemeClr val="bg1"/>
                </a:solidFill>
              </a:rPr>
              <a:t>   0       1       1         1</a:t>
            </a:r>
            <a:endParaRPr lang="nl-BE" dirty="0">
              <a:solidFill>
                <a:schemeClr val="bg1"/>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smtClean="0"/>
              <a:t>Analoog vs. digitaal</a:t>
            </a:r>
            <a:endParaRPr lang="nl-BE" dirty="0"/>
          </a:p>
        </p:txBody>
      </p:sp>
      <p:sp>
        <p:nvSpPr>
          <p:cNvPr id="3" name="Tijdelijke aanduiding voor inhoud 2"/>
          <p:cNvSpPr>
            <a:spLocks noGrp="1"/>
          </p:cNvSpPr>
          <p:nvPr>
            <p:ph idx="1"/>
          </p:nvPr>
        </p:nvSpPr>
        <p:spPr/>
        <p:txBody>
          <a:bodyPr>
            <a:normAutofit fontScale="92500" lnSpcReduction="10000"/>
          </a:bodyPr>
          <a:lstStyle/>
          <a:p>
            <a:r>
              <a:rPr lang="nl-BE" dirty="0" smtClean="0"/>
              <a:t>Een analoog signaal kan eender welke waarde aannemen op eender welk moment</a:t>
            </a:r>
          </a:p>
          <a:p>
            <a:r>
              <a:rPr lang="nl-BE" dirty="0" smtClean="0"/>
              <a:t>Een digitaal signaal kan slechts op bepaalde tijdstippen van waarde veranderen. De verschillende waardes die het signaal kan aannemen is eveneens beperkt</a:t>
            </a:r>
          </a:p>
          <a:p>
            <a:pPr lvl="1"/>
            <a:r>
              <a:rPr lang="nl-BE" dirty="0" smtClean="0"/>
              <a:t>Met één bit =&gt; twee mogelijke </a:t>
            </a:r>
            <a:r>
              <a:rPr lang="nl-BE" dirty="0" smtClean="0"/>
              <a:t>waarden</a:t>
            </a:r>
            <a:endParaRPr lang="nl-BE" dirty="0" smtClean="0"/>
          </a:p>
          <a:p>
            <a:pPr lvl="1"/>
            <a:r>
              <a:rPr lang="nl-BE" dirty="0" smtClean="0"/>
              <a:t>Met twee bit =&gt; vier mogelijke </a:t>
            </a:r>
            <a:r>
              <a:rPr lang="nl-BE" dirty="0" smtClean="0"/>
              <a:t>waarden</a:t>
            </a:r>
            <a:endParaRPr lang="nl-BE" dirty="0" smtClean="0"/>
          </a:p>
          <a:p>
            <a:pPr lvl="1"/>
            <a:r>
              <a:rPr lang="nl-BE" dirty="0" smtClean="0"/>
              <a:t>… </a:t>
            </a:r>
          </a:p>
          <a:p>
            <a:r>
              <a:rPr lang="nl-BE" dirty="0" smtClean="0"/>
              <a:t>Voordeel: Minder gevoelig voor ruis!</a:t>
            </a:r>
            <a:endParaRPr lang="nl-BE"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smtClean="0"/>
              <a:t>Grafische werking SAR</a:t>
            </a:r>
            <a:endParaRPr lang="nl-BE" dirty="0"/>
          </a:p>
        </p:txBody>
      </p:sp>
      <p:graphicFrame>
        <p:nvGraphicFramePr>
          <p:cNvPr id="4" name="Tijdelijke aanduiding voor inhoud 3"/>
          <p:cNvGraphicFramePr>
            <a:graphicFrameLocks noGrp="1"/>
          </p:cNvGraphicFramePr>
          <p:nvPr>
            <p:ph idx="1"/>
          </p:nvPr>
        </p:nvGraphicFramePr>
        <p:xfrm>
          <a:off x="457200" y="1600200"/>
          <a:ext cx="8229600" cy="4525963"/>
        </p:xfrm>
        <a:graphic>
          <a:graphicData uri="http://schemas.openxmlformats.org/drawingml/2006/chart">
            <c:chart xmlns:c="http://schemas.openxmlformats.org/drawingml/2006/chart" xmlns:r="http://schemas.openxmlformats.org/officeDocument/2006/relationships" r:id="rId2"/>
          </a:graphicData>
        </a:graphic>
      </p:graphicFrame>
      <p:sp>
        <p:nvSpPr>
          <p:cNvPr id="5" name="Tekstvak 4"/>
          <p:cNvSpPr txBox="1"/>
          <p:nvPr/>
        </p:nvSpPr>
        <p:spPr>
          <a:xfrm>
            <a:off x="1115616" y="6165304"/>
            <a:ext cx="6408712" cy="369332"/>
          </a:xfrm>
          <a:prstGeom prst="rect">
            <a:avLst/>
          </a:prstGeom>
          <a:solidFill>
            <a:srgbClr val="FF0000"/>
          </a:solidFill>
          <a:ln>
            <a:solidFill>
              <a:srgbClr val="FF0000"/>
            </a:solidFill>
          </a:ln>
        </p:spPr>
        <p:txBody>
          <a:bodyPr wrap="square" rtlCol="0">
            <a:spAutoFit/>
          </a:bodyPr>
          <a:lstStyle/>
          <a:p>
            <a:r>
              <a:rPr lang="nl-BE" dirty="0" smtClean="0">
                <a:solidFill>
                  <a:schemeClr val="bg1"/>
                </a:solidFill>
              </a:rPr>
              <a:t>   0       1       1         0        1</a:t>
            </a:r>
            <a:endParaRPr lang="nl-BE" dirty="0">
              <a:solidFill>
                <a:schemeClr val="bg1"/>
              </a:solidFill>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smtClean="0"/>
              <a:t>Grafische werking SAR</a:t>
            </a:r>
            <a:endParaRPr lang="nl-BE" dirty="0"/>
          </a:p>
        </p:txBody>
      </p:sp>
      <p:graphicFrame>
        <p:nvGraphicFramePr>
          <p:cNvPr id="4" name="Tijdelijke aanduiding voor inhoud 3"/>
          <p:cNvGraphicFramePr>
            <a:graphicFrameLocks noGrp="1"/>
          </p:cNvGraphicFramePr>
          <p:nvPr>
            <p:ph idx="1"/>
          </p:nvPr>
        </p:nvGraphicFramePr>
        <p:xfrm>
          <a:off x="457200" y="1600200"/>
          <a:ext cx="8229600" cy="4525963"/>
        </p:xfrm>
        <a:graphic>
          <a:graphicData uri="http://schemas.openxmlformats.org/drawingml/2006/chart">
            <c:chart xmlns:c="http://schemas.openxmlformats.org/drawingml/2006/chart" xmlns:r="http://schemas.openxmlformats.org/officeDocument/2006/relationships" r:id="rId2"/>
          </a:graphicData>
        </a:graphic>
      </p:graphicFrame>
      <p:sp>
        <p:nvSpPr>
          <p:cNvPr id="5" name="Tekstvak 4"/>
          <p:cNvSpPr txBox="1"/>
          <p:nvPr/>
        </p:nvSpPr>
        <p:spPr>
          <a:xfrm>
            <a:off x="1115616" y="6165304"/>
            <a:ext cx="6408712" cy="369332"/>
          </a:xfrm>
          <a:prstGeom prst="rect">
            <a:avLst/>
          </a:prstGeom>
          <a:solidFill>
            <a:srgbClr val="FF0000"/>
          </a:solidFill>
          <a:ln>
            <a:solidFill>
              <a:srgbClr val="FF0000"/>
            </a:solidFill>
          </a:ln>
        </p:spPr>
        <p:txBody>
          <a:bodyPr wrap="square" rtlCol="0">
            <a:spAutoFit/>
          </a:bodyPr>
          <a:lstStyle/>
          <a:p>
            <a:r>
              <a:rPr lang="nl-BE" dirty="0" smtClean="0">
                <a:solidFill>
                  <a:schemeClr val="bg1"/>
                </a:solidFill>
              </a:rPr>
              <a:t>   0       1       1         0        1        1</a:t>
            </a:r>
            <a:endParaRPr lang="nl-BE" dirty="0">
              <a:solidFill>
                <a:schemeClr val="bg1"/>
              </a:solidFill>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smtClean="0"/>
              <a:t>Grafische werking SAR</a:t>
            </a:r>
            <a:endParaRPr lang="nl-BE" dirty="0"/>
          </a:p>
        </p:txBody>
      </p:sp>
      <p:graphicFrame>
        <p:nvGraphicFramePr>
          <p:cNvPr id="4" name="Tijdelijke aanduiding voor inhoud 3"/>
          <p:cNvGraphicFramePr>
            <a:graphicFrameLocks noGrp="1"/>
          </p:cNvGraphicFramePr>
          <p:nvPr>
            <p:ph idx="1"/>
          </p:nvPr>
        </p:nvGraphicFramePr>
        <p:xfrm>
          <a:off x="457200" y="1600200"/>
          <a:ext cx="8229600" cy="4525963"/>
        </p:xfrm>
        <a:graphic>
          <a:graphicData uri="http://schemas.openxmlformats.org/drawingml/2006/chart">
            <c:chart xmlns:c="http://schemas.openxmlformats.org/drawingml/2006/chart" xmlns:r="http://schemas.openxmlformats.org/officeDocument/2006/relationships" r:id="rId2"/>
          </a:graphicData>
        </a:graphic>
      </p:graphicFrame>
      <p:sp>
        <p:nvSpPr>
          <p:cNvPr id="5" name="Tekstvak 4"/>
          <p:cNvSpPr txBox="1"/>
          <p:nvPr/>
        </p:nvSpPr>
        <p:spPr>
          <a:xfrm>
            <a:off x="1115616" y="6165304"/>
            <a:ext cx="6408712" cy="369332"/>
          </a:xfrm>
          <a:prstGeom prst="rect">
            <a:avLst/>
          </a:prstGeom>
          <a:solidFill>
            <a:srgbClr val="FF0000"/>
          </a:solidFill>
          <a:ln>
            <a:solidFill>
              <a:srgbClr val="FF0000"/>
            </a:solidFill>
          </a:ln>
        </p:spPr>
        <p:txBody>
          <a:bodyPr wrap="square" rtlCol="0">
            <a:spAutoFit/>
          </a:bodyPr>
          <a:lstStyle/>
          <a:p>
            <a:r>
              <a:rPr lang="nl-BE" dirty="0" smtClean="0">
                <a:solidFill>
                  <a:schemeClr val="bg1"/>
                </a:solidFill>
              </a:rPr>
              <a:t>   0       1       1         0        1         1        1</a:t>
            </a:r>
            <a:endParaRPr lang="nl-BE" dirty="0">
              <a:solidFill>
                <a:schemeClr val="bg1"/>
              </a:solidFill>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smtClean="0"/>
              <a:t>Grafische werking SAR</a:t>
            </a:r>
            <a:endParaRPr lang="nl-BE" dirty="0"/>
          </a:p>
        </p:txBody>
      </p:sp>
      <p:graphicFrame>
        <p:nvGraphicFramePr>
          <p:cNvPr id="4" name="Tijdelijke aanduiding voor inhoud 3"/>
          <p:cNvGraphicFramePr>
            <a:graphicFrameLocks noGrp="1"/>
          </p:cNvGraphicFramePr>
          <p:nvPr>
            <p:ph idx="1"/>
          </p:nvPr>
        </p:nvGraphicFramePr>
        <p:xfrm>
          <a:off x="457200" y="1600200"/>
          <a:ext cx="8229600" cy="4525963"/>
        </p:xfrm>
        <a:graphic>
          <a:graphicData uri="http://schemas.openxmlformats.org/drawingml/2006/chart">
            <c:chart xmlns:c="http://schemas.openxmlformats.org/drawingml/2006/chart" xmlns:r="http://schemas.openxmlformats.org/officeDocument/2006/relationships" r:id="rId2"/>
          </a:graphicData>
        </a:graphic>
      </p:graphicFrame>
      <p:sp>
        <p:nvSpPr>
          <p:cNvPr id="5" name="Tekstvak 4"/>
          <p:cNvSpPr txBox="1"/>
          <p:nvPr/>
        </p:nvSpPr>
        <p:spPr>
          <a:xfrm>
            <a:off x="1115616" y="6165304"/>
            <a:ext cx="6408712" cy="369332"/>
          </a:xfrm>
          <a:prstGeom prst="rect">
            <a:avLst/>
          </a:prstGeom>
          <a:solidFill>
            <a:srgbClr val="FF0000"/>
          </a:solidFill>
          <a:ln>
            <a:solidFill>
              <a:srgbClr val="FF0000"/>
            </a:solidFill>
          </a:ln>
        </p:spPr>
        <p:txBody>
          <a:bodyPr wrap="square" rtlCol="0">
            <a:spAutoFit/>
          </a:bodyPr>
          <a:lstStyle/>
          <a:p>
            <a:r>
              <a:rPr lang="nl-BE" dirty="0" smtClean="0">
                <a:solidFill>
                  <a:schemeClr val="bg1"/>
                </a:solidFill>
              </a:rPr>
              <a:t>   0       1       1         0        1         1        0        1</a:t>
            </a:r>
            <a:endParaRPr lang="nl-BE" dirty="0">
              <a:solidFill>
                <a:schemeClr val="bg1"/>
              </a:solidFill>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smtClean="0"/>
              <a:t>Grafische werking SAR</a:t>
            </a:r>
            <a:endParaRPr lang="nl-BE" dirty="0"/>
          </a:p>
        </p:txBody>
      </p:sp>
      <p:graphicFrame>
        <p:nvGraphicFramePr>
          <p:cNvPr id="4" name="Tijdelijke aanduiding voor inhoud 3"/>
          <p:cNvGraphicFramePr>
            <a:graphicFrameLocks noGrp="1"/>
          </p:cNvGraphicFramePr>
          <p:nvPr>
            <p:ph idx="1"/>
          </p:nvPr>
        </p:nvGraphicFramePr>
        <p:xfrm>
          <a:off x="457200" y="1600200"/>
          <a:ext cx="8229600" cy="4525963"/>
        </p:xfrm>
        <a:graphic>
          <a:graphicData uri="http://schemas.openxmlformats.org/drawingml/2006/chart">
            <c:chart xmlns:c="http://schemas.openxmlformats.org/drawingml/2006/chart" xmlns:r="http://schemas.openxmlformats.org/officeDocument/2006/relationships" r:id="rId2"/>
          </a:graphicData>
        </a:graphic>
      </p:graphicFrame>
      <p:sp>
        <p:nvSpPr>
          <p:cNvPr id="5" name="Tekstvak 4"/>
          <p:cNvSpPr txBox="1"/>
          <p:nvPr/>
        </p:nvSpPr>
        <p:spPr>
          <a:xfrm>
            <a:off x="1115616" y="6165304"/>
            <a:ext cx="6408712" cy="369332"/>
          </a:xfrm>
          <a:prstGeom prst="rect">
            <a:avLst/>
          </a:prstGeom>
          <a:solidFill>
            <a:srgbClr val="FF0000"/>
          </a:solidFill>
          <a:ln>
            <a:solidFill>
              <a:srgbClr val="FF0000"/>
            </a:solidFill>
          </a:ln>
        </p:spPr>
        <p:txBody>
          <a:bodyPr wrap="square" rtlCol="0">
            <a:spAutoFit/>
          </a:bodyPr>
          <a:lstStyle/>
          <a:p>
            <a:r>
              <a:rPr lang="nl-BE" dirty="0" smtClean="0">
                <a:solidFill>
                  <a:schemeClr val="bg1"/>
                </a:solidFill>
              </a:rPr>
              <a:t>   0       1       1         0        1         1        0        1        1</a:t>
            </a:r>
            <a:endParaRPr lang="nl-BE" dirty="0">
              <a:solidFill>
                <a:schemeClr val="bg1"/>
              </a:solidFill>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smtClean="0"/>
              <a:t>Grafische werking SAR</a:t>
            </a:r>
            <a:endParaRPr lang="nl-BE" dirty="0"/>
          </a:p>
        </p:txBody>
      </p:sp>
      <p:graphicFrame>
        <p:nvGraphicFramePr>
          <p:cNvPr id="4" name="Tijdelijke aanduiding voor inhoud 3"/>
          <p:cNvGraphicFramePr>
            <a:graphicFrameLocks noGrp="1"/>
          </p:cNvGraphicFramePr>
          <p:nvPr>
            <p:ph idx="1"/>
          </p:nvPr>
        </p:nvGraphicFramePr>
        <p:xfrm>
          <a:off x="457200" y="1600200"/>
          <a:ext cx="8229600" cy="4525963"/>
        </p:xfrm>
        <a:graphic>
          <a:graphicData uri="http://schemas.openxmlformats.org/drawingml/2006/chart">
            <c:chart xmlns:c="http://schemas.openxmlformats.org/drawingml/2006/chart" xmlns:r="http://schemas.openxmlformats.org/officeDocument/2006/relationships" r:id="rId2"/>
          </a:graphicData>
        </a:graphic>
      </p:graphicFrame>
      <p:sp>
        <p:nvSpPr>
          <p:cNvPr id="5" name="Tekstvak 4"/>
          <p:cNvSpPr txBox="1"/>
          <p:nvPr/>
        </p:nvSpPr>
        <p:spPr>
          <a:xfrm>
            <a:off x="1115616" y="6165304"/>
            <a:ext cx="6408712" cy="369332"/>
          </a:xfrm>
          <a:prstGeom prst="rect">
            <a:avLst/>
          </a:prstGeom>
          <a:solidFill>
            <a:srgbClr val="FF0000"/>
          </a:solidFill>
          <a:ln>
            <a:solidFill>
              <a:srgbClr val="FF0000"/>
            </a:solidFill>
          </a:ln>
        </p:spPr>
        <p:txBody>
          <a:bodyPr wrap="square" rtlCol="0">
            <a:spAutoFit/>
          </a:bodyPr>
          <a:lstStyle/>
          <a:p>
            <a:r>
              <a:rPr lang="nl-BE" dirty="0" smtClean="0">
                <a:solidFill>
                  <a:schemeClr val="bg1"/>
                </a:solidFill>
              </a:rPr>
              <a:t>   0       1       1         0        1         1        0        1        0       1</a:t>
            </a:r>
            <a:endParaRPr lang="nl-BE" dirty="0">
              <a:solidFill>
                <a:schemeClr val="bg1"/>
              </a:solidFill>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smtClean="0"/>
              <a:t>Grafische werking SAR</a:t>
            </a:r>
            <a:endParaRPr lang="nl-BE" dirty="0"/>
          </a:p>
        </p:txBody>
      </p:sp>
      <p:graphicFrame>
        <p:nvGraphicFramePr>
          <p:cNvPr id="4" name="Tijdelijke aanduiding voor inhoud 3"/>
          <p:cNvGraphicFramePr>
            <a:graphicFrameLocks noGrp="1"/>
          </p:cNvGraphicFramePr>
          <p:nvPr>
            <p:ph idx="1"/>
          </p:nvPr>
        </p:nvGraphicFramePr>
        <p:xfrm>
          <a:off x="457200" y="1600200"/>
          <a:ext cx="8229600" cy="4525963"/>
        </p:xfrm>
        <a:graphic>
          <a:graphicData uri="http://schemas.openxmlformats.org/drawingml/2006/chart">
            <c:chart xmlns:c="http://schemas.openxmlformats.org/drawingml/2006/chart" xmlns:r="http://schemas.openxmlformats.org/officeDocument/2006/relationships" r:id="rId2"/>
          </a:graphicData>
        </a:graphic>
      </p:graphicFrame>
      <p:sp>
        <p:nvSpPr>
          <p:cNvPr id="5" name="Tekstvak 4"/>
          <p:cNvSpPr txBox="1"/>
          <p:nvPr/>
        </p:nvSpPr>
        <p:spPr>
          <a:xfrm>
            <a:off x="1115616" y="6165304"/>
            <a:ext cx="6408712" cy="369332"/>
          </a:xfrm>
          <a:prstGeom prst="rect">
            <a:avLst/>
          </a:prstGeom>
          <a:solidFill>
            <a:srgbClr val="FF0000"/>
          </a:solidFill>
          <a:ln>
            <a:solidFill>
              <a:srgbClr val="FF0000"/>
            </a:solidFill>
          </a:ln>
        </p:spPr>
        <p:txBody>
          <a:bodyPr wrap="square" rtlCol="0">
            <a:spAutoFit/>
          </a:bodyPr>
          <a:lstStyle/>
          <a:p>
            <a:r>
              <a:rPr lang="nl-BE" dirty="0" smtClean="0">
                <a:solidFill>
                  <a:schemeClr val="bg1"/>
                </a:solidFill>
              </a:rPr>
              <a:t>   0       1       1         0        1         1        0        1        0       0        1</a:t>
            </a:r>
            <a:endParaRPr lang="nl-BE" dirty="0">
              <a:solidFill>
                <a:schemeClr val="bg1"/>
              </a:solidFill>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smtClean="0"/>
              <a:t>Grafische werking SAR</a:t>
            </a:r>
            <a:endParaRPr lang="nl-BE" dirty="0"/>
          </a:p>
        </p:txBody>
      </p:sp>
      <p:graphicFrame>
        <p:nvGraphicFramePr>
          <p:cNvPr id="4" name="Tijdelijke aanduiding voor inhoud 3"/>
          <p:cNvGraphicFramePr>
            <a:graphicFrameLocks noGrp="1"/>
          </p:cNvGraphicFramePr>
          <p:nvPr>
            <p:ph idx="1"/>
          </p:nvPr>
        </p:nvGraphicFramePr>
        <p:xfrm>
          <a:off x="457200" y="1600200"/>
          <a:ext cx="8229600" cy="4525963"/>
        </p:xfrm>
        <a:graphic>
          <a:graphicData uri="http://schemas.openxmlformats.org/drawingml/2006/chart">
            <c:chart xmlns:c="http://schemas.openxmlformats.org/drawingml/2006/chart" xmlns:r="http://schemas.openxmlformats.org/officeDocument/2006/relationships" r:id="rId2"/>
          </a:graphicData>
        </a:graphic>
      </p:graphicFrame>
      <p:sp>
        <p:nvSpPr>
          <p:cNvPr id="5" name="Tekstvak 4"/>
          <p:cNvSpPr txBox="1"/>
          <p:nvPr/>
        </p:nvSpPr>
        <p:spPr>
          <a:xfrm>
            <a:off x="1115616" y="6165304"/>
            <a:ext cx="6408712" cy="369332"/>
          </a:xfrm>
          <a:prstGeom prst="rect">
            <a:avLst/>
          </a:prstGeom>
          <a:solidFill>
            <a:srgbClr val="FF0000"/>
          </a:solidFill>
          <a:ln>
            <a:solidFill>
              <a:srgbClr val="FF0000"/>
            </a:solidFill>
          </a:ln>
        </p:spPr>
        <p:txBody>
          <a:bodyPr wrap="square" rtlCol="0">
            <a:spAutoFit/>
          </a:bodyPr>
          <a:lstStyle/>
          <a:p>
            <a:r>
              <a:rPr lang="nl-BE" dirty="0" smtClean="0">
                <a:solidFill>
                  <a:schemeClr val="bg1"/>
                </a:solidFill>
              </a:rPr>
              <a:t>   0       1       1         0        1         1        0        1        0       0        0        1</a:t>
            </a:r>
            <a:endParaRPr lang="nl-BE" dirty="0">
              <a:solidFill>
                <a:schemeClr val="bg1"/>
              </a:solidFill>
            </a:endParaRPr>
          </a:p>
        </p:txBody>
      </p:sp>
      <p:sp>
        <p:nvSpPr>
          <p:cNvPr id="6" name="Tekstvak 5"/>
          <p:cNvSpPr txBox="1"/>
          <p:nvPr/>
        </p:nvSpPr>
        <p:spPr>
          <a:xfrm>
            <a:off x="1115616" y="6165304"/>
            <a:ext cx="6408712" cy="369332"/>
          </a:xfrm>
          <a:prstGeom prst="rect">
            <a:avLst/>
          </a:prstGeom>
          <a:solidFill>
            <a:srgbClr val="FF0000"/>
          </a:solidFill>
          <a:ln>
            <a:solidFill>
              <a:srgbClr val="FF0000"/>
            </a:solidFill>
          </a:ln>
        </p:spPr>
        <p:txBody>
          <a:bodyPr wrap="square" rtlCol="0">
            <a:spAutoFit/>
          </a:bodyPr>
          <a:lstStyle/>
          <a:p>
            <a:r>
              <a:rPr lang="nl-BE" dirty="0" smtClean="0">
                <a:solidFill>
                  <a:schemeClr val="bg1"/>
                </a:solidFill>
              </a:rPr>
              <a:t>   0       1       1         0        1         1        0        1        0       0        0        1</a:t>
            </a:r>
            <a:endParaRPr lang="nl-BE" dirty="0">
              <a:solidFill>
                <a:schemeClr val="bg1"/>
              </a:solidFill>
            </a:endParaRPr>
          </a:p>
        </p:txBody>
      </p:sp>
      <p:sp>
        <p:nvSpPr>
          <p:cNvPr id="7" name="Tekstvak 6"/>
          <p:cNvSpPr txBox="1"/>
          <p:nvPr/>
        </p:nvSpPr>
        <p:spPr>
          <a:xfrm>
            <a:off x="1115616" y="6165304"/>
            <a:ext cx="6408712" cy="369332"/>
          </a:xfrm>
          <a:prstGeom prst="rect">
            <a:avLst/>
          </a:prstGeom>
          <a:solidFill>
            <a:srgbClr val="FF0000"/>
          </a:solidFill>
          <a:ln>
            <a:solidFill>
              <a:srgbClr val="FF0000"/>
            </a:solidFill>
          </a:ln>
        </p:spPr>
        <p:txBody>
          <a:bodyPr wrap="square" rtlCol="0">
            <a:spAutoFit/>
          </a:bodyPr>
          <a:lstStyle/>
          <a:p>
            <a:r>
              <a:rPr lang="nl-BE" dirty="0" smtClean="0">
                <a:solidFill>
                  <a:schemeClr val="bg1"/>
                </a:solidFill>
              </a:rPr>
              <a:t>   0       1       1         0        1         1        0        1        0       0        0        0</a:t>
            </a:r>
            <a:endParaRPr lang="nl-BE" dirty="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smtClean="0"/>
              <a:t>Grafisch eindresultaat</a:t>
            </a:r>
            <a:endParaRPr lang="nl-BE" dirty="0"/>
          </a:p>
        </p:txBody>
      </p:sp>
      <p:graphicFrame>
        <p:nvGraphicFramePr>
          <p:cNvPr id="4" name="Tijdelijke aanduiding voor inhoud 3"/>
          <p:cNvGraphicFramePr>
            <a:graphicFrameLocks noGrp="1"/>
          </p:cNvGraphicFramePr>
          <p:nvPr>
            <p:ph idx="1"/>
          </p:nvPr>
        </p:nvGraphicFramePr>
        <p:xfrm>
          <a:off x="457200" y="1600200"/>
          <a:ext cx="8229600" cy="4525963"/>
        </p:xfrm>
        <a:graphic>
          <a:graphicData uri="http://schemas.openxmlformats.org/drawingml/2006/chart">
            <c:chart xmlns:c="http://schemas.openxmlformats.org/drawingml/2006/chart" xmlns:r="http://schemas.openxmlformats.org/officeDocument/2006/relationships" r:id="rId2"/>
          </a:graphicData>
        </a:graphic>
      </p:graphicFrame>
      <p:sp>
        <p:nvSpPr>
          <p:cNvPr id="6" name="Tekstvak 5"/>
          <p:cNvSpPr txBox="1"/>
          <p:nvPr/>
        </p:nvSpPr>
        <p:spPr>
          <a:xfrm>
            <a:off x="1115616" y="6165304"/>
            <a:ext cx="6408712" cy="369332"/>
          </a:xfrm>
          <a:prstGeom prst="rect">
            <a:avLst/>
          </a:prstGeom>
          <a:solidFill>
            <a:srgbClr val="FF0000"/>
          </a:solidFill>
          <a:ln>
            <a:solidFill>
              <a:srgbClr val="FF0000"/>
            </a:solidFill>
          </a:ln>
        </p:spPr>
        <p:txBody>
          <a:bodyPr wrap="square" rtlCol="0">
            <a:spAutoFit/>
          </a:bodyPr>
          <a:lstStyle/>
          <a:p>
            <a:r>
              <a:rPr lang="nl-BE" dirty="0" smtClean="0">
                <a:solidFill>
                  <a:schemeClr val="bg1"/>
                </a:solidFill>
              </a:rPr>
              <a:t>   0       1       1         0        1         1        0        1        0       0        0        0</a:t>
            </a:r>
            <a:endParaRPr lang="nl-BE" dirty="0">
              <a:solidFill>
                <a:schemeClr val="bg1"/>
              </a:solidFill>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smtClean="0"/>
              <a:t>Samengevat</a:t>
            </a:r>
            <a:endParaRPr lang="nl-BE" dirty="0"/>
          </a:p>
        </p:txBody>
      </p:sp>
      <p:sp>
        <p:nvSpPr>
          <p:cNvPr id="3" name="Tijdelijke aanduiding voor inhoud 2"/>
          <p:cNvSpPr>
            <a:spLocks noGrp="1"/>
          </p:cNvSpPr>
          <p:nvPr>
            <p:ph idx="1"/>
          </p:nvPr>
        </p:nvSpPr>
        <p:spPr/>
        <p:txBody>
          <a:bodyPr/>
          <a:lstStyle/>
          <a:p>
            <a:r>
              <a:rPr lang="nl-BE" dirty="0" smtClean="0"/>
              <a:t>De 12-bit digitale benadering van 2,13 V bij een referentiespanning van 5 V bedraagt:</a:t>
            </a:r>
          </a:p>
          <a:p>
            <a:pPr lvl="1"/>
            <a:r>
              <a:rPr lang="nl-BE" dirty="0" smtClean="0"/>
              <a:t>0110 1101 0000 (6D0 Hexadecimaal)</a:t>
            </a:r>
          </a:p>
          <a:p>
            <a:r>
              <a:rPr lang="nl-BE" dirty="0" smtClean="0"/>
              <a:t>Rekenkundig kan deze waarde als volgt worden berekend:</a:t>
            </a:r>
            <a:endParaRPr lang="nl-BE" dirty="0"/>
          </a:p>
        </p:txBody>
      </p:sp>
      <p:graphicFrame>
        <p:nvGraphicFramePr>
          <p:cNvPr id="4" name="Object 3"/>
          <p:cNvGraphicFramePr>
            <a:graphicFrameLocks noChangeAspect="1"/>
          </p:cNvGraphicFramePr>
          <p:nvPr/>
        </p:nvGraphicFramePr>
        <p:xfrm>
          <a:off x="2170113" y="4365625"/>
          <a:ext cx="5670550" cy="2016125"/>
        </p:xfrm>
        <a:graphic>
          <a:graphicData uri="http://schemas.openxmlformats.org/presentationml/2006/ole">
            <p:oleObj spid="_x0000_s1026" name="Vergelijking" r:id="rId3" imgW="2286000" imgH="812520" progId="Equation.3">
              <p:embed/>
            </p:oleObj>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smtClean="0"/>
              <a:t>Analoog naar digitaal omzetter</a:t>
            </a:r>
            <a:endParaRPr lang="nl-BE" dirty="0"/>
          </a:p>
        </p:txBody>
      </p:sp>
      <p:sp>
        <p:nvSpPr>
          <p:cNvPr id="3" name="Tijdelijke aanduiding voor inhoud 2"/>
          <p:cNvSpPr>
            <a:spLocks noGrp="1"/>
          </p:cNvSpPr>
          <p:nvPr>
            <p:ph idx="1"/>
          </p:nvPr>
        </p:nvSpPr>
        <p:spPr/>
        <p:txBody>
          <a:bodyPr>
            <a:normAutofit fontScale="85000" lnSpcReduction="20000"/>
          </a:bodyPr>
          <a:lstStyle/>
          <a:p>
            <a:r>
              <a:rPr lang="nl-BE" dirty="0" smtClean="0"/>
              <a:t>Omdat een CPU enkel met bits kan omgaan moet er dus een manier worden bedacht om een analoge waarde om te zetten in een reeks enen en nullen. Met dat “getal” kan dan worden verder gewerkt in programma’s</a:t>
            </a:r>
          </a:p>
          <a:p>
            <a:r>
              <a:rPr lang="nl-BE" dirty="0" smtClean="0"/>
              <a:t>Het aantal bits bepaalt de nauwkeurigheid van de </a:t>
            </a:r>
            <a:r>
              <a:rPr lang="nl-BE" dirty="0" smtClean="0"/>
              <a:t>digitale benadering. </a:t>
            </a:r>
            <a:r>
              <a:rPr lang="nl-BE" dirty="0" smtClean="0"/>
              <a:t>Hoe meer bits, hoe nauwkeuriger, maar ook hoe trager!</a:t>
            </a:r>
          </a:p>
          <a:p>
            <a:r>
              <a:rPr lang="nl-BE" dirty="0" smtClean="0"/>
              <a:t>Voor de </a:t>
            </a:r>
            <a:r>
              <a:rPr lang="nl-BE" dirty="0" smtClean="0"/>
              <a:t>uiteenzetting van de werking </a:t>
            </a:r>
            <a:r>
              <a:rPr lang="nl-BE" dirty="0" smtClean="0"/>
              <a:t>van een ADC, wordt gebruik gemaakt van een SAR </a:t>
            </a:r>
            <a:r>
              <a:rPr lang="nl-BE" dirty="0" smtClean="0"/>
              <a:t>ADC. Dit </a:t>
            </a:r>
            <a:r>
              <a:rPr lang="nl-BE" dirty="0" smtClean="0"/>
              <a:t>omdat de C8051F120 enkel beschikt over SAR (</a:t>
            </a:r>
            <a:r>
              <a:rPr lang="nl-BE" dirty="0" err="1" smtClean="0"/>
              <a:t>successive</a:t>
            </a:r>
            <a:r>
              <a:rPr lang="nl-BE" dirty="0" smtClean="0"/>
              <a:t> </a:t>
            </a:r>
            <a:r>
              <a:rPr lang="nl-BE" dirty="0" err="1" smtClean="0"/>
              <a:t>approximation</a:t>
            </a:r>
            <a:r>
              <a:rPr lang="nl-BE" dirty="0" smtClean="0"/>
              <a:t> register) </a:t>
            </a:r>
            <a:r>
              <a:rPr lang="nl-BE" dirty="0" err="1" smtClean="0"/>
              <a:t>ADC’s</a:t>
            </a:r>
            <a:endParaRPr lang="nl-BE"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smtClean="0"/>
              <a:t>De C8051F120 SAR </a:t>
            </a:r>
            <a:r>
              <a:rPr lang="nl-BE" dirty="0" err="1" smtClean="0"/>
              <a:t>ADC’s</a:t>
            </a:r>
            <a:endParaRPr lang="nl-BE" dirty="0"/>
          </a:p>
        </p:txBody>
      </p:sp>
      <p:sp>
        <p:nvSpPr>
          <p:cNvPr id="3" name="Tijdelijke aanduiding voor inhoud 2"/>
          <p:cNvSpPr>
            <a:spLocks noGrp="1"/>
          </p:cNvSpPr>
          <p:nvPr>
            <p:ph idx="1"/>
          </p:nvPr>
        </p:nvSpPr>
        <p:spPr/>
        <p:txBody>
          <a:bodyPr/>
          <a:lstStyle/>
          <a:p>
            <a:r>
              <a:rPr lang="nl-BE" dirty="0" smtClean="0"/>
              <a:t>ADC0 =&gt; 12/10 bit ADC (Vanaf pagina 49)</a:t>
            </a:r>
          </a:p>
          <a:p>
            <a:r>
              <a:rPr lang="nl-BE" dirty="0" smtClean="0"/>
              <a:t>ADC2 =&gt; 8 bit ADC (Vanaf pagina 85)</a:t>
            </a:r>
          </a:p>
          <a:p>
            <a:r>
              <a:rPr lang="nl-BE" dirty="0" smtClean="0"/>
              <a:t>Voor het instellen van de referentiespanning zie pagina 109 en 110</a:t>
            </a:r>
            <a:endParaRPr lang="nl-BE"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smtClean="0"/>
              <a:t>ADC0</a:t>
            </a:r>
            <a:endParaRPr lang="nl-BE" dirty="0"/>
          </a:p>
        </p:txBody>
      </p:sp>
      <p:sp>
        <p:nvSpPr>
          <p:cNvPr id="3" name="Tijdelijke aanduiding voor inhoud 2"/>
          <p:cNvSpPr>
            <a:spLocks noGrp="1"/>
          </p:cNvSpPr>
          <p:nvPr>
            <p:ph idx="1"/>
          </p:nvPr>
        </p:nvSpPr>
        <p:spPr/>
        <p:txBody>
          <a:bodyPr/>
          <a:lstStyle/>
          <a:p>
            <a:endParaRPr lang="nl-BE"/>
          </a:p>
        </p:txBody>
      </p:sp>
      <p:pic>
        <p:nvPicPr>
          <p:cNvPr id="4098" name="Picture 2"/>
          <p:cNvPicPr>
            <a:picLocks noChangeAspect="1" noChangeArrowheads="1"/>
          </p:cNvPicPr>
          <p:nvPr/>
        </p:nvPicPr>
        <p:blipFill>
          <a:blip r:embed="rId2" cstate="print"/>
          <a:srcRect/>
          <a:stretch>
            <a:fillRect/>
          </a:stretch>
        </p:blipFill>
        <p:spPr bwMode="auto">
          <a:xfrm>
            <a:off x="85725" y="1589484"/>
            <a:ext cx="8972550" cy="5295900"/>
          </a:xfrm>
          <a:prstGeom prst="rect">
            <a:avLst/>
          </a:prstGeom>
          <a:noFill/>
          <a:ln w="9525">
            <a:noFill/>
            <a:miter lim="800000"/>
            <a:headEnd/>
            <a:tailEnd/>
          </a:ln>
        </p:spPr>
      </p:pic>
      <p:sp>
        <p:nvSpPr>
          <p:cNvPr id="5" name="Ovaal 4"/>
          <p:cNvSpPr/>
          <p:nvPr/>
        </p:nvSpPr>
        <p:spPr>
          <a:xfrm>
            <a:off x="1115616" y="5589240"/>
            <a:ext cx="1296144" cy="1224136"/>
          </a:xfrm>
          <a:prstGeom prst="ellipse">
            <a:avLst/>
          </a:prstGeom>
          <a:solidFill>
            <a:schemeClr val="accent1">
              <a:alpha val="0"/>
            </a:schemeClr>
          </a:solid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6" name="Ovaal 5"/>
          <p:cNvSpPr/>
          <p:nvPr/>
        </p:nvSpPr>
        <p:spPr>
          <a:xfrm>
            <a:off x="2411760" y="5589240"/>
            <a:ext cx="1296144" cy="1224136"/>
          </a:xfrm>
          <a:prstGeom prst="ellipse">
            <a:avLst/>
          </a:prstGeom>
          <a:solidFill>
            <a:schemeClr val="accent1">
              <a:alpha val="0"/>
            </a:schemeClr>
          </a:solid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7" name="Ovaal 6"/>
          <p:cNvSpPr/>
          <p:nvPr/>
        </p:nvSpPr>
        <p:spPr>
          <a:xfrm>
            <a:off x="3707904" y="5589240"/>
            <a:ext cx="1296144" cy="1224136"/>
          </a:xfrm>
          <a:prstGeom prst="ellipse">
            <a:avLst/>
          </a:prstGeom>
          <a:solidFill>
            <a:schemeClr val="accent1">
              <a:alpha val="0"/>
            </a:schemeClr>
          </a:solid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8" name="Ovaal 7"/>
          <p:cNvSpPr/>
          <p:nvPr/>
        </p:nvSpPr>
        <p:spPr>
          <a:xfrm>
            <a:off x="5076056" y="5589240"/>
            <a:ext cx="1296144" cy="1224136"/>
          </a:xfrm>
          <a:prstGeom prst="ellipse">
            <a:avLst/>
          </a:prstGeom>
          <a:solidFill>
            <a:schemeClr val="accent1">
              <a:alpha val="0"/>
            </a:schemeClr>
          </a:solid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9" name="Ovaal 8"/>
          <p:cNvSpPr/>
          <p:nvPr/>
        </p:nvSpPr>
        <p:spPr>
          <a:xfrm>
            <a:off x="6372200" y="2636912"/>
            <a:ext cx="1296144" cy="1224136"/>
          </a:xfrm>
          <a:prstGeom prst="ellipse">
            <a:avLst/>
          </a:prstGeom>
          <a:solidFill>
            <a:schemeClr val="accent1">
              <a:alpha val="0"/>
            </a:schemeClr>
          </a:solid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0" name="Ovaal 9"/>
          <p:cNvSpPr/>
          <p:nvPr/>
        </p:nvSpPr>
        <p:spPr>
          <a:xfrm>
            <a:off x="6372200" y="3933056"/>
            <a:ext cx="1296144" cy="1224136"/>
          </a:xfrm>
          <a:prstGeom prst="ellipse">
            <a:avLst/>
          </a:prstGeom>
          <a:solidFill>
            <a:schemeClr val="accent1">
              <a:alpha val="0"/>
            </a:schemeClr>
          </a:solid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ppt_x"/>
                                          </p:val>
                                        </p:tav>
                                        <p:tav tm="100000">
                                          <p:val>
                                            <p:strVal val="#ppt_x"/>
                                          </p:val>
                                        </p:tav>
                                      </p:tavLst>
                                    </p:anim>
                                    <p:anim calcmode="lin" valueType="num">
                                      <p:cBhvr additive="base">
                                        <p:cTn id="1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anim calcmode="lin" valueType="num">
                                      <p:cBhvr additive="base">
                                        <p:cTn id="23" dur="500" fill="hold"/>
                                        <p:tgtEl>
                                          <p:spTgt spid="8"/>
                                        </p:tgtEl>
                                        <p:attrNameLst>
                                          <p:attrName>ppt_x</p:attrName>
                                        </p:attrNameLst>
                                      </p:cBhvr>
                                      <p:tavLst>
                                        <p:tav tm="0">
                                          <p:val>
                                            <p:strVal val="#ppt_x"/>
                                          </p:val>
                                        </p:tav>
                                        <p:tav tm="100000">
                                          <p:val>
                                            <p:strVal val="#ppt_x"/>
                                          </p:val>
                                        </p:tav>
                                      </p:tavLst>
                                    </p:anim>
                                    <p:anim calcmode="lin" valueType="num">
                                      <p:cBhvr additive="base">
                                        <p:cTn id="2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9"/>
                                        </p:tgtEl>
                                        <p:attrNameLst>
                                          <p:attrName>style.visibility</p:attrName>
                                        </p:attrNameLst>
                                      </p:cBhvr>
                                      <p:to>
                                        <p:strVal val="visible"/>
                                      </p:to>
                                    </p:set>
                                    <p:anim calcmode="lin" valueType="num">
                                      <p:cBhvr additive="base">
                                        <p:cTn id="29" dur="500" fill="hold"/>
                                        <p:tgtEl>
                                          <p:spTgt spid="9"/>
                                        </p:tgtEl>
                                        <p:attrNameLst>
                                          <p:attrName>ppt_x</p:attrName>
                                        </p:attrNameLst>
                                      </p:cBhvr>
                                      <p:tavLst>
                                        <p:tav tm="0">
                                          <p:val>
                                            <p:strVal val="#ppt_x"/>
                                          </p:val>
                                        </p:tav>
                                        <p:tav tm="100000">
                                          <p:val>
                                            <p:strVal val="#ppt_x"/>
                                          </p:val>
                                        </p:tav>
                                      </p:tavLst>
                                    </p:anim>
                                    <p:anim calcmode="lin" valueType="num">
                                      <p:cBhvr additive="base">
                                        <p:cTn id="30" dur="500" fill="hold"/>
                                        <p:tgtEl>
                                          <p:spTgt spid="9"/>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10"/>
                                        </p:tgtEl>
                                        <p:attrNameLst>
                                          <p:attrName>style.visibility</p:attrName>
                                        </p:attrNameLst>
                                      </p:cBhvr>
                                      <p:to>
                                        <p:strVal val="visible"/>
                                      </p:to>
                                    </p:set>
                                    <p:anim calcmode="lin" valueType="num">
                                      <p:cBhvr additive="base">
                                        <p:cTn id="33" dur="500" fill="hold"/>
                                        <p:tgtEl>
                                          <p:spTgt spid="10"/>
                                        </p:tgtEl>
                                        <p:attrNameLst>
                                          <p:attrName>ppt_x</p:attrName>
                                        </p:attrNameLst>
                                      </p:cBhvr>
                                      <p:tavLst>
                                        <p:tav tm="0">
                                          <p:val>
                                            <p:strVal val="#ppt_x"/>
                                          </p:val>
                                        </p:tav>
                                        <p:tav tm="100000">
                                          <p:val>
                                            <p:strVal val="#ppt_x"/>
                                          </p:val>
                                        </p:tav>
                                      </p:tavLst>
                                    </p:anim>
                                    <p:anim calcmode="lin" valueType="num">
                                      <p:cBhvr additive="base">
                                        <p:cTn id="3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smtClean="0"/>
              <a:t>ADC0</a:t>
            </a:r>
            <a:endParaRPr lang="nl-BE" dirty="0"/>
          </a:p>
        </p:txBody>
      </p:sp>
      <p:sp>
        <p:nvSpPr>
          <p:cNvPr id="3" name="Tijdelijke aanduiding voor inhoud 2"/>
          <p:cNvSpPr>
            <a:spLocks noGrp="1"/>
          </p:cNvSpPr>
          <p:nvPr>
            <p:ph idx="1"/>
          </p:nvPr>
        </p:nvSpPr>
        <p:spPr/>
        <p:txBody>
          <a:bodyPr/>
          <a:lstStyle/>
          <a:p>
            <a:r>
              <a:rPr lang="nl-BE" dirty="0" smtClean="0"/>
              <a:t>Instellen van de </a:t>
            </a:r>
            <a:r>
              <a:rPr lang="nl-BE" dirty="0" err="1" smtClean="0"/>
              <a:t>Multiplexer</a:t>
            </a:r>
            <a:r>
              <a:rPr lang="nl-BE" dirty="0" smtClean="0"/>
              <a:t> via de registers AMX0CF en AMX0SL </a:t>
            </a:r>
          </a:p>
          <a:p>
            <a:pPr lvl="1"/>
            <a:r>
              <a:rPr lang="nl-BE" b="1" dirty="0" smtClean="0"/>
              <a:t>Ter info, de </a:t>
            </a:r>
            <a:r>
              <a:rPr lang="nl-BE" b="1" dirty="0" err="1" smtClean="0"/>
              <a:t>onboard</a:t>
            </a:r>
            <a:r>
              <a:rPr lang="nl-BE" b="1" dirty="0" smtClean="0"/>
              <a:t> temperatuursensor bevindt zich op kanaal 9!</a:t>
            </a:r>
          </a:p>
          <a:p>
            <a:r>
              <a:rPr lang="nl-BE" dirty="0" smtClean="0"/>
              <a:t>Instellen van ADC0 via ADC0CN (controle) en ADC0CF (configuratie)</a:t>
            </a:r>
          </a:p>
          <a:p>
            <a:r>
              <a:rPr lang="nl-BE" dirty="0" smtClean="0"/>
              <a:t>De digitale waarde bevindt zich in de registers ADC0H en ADC0L </a:t>
            </a:r>
            <a:endParaRPr lang="nl-BE"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smtClean="0"/>
              <a:t>Instellen referentiespanning</a:t>
            </a:r>
            <a:endParaRPr lang="nl-BE" dirty="0"/>
          </a:p>
        </p:txBody>
      </p:sp>
      <p:pic>
        <p:nvPicPr>
          <p:cNvPr id="5122" name="Picture 2"/>
          <p:cNvPicPr>
            <a:picLocks noGrp="1" noChangeAspect="1" noChangeArrowheads="1"/>
          </p:cNvPicPr>
          <p:nvPr>
            <p:ph idx="1"/>
          </p:nvPr>
        </p:nvPicPr>
        <p:blipFill>
          <a:blip r:embed="rId2" cstate="print"/>
          <a:srcRect/>
          <a:stretch>
            <a:fillRect/>
          </a:stretch>
        </p:blipFill>
        <p:spPr bwMode="auto">
          <a:xfrm>
            <a:off x="1331640" y="1168658"/>
            <a:ext cx="6408712" cy="5329169"/>
          </a:xfrm>
          <a:prstGeom prst="rect">
            <a:avLst/>
          </a:prstGeom>
          <a:noFill/>
          <a:ln w="9525">
            <a:noFill/>
            <a:miter lim="800000"/>
            <a:headEnd/>
            <a:tailEnd/>
          </a:ln>
        </p:spPr>
      </p:pic>
      <p:sp>
        <p:nvSpPr>
          <p:cNvPr id="5" name="Ovaal 4"/>
          <p:cNvSpPr/>
          <p:nvPr/>
        </p:nvSpPr>
        <p:spPr>
          <a:xfrm>
            <a:off x="4211960" y="1052736"/>
            <a:ext cx="1296144" cy="1224136"/>
          </a:xfrm>
          <a:prstGeom prst="ellipse">
            <a:avLst/>
          </a:prstGeom>
          <a:solidFill>
            <a:schemeClr val="accent1">
              <a:alpha val="0"/>
            </a:schemeClr>
          </a:solid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nl-BE" dirty="0" smtClean="0"/>
              <a:t>Gebruik van de </a:t>
            </a:r>
            <a:r>
              <a:rPr lang="nl-BE" dirty="0" err="1" smtClean="0"/>
              <a:t>onboard</a:t>
            </a:r>
            <a:r>
              <a:rPr lang="nl-BE" dirty="0" smtClean="0"/>
              <a:t> temperatuurssensor</a:t>
            </a:r>
            <a:endParaRPr lang="nl-BE" dirty="0"/>
          </a:p>
        </p:txBody>
      </p:sp>
      <p:pic>
        <p:nvPicPr>
          <p:cNvPr id="6146" name="Picture 2"/>
          <p:cNvPicPr>
            <a:picLocks noChangeAspect="1" noChangeArrowheads="1"/>
          </p:cNvPicPr>
          <p:nvPr/>
        </p:nvPicPr>
        <p:blipFill>
          <a:blip r:embed="rId2" cstate="print"/>
          <a:srcRect/>
          <a:stretch>
            <a:fillRect/>
          </a:stretch>
        </p:blipFill>
        <p:spPr bwMode="auto">
          <a:xfrm>
            <a:off x="1666875" y="1872580"/>
            <a:ext cx="5810250" cy="40767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smtClean="0"/>
              <a:t>Basiscomponenten van een SAR</a:t>
            </a:r>
            <a:endParaRPr lang="nl-BE" dirty="0"/>
          </a:p>
        </p:txBody>
      </p:sp>
      <p:sp>
        <p:nvSpPr>
          <p:cNvPr id="4" name="Rechthoek 3"/>
          <p:cNvSpPr/>
          <p:nvPr/>
        </p:nvSpPr>
        <p:spPr>
          <a:xfrm>
            <a:off x="2555776" y="1700808"/>
            <a:ext cx="2088232" cy="9361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2000" dirty="0" smtClean="0"/>
              <a:t>SAR</a:t>
            </a:r>
            <a:endParaRPr lang="nl-BE" sz="2000" dirty="0"/>
          </a:p>
        </p:txBody>
      </p:sp>
      <p:sp>
        <p:nvSpPr>
          <p:cNvPr id="6" name="Rechthoek 5"/>
          <p:cNvSpPr/>
          <p:nvPr/>
        </p:nvSpPr>
        <p:spPr>
          <a:xfrm>
            <a:off x="2555776" y="3068960"/>
            <a:ext cx="2088232" cy="9361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2000" dirty="0" smtClean="0"/>
              <a:t>DAC</a:t>
            </a:r>
            <a:endParaRPr lang="nl-BE" sz="2000" dirty="0"/>
          </a:p>
        </p:txBody>
      </p:sp>
      <p:sp>
        <p:nvSpPr>
          <p:cNvPr id="7" name="Gelijkbenige driehoek 6"/>
          <p:cNvSpPr/>
          <p:nvPr/>
        </p:nvSpPr>
        <p:spPr>
          <a:xfrm>
            <a:off x="5724128" y="4797152"/>
            <a:ext cx="1224136" cy="936104"/>
          </a:xfrm>
          <a:prstGeom prst="triangle">
            <a:avLst/>
          </a:prstGeom>
          <a:scene3d>
            <a:camera prst="orthographicFront">
              <a:rot lat="0" lon="0" rev="16200000"/>
            </a:camera>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tlCol="0" anchor="ctr">
            <a:flatTx/>
          </a:bodyPr>
          <a:lstStyle/>
          <a:p>
            <a:pPr algn="ctr"/>
            <a:endParaRPr lang="nl-BE" dirty="0"/>
          </a:p>
        </p:txBody>
      </p:sp>
      <p:sp>
        <p:nvSpPr>
          <p:cNvPr id="14" name="Rechthoek 13"/>
          <p:cNvSpPr/>
          <p:nvPr/>
        </p:nvSpPr>
        <p:spPr>
          <a:xfrm>
            <a:off x="2555776" y="5229200"/>
            <a:ext cx="2088232"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dirty="0" smtClean="0"/>
              <a:t>Sample &amp; </a:t>
            </a:r>
            <a:r>
              <a:rPr lang="nl-BE" dirty="0" err="1" smtClean="0"/>
              <a:t>Hold</a:t>
            </a:r>
            <a:endParaRPr lang="nl-BE" dirty="0"/>
          </a:p>
        </p:txBody>
      </p:sp>
      <p:sp>
        <p:nvSpPr>
          <p:cNvPr id="23" name="PIJL-OMLAAG 22"/>
          <p:cNvSpPr/>
          <p:nvPr/>
        </p:nvSpPr>
        <p:spPr>
          <a:xfrm>
            <a:off x="3347864" y="2708920"/>
            <a:ext cx="504056" cy="2880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cxnSp>
        <p:nvCxnSpPr>
          <p:cNvPr id="25" name="Vorm 24"/>
          <p:cNvCxnSpPr>
            <a:stCxn id="6" idx="2"/>
          </p:cNvCxnSpPr>
          <p:nvPr/>
        </p:nvCxnSpPr>
        <p:spPr>
          <a:xfrm rot="16200000" flipH="1">
            <a:off x="4193958" y="3410998"/>
            <a:ext cx="1080120" cy="2268252"/>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1" name="Rechte verbindingslijn met pijl 30"/>
          <p:cNvCxnSpPr>
            <a:stCxn id="14" idx="3"/>
          </p:cNvCxnSpPr>
          <p:nvPr/>
        </p:nvCxnSpPr>
        <p:spPr>
          <a:xfrm flipV="1">
            <a:off x="4644008" y="5476582"/>
            <a:ext cx="1224136" cy="464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0" name="Plus 49"/>
          <p:cNvSpPr/>
          <p:nvPr/>
        </p:nvSpPr>
        <p:spPr>
          <a:xfrm>
            <a:off x="5868144" y="4941168"/>
            <a:ext cx="360040" cy="288032"/>
          </a:xfrm>
          <a:prstGeom prst="mathPlu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51" name="Min 50"/>
          <p:cNvSpPr/>
          <p:nvPr/>
        </p:nvSpPr>
        <p:spPr>
          <a:xfrm>
            <a:off x="5868144" y="5301208"/>
            <a:ext cx="360040" cy="360040"/>
          </a:xfrm>
          <a:prstGeom prst="mathMinu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cxnSp>
        <p:nvCxnSpPr>
          <p:cNvPr id="61" name="Rechte verbindingslijn met pijl 60"/>
          <p:cNvCxnSpPr/>
          <p:nvPr/>
        </p:nvCxnSpPr>
        <p:spPr>
          <a:xfrm flipV="1">
            <a:off x="1619672" y="5512586"/>
            <a:ext cx="936104" cy="464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nvGrpSpPr>
          <p:cNvPr id="98" name="Groep 97"/>
          <p:cNvGrpSpPr/>
          <p:nvPr/>
        </p:nvGrpSpPr>
        <p:grpSpPr>
          <a:xfrm>
            <a:off x="4644008" y="2420888"/>
            <a:ext cx="2664296" cy="2838312"/>
            <a:chOff x="3419872" y="2420888"/>
            <a:chExt cx="2664296" cy="2838312"/>
          </a:xfrm>
        </p:grpSpPr>
        <p:cxnSp>
          <p:nvCxnSpPr>
            <p:cNvPr id="66" name="Rechte verbindingslijn 65"/>
            <p:cNvCxnSpPr/>
            <p:nvPr/>
          </p:nvCxnSpPr>
          <p:spPr>
            <a:xfrm flipV="1">
              <a:off x="5580112" y="5248800"/>
              <a:ext cx="504056" cy="10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Rechte verbindingslijn 75"/>
            <p:cNvCxnSpPr/>
            <p:nvPr/>
          </p:nvCxnSpPr>
          <p:spPr>
            <a:xfrm rot="5400000" flipH="1" flipV="1">
              <a:off x="4671168" y="3833888"/>
              <a:ext cx="2826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0" name="Rechte verbindingslijn met pijl 79"/>
            <p:cNvCxnSpPr/>
            <p:nvPr/>
          </p:nvCxnSpPr>
          <p:spPr>
            <a:xfrm rot="10800000">
              <a:off x="3419872" y="2420888"/>
              <a:ext cx="2664296"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cxnSp>
        <p:nvCxnSpPr>
          <p:cNvPr id="100" name="Rechte verbindingslijn met pijl 99"/>
          <p:cNvCxnSpPr/>
          <p:nvPr/>
        </p:nvCxnSpPr>
        <p:spPr>
          <a:xfrm>
            <a:off x="4716016" y="1916832"/>
            <a:ext cx="2592288"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4" name="Tekstvak 103"/>
          <p:cNvSpPr txBox="1"/>
          <p:nvPr/>
        </p:nvSpPr>
        <p:spPr>
          <a:xfrm>
            <a:off x="5004048" y="1717200"/>
            <a:ext cx="1854226" cy="369332"/>
          </a:xfrm>
          <a:prstGeom prst="rect">
            <a:avLst/>
          </a:prstGeom>
          <a:noFill/>
        </p:spPr>
        <p:txBody>
          <a:bodyPr wrap="none" rtlCol="0">
            <a:spAutoFit/>
          </a:bodyPr>
          <a:lstStyle/>
          <a:p>
            <a:r>
              <a:rPr lang="nl-BE" dirty="0" smtClean="0"/>
              <a:t>End of </a:t>
            </a:r>
            <a:r>
              <a:rPr lang="nl-BE" dirty="0" err="1" smtClean="0"/>
              <a:t>conversion</a:t>
            </a:r>
            <a:endParaRPr lang="nl-BE" dirty="0"/>
          </a:p>
        </p:txBody>
      </p:sp>
      <p:cxnSp>
        <p:nvCxnSpPr>
          <p:cNvPr id="107" name="Rechte verbindingslijn met pijl 106"/>
          <p:cNvCxnSpPr/>
          <p:nvPr/>
        </p:nvCxnSpPr>
        <p:spPr>
          <a:xfrm flipV="1">
            <a:off x="1619672" y="3501008"/>
            <a:ext cx="936104" cy="464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8" name="Rechte verbindingslijn met pijl 107"/>
          <p:cNvCxnSpPr/>
          <p:nvPr/>
        </p:nvCxnSpPr>
        <p:spPr>
          <a:xfrm flipV="1">
            <a:off x="1619672" y="2132856"/>
            <a:ext cx="936104" cy="464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9" name="Tekstvak 108"/>
          <p:cNvSpPr txBox="1"/>
          <p:nvPr/>
        </p:nvSpPr>
        <p:spPr>
          <a:xfrm>
            <a:off x="1691680" y="1979548"/>
            <a:ext cx="796757" cy="369332"/>
          </a:xfrm>
          <a:prstGeom prst="rect">
            <a:avLst/>
          </a:prstGeom>
          <a:noFill/>
        </p:spPr>
        <p:txBody>
          <a:bodyPr wrap="none" rtlCol="0">
            <a:spAutoFit/>
          </a:bodyPr>
          <a:lstStyle/>
          <a:p>
            <a:r>
              <a:rPr lang="nl-BE" dirty="0" smtClean="0"/>
              <a:t>CLOCK</a:t>
            </a:r>
            <a:endParaRPr lang="nl-BE" dirty="0"/>
          </a:p>
        </p:txBody>
      </p:sp>
      <p:sp>
        <p:nvSpPr>
          <p:cNvPr id="110" name="Tekstvak 109"/>
          <p:cNvSpPr txBox="1"/>
          <p:nvPr/>
        </p:nvSpPr>
        <p:spPr>
          <a:xfrm>
            <a:off x="1840257" y="3356992"/>
            <a:ext cx="489045" cy="369332"/>
          </a:xfrm>
          <a:prstGeom prst="rect">
            <a:avLst/>
          </a:prstGeom>
          <a:noFill/>
        </p:spPr>
        <p:txBody>
          <a:bodyPr wrap="none" rtlCol="0">
            <a:spAutoFit/>
          </a:bodyPr>
          <a:lstStyle/>
          <a:p>
            <a:r>
              <a:rPr lang="nl-BE" dirty="0" err="1" smtClean="0"/>
              <a:t>V</a:t>
            </a:r>
            <a:r>
              <a:rPr lang="nl-BE" sz="1200" dirty="0" err="1" smtClean="0"/>
              <a:t>ref</a:t>
            </a:r>
            <a:endParaRPr lang="nl-BE" dirty="0"/>
          </a:p>
        </p:txBody>
      </p:sp>
      <p:sp>
        <p:nvSpPr>
          <p:cNvPr id="111" name="Tekstvak 110"/>
          <p:cNvSpPr txBox="1"/>
          <p:nvPr/>
        </p:nvSpPr>
        <p:spPr>
          <a:xfrm>
            <a:off x="1907704" y="5363924"/>
            <a:ext cx="470000" cy="369332"/>
          </a:xfrm>
          <a:prstGeom prst="rect">
            <a:avLst/>
          </a:prstGeom>
          <a:noFill/>
        </p:spPr>
        <p:txBody>
          <a:bodyPr wrap="none" rtlCol="0">
            <a:spAutoFit/>
          </a:bodyPr>
          <a:lstStyle/>
          <a:p>
            <a:r>
              <a:rPr lang="nl-BE" dirty="0" smtClean="0"/>
              <a:t>V</a:t>
            </a:r>
            <a:r>
              <a:rPr lang="nl-BE" sz="1400" dirty="0" smtClean="0"/>
              <a:t>in</a:t>
            </a:r>
            <a:endParaRPr lang="nl-BE"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smtClean="0"/>
              <a:t>Sample &amp; </a:t>
            </a:r>
            <a:r>
              <a:rPr lang="nl-BE" dirty="0" err="1" smtClean="0"/>
              <a:t>Hold</a:t>
            </a:r>
            <a:endParaRPr lang="nl-BE" dirty="0"/>
          </a:p>
        </p:txBody>
      </p:sp>
      <p:pic>
        <p:nvPicPr>
          <p:cNvPr id="1026" name="Picture 2" descr="File:Zeroorderhold.signal.svg">
            <a:hlinkClick r:id="rId2"/>
          </p:cNvPr>
          <p:cNvPicPr>
            <a:picLocks noGrp="1" noChangeAspect="1" noChangeArrowheads="1"/>
          </p:cNvPicPr>
          <p:nvPr>
            <p:ph sz="half" idx="1"/>
          </p:nvPr>
        </p:nvPicPr>
        <p:blipFill>
          <a:blip r:embed="rId3" cstate="print"/>
          <a:stretch>
            <a:fillRect/>
          </a:stretch>
        </p:blipFill>
        <p:spPr bwMode="auto">
          <a:xfrm>
            <a:off x="457200" y="2706830"/>
            <a:ext cx="4038600" cy="2312703"/>
          </a:xfrm>
          <a:prstGeom prst="rect">
            <a:avLst/>
          </a:prstGeom>
          <a:noFill/>
        </p:spPr>
      </p:pic>
      <p:sp>
        <p:nvSpPr>
          <p:cNvPr id="6" name="Tijdelijke aanduiding voor inhoud 5"/>
          <p:cNvSpPr>
            <a:spLocks noGrp="1"/>
          </p:cNvSpPr>
          <p:nvPr>
            <p:ph sz="half" idx="2"/>
          </p:nvPr>
        </p:nvSpPr>
        <p:spPr/>
        <p:txBody>
          <a:bodyPr/>
          <a:lstStyle/>
          <a:p>
            <a:r>
              <a:rPr lang="nl-BE" dirty="0" smtClean="0"/>
              <a:t>Op discrete tijdstippen wordt een sample genomen van het analoge signaal</a:t>
            </a:r>
          </a:p>
          <a:p>
            <a:r>
              <a:rPr lang="nl-BE" dirty="0" smtClean="0"/>
              <a:t>Gedurende de omzetting naar een digitale waarde wordt de spanning constant gehouden</a:t>
            </a:r>
          </a:p>
          <a:p>
            <a:endParaRPr lang="nl-BE"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smtClean="0"/>
              <a:t>Spanningswaarden DAC</a:t>
            </a:r>
            <a:endParaRPr lang="nl-BE" dirty="0"/>
          </a:p>
        </p:txBody>
      </p:sp>
      <p:sp>
        <p:nvSpPr>
          <p:cNvPr id="5" name="Afgeronde rechthoek 4"/>
          <p:cNvSpPr/>
          <p:nvPr/>
        </p:nvSpPr>
        <p:spPr>
          <a:xfrm>
            <a:off x="1187624" y="2420888"/>
            <a:ext cx="6768752" cy="10801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2800" dirty="0" smtClean="0"/>
              <a:t>1 1 1 1     1 1 1 1     1 1 1 1  </a:t>
            </a:r>
            <a:endParaRPr lang="nl-BE" sz="2800" dirty="0"/>
          </a:p>
        </p:txBody>
      </p:sp>
      <p:sp>
        <p:nvSpPr>
          <p:cNvPr id="6" name="Ovaal 5"/>
          <p:cNvSpPr/>
          <p:nvPr/>
        </p:nvSpPr>
        <p:spPr>
          <a:xfrm>
            <a:off x="1259632" y="4077072"/>
            <a:ext cx="2016224" cy="1872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2800" dirty="0" err="1" smtClean="0"/>
              <a:t>Vref</a:t>
            </a:r>
            <a:r>
              <a:rPr lang="nl-BE" sz="2800" dirty="0" smtClean="0"/>
              <a:t>/2</a:t>
            </a:r>
            <a:endParaRPr lang="nl-BE" sz="2800" dirty="0"/>
          </a:p>
        </p:txBody>
      </p:sp>
      <p:cxnSp>
        <p:nvCxnSpPr>
          <p:cNvPr id="8" name="Gekromde verbindingslijn 7"/>
          <p:cNvCxnSpPr/>
          <p:nvPr/>
        </p:nvCxnSpPr>
        <p:spPr>
          <a:xfrm rot="5400000" flipH="1" flipV="1">
            <a:off x="2195736" y="3429000"/>
            <a:ext cx="864096" cy="288032"/>
          </a:xfrm>
          <a:prstGeom prst="curvedConnector3">
            <a:avLst>
              <a:gd name="adj1" fmla="val 36562"/>
            </a:avLst>
          </a:prstGeom>
          <a:ln w="66675">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smtClean="0"/>
              <a:t>Spanningswaarden DAC</a:t>
            </a:r>
            <a:endParaRPr lang="nl-BE" dirty="0"/>
          </a:p>
        </p:txBody>
      </p:sp>
      <p:sp>
        <p:nvSpPr>
          <p:cNvPr id="5" name="Afgeronde rechthoek 4"/>
          <p:cNvSpPr/>
          <p:nvPr/>
        </p:nvSpPr>
        <p:spPr>
          <a:xfrm>
            <a:off x="1187624" y="2420888"/>
            <a:ext cx="6768752" cy="10801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2800" dirty="0" smtClean="0"/>
              <a:t>1 1 1 1     1 1 1 1     1 1 1 1  </a:t>
            </a:r>
            <a:endParaRPr lang="nl-BE" sz="2800" dirty="0"/>
          </a:p>
        </p:txBody>
      </p:sp>
      <p:sp>
        <p:nvSpPr>
          <p:cNvPr id="6" name="Ovaal 5"/>
          <p:cNvSpPr/>
          <p:nvPr/>
        </p:nvSpPr>
        <p:spPr>
          <a:xfrm>
            <a:off x="1259632" y="4077072"/>
            <a:ext cx="2016224" cy="1872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2800" dirty="0" err="1" smtClean="0"/>
              <a:t>Vref</a:t>
            </a:r>
            <a:r>
              <a:rPr lang="nl-BE" sz="2800" dirty="0" smtClean="0"/>
              <a:t>/4</a:t>
            </a:r>
            <a:endParaRPr lang="nl-BE" sz="2800" dirty="0"/>
          </a:p>
        </p:txBody>
      </p:sp>
      <p:cxnSp>
        <p:nvCxnSpPr>
          <p:cNvPr id="8" name="Gekromde verbindingslijn 7"/>
          <p:cNvCxnSpPr/>
          <p:nvPr/>
        </p:nvCxnSpPr>
        <p:spPr>
          <a:xfrm rot="5400000" flipH="1" flipV="1">
            <a:off x="2303748" y="3248980"/>
            <a:ext cx="936104" cy="576064"/>
          </a:xfrm>
          <a:prstGeom prst="curvedConnector3">
            <a:avLst>
              <a:gd name="adj1" fmla="val 31394"/>
            </a:avLst>
          </a:prstGeom>
          <a:ln w="66675">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smtClean="0"/>
              <a:t>Spanningswaarden DAC</a:t>
            </a:r>
            <a:endParaRPr lang="nl-BE" dirty="0"/>
          </a:p>
        </p:txBody>
      </p:sp>
      <p:sp>
        <p:nvSpPr>
          <p:cNvPr id="5" name="Afgeronde rechthoek 4"/>
          <p:cNvSpPr/>
          <p:nvPr/>
        </p:nvSpPr>
        <p:spPr>
          <a:xfrm>
            <a:off x="1187624" y="2420888"/>
            <a:ext cx="6768752" cy="10801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2800" dirty="0" smtClean="0"/>
              <a:t>1 1 1 1     1 1 1 1     1 1 1 1  </a:t>
            </a:r>
            <a:endParaRPr lang="nl-BE" sz="2800" dirty="0"/>
          </a:p>
        </p:txBody>
      </p:sp>
      <p:sp>
        <p:nvSpPr>
          <p:cNvPr id="6" name="Ovaal 5"/>
          <p:cNvSpPr/>
          <p:nvPr/>
        </p:nvSpPr>
        <p:spPr>
          <a:xfrm>
            <a:off x="1259632" y="4077072"/>
            <a:ext cx="2016224" cy="1872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2800" dirty="0" err="1" smtClean="0"/>
              <a:t>Vref</a:t>
            </a:r>
            <a:r>
              <a:rPr lang="nl-BE" sz="2800" dirty="0" smtClean="0"/>
              <a:t>/8</a:t>
            </a:r>
            <a:endParaRPr lang="nl-BE" sz="2800" dirty="0"/>
          </a:p>
        </p:txBody>
      </p:sp>
      <p:cxnSp>
        <p:nvCxnSpPr>
          <p:cNvPr id="8" name="Gekromde verbindingslijn 7"/>
          <p:cNvCxnSpPr/>
          <p:nvPr/>
        </p:nvCxnSpPr>
        <p:spPr>
          <a:xfrm rot="5400000" flipH="1" flipV="1">
            <a:off x="2447764" y="3104964"/>
            <a:ext cx="936104" cy="864096"/>
          </a:xfrm>
          <a:prstGeom prst="curvedConnector3">
            <a:avLst>
              <a:gd name="adj1" fmla="val 26743"/>
            </a:avLst>
          </a:prstGeom>
          <a:ln w="66675">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thema">
  <a:themeElements>
    <a:clrScheme name="Kantoor">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anto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Kantoor">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anto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10.xml><?xml version="1.0" encoding="utf-8"?>
<a:themeOverride xmlns:a="http://schemas.openxmlformats.org/drawingml/2006/main">
  <a:clrScheme name="Kantoor">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anto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11.xml><?xml version="1.0" encoding="utf-8"?>
<a:themeOverride xmlns:a="http://schemas.openxmlformats.org/drawingml/2006/main">
  <a:clrScheme name="Kantoor">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anto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12.xml><?xml version="1.0" encoding="utf-8"?>
<a:themeOverride xmlns:a="http://schemas.openxmlformats.org/drawingml/2006/main">
  <a:clrScheme name="Kantoor">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anto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2.xml><?xml version="1.0" encoding="utf-8"?>
<a:themeOverride xmlns:a="http://schemas.openxmlformats.org/drawingml/2006/main">
  <a:clrScheme name="Kantoor">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anto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3.xml><?xml version="1.0" encoding="utf-8"?>
<a:themeOverride xmlns:a="http://schemas.openxmlformats.org/drawingml/2006/main">
  <a:clrScheme name="Kantoor">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anto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4.xml><?xml version="1.0" encoding="utf-8"?>
<a:themeOverride xmlns:a="http://schemas.openxmlformats.org/drawingml/2006/main">
  <a:clrScheme name="Kantoor">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anto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5.xml><?xml version="1.0" encoding="utf-8"?>
<a:themeOverride xmlns:a="http://schemas.openxmlformats.org/drawingml/2006/main">
  <a:clrScheme name="Kantoor">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anto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6.xml><?xml version="1.0" encoding="utf-8"?>
<a:themeOverride xmlns:a="http://schemas.openxmlformats.org/drawingml/2006/main">
  <a:clrScheme name="Kantoor">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anto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7.xml><?xml version="1.0" encoding="utf-8"?>
<a:themeOverride xmlns:a="http://schemas.openxmlformats.org/drawingml/2006/main">
  <a:clrScheme name="Kantoor">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anto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8.xml><?xml version="1.0" encoding="utf-8"?>
<a:themeOverride xmlns:a="http://schemas.openxmlformats.org/drawingml/2006/main">
  <a:clrScheme name="Kantoor">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anto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9.xml><?xml version="1.0" encoding="utf-8"?>
<a:themeOverride xmlns:a="http://schemas.openxmlformats.org/drawingml/2006/main">
  <a:clrScheme name="Kantoor">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anto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otalTime>454</TotalTime>
  <Words>854</Words>
  <Application>Microsoft Office PowerPoint</Application>
  <PresentationFormat>Diavoorstelling (4:3)</PresentationFormat>
  <Paragraphs>191</Paragraphs>
  <Slides>44</Slides>
  <Notes>0</Notes>
  <HiddenSlides>0</HiddenSlides>
  <MMClips>0</MMClips>
  <ScaleCrop>false</ScaleCrop>
  <HeadingPairs>
    <vt:vector size="6" baseType="variant">
      <vt:variant>
        <vt:lpstr>Thema</vt:lpstr>
      </vt:variant>
      <vt:variant>
        <vt:i4>1</vt:i4>
      </vt:variant>
      <vt:variant>
        <vt:lpstr>Ingesloten OLE-bronprogramma's</vt:lpstr>
      </vt:variant>
      <vt:variant>
        <vt:i4>2</vt:i4>
      </vt:variant>
      <vt:variant>
        <vt:lpstr>Diatitels</vt:lpstr>
      </vt:variant>
      <vt:variant>
        <vt:i4>44</vt:i4>
      </vt:variant>
    </vt:vector>
  </HeadingPairs>
  <TitlesOfParts>
    <vt:vector size="47" baseType="lpstr">
      <vt:lpstr>Office-thema</vt:lpstr>
      <vt:lpstr>Vergelijking</vt:lpstr>
      <vt:lpstr>Microsoft Vergelijking 3.0</vt:lpstr>
      <vt:lpstr>Hoofdstuk 5</vt:lpstr>
      <vt:lpstr>analoog vs. digitaal</vt:lpstr>
      <vt:lpstr>Analoog vs. digitaal</vt:lpstr>
      <vt:lpstr>Analoog naar digitaal omzetter</vt:lpstr>
      <vt:lpstr>Basiscomponenten van een SAR</vt:lpstr>
      <vt:lpstr>Sample &amp; Hold</vt:lpstr>
      <vt:lpstr>Spanningswaarden DAC</vt:lpstr>
      <vt:lpstr>Spanningswaarden DAC</vt:lpstr>
      <vt:lpstr>Spanningswaarden DAC</vt:lpstr>
      <vt:lpstr>Spanningswaarden DAC</vt:lpstr>
      <vt:lpstr>Spanningswaarden DAC</vt:lpstr>
      <vt:lpstr>Voorbeeld</vt:lpstr>
      <vt:lpstr>Werking van een 12 bit SAR ADC</vt:lpstr>
      <vt:lpstr>Werking van een 12 bit SAR ADC</vt:lpstr>
      <vt:lpstr>Werking van een 12 bit SAR ADC</vt:lpstr>
      <vt:lpstr>Werking van een 12 bit SAR ADC</vt:lpstr>
      <vt:lpstr>Werking van een 12 bit SAR ADC</vt:lpstr>
      <vt:lpstr>Werking van een 12 bit SAR ADC</vt:lpstr>
      <vt:lpstr>Werking van een 12 bit SAR ADC</vt:lpstr>
      <vt:lpstr>Werking van een 12 bit SAR ADC</vt:lpstr>
      <vt:lpstr>Werking van een 12 bit SAR ADC</vt:lpstr>
      <vt:lpstr>Werking van een 12 bit SAR ADC</vt:lpstr>
      <vt:lpstr>Werking van een 12 bit SAR ADC</vt:lpstr>
      <vt:lpstr>Werking van een 12 bit SAR ADC</vt:lpstr>
      <vt:lpstr>Werking van een 12 bit SAR ADC</vt:lpstr>
      <vt:lpstr>Grafische werking SAR</vt:lpstr>
      <vt:lpstr>Grafische werking SAR</vt:lpstr>
      <vt:lpstr>Grafische werking SAR</vt:lpstr>
      <vt:lpstr>Grafische werking SAR</vt:lpstr>
      <vt:lpstr>Grafische werking SAR</vt:lpstr>
      <vt:lpstr>Grafische werking SAR</vt:lpstr>
      <vt:lpstr>Grafische werking SAR</vt:lpstr>
      <vt:lpstr>Grafische werking SAR</vt:lpstr>
      <vt:lpstr>Grafische werking SAR</vt:lpstr>
      <vt:lpstr>Grafische werking SAR</vt:lpstr>
      <vt:lpstr>Grafische werking SAR</vt:lpstr>
      <vt:lpstr>Grafische werking SAR</vt:lpstr>
      <vt:lpstr>Grafisch eindresultaat</vt:lpstr>
      <vt:lpstr>Samengevat</vt:lpstr>
      <vt:lpstr>De C8051F120 SAR ADC’s</vt:lpstr>
      <vt:lpstr>ADC0</vt:lpstr>
      <vt:lpstr>ADC0</vt:lpstr>
      <vt:lpstr>Instellen referentiespanning</vt:lpstr>
      <vt:lpstr>Gebruik van de onboard temperatuurssensor</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 1</dc:title>
  <dc:creator>Wim</dc:creator>
  <cp:lastModifiedBy>Wim</cp:lastModifiedBy>
  <cp:revision>53</cp:revision>
  <dcterms:created xsi:type="dcterms:W3CDTF">2010-11-03T08:49:50Z</dcterms:created>
  <dcterms:modified xsi:type="dcterms:W3CDTF">2010-11-09T12:25:20Z</dcterms:modified>
</cp:coreProperties>
</file>