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4" r:id="rId2"/>
    <p:sldId id="280" r:id="rId3"/>
    <p:sldId id="338" r:id="rId4"/>
    <p:sldId id="332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A0"/>
    <a:srgbClr val="FFC0C0"/>
    <a:srgbClr val="00FF00"/>
    <a:srgbClr val="FF3399"/>
    <a:srgbClr val="CC00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20794" autoAdjust="0"/>
    <p:restoredTop sz="86368" autoAdjust="0"/>
  </p:normalViewPr>
  <p:slideViewPr>
    <p:cSldViewPr snapToGrid="0">
      <p:cViewPr varScale="1">
        <p:scale>
          <a:sx n="130" d="100"/>
          <a:sy n="130" d="100"/>
        </p:scale>
        <p:origin x="-19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-335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A2797-4D26-433F-B00B-49C580A579E9}" type="datetimeFigureOut">
              <a:rPr lang="nl-BE" smtClean="0"/>
              <a:pPr/>
              <a:t>13/12/2017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9DF37-7BA4-4E55-AEE0-4800190254C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5ECAA-4294-4B81-A684-8A7BDC8B79A9}" type="datetimeFigureOut">
              <a:rPr lang="nl-BE" smtClean="0"/>
              <a:pPr/>
              <a:t>13/12/2017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280F2-18C0-4144-A025-301E5D781B55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13/12/2017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13/12/2017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13/12/2017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>
            <a:lvl1pPr marL="3636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1pPr>
            <a:lvl2pPr marL="7308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2pPr>
            <a:lvl3pPr marL="10980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3pPr>
            <a:lvl4pPr marL="14616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4pPr>
            <a:lvl5pPr marL="18288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13/12/2017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13/12/2017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13/12/2017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13/12/2017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13/12/2017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13/12/2017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13/12/2017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6E60-0951-4760-BA86-9115166545AD}" type="datetimeFigureOut">
              <a:rPr lang="nl-BE" smtClean="0"/>
              <a:pPr/>
              <a:t>13/12/2017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Discrete wiskunde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2 Grafen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2.1 Terminologie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2.2 Connectiviteit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2.3 Matrixvoorstellingen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2.4</a:t>
            </a:r>
            <a:r>
              <a:rPr lang="nl-BE" baseline="0">
                <a:latin typeface="Courier New"/>
                <a:cs typeface="Courier New"/>
                <a:sym typeface="Mathematica3Mono"/>
              </a:rPr>
              <a:t> Bomen</a:t>
            </a:r>
          </a:p>
          <a:p>
            <a:pPr lvl="1"/>
            <a:r>
              <a:rPr lang="nl-BE" baseline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2.5 Planaire grafen</a:t>
            </a:r>
          </a:p>
          <a:p>
            <a:pPr lvl="2"/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2.5.1 Facetten</a:t>
            </a:r>
          </a:p>
          <a:p>
            <a:pPr lvl="2"/>
            <a:r>
              <a:rPr lang="nl-BE" sz="2400" b="1" kern="120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2.5.2 Euler karakteristiek</a:t>
            </a:r>
          </a:p>
          <a:p>
            <a:pPr lvl="2"/>
            <a:r>
              <a:rPr lang="nl-BE" sz="2400" b="1" kern="120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2.5.3 Dualiteit</a:t>
            </a:r>
          </a:p>
          <a:p>
            <a:pPr lvl="2"/>
            <a:r>
              <a:rPr lang="nl-BE" sz="2400" b="1" kern="120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2.5.4 Planariteitstest</a:t>
            </a:r>
            <a:endParaRPr lang="nl-BE" baseline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pPr lvl="1"/>
            <a:r>
              <a:rPr lang="nl-BE" baseline="0">
                <a:latin typeface="Courier New"/>
                <a:cs typeface="Courier New"/>
                <a:sym typeface="Mathematica3Mono"/>
              </a:rPr>
              <a:t>2.6 Kleuren van grafen</a:t>
            </a:r>
          </a:p>
          <a:p>
            <a:pPr lvl="1"/>
            <a:r>
              <a:rPr lang="nl-BE" baseline="0">
                <a:latin typeface="Courier New"/>
                <a:cs typeface="Courier New"/>
                <a:sym typeface="Mathematica3Mono"/>
              </a:rPr>
              <a:t>2.7 Bipartiete matching</a:t>
            </a:r>
          </a:p>
          <a:p>
            <a:pPr lvl="1"/>
            <a:r>
              <a:rPr lang="nl-BE" baseline="0">
                <a:latin typeface="Courier New"/>
                <a:cs typeface="Courier New"/>
                <a:sym typeface="Mathematica3Mono"/>
              </a:rPr>
              <a:t>2.8 Bipartiete overdekking</a:t>
            </a:r>
            <a:endParaRPr lang="nl-BE">
              <a:latin typeface="Courier New"/>
              <a:cs typeface="Courier New"/>
              <a:sym typeface="Mathematica3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>
                <a:latin typeface="Courier New"/>
                <a:cs typeface="Courier New"/>
                <a:sym typeface="Mathematica3Mono"/>
              </a:rPr>
              <a:t>2.5.3 Dualiteit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/>
          </a:p>
          <a:p>
            <a:pPr lvl="0"/>
            <a:r>
              <a:rPr lang="nl-BE"/>
              <a:t>begrip </a:t>
            </a:r>
            <a:r>
              <a:rPr lang="nl-BE">
                <a:solidFill>
                  <a:srgbClr val="FF0000"/>
                </a:solidFill>
              </a:rPr>
              <a:t>facetgraad</a:t>
            </a:r>
            <a:r>
              <a:rPr lang="nl-BE"/>
              <a:t>: met elke knoop van graad </a:t>
            </a:r>
            <a:r>
              <a:rPr lang="el-GR"/>
              <a:t>δ</a:t>
            </a:r>
            <a:r>
              <a:rPr lang="nl-BE"/>
              <a:t> in G komt een facet in G’ overeen dat grenst aan </a:t>
            </a:r>
            <a:r>
              <a:rPr lang="el-GR"/>
              <a:t>δ</a:t>
            </a:r>
            <a:r>
              <a:rPr lang="nl-BE"/>
              <a:t> facetten</a:t>
            </a:r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r>
              <a:rPr lang="nl-BE"/>
              <a:t>met elk </a:t>
            </a:r>
            <a:r>
              <a:rPr lang="nl-BE">
                <a:solidFill>
                  <a:srgbClr val="FF0000"/>
                </a:solidFill>
              </a:rPr>
              <a:t>circuit</a:t>
            </a:r>
            <a:r>
              <a:rPr lang="nl-BE"/>
              <a:t> in G komt in G’ een </a:t>
            </a:r>
            <a:r>
              <a:rPr lang="nl-BE">
                <a:solidFill>
                  <a:srgbClr val="FF0000"/>
                </a:solidFill>
              </a:rPr>
              <a:t>boogsnede</a:t>
            </a:r>
            <a:r>
              <a:rPr lang="nl-BE"/>
              <a:t> overeen met evenveel elementen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341" y="2230269"/>
            <a:ext cx="42672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1759" y="3463350"/>
            <a:ext cx="41529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 l="68538"/>
          <a:stretch>
            <a:fillRect/>
          </a:stretch>
        </p:blipFill>
        <p:spPr bwMode="auto">
          <a:xfrm>
            <a:off x="5656109" y="5015214"/>
            <a:ext cx="1636191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 r="65769"/>
          <a:stretch>
            <a:fillRect/>
          </a:stretch>
        </p:blipFill>
        <p:spPr bwMode="auto">
          <a:xfrm>
            <a:off x="2088407" y="5018459"/>
            <a:ext cx="1780196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>
                <a:latin typeface="Courier New"/>
                <a:cs typeface="Courier New"/>
                <a:sym typeface="Mathematica3Mono"/>
              </a:rPr>
              <a:t>2.5.4 Planariteitstest</a:t>
            </a:r>
            <a:endParaRPr lang="nl-B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69" y="2072498"/>
            <a:ext cx="8475663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/>
          </a:p>
          <a:p>
            <a:pPr lvl="0"/>
            <a:r>
              <a:rPr lang="nl-BE">
                <a:solidFill>
                  <a:srgbClr val="FF0000"/>
                </a:solidFill>
              </a:rPr>
              <a:t>contractie</a:t>
            </a:r>
            <a:r>
              <a:rPr lang="nl-BE"/>
              <a:t>: twee buren vervangen door één knoop en eventuele meervoudige bogen door één enkele</a:t>
            </a:r>
          </a:p>
          <a:p>
            <a:pPr lvl="0"/>
            <a:endParaRPr lang="nl-BE"/>
          </a:p>
          <a:p>
            <a:pPr lvl="0"/>
            <a:endParaRPr lang="nl-BE">
              <a:sym typeface="Symbol"/>
            </a:endParaRPr>
          </a:p>
          <a:p>
            <a:pPr lvl="0"/>
            <a:r>
              <a:rPr lang="nl-BE">
                <a:solidFill>
                  <a:srgbClr val="FF0000"/>
                </a:solidFill>
                <a:sym typeface="Symbol"/>
              </a:rPr>
              <a:t>                      </a:t>
            </a:r>
            <a:r>
              <a:rPr lang="nl-BE">
                <a:solidFill>
                  <a:srgbClr val="FF0000"/>
                </a:solidFill>
              </a:rPr>
              <a:t>            </a:t>
            </a:r>
            <a:r>
              <a:rPr lang="nl-BE">
                <a:solidFill>
                  <a:srgbClr val="FF0000"/>
                </a:solidFill>
                <a:sym typeface="Symbol"/>
              </a:rPr>
              <a:t></a:t>
            </a:r>
            <a:endParaRPr lang="nl-BE">
              <a:solidFill>
                <a:srgbClr val="FF0000"/>
              </a:solidFill>
            </a:endParaRPr>
          </a:p>
          <a:p>
            <a:pPr lvl="0"/>
            <a:endParaRPr lang="nl-BE"/>
          </a:p>
          <a:p>
            <a:pPr lvl="0"/>
            <a:endParaRPr lang="nl-BE"/>
          </a:p>
          <a:p>
            <a:pPr marL="360000" lvl="0"/>
            <a:r>
              <a:rPr lang="nl-BE">
                <a:solidFill>
                  <a:srgbClr val="FF0000"/>
                </a:solidFill>
              </a:rPr>
              <a:t>stelling van Kuratowski: </a:t>
            </a:r>
            <a:r>
              <a:rPr lang="nl-BE"/>
              <a:t>graaf is planair </a:t>
            </a:r>
            <a:r>
              <a:rPr lang="nl-BE">
                <a:sym typeface="Symbol"/>
              </a:rPr>
              <a:t></a:t>
            </a:r>
          </a:p>
          <a:p>
            <a:pPr marL="252000" lvl="0"/>
            <a:r>
              <a:rPr lang="nl-BE">
                <a:sym typeface="Symbol"/>
              </a:rPr>
              <a:t>   zelfs </a:t>
            </a:r>
            <a:r>
              <a:rPr lang="nl-BE"/>
              <a:t>na eventuele contracties heeft de </a:t>
            </a:r>
          </a:p>
          <a:p>
            <a:pPr lvl="0"/>
            <a:r>
              <a:rPr lang="nl-BE"/>
              <a:t>graaf noch een K</a:t>
            </a:r>
            <a:r>
              <a:rPr lang="nl-BE" baseline="-25000"/>
              <a:t>3,3</a:t>
            </a:r>
            <a:r>
              <a:rPr lang="nl-BE"/>
              <a:t>, noch een K</a:t>
            </a:r>
            <a:r>
              <a:rPr lang="nl-BE" baseline="-25000"/>
              <a:t>5</a:t>
            </a:r>
            <a:r>
              <a:rPr lang="nl-BE"/>
              <a:t> als subgraaf</a:t>
            </a:r>
          </a:p>
          <a:p>
            <a:pPr lvl="0" algn="ctr"/>
            <a:endParaRPr lang="nl-BE"/>
          </a:p>
          <a:p>
            <a:pPr lvl="0"/>
            <a:endParaRPr lang="nl-BE">
              <a:sym typeface="Symbol"/>
            </a:endParaRPr>
          </a:p>
          <a:p>
            <a:pPr lvl="0"/>
            <a:r>
              <a:rPr lang="nl-BE">
                <a:solidFill>
                  <a:srgbClr val="FF0000"/>
                </a:solidFill>
                <a:sym typeface="Symbol"/>
              </a:rPr>
              <a:t>                      </a:t>
            </a:r>
            <a:endParaRPr lang="nl-BE"/>
          </a:p>
          <a:p>
            <a:pPr lvl="0"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Discrete wiskunde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2 Grafen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2.1 Terminologie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2.2 Connectiviteit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2.3 Matrixvoorstellingen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2.4</a:t>
            </a:r>
            <a:r>
              <a:rPr lang="nl-BE" baseline="0">
                <a:latin typeface="Courier New"/>
                <a:cs typeface="Courier New"/>
                <a:sym typeface="Mathematica3Mono"/>
              </a:rPr>
              <a:t> Bomen</a:t>
            </a:r>
          </a:p>
          <a:p>
            <a:pPr lvl="1"/>
            <a:r>
              <a:rPr lang="nl-BE" baseline="0">
                <a:latin typeface="Courier New"/>
                <a:cs typeface="Courier New"/>
                <a:sym typeface="Mathematica3Mono"/>
              </a:rPr>
              <a:t>2.5 Planaire grafen</a:t>
            </a:r>
          </a:p>
          <a:p>
            <a:pPr lvl="1"/>
            <a:r>
              <a:rPr lang="nl-BE" baseline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2.6 Kleuren van grafen</a:t>
            </a:r>
          </a:p>
          <a:p>
            <a:pPr lvl="2"/>
            <a:r>
              <a:rPr lang="nl-BE" baseline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2.6.1 Knoopkleuring</a:t>
            </a:r>
          </a:p>
          <a:p>
            <a:pPr lvl="2"/>
            <a:r>
              <a:rPr lang="nl-BE" baseline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2.6.2 Boogkleuring</a:t>
            </a:r>
          </a:p>
          <a:p>
            <a:pPr lvl="1"/>
            <a:r>
              <a:rPr lang="nl-BE" baseline="0">
                <a:latin typeface="Courier New"/>
                <a:cs typeface="Courier New"/>
                <a:sym typeface="Mathematica3Mono"/>
              </a:rPr>
              <a:t>2.7 Bipartiete matching</a:t>
            </a:r>
          </a:p>
          <a:p>
            <a:pPr lvl="1"/>
            <a:r>
              <a:rPr lang="nl-BE" baseline="0">
                <a:latin typeface="Courier New"/>
                <a:cs typeface="Courier New"/>
                <a:sym typeface="Mathematica3Mono"/>
              </a:rPr>
              <a:t>2.8 Bipartiete overdekking</a:t>
            </a:r>
            <a:endParaRPr lang="nl-BE">
              <a:latin typeface="Courier New"/>
              <a:cs typeface="Courier New"/>
              <a:sym typeface="Mathematica3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2.6.1 Knoopkleuring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/>
          </a:p>
          <a:p>
            <a:pPr lvl="0"/>
            <a:r>
              <a:rPr lang="nl-BE"/>
              <a:t>een </a:t>
            </a:r>
            <a:r>
              <a:rPr lang="nl-BE">
                <a:solidFill>
                  <a:srgbClr val="FF0000"/>
                </a:solidFill>
              </a:rPr>
              <a:t>knoopkleuring</a:t>
            </a:r>
            <a:r>
              <a:rPr lang="nl-BE"/>
              <a:t> met k kleuren kent aan alle knopen een kleur toe, met als restrictie dat </a:t>
            </a:r>
            <a:r>
              <a:rPr lang="nl-BE">
                <a:solidFill>
                  <a:srgbClr val="FF0000"/>
                </a:solidFill>
              </a:rPr>
              <a:t>naburige knopen anders moeten gekleurd zijn</a:t>
            </a:r>
          </a:p>
          <a:p>
            <a:pPr lvl="0"/>
            <a:endParaRPr lang="nl-BE"/>
          </a:p>
          <a:p>
            <a:pPr lvl="0"/>
            <a:r>
              <a:rPr lang="nl-BE"/>
              <a:t>veel toepassingen kunnen geformuleerd worden als knoopkleurproblemen, met een </a:t>
            </a:r>
            <a:r>
              <a:rPr lang="nl-BE">
                <a:solidFill>
                  <a:srgbClr val="FF0000"/>
                </a:solidFill>
              </a:rPr>
              <a:t>minimaal aantal vereiste kleuren </a:t>
            </a:r>
            <a:r>
              <a:rPr lang="el-GR">
                <a:solidFill>
                  <a:srgbClr val="FF0000"/>
                </a:solidFill>
                <a:latin typeface="Courier New"/>
                <a:cs typeface="Courier New"/>
              </a:rPr>
              <a:t>χ</a:t>
            </a:r>
            <a:r>
              <a:rPr lang="nl-BE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nl-BE"/>
              <a:t> kleuren van landkaarten</a:t>
            </a:r>
          </a:p>
          <a:p>
            <a:pPr lvl="0">
              <a:buFont typeface="Arial" pitchFamily="34" charset="0"/>
              <a:buChar char="•"/>
            </a:pPr>
            <a:r>
              <a:rPr lang="nl-BE"/>
              <a:t> partitioneren in groepen, waarbij sommige</a:t>
            </a:r>
          </a:p>
          <a:p>
            <a:pPr lvl="0"/>
            <a:r>
              <a:rPr lang="nl-BE"/>
              <a:t> </a:t>
            </a:r>
            <a:r>
              <a:rPr lang="nl-BE" sz="1200"/>
              <a:t> </a:t>
            </a:r>
            <a:r>
              <a:rPr lang="nl-BE"/>
              <a:t>items niet in dezelfde groep mogen zitten</a:t>
            </a:r>
          </a:p>
          <a:p>
            <a:pPr lvl="0">
              <a:buFont typeface="Arial" pitchFamily="34" charset="0"/>
              <a:buChar char="•"/>
            </a:pPr>
            <a:r>
              <a:rPr lang="nl-BE"/>
              <a:t> kleuren van een diagram, waarbij lijnen die</a:t>
            </a:r>
          </a:p>
          <a:p>
            <a:pPr lvl="0"/>
            <a:r>
              <a:rPr lang="nl-BE"/>
              <a:t> </a:t>
            </a:r>
            <a:r>
              <a:rPr lang="nl-BE" sz="1200"/>
              <a:t> </a:t>
            </a:r>
            <a:r>
              <a:rPr lang="nl-BE"/>
              <a:t>elkaar snijden, anders gekleurd moeten worden</a:t>
            </a:r>
          </a:p>
          <a:p>
            <a:pPr lvl="0">
              <a:buFont typeface="Arial" pitchFamily="34" charset="0"/>
              <a:buChar char="•"/>
            </a:pPr>
            <a:r>
              <a:rPr lang="nl-BE"/>
              <a:t> toewijzing van zendfrequenties</a:t>
            </a:r>
          </a:p>
          <a:p>
            <a:pPr lvl="0">
              <a:buFont typeface="Arial" pitchFamily="34" charset="0"/>
              <a:buChar char="•"/>
            </a:pPr>
            <a:r>
              <a:rPr lang="nl-BE"/>
              <a:t> kleuren van (niet)-overlappende reservaties</a:t>
            </a:r>
          </a:p>
          <a:p>
            <a:pPr lvl="0">
              <a:buFont typeface="Arial" pitchFamily="34" charset="0"/>
              <a:buChar char="•"/>
            </a:pPr>
            <a:r>
              <a:rPr lang="nl-BE">
                <a:sym typeface="Symbol"/>
              </a:rPr>
              <a:t> </a:t>
            </a:r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4800" y="1796400"/>
            <a:ext cx="3142800" cy="221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4800" y="1796400"/>
            <a:ext cx="3142800" cy="221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3119" y="1794503"/>
            <a:ext cx="3142828" cy="221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2.6.1 Knoopkleuring</a:t>
            </a:r>
            <a:endParaRPr lang="nl-BE"/>
          </a:p>
        </p:txBody>
      </p:sp>
      <p:sp>
        <p:nvSpPr>
          <p:cNvPr id="5" name="Oval 4"/>
          <p:cNvSpPr/>
          <p:nvPr/>
        </p:nvSpPr>
        <p:spPr>
          <a:xfrm flipH="1">
            <a:off x="7054108" y="2585290"/>
            <a:ext cx="87261" cy="864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 flipH="1">
            <a:off x="8037564" y="2309065"/>
            <a:ext cx="87261" cy="864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 flipH="1">
            <a:off x="7637515" y="3268709"/>
            <a:ext cx="87261" cy="86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flipH="1">
            <a:off x="8423327" y="3268709"/>
            <a:ext cx="87261" cy="864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l 8"/>
          <p:cNvSpPr/>
          <p:nvPr/>
        </p:nvSpPr>
        <p:spPr>
          <a:xfrm flipH="1">
            <a:off x="8994828" y="2856753"/>
            <a:ext cx="87261" cy="86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 flipH="1">
            <a:off x="8997208" y="2306684"/>
            <a:ext cx="87261" cy="864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 flipH="1">
            <a:off x="8618591" y="1899490"/>
            <a:ext cx="87261" cy="86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 flipH="1">
            <a:off x="8999589" y="3947365"/>
            <a:ext cx="87261" cy="864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 flipH="1">
            <a:off x="8028041" y="1763759"/>
            <a:ext cx="87261" cy="86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/>
          <p:cNvSpPr/>
          <p:nvPr/>
        </p:nvSpPr>
        <p:spPr>
          <a:xfrm flipH="1">
            <a:off x="6070651" y="2587671"/>
            <a:ext cx="87261" cy="864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/>
          <p:cNvSpPr/>
          <p:nvPr/>
        </p:nvSpPr>
        <p:spPr>
          <a:xfrm flipH="1">
            <a:off x="6663583" y="1758996"/>
            <a:ext cx="87261" cy="864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l 15"/>
          <p:cNvSpPr/>
          <p:nvPr/>
        </p:nvSpPr>
        <p:spPr>
          <a:xfrm flipH="1">
            <a:off x="6275439" y="3130596"/>
            <a:ext cx="87261" cy="864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l 16"/>
          <p:cNvSpPr/>
          <p:nvPr/>
        </p:nvSpPr>
        <p:spPr>
          <a:xfrm flipH="1">
            <a:off x="7437489" y="3544934"/>
            <a:ext cx="87261" cy="864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/>
          <p:cNvSpPr/>
          <p:nvPr/>
        </p:nvSpPr>
        <p:spPr>
          <a:xfrm flipH="1">
            <a:off x="5882534" y="3952128"/>
            <a:ext cx="87261" cy="86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Oval 18"/>
          <p:cNvSpPr/>
          <p:nvPr/>
        </p:nvSpPr>
        <p:spPr>
          <a:xfrm flipH="1">
            <a:off x="5880151" y="2856752"/>
            <a:ext cx="87261" cy="864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z="1400"/>
          </a:p>
          <a:p>
            <a:pPr lvl="0"/>
            <a:r>
              <a:rPr lang="nl-BE"/>
              <a:t>voorbeeldprobleem: </a:t>
            </a:r>
            <a:r>
              <a:rPr lang="nl-BE">
                <a:solidFill>
                  <a:srgbClr val="FF0000"/>
                </a:solidFill>
              </a:rPr>
              <a:t>kunstgallerij</a:t>
            </a:r>
            <a:r>
              <a:rPr lang="nl-BE"/>
              <a:t> met als plattegrond een concave veelhoek (n hoekpunten)</a:t>
            </a:r>
          </a:p>
          <a:p>
            <a:pPr lvl="0"/>
            <a:r>
              <a:rPr lang="nl-BE">
                <a:solidFill>
                  <a:srgbClr val="FF0000"/>
                </a:solidFill>
              </a:rPr>
              <a:t>hoeveel bewakers </a:t>
            </a:r>
            <a:r>
              <a:rPr lang="nl-BE"/>
              <a:t>noodzakelijk ?</a:t>
            </a:r>
          </a:p>
          <a:p>
            <a:pPr lvl="0"/>
            <a:r>
              <a:rPr lang="nl-BE"/>
              <a:t>schets oplossing:</a:t>
            </a:r>
          </a:p>
          <a:p>
            <a:pPr marL="820800" lvl="0" indent="-457200">
              <a:buFont typeface="+mj-lt"/>
              <a:buAutoNum type="arabicPeriod"/>
            </a:pPr>
            <a:r>
              <a:rPr lang="nl-BE"/>
              <a:t>trianguleer de veelhoek door</a:t>
            </a:r>
          </a:p>
          <a:p>
            <a:pPr marL="820800" lvl="0" indent="-457200"/>
            <a:r>
              <a:rPr lang="nl-BE"/>
              <a:t>  </a:t>
            </a:r>
            <a:r>
              <a:rPr lang="nl-BE" sz="1200"/>
              <a:t> </a:t>
            </a:r>
            <a:r>
              <a:rPr lang="nl-BE"/>
              <a:t>toevoeging van diagonalen</a:t>
            </a:r>
          </a:p>
          <a:p>
            <a:pPr marL="820800" lvl="0" indent="-457200"/>
            <a:r>
              <a:rPr lang="nl-BE"/>
              <a:t>  </a:t>
            </a:r>
            <a:r>
              <a:rPr lang="nl-BE" sz="1200"/>
              <a:t> </a:t>
            </a:r>
            <a:r>
              <a:rPr lang="nl-BE"/>
              <a:t>(maximaal n-2 driehoeken)</a:t>
            </a:r>
          </a:p>
          <a:p>
            <a:pPr marL="820800" lvl="0" indent="-457200">
              <a:buFont typeface="+mj-lt"/>
              <a:buAutoNum type="arabicPeriod" startAt="2"/>
            </a:pPr>
            <a:r>
              <a:rPr lang="nl-BE"/>
              <a:t>duale graaf is een boom</a:t>
            </a:r>
          </a:p>
          <a:p>
            <a:pPr marL="820800" lvl="0" indent="-457200">
              <a:buFont typeface="+mj-lt"/>
              <a:buAutoNum type="arabicPeriod" startAt="2"/>
            </a:pPr>
            <a:r>
              <a:rPr lang="nl-BE"/>
              <a:t>Verwijder recursief alle bladelementen</a:t>
            </a:r>
          </a:p>
          <a:p>
            <a:pPr marL="820800" lvl="0" indent="-457200">
              <a:buFont typeface="+mj-lt"/>
              <a:buAutoNum type="arabicPeriod" startAt="2"/>
            </a:pPr>
            <a:r>
              <a:rPr lang="nl-BE"/>
              <a:t>Kleur de driehoeken in omgekeerde volgorde, waarbij nieuw hoekpunt andere kleur krijgt dan reeds aanwezige twee andere hoekpunten</a:t>
            </a:r>
          </a:p>
          <a:p>
            <a:pPr marL="820800" lvl="0" indent="-457200"/>
            <a:r>
              <a:rPr lang="nl-BE">
                <a:solidFill>
                  <a:srgbClr val="FF0000"/>
                </a:solidFill>
                <a:sym typeface="Symbol"/>
              </a:rPr>
              <a:t></a:t>
            </a:r>
            <a:r>
              <a:rPr lang="nl-BE" sz="2000">
                <a:solidFill>
                  <a:srgbClr val="FF0000"/>
                </a:solidFill>
                <a:sym typeface="Symbol"/>
              </a:rPr>
              <a:t> </a:t>
            </a:r>
            <a:r>
              <a:rPr lang="nl-BE">
                <a:solidFill>
                  <a:srgbClr val="FF0000"/>
                </a:solidFill>
              </a:rPr>
              <a:t>drie kleuren volstaan voor knoopkleuring</a:t>
            </a:r>
          </a:p>
          <a:p>
            <a:pPr lvl="0" indent="-457200"/>
            <a:r>
              <a:rPr lang="nl-BE"/>
              <a:t>	stel bewakers op in knopen met kleur die het minst gebruikt werd </a:t>
            </a:r>
            <a:r>
              <a:rPr lang="nl-BE">
                <a:solidFill>
                  <a:srgbClr val="FF0000"/>
                </a:solidFill>
                <a:sym typeface="Symbol"/>
              </a:rPr>
              <a:t></a:t>
            </a:r>
            <a:r>
              <a:rPr lang="nl-BE"/>
              <a:t> </a:t>
            </a:r>
            <a:r>
              <a:rPr lang="nl-BE">
                <a:solidFill>
                  <a:srgbClr val="FF0000"/>
                </a:solidFill>
              </a:rPr>
              <a:t>maximaal </a:t>
            </a:r>
            <a:r>
              <a:rPr lang="nl-BE">
                <a:solidFill>
                  <a:srgbClr val="FF0000"/>
                </a:solidFill>
                <a:sym typeface="Symbol"/>
              </a:rPr>
              <a:t></a:t>
            </a:r>
            <a:r>
              <a:rPr lang="nl-BE">
                <a:solidFill>
                  <a:srgbClr val="FF0000"/>
                </a:solidFill>
              </a:rPr>
              <a:t>n/3</a:t>
            </a:r>
            <a:r>
              <a:rPr lang="nl-BE">
                <a:solidFill>
                  <a:srgbClr val="FF0000"/>
                </a:solidFill>
                <a:sym typeface="Symbol"/>
              </a:rPr>
              <a:t></a:t>
            </a:r>
            <a:r>
              <a:rPr lang="nl-BE"/>
              <a:t> vereist </a:t>
            </a:r>
          </a:p>
          <a:p>
            <a:pPr marL="820800" lvl="0" indent="-457200"/>
            <a:endParaRPr lang="nl-BE"/>
          </a:p>
          <a:p>
            <a:pPr lvl="0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6897" y="6086008"/>
            <a:ext cx="1733277" cy="457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2.6.1 Knoopkleuring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z="1200"/>
          </a:p>
          <a:p>
            <a:pPr lvl="0"/>
            <a:r>
              <a:rPr lang="nl-BE"/>
              <a:t>algemeen: het kleinste aantal vereiste kleuren in een knoopkleuring wordt het </a:t>
            </a:r>
            <a:r>
              <a:rPr lang="nl-BE">
                <a:solidFill>
                  <a:srgbClr val="FF0000"/>
                </a:solidFill>
              </a:rPr>
              <a:t>kleurgetal </a:t>
            </a:r>
            <a:r>
              <a:rPr lang="el-GR">
                <a:solidFill>
                  <a:srgbClr val="FF0000"/>
                </a:solidFill>
                <a:latin typeface="Courier New"/>
                <a:cs typeface="Courier New"/>
              </a:rPr>
              <a:t>χ</a:t>
            </a:r>
            <a:r>
              <a:rPr lang="nl-BE"/>
              <a:t> genoemd (</a:t>
            </a:r>
            <a:r>
              <a:rPr lang="nl-BE">
                <a:solidFill>
                  <a:srgbClr val="FF0000"/>
                </a:solidFill>
              </a:rPr>
              <a:t>chromatic number</a:t>
            </a:r>
            <a:r>
              <a:rPr lang="nl-BE"/>
              <a:t>)</a:t>
            </a:r>
          </a:p>
          <a:p>
            <a:pPr lvl="0"/>
            <a:endParaRPr lang="nl-BE"/>
          </a:p>
          <a:p>
            <a:pPr lvl="0"/>
            <a:r>
              <a:rPr lang="nl-BE"/>
              <a:t>voor C</a:t>
            </a:r>
            <a:r>
              <a:rPr lang="nl-BE" baseline="-25000"/>
              <a:t>n</a:t>
            </a:r>
            <a:r>
              <a:rPr lang="nl-BE"/>
              <a:t> (oneven n) en K</a:t>
            </a:r>
            <a:r>
              <a:rPr lang="nl-BE" baseline="-25000"/>
              <a:t>n</a:t>
            </a:r>
            <a:r>
              <a:rPr lang="nl-BE"/>
              <a:t> is</a:t>
            </a:r>
            <a:r>
              <a:rPr lang="el-GR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l-GR">
                <a:latin typeface="Courier New"/>
                <a:cs typeface="Courier New"/>
              </a:rPr>
              <a:t>χ</a:t>
            </a:r>
            <a:r>
              <a:rPr lang="nl-BE">
                <a:latin typeface="Courier New"/>
                <a:cs typeface="Courier New"/>
              </a:rPr>
              <a:t>=</a:t>
            </a:r>
            <a:r>
              <a:rPr lang="el-GR">
                <a:latin typeface="Courier New"/>
                <a:cs typeface="Courier New"/>
              </a:rPr>
              <a:t>Δ</a:t>
            </a:r>
            <a:r>
              <a:rPr lang="nl-BE">
                <a:latin typeface="Courier New"/>
                <a:cs typeface="Courier New"/>
              </a:rPr>
              <a:t>+1</a:t>
            </a:r>
          </a:p>
          <a:p>
            <a:pPr lvl="0"/>
            <a:endParaRPr lang="nl-BE">
              <a:latin typeface="Courier New"/>
              <a:cs typeface="Courier New"/>
            </a:endParaRPr>
          </a:p>
          <a:p>
            <a:pPr lvl="0"/>
            <a:r>
              <a:rPr lang="nl-BE">
                <a:latin typeface="Courier New"/>
                <a:cs typeface="Courier New"/>
              </a:rPr>
              <a:t>stelling van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</a:rPr>
              <a:t>Brooks</a:t>
            </a:r>
            <a:r>
              <a:rPr lang="nl-BE">
                <a:latin typeface="Courier New"/>
                <a:cs typeface="Courier New"/>
              </a:rPr>
              <a:t>: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nl-BE">
                <a:latin typeface="Courier New"/>
                <a:cs typeface="Courier New"/>
              </a:rPr>
              <a:t>voor alle andere grafen</a:t>
            </a:r>
          </a:p>
          <a:p>
            <a:pPr lvl="0"/>
            <a:r>
              <a:rPr lang="nl-BE">
                <a:latin typeface="Courier New"/>
                <a:cs typeface="Courier New"/>
              </a:rPr>
              <a:t>is </a:t>
            </a:r>
            <a:r>
              <a:rPr lang="el-GR">
                <a:latin typeface="Courier New"/>
                <a:cs typeface="Courier New"/>
              </a:rPr>
              <a:t>χ</a:t>
            </a:r>
            <a:r>
              <a:rPr lang="nl-BE">
                <a:latin typeface="Courier New"/>
                <a:cs typeface="Courier New"/>
              </a:rPr>
              <a:t>≤</a:t>
            </a:r>
            <a:r>
              <a:rPr lang="el-GR">
                <a:latin typeface="Courier New"/>
                <a:cs typeface="Courier New"/>
              </a:rPr>
              <a:t>Δ</a:t>
            </a:r>
            <a:endParaRPr lang="nl-BE">
              <a:latin typeface="Courier New"/>
              <a:cs typeface="Courier New"/>
            </a:endParaRPr>
          </a:p>
          <a:p>
            <a:pPr lvl="0"/>
            <a:endParaRPr lang="nl-BE">
              <a:latin typeface="Courier New"/>
              <a:cs typeface="Courier New"/>
            </a:endParaRPr>
          </a:p>
          <a:p>
            <a:pPr lvl="0"/>
            <a:r>
              <a:rPr lang="nl-BE">
                <a:solidFill>
                  <a:srgbClr val="FF0000"/>
                </a:solidFill>
                <a:latin typeface="Courier New"/>
                <a:cs typeface="Courier New"/>
              </a:rPr>
              <a:t>vierkleurenstelling</a:t>
            </a:r>
            <a:r>
              <a:rPr lang="nl-BE">
                <a:latin typeface="Courier New"/>
                <a:cs typeface="Courier New"/>
              </a:rPr>
              <a:t>: voor enkelvoudige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</a:rPr>
              <a:t>planaire</a:t>
            </a:r>
            <a:r>
              <a:rPr lang="nl-BE">
                <a:latin typeface="Courier New"/>
                <a:cs typeface="Courier New"/>
              </a:rPr>
              <a:t> grafen is </a:t>
            </a:r>
            <a:r>
              <a:rPr lang="el-GR">
                <a:latin typeface="Courier New"/>
                <a:cs typeface="Courier New"/>
              </a:rPr>
              <a:t>χ</a:t>
            </a:r>
            <a:r>
              <a:rPr lang="nl-BE">
                <a:latin typeface="Courier New"/>
                <a:cs typeface="Courier New"/>
              </a:rPr>
              <a:t>≤4</a:t>
            </a:r>
          </a:p>
          <a:p>
            <a:pPr lvl="0"/>
            <a:endParaRPr lang="nl-BE">
              <a:latin typeface="Courier New"/>
              <a:cs typeface="Courier New"/>
            </a:endParaRPr>
          </a:p>
          <a:p>
            <a:pPr lvl="0"/>
            <a:r>
              <a:rPr lang="nl-BE">
                <a:latin typeface="Courier New"/>
                <a:cs typeface="Courier New"/>
              </a:rPr>
              <a:t>vermoeden van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</a:rPr>
              <a:t>Heawood</a:t>
            </a:r>
            <a:r>
              <a:rPr lang="nl-BE">
                <a:latin typeface="Courier New"/>
                <a:cs typeface="Courier New"/>
              </a:rPr>
              <a:t>: voor grafen die kunnen voorgesteld worden op een oppervlak met genus g is </a:t>
            </a:r>
            <a:r>
              <a:rPr lang="el-GR">
                <a:latin typeface="Courier New"/>
                <a:cs typeface="Courier New"/>
              </a:rPr>
              <a:t>χ</a:t>
            </a:r>
            <a:r>
              <a:rPr lang="nl-BE">
                <a:latin typeface="Courier New"/>
                <a:cs typeface="Courier New"/>
              </a:rPr>
              <a:t>≤           (bijvoorbeeld op torus: </a:t>
            </a:r>
            <a:r>
              <a:rPr lang="el-GR">
                <a:latin typeface="Courier New"/>
                <a:cs typeface="Courier New"/>
              </a:rPr>
              <a:t>χ</a:t>
            </a:r>
            <a:r>
              <a:rPr lang="nl-BE">
                <a:latin typeface="Courier New"/>
                <a:cs typeface="Courier New"/>
              </a:rPr>
              <a:t>≤7)</a:t>
            </a:r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9947" y="916352"/>
            <a:ext cx="7618413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2.6.1 Knoopkleuring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z="1200"/>
          </a:p>
          <a:p>
            <a:pPr lvl="0"/>
            <a:r>
              <a:rPr lang="nl-BE"/>
              <a:t>voorbeeld graaf</a:t>
            </a:r>
          </a:p>
          <a:p>
            <a:pPr lvl="0"/>
            <a:r>
              <a:rPr lang="nl-BE"/>
              <a:t>met genus 1</a:t>
            </a:r>
          </a:p>
          <a:p>
            <a:pPr lvl="0"/>
            <a:r>
              <a:rPr lang="nl-BE"/>
              <a:t>     en</a:t>
            </a:r>
            <a:r>
              <a:rPr lang="nl-BE">
                <a:latin typeface="Courier New"/>
                <a:cs typeface="Courier New"/>
              </a:rPr>
              <a:t> </a:t>
            </a:r>
            <a:r>
              <a:rPr lang="el-GR">
                <a:solidFill>
                  <a:srgbClr val="FF0000"/>
                </a:solidFill>
                <a:latin typeface="Courier New"/>
                <a:cs typeface="Courier New"/>
              </a:rPr>
              <a:t>χ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</a:rPr>
              <a:t>=7</a:t>
            </a:r>
            <a:r>
              <a:rPr lang="nl-BE">
                <a:latin typeface="Courier New"/>
                <a:cs typeface="Courier New"/>
              </a:rPr>
              <a:t>:</a:t>
            </a:r>
            <a:endParaRPr lang="nl-B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2.6.2 Boogkleuring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/>
          </a:p>
          <a:p>
            <a:pPr lvl="0"/>
            <a:r>
              <a:rPr lang="nl-BE"/>
              <a:t>een </a:t>
            </a:r>
            <a:r>
              <a:rPr lang="nl-BE">
                <a:solidFill>
                  <a:srgbClr val="FF0000"/>
                </a:solidFill>
              </a:rPr>
              <a:t>boogkleuring</a:t>
            </a:r>
            <a:r>
              <a:rPr lang="nl-BE"/>
              <a:t> met k kleuren kent aan alle bogen een kleur toe, met als restrictie dat </a:t>
            </a:r>
            <a:r>
              <a:rPr lang="nl-BE">
                <a:solidFill>
                  <a:srgbClr val="FF0000"/>
                </a:solidFill>
              </a:rPr>
              <a:t>bogen met dezelfde kleur geen knoop gemeenschappelijk mogen hebben</a:t>
            </a:r>
          </a:p>
          <a:p>
            <a:pPr lvl="0"/>
            <a:endParaRPr lang="nl-BE"/>
          </a:p>
          <a:p>
            <a:pPr lvl="0"/>
            <a:r>
              <a:rPr lang="nl-BE"/>
              <a:t>veel toepassingen kunnen geformuleerd worden als boogkleurproblemen, met een </a:t>
            </a:r>
            <a:r>
              <a:rPr lang="nl-BE">
                <a:solidFill>
                  <a:srgbClr val="FF0000"/>
                </a:solidFill>
              </a:rPr>
              <a:t>minimaal aantal vereiste kleuren </a:t>
            </a:r>
            <a:r>
              <a:rPr lang="el-GR">
                <a:solidFill>
                  <a:srgbClr val="FF0000"/>
                </a:solidFill>
                <a:latin typeface="Courier New"/>
                <a:cs typeface="Courier New"/>
              </a:rPr>
              <a:t>χ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</a:rPr>
              <a:t>’</a:t>
            </a:r>
            <a:r>
              <a:rPr lang="nl-BE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nl-BE"/>
              <a:t> les- en examenroosters</a:t>
            </a:r>
          </a:p>
          <a:p>
            <a:pPr lvl="0">
              <a:buFont typeface="Arial" pitchFamily="34" charset="0"/>
              <a:buChar char="•"/>
            </a:pPr>
            <a:r>
              <a:rPr lang="nl-BE"/>
              <a:t> decompositie in subgrafen van een bepaald</a:t>
            </a:r>
          </a:p>
          <a:p>
            <a:pPr lvl="0"/>
            <a:r>
              <a:rPr lang="nl-BE"/>
              <a:t> </a:t>
            </a:r>
            <a:r>
              <a:rPr lang="nl-BE" sz="1200"/>
              <a:t> </a:t>
            </a:r>
            <a:r>
              <a:rPr lang="nl-BE"/>
              <a:t>type (planaire grafen, opspannende bomen, </a:t>
            </a:r>
          </a:p>
          <a:p>
            <a:pPr lvl="0"/>
            <a:r>
              <a:rPr lang="nl-BE"/>
              <a:t>  matchings, 1-factors, </a:t>
            </a:r>
            <a:r>
              <a:rPr lang="nl-BE">
                <a:sym typeface="Symbol"/>
              </a:rPr>
              <a:t></a:t>
            </a:r>
            <a:r>
              <a:rPr lang="nl-BE"/>
              <a:t>)</a:t>
            </a:r>
          </a:p>
          <a:p>
            <a:pPr lvl="0">
              <a:buFont typeface="Arial" pitchFamily="34" charset="0"/>
              <a:buChar char="•"/>
            </a:pPr>
            <a:r>
              <a:rPr lang="nl-BE"/>
              <a:t> constructie van Hamiltonpaden in reguliere </a:t>
            </a:r>
          </a:p>
          <a:p>
            <a:pPr lvl="0"/>
            <a:r>
              <a:rPr lang="nl-BE"/>
              <a:t> </a:t>
            </a:r>
            <a:r>
              <a:rPr lang="nl-BE" sz="1200"/>
              <a:t> </a:t>
            </a:r>
            <a:r>
              <a:rPr lang="nl-BE"/>
              <a:t>grafen,</a:t>
            </a:r>
          </a:p>
          <a:p>
            <a:pPr lvl="0">
              <a:buFont typeface="Arial" pitchFamily="34" charset="0"/>
              <a:buChar char="•"/>
            </a:pPr>
            <a:r>
              <a:rPr lang="nl-BE">
                <a:sym typeface="Symbol"/>
              </a:rPr>
              <a:t> </a:t>
            </a:r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2.6.2 Boogkleuring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z="1200"/>
          </a:p>
          <a:p>
            <a:pPr lvl="0"/>
            <a:r>
              <a:rPr lang="nl-BE"/>
              <a:t>algemeen: het kleinste aantal vereiste kleuren in een boogkleuring wordt het </a:t>
            </a:r>
            <a:r>
              <a:rPr lang="nl-BE">
                <a:solidFill>
                  <a:srgbClr val="FF0000"/>
                </a:solidFill>
              </a:rPr>
              <a:t>lijnkleurgetal </a:t>
            </a:r>
            <a:r>
              <a:rPr lang="el-GR">
                <a:solidFill>
                  <a:srgbClr val="FF0000"/>
                </a:solidFill>
                <a:latin typeface="Courier New"/>
                <a:cs typeface="Courier New"/>
              </a:rPr>
              <a:t>χ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</a:rPr>
              <a:t>’</a:t>
            </a:r>
            <a:r>
              <a:rPr lang="nl-BE"/>
              <a:t> genoemd (</a:t>
            </a:r>
            <a:r>
              <a:rPr lang="nl-BE">
                <a:solidFill>
                  <a:srgbClr val="FF0000"/>
                </a:solidFill>
              </a:rPr>
              <a:t>chromatic index</a:t>
            </a:r>
            <a:r>
              <a:rPr lang="nl-BE"/>
              <a:t>), omdat het niets anders is dan het </a:t>
            </a:r>
            <a:r>
              <a:rPr lang="nl-BE">
                <a:solidFill>
                  <a:srgbClr val="FF0000"/>
                </a:solidFill>
              </a:rPr>
              <a:t>kleurgetal van de correspon-derende lijngraaf</a:t>
            </a:r>
          </a:p>
          <a:p>
            <a:pPr lvl="0"/>
            <a:endParaRPr lang="nl-BE"/>
          </a:p>
          <a:p>
            <a:pPr lvl="0"/>
            <a:r>
              <a:rPr lang="nl-BE">
                <a:latin typeface="Courier New"/>
                <a:cs typeface="Courier New"/>
              </a:rPr>
              <a:t>stelling van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</a:rPr>
              <a:t>Vizing</a:t>
            </a:r>
            <a:r>
              <a:rPr lang="nl-BE">
                <a:latin typeface="Courier New"/>
                <a:cs typeface="Courier New"/>
              </a:rPr>
              <a:t>: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nl-BE">
                <a:latin typeface="Courier New"/>
                <a:cs typeface="Courier New"/>
              </a:rPr>
              <a:t>voor enkelvoudige grafen is </a:t>
            </a:r>
            <a:r>
              <a:rPr lang="el-GR">
                <a:latin typeface="Courier New"/>
                <a:cs typeface="Courier New"/>
              </a:rPr>
              <a:t>χ</a:t>
            </a:r>
            <a:r>
              <a:rPr lang="nl-BE">
                <a:latin typeface="Courier New"/>
                <a:cs typeface="Courier New"/>
              </a:rPr>
              <a:t>’ hetzij </a:t>
            </a:r>
            <a:r>
              <a:rPr lang="el-GR">
                <a:latin typeface="Courier New"/>
                <a:cs typeface="Courier New"/>
              </a:rPr>
              <a:t>Δ</a:t>
            </a:r>
            <a:r>
              <a:rPr lang="nl-BE">
                <a:latin typeface="Courier New"/>
                <a:cs typeface="Courier New"/>
              </a:rPr>
              <a:t>, hetzij </a:t>
            </a:r>
            <a:r>
              <a:rPr lang="el-GR">
                <a:latin typeface="Courier New"/>
                <a:cs typeface="Courier New"/>
              </a:rPr>
              <a:t>Δ</a:t>
            </a:r>
            <a:r>
              <a:rPr lang="nl-BE">
                <a:latin typeface="Courier New"/>
                <a:cs typeface="Courier New"/>
              </a:rPr>
              <a:t>+1</a:t>
            </a:r>
          </a:p>
          <a:p>
            <a:pPr lvl="0"/>
            <a:endParaRPr lang="nl-BE">
              <a:latin typeface="Courier New"/>
              <a:cs typeface="Courier New"/>
            </a:endParaRPr>
          </a:p>
          <a:p>
            <a:pPr lvl="0"/>
            <a:r>
              <a:rPr lang="nl-BE">
                <a:solidFill>
                  <a:srgbClr val="FF0000"/>
                </a:solidFill>
                <a:latin typeface="Courier New"/>
                <a:cs typeface="Courier New"/>
              </a:rPr>
              <a:t>volledige grafen</a:t>
            </a:r>
            <a:r>
              <a:rPr lang="nl-BE">
                <a:latin typeface="Courier New"/>
                <a:cs typeface="Courier New"/>
              </a:rPr>
              <a:t>: </a:t>
            </a:r>
            <a:r>
              <a:rPr lang="el-GR">
                <a:latin typeface="Courier New"/>
                <a:cs typeface="Courier New"/>
              </a:rPr>
              <a:t>χ</a:t>
            </a:r>
            <a:r>
              <a:rPr lang="nl-BE">
                <a:latin typeface="Courier New"/>
                <a:cs typeface="Courier New"/>
              </a:rPr>
              <a:t>’(K</a:t>
            </a:r>
            <a:r>
              <a:rPr lang="nl-BE" baseline="-25000">
                <a:latin typeface="Courier New"/>
                <a:cs typeface="Courier New"/>
              </a:rPr>
              <a:t>oneven n</a:t>
            </a:r>
            <a:r>
              <a:rPr lang="nl-BE">
                <a:latin typeface="Courier New"/>
                <a:cs typeface="Courier New"/>
              </a:rPr>
              <a:t>)=n, </a:t>
            </a:r>
            <a:r>
              <a:rPr lang="el-GR">
                <a:latin typeface="Courier New"/>
                <a:cs typeface="Courier New"/>
              </a:rPr>
              <a:t>χ</a:t>
            </a:r>
            <a:r>
              <a:rPr lang="nl-BE">
                <a:latin typeface="Courier New"/>
                <a:cs typeface="Courier New"/>
              </a:rPr>
              <a:t>’(K</a:t>
            </a:r>
            <a:r>
              <a:rPr lang="nl-BE" baseline="-25000">
                <a:latin typeface="Courier New"/>
                <a:cs typeface="Courier New"/>
              </a:rPr>
              <a:t>even n</a:t>
            </a:r>
            <a:r>
              <a:rPr lang="nl-BE">
                <a:latin typeface="Courier New"/>
                <a:cs typeface="Courier New"/>
              </a:rPr>
              <a:t>)=n-1</a:t>
            </a:r>
          </a:p>
          <a:p>
            <a:pPr lvl="0"/>
            <a:endParaRPr lang="nl-BE">
              <a:latin typeface="Courier New"/>
              <a:cs typeface="Courier New"/>
            </a:endParaRPr>
          </a:p>
          <a:p>
            <a:pPr lvl="0"/>
            <a:r>
              <a:rPr lang="nl-BE">
                <a:latin typeface="Courier New"/>
                <a:cs typeface="Courier New"/>
              </a:rPr>
              <a:t>stelling van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</a:rPr>
              <a:t>König</a:t>
            </a:r>
            <a:r>
              <a:rPr lang="nl-BE">
                <a:latin typeface="Courier New"/>
                <a:cs typeface="Courier New"/>
              </a:rPr>
              <a:t>: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nl-BE"/>
              <a:t>voor bipartiete grafen is</a:t>
            </a:r>
            <a:r>
              <a:rPr lang="el-GR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l-GR">
                <a:latin typeface="Courier New"/>
                <a:cs typeface="Courier New"/>
              </a:rPr>
              <a:t>χ</a:t>
            </a:r>
            <a:r>
              <a:rPr lang="nl-BE">
                <a:latin typeface="Courier New"/>
                <a:cs typeface="Courier New"/>
              </a:rPr>
              <a:t>’=</a:t>
            </a:r>
            <a:r>
              <a:rPr lang="el-GR">
                <a:latin typeface="Courier New"/>
                <a:cs typeface="Courier New"/>
              </a:rPr>
              <a:t>Δ</a:t>
            </a:r>
            <a:r>
              <a:rPr lang="nl-BE">
                <a:latin typeface="Courier New"/>
                <a:cs typeface="Courier New"/>
              </a:rPr>
              <a:t> (zelfs indien er meervoudige bogen zijn)</a:t>
            </a:r>
            <a:endParaRPr lang="nl-BE"/>
          </a:p>
          <a:p>
            <a:pPr lvl="0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2.6.2 Boogkleuring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z="1200"/>
          </a:p>
          <a:p>
            <a:pPr lvl="0"/>
            <a:r>
              <a:rPr lang="nl-BE">
                <a:solidFill>
                  <a:srgbClr val="FF0000"/>
                </a:solidFill>
              </a:rPr>
              <a:t>kleuren van bipartiete grafen met </a:t>
            </a:r>
            <a:r>
              <a:rPr lang="el-GR">
                <a:solidFill>
                  <a:srgbClr val="FF0000"/>
                </a:solidFill>
                <a:latin typeface="Courier New"/>
                <a:cs typeface="Courier New"/>
              </a:rPr>
              <a:t>Δ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</a:rPr>
              <a:t> kleuren</a:t>
            </a:r>
            <a:r>
              <a:rPr lang="nl-BE">
                <a:latin typeface="Courier New"/>
                <a:cs typeface="Courier New"/>
              </a:rPr>
              <a:t>:</a:t>
            </a:r>
          </a:p>
          <a:p>
            <a:pPr lvl="0"/>
            <a:r>
              <a:rPr lang="nl-BE">
                <a:latin typeface="Courier New"/>
                <a:cs typeface="Courier New"/>
              </a:rPr>
              <a:t>kleur elke boog (x,y) één voor één, waarbij in</a:t>
            </a:r>
          </a:p>
          <a:p>
            <a:pPr lvl="0"/>
            <a:r>
              <a:rPr lang="nl-BE">
                <a:latin typeface="Courier New"/>
                <a:cs typeface="Courier New"/>
              </a:rPr>
              <a:t>eerste instantie een willekeurige kleur gebruikt wordt die nog niet in zowel knoop x als knoop y voorkomt</a:t>
            </a:r>
          </a:p>
          <a:p>
            <a:pPr lvl="0"/>
            <a:r>
              <a:rPr lang="nl-BE">
                <a:latin typeface="Courier New"/>
                <a:cs typeface="Courier New"/>
              </a:rPr>
              <a:t>indien geen dergelijke kleur beschikbaar is:</a:t>
            </a:r>
          </a:p>
          <a:p>
            <a:pPr marL="820800" lvl="0" indent="-457200">
              <a:buFont typeface="+mj-lt"/>
              <a:buAutoNum type="arabicPeriod"/>
            </a:pPr>
            <a:r>
              <a:rPr lang="nl-BE">
                <a:latin typeface="Courier New"/>
                <a:cs typeface="Courier New"/>
              </a:rPr>
              <a:t>kies een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</a:rPr>
              <a:t>kleur A</a:t>
            </a:r>
            <a:r>
              <a:rPr lang="nl-BE">
                <a:latin typeface="Courier New"/>
                <a:cs typeface="Courier New"/>
              </a:rPr>
              <a:t> die nog niet in x, en een </a:t>
            </a:r>
            <a:r>
              <a:rPr lang="nl-BE">
                <a:solidFill>
                  <a:srgbClr val="00B0F0"/>
                </a:solidFill>
                <a:latin typeface="Courier New"/>
                <a:cs typeface="Courier New"/>
              </a:rPr>
              <a:t>kleur B</a:t>
            </a:r>
            <a:r>
              <a:rPr lang="nl-BE">
                <a:latin typeface="Courier New"/>
                <a:cs typeface="Courier New"/>
              </a:rPr>
              <a:t> die nog niet in y voorkomt</a:t>
            </a:r>
          </a:p>
          <a:p>
            <a:pPr marL="820800" lvl="0" indent="-457200">
              <a:buFont typeface="+mj-lt"/>
              <a:buAutoNum type="arabicPeriod"/>
            </a:pPr>
            <a:r>
              <a:rPr lang="nl-BE">
                <a:latin typeface="Courier New"/>
                <a:cs typeface="Courier New"/>
              </a:rPr>
              <a:t>volg het pad bestaande uit afwisselend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nl-BE">
                <a:latin typeface="Courier New"/>
                <a:cs typeface="Courier New"/>
              </a:rPr>
              <a:t>/</a:t>
            </a:r>
            <a:r>
              <a:rPr lang="nl-BE">
                <a:solidFill>
                  <a:srgbClr val="00B0F0"/>
                </a:solidFill>
                <a:latin typeface="Courier New"/>
                <a:cs typeface="Courier New"/>
              </a:rPr>
              <a:t>B</a:t>
            </a:r>
            <a:r>
              <a:rPr lang="nl-BE">
                <a:latin typeface="Courier New"/>
                <a:cs typeface="Courier New"/>
              </a:rPr>
              <a:t> gekleurde bogen, vertrekken vanuit knoop y (het eindpunt kan niet knoop x zijn)</a:t>
            </a:r>
          </a:p>
          <a:p>
            <a:pPr marL="820800" lvl="0" indent="-457200">
              <a:buFont typeface="+mj-lt"/>
              <a:buAutoNum type="arabicPeriod"/>
            </a:pPr>
            <a:r>
              <a:rPr lang="nl-BE">
                <a:latin typeface="Courier New"/>
                <a:cs typeface="Courier New"/>
              </a:rPr>
              <a:t>wissel langs dit pad de kleuren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nl-BE">
                <a:latin typeface="Courier New"/>
                <a:cs typeface="Courier New"/>
              </a:rPr>
              <a:t> en </a:t>
            </a:r>
            <a:r>
              <a:rPr lang="nl-BE">
                <a:solidFill>
                  <a:srgbClr val="00B0F0"/>
                </a:solidFill>
                <a:latin typeface="Courier New"/>
                <a:cs typeface="Courier New"/>
              </a:rPr>
              <a:t>B</a:t>
            </a:r>
            <a:r>
              <a:rPr lang="nl-BE">
                <a:latin typeface="Courier New"/>
                <a:cs typeface="Courier New"/>
              </a:rPr>
              <a:t> om</a:t>
            </a:r>
          </a:p>
          <a:p>
            <a:pPr marL="820800" lvl="0" indent="-457200">
              <a:buFont typeface="+mj-lt"/>
              <a:buAutoNum type="arabicPeriod"/>
            </a:pPr>
            <a:r>
              <a:rPr lang="nl-BE">
                <a:latin typeface="Courier New"/>
                <a:cs typeface="Courier New"/>
              </a:rPr>
              <a:t>de boog tussen x en y is nu wel met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</a:rPr>
              <a:t> A </a:t>
            </a:r>
            <a:r>
              <a:rPr lang="nl-BE">
                <a:latin typeface="Courier New"/>
                <a:cs typeface="Courier New"/>
              </a:rPr>
              <a:t>te kleuren</a:t>
            </a:r>
          </a:p>
          <a:p>
            <a:pPr lvl="0"/>
            <a:endParaRPr lang="nl-BE"/>
          </a:p>
          <a:p>
            <a:pPr lvl="0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baseline="0">
                <a:latin typeface="Courier New"/>
                <a:cs typeface="Courier New"/>
                <a:sym typeface="Mathematica3Mono"/>
              </a:rPr>
              <a:t>2.5.1 Facetten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/>
          </a:p>
          <a:p>
            <a:pPr lvl="0"/>
            <a:r>
              <a:rPr lang="nl-BE">
                <a:solidFill>
                  <a:srgbClr val="FF0000"/>
                </a:solidFill>
              </a:rPr>
              <a:t>planaire</a:t>
            </a:r>
            <a:r>
              <a:rPr lang="nl-BE"/>
              <a:t> graaf: kan in 2D zo getekend worden dat bogen elkaar niet snijden of raken, behalve in een gemeenschappelijke knoop</a:t>
            </a:r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r>
              <a:rPr lang="nl-BE"/>
              <a:t>het vlak wordt hierdoor in gebieden verdeeld, die de </a:t>
            </a:r>
            <a:r>
              <a:rPr lang="nl-BE">
                <a:solidFill>
                  <a:srgbClr val="FF0000"/>
                </a:solidFill>
              </a:rPr>
              <a:t>facetten</a:t>
            </a:r>
            <a:r>
              <a:rPr lang="nl-BE"/>
              <a:t> of </a:t>
            </a:r>
            <a:r>
              <a:rPr lang="nl-BE">
                <a:solidFill>
                  <a:srgbClr val="FF0000"/>
                </a:solidFill>
              </a:rPr>
              <a:t>mazen</a:t>
            </a:r>
            <a:r>
              <a:rPr lang="nl-BE"/>
              <a:t> van de graaf worden genoemd</a:t>
            </a:r>
          </a:p>
          <a:p>
            <a:pPr lvl="0"/>
            <a:r>
              <a:rPr lang="nl-BE"/>
              <a:t>één van facetten in onbeperkt in oppervlakte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094" y="2354400"/>
            <a:ext cx="8913813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>
            <a:off x="5397480" y="2815482"/>
            <a:ext cx="766763" cy="2466761"/>
          </a:xfrm>
          <a:prstGeom prst="line">
            <a:avLst/>
          </a:prstGeom>
          <a:ln w="1143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957522" y="3969313"/>
            <a:ext cx="1438275" cy="2328863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2.6.2 Boogkleuring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z="1200"/>
          </a:p>
          <a:p>
            <a:pPr lvl="0"/>
            <a:endParaRPr lang="nl-BE"/>
          </a:p>
          <a:p>
            <a:pPr lvl="0"/>
            <a:endParaRPr lang="nl-BE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828925" y="1131089"/>
            <a:ext cx="1390892" cy="2597949"/>
          </a:xfrm>
          <a:prstGeom prst="line">
            <a:avLst/>
          </a:prstGeom>
          <a:ln w="1143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33414" y="1147763"/>
            <a:ext cx="3581399" cy="42863"/>
          </a:xfrm>
          <a:prstGeom prst="line">
            <a:avLst/>
          </a:prstGeom>
          <a:ln w="1143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624013" y="1138238"/>
            <a:ext cx="2600326" cy="1204912"/>
          </a:xfrm>
          <a:prstGeom prst="line">
            <a:avLst/>
          </a:prstGeom>
          <a:ln w="1143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838575" y="1119231"/>
            <a:ext cx="375150" cy="3752807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4363" y="1166813"/>
            <a:ext cx="2481262" cy="966787"/>
          </a:xfrm>
          <a:prstGeom prst="line">
            <a:avLst/>
          </a:prstGeom>
          <a:ln w="1143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87409" y="2100170"/>
            <a:ext cx="751166" cy="2748055"/>
          </a:xfrm>
          <a:prstGeom prst="line">
            <a:avLst/>
          </a:prstGeom>
          <a:ln w="1143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619250" y="2143125"/>
            <a:ext cx="1476375" cy="190500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828925" y="2124075"/>
            <a:ext cx="252413" cy="1595438"/>
          </a:xfrm>
          <a:prstGeom prst="line">
            <a:avLst/>
          </a:prstGeom>
          <a:ln w="1143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381125" y="2338388"/>
            <a:ext cx="257175" cy="1309688"/>
          </a:xfrm>
          <a:prstGeom prst="line">
            <a:avLst/>
          </a:prstGeom>
          <a:ln w="1143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70090" y="4668597"/>
            <a:ext cx="3682773" cy="189153"/>
          </a:xfrm>
          <a:prstGeom prst="line">
            <a:avLst/>
          </a:prstGeom>
          <a:ln w="1143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95263" y="1176338"/>
            <a:ext cx="447675" cy="3505200"/>
          </a:xfrm>
          <a:prstGeom prst="line">
            <a:avLst/>
          </a:prstGeom>
          <a:ln w="1143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62185" y="3620297"/>
            <a:ext cx="2481153" cy="1232691"/>
          </a:xfrm>
          <a:prstGeom prst="line">
            <a:avLst/>
          </a:prstGeom>
          <a:ln w="1143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71600" y="3614738"/>
            <a:ext cx="1471613" cy="95250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64434" y="3714750"/>
            <a:ext cx="2674016" cy="964946"/>
          </a:xfrm>
          <a:prstGeom prst="line">
            <a:avLst/>
          </a:prstGeom>
          <a:ln w="1143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flipH="1">
            <a:off x="4118026" y="1063669"/>
            <a:ext cx="172986" cy="16981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l 45"/>
          <p:cNvSpPr/>
          <p:nvPr/>
        </p:nvSpPr>
        <p:spPr>
          <a:xfrm flipH="1">
            <a:off x="112763" y="4583157"/>
            <a:ext cx="172986" cy="16981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Oval 46"/>
          <p:cNvSpPr/>
          <p:nvPr/>
        </p:nvSpPr>
        <p:spPr>
          <a:xfrm flipH="1">
            <a:off x="1312914" y="3530644"/>
            <a:ext cx="172986" cy="16981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l 47"/>
          <p:cNvSpPr/>
          <p:nvPr/>
        </p:nvSpPr>
        <p:spPr>
          <a:xfrm flipH="1">
            <a:off x="2994076" y="2054269"/>
            <a:ext cx="172986" cy="16981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Oval 48"/>
          <p:cNvSpPr/>
          <p:nvPr/>
        </p:nvSpPr>
        <p:spPr>
          <a:xfrm flipH="1">
            <a:off x="3746551" y="4768894"/>
            <a:ext cx="172986" cy="169817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l 49"/>
          <p:cNvSpPr/>
          <p:nvPr/>
        </p:nvSpPr>
        <p:spPr>
          <a:xfrm flipH="1">
            <a:off x="2741663" y="3621132"/>
            <a:ext cx="172986" cy="169817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Oval 50"/>
          <p:cNvSpPr/>
          <p:nvPr/>
        </p:nvSpPr>
        <p:spPr>
          <a:xfrm flipH="1">
            <a:off x="1551038" y="2254294"/>
            <a:ext cx="172986" cy="169817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l 51"/>
          <p:cNvSpPr/>
          <p:nvPr/>
        </p:nvSpPr>
        <p:spPr>
          <a:xfrm flipH="1">
            <a:off x="546151" y="1111294"/>
            <a:ext cx="172986" cy="169817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TextBox 52"/>
          <p:cNvSpPr txBox="1"/>
          <p:nvPr/>
        </p:nvSpPr>
        <p:spPr>
          <a:xfrm>
            <a:off x="181610" y="45779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/>
              <a:t>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" y="17018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/>
              <a:t>y</a:t>
            </a:r>
          </a:p>
        </p:txBody>
      </p:sp>
      <p:grpSp>
        <p:nvGrpSpPr>
          <p:cNvPr id="4" name="Group 78"/>
          <p:cNvGrpSpPr/>
          <p:nvPr/>
        </p:nvGrpSpPr>
        <p:grpSpPr>
          <a:xfrm>
            <a:off x="4922700" y="2697412"/>
            <a:ext cx="4126578" cy="4160588"/>
            <a:chOff x="4922700" y="2697412"/>
            <a:chExt cx="4126578" cy="4160588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7587191" y="2764832"/>
              <a:ext cx="1390892" cy="2597949"/>
            </a:xfrm>
            <a:prstGeom prst="line">
              <a:avLst/>
            </a:prstGeom>
            <a:ln w="1143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391680" y="2781506"/>
              <a:ext cx="3581399" cy="42863"/>
            </a:xfrm>
            <a:prstGeom prst="line">
              <a:avLst/>
            </a:prstGeom>
            <a:ln w="1143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382279" y="2771981"/>
              <a:ext cx="2600326" cy="1204912"/>
            </a:xfrm>
            <a:prstGeom prst="line">
              <a:avLst/>
            </a:prstGeom>
            <a:ln w="1143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8596841" y="2752974"/>
              <a:ext cx="375150" cy="3752807"/>
            </a:xfrm>
            <a:prstGeom prst="line">
              <a:avLst/>
            </a:prstGeom>
            <a:ln w="1143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372629" y="2800556"/>
              <a:ext cx="2481262" cy="966787"/>
            </a:xfrm>
            <a:prstGeom prst="line">
              <a:avLst/>
            </a:prstGeom>
            <a:ln w="1143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845675" y="3733913"/>
              <a:ext cx="751166" cy="2748055"/>
            </a:xfrm>
            <a:prstGeom prst="line">
              <a:avLst/>
            </a:prstGeom>
            <a:ln w="1143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377516" y="3776868"/>
              <a:ext cx="1476375" cy="190500"/>
            </a:xfrm>
            <a:prstGeom prst="line">
              <a:avLst/>
            </a:prstGeom>
            <a:ln w="1143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587191" y="3757818"/>
              <a:ext cx="252413" cy="1595438"/>
            </a:xfrm>
            <a:prstGeom prst="line">
              <a:avLst/>
            </a:prstGeom>
            <a:ln w="1143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139391" y="3972131"/>
              <a:ext cx="257175" cy="1309688"/>
            </a:xfrm>
            <a:prstGeom prst="line">
              <a:avLst/>
            </a:prstGeom>
            <a:ln w="1143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4928356" y="6302340"/>
              <a:ext cx="3682773" cy="189153"/>
            </a:xfrm>
            <a:prstGeom prst="line">
              <a:avLst/>
            </a:prstGeom>
            <a:ln w="1143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953529" y="2810081"/>
              <a:ext cx="447675" cy="3505200"/>
            </a:xfrm>
            <a:prstGeom prst="line">
              <a:avLst/>
            </a:prstGeom>
            <a:ln w="1143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120451" y="5254040"/>
              <a:ext cx="2481153" cy="1232691"/>
            </a:xfrm>
            <a:prstGeom prst="line">
              <a:avLst/>
            </a:prstGeom>
            <a:ln w="1143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129866" y="5248481"/>
              <a:ext cx="1471613" cy="95250"/>
            </a:xfrm>
            <a:prstGeom prst="line">
              <a:avLst/>
            </a:prstGeom>
            <a:ln w="1143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922700" y="5348493"/>
              <a:ext cx="2674016" cy="964946"/>
            </a:xfrm>
            <a:prstGeom prst="line">
              <a:avLst/>
            </a:prstGeom>
            <a:ln w="1143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 flipH="1">
              <a:off x="8876292" y="2697412"/>
              <a:ext cx="172986" cy="169817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2" name="Oval 71"/>
            <p:cNvSpPr/>
            <p:nvPr/>
          </p:nvSpPr>
          <p:spPr>
            <a:xfrm flipH="1">
              <a:off x="7752342" y="3688012"/>
              <a:ext cx="172986" cy="169817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3" name="Oval 72"/>
            <p:cNvSpPr/>
            <p:nvPr/>
          </p:nvSpPr>
          <p:spPr>
            <a:xfrm flipH="1">
              <a:off x="8504817" y="6402637"/>
              <a:ext cx="172986" cy="169817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4" name="Oval 73"/>
            <p:cNvSpPr/>
            <p:nvPr/>
          </p:nvSpPr>
          <p:spPr>
            <a:xfrm flipH="1">
              <a:off x="7499929" y="5254875"/>
              <a:ext cx="172986" cy="169817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39876" y="6211669"/>
              <a:ext cx="3850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3600"/>
                <a:t>x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040966" y="3335543"/>
              <a:ext cx="3930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3600"/>
                <a:t>y</a:t>
              </a:r>
            </a:p>
          </p:txBody>
        </p:sp>
      </p:grpSp>
      <p:sp>
        <p:nvSpPr>
          <p:cNvPr id="70" name="Oval 69"/>
          <p:cNvSpPr/>
          <p:nvPr/>
        </p:nvSpPr>
        <p:spPr>
          <a:xfrm flipH="1">
            <a:off x="4871029" y="6216900"/>
            <a:ext cx="172986" cy="16981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l 70"/>
          <p:cNvSpPr/>
          <p:nvPr/>
        </p:nvSpPr>
        <p:spPr>
          <a:xfrm flipH="1">
            <a:off x="6071180" y="5164387"/>
            <a:ext cx="172986" cy="16981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l 74"/>
          <p:cNvSpPr/>
          <p:nvPr/>
        </p:nvSpPr>
        <p:spPr>
          <a:xfrm flipH="1">
            <a:off x="6309304" y="3888037"/>
            <a:ext cx="172986" cy="169817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l 75"/>
          <p:cNvSpPr/>
          <p:nvPr/>
        </p:nvSpPr>
        <p:spPr>
          <a:xfrm flipH="1">
            <a:off x="5304417" y="2745037"/>
            <a:ext cx="172986" cy="169817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Right Arrow 91"/>
          <p:cNvSpPr/>
          <p:nvPr/>
        </p:nvSpPr>
        <p:spPr>
          <a:xfrm rot="2177119">
            <a:off x="4362027" y="3759200"/>
            <a:ext cx="447040" cy="379306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TextBox 78"/>
          <p:cNvSpPr txBox="1"/>
          <p:nvPr/>
        </p:nvSpPr>
        <p:spPr>
          <a:xfrm>
            <a:off x="1478991" y="4948529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b="1">
                <a:latin typeface="Courier New" pitchFamily="49" charset="0"/>
                <a:cs typeface="Courier New" pitchFamily="49" charset="0"/>
              </a:rPr>
              <a:t>K</a:t>
            </a:r>
            <a:r>
              <a:rPr lang="nl-BE" sz="3600" b="1" baseline="-25000">
                <a:latin typeface="Courier New" pitchFamily="49" charset="0"/>
                <a:cs typeface="Courier New" pitchFamily="49" charset="0"/>
              </a:rPr>
              <a:t>4,4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70" grpId="0" animBg="1"/>
      <p:bldP spid="71" grpId="0" animBg="1"/>
      <p:bldP spid="75" grpId="0" animBg="1"/>
      <p:bldP spid="76" grpId="0" animBg="1"/>
      <p:bldP spid="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baseline="0">
                <a:latin typeface="Courier New"/>
                <a:cs typeface="Courier New"/>
                <a:sym typeface="Mathematica3Mono"/>
              </a:rPr>
              <a:t>2.5.1 Facetten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/>
          </a:p>
          <a:p>
            <a:pPr lvl="0"/>
            <a:r>
              <a:rPr lang="nl-BE"/>
              <a:t>elke planaire graaf kan in 3D voorgesteld worden door een (niet noodzakelijk regelmatig) </a:t>
            </a:r>
            <a:r>
              <a:rPr lang="nl-BE">
                <a:solidFill>
                  <a:srgbClr val="FF0000"/>
                </a:solidFill>
              </a:rPr>
              <a:t>convex veelvlak </a:t>
            </a:r>
            <a:r>
              <a:rPr lang="nl-BE"/>
              <a:t>(polyeder)</a:t>
            </a:r>
          </a:p>
          <a:p>
            <a:pPr lvl="0"/>
            <a:endParaRPr lang="nl-BE">
              <a:solidFill>
                <a:srgbClr val="FF0000"/>
              </a:solidFill>
            </a:endParaRPr>
          </a:p>
          <a:p>
            <a:pPr lvl="0"/>
            <a:endParaRPr lang="nl-BE">
              <a:solidFill>
                <a:srgbClr val="FF0000"/>
              </a:solidFill>
            </a:endParaRPr>
          </a:p>
          <a:p>
            <a:pPr lvl="0"/>
            <a:endParaRPr lang="nl-BE">
              <a:solidFill>
                <a:srgbClr val="FF0000"/>
              </a:solidFill>
            </a:endParaRPr>
          </a:p>
          <a:p>
            <a:pPr lvl="0"/>
            <a:endParaRPr lang="nl-BE">
              <a:solidFill>
                <a:srgbClr val="FF0000"/>
              </a:solidFill>
            </a:endParaRPr>
          </a:p>
          <a:p>
            <a:pPr lvl="0"/>
            <a:endParaRPr lang="nl-BE">
              <a:solidFill>
                <a:srgbClr val="FF0000"/>
              </a:solidFill>
            </a:endParaRPr>
          </a:p>
          <a:p>
            <a:pPr lvl="0"/>
            <a:endParaRPr lang="nl-BE">
              <a:solidFill>
                <a:srgbClr val="FF0000"/>
              </a:solidFill>
            </a:endParaRPr>
          </a:p>
          <a:p>
            <a:pPr lvl="0"/>
            <a:endParaRPr lang="nl-BE">
              <a:solidFill>
                <a:srgbClr val="FF0000"/>
              </a:solidFill>
            </a:endParaRPr>
          </a:p>
          <a:p>
            <a:pPr lvl="0"/>
            <a:r>
              <a:rPr lang="nl-BE"/>
              <a:t>de knopen van een planaire graaf kunnen ook getekend worden op een </a:t>
            </a:r>
            <a:r>
              <a:rPr lang="nl-BE">
                <a:solidFill>
                  <a:srgbClr val="FF0000"/>
                </a:solidFill>
              </a:rPr>
              <a:t>bol</a:t>
            </a:r>
            <a:r>
              <a:rPr lang="nl-BE"/>
              <a:t>, waarbij de bogen dan door cirkelsegmenten voorgesteld worden</a:t>
            </a:r>
          </a:p>
          <a:p>
            <a:pPr lvl="0"/>
            <a:r>
              <a:rPr lang="nl-BE"/>
              <a:t>(dit is mogelijk omdat een boloppervlak en het 2D vlak beiden </a:t>
            </a:r>
            <a:r>
              <a:rPr lang="nl-BE">
                <a:solidFill>
                  <a:srgbClr val="FF0000"/>
                </a:solidFill>
              </a:rPr>
              <a:t>topologisch genus 0</a:t>
            </a:r>
            <a:r>
              <a:rPr lang="nl-BE"/>
              <a:t> hebben)</a:t>
            </a:r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2352675"/>
            <a:ext cx="8923337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>
                <a:latin typeface="Courier New"/>
                <a:cs typeface="Courier New"/>
                <a:sym typeface="Mathematica3Mono"/>
              </a:rPr>
              <a:t>2.5.2 Eulerkarakteristiek 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/>
          </a:p>
          <a:p>
            <a:pPr lvl="0"/>
            <a:r>
              <a:rPr lang="nl-BE"/>
              <a:t>de </a:t>
            </a:r>
            <a:r>
              <a:rPr lang="nl-BE">
                <a:solidFill>
                  <a:srgbClr val="FF0000"/>
                </a:solidFill>
              </a:rPr>
              <a:t>Eulerkarakteristiek</a:t>
            </a:r>
            <a:r>
              <a:rPr lang="nl-BE"/>
              <a:t> van een convex veelvlak, of van een planaire graaf, wordt gedefinieerd als het verschil van de som van het </a:t>
            </a:r>
            <a:r>
              <a:rPr lang="nl-BE">
                <a:solidFill>
                  <a:srgbClr val="0070C0"/>
                </a:solidFill>
              </a:rPr>
              <a:t>aantal</a:t>
            </a:r>
            <a:r>
              <a:rPr lang="nl-BE"/>
              <a:t> </a:t>
            </a:r>
            <a:r>
              <a:rPr lang="nl-BE">
                <a:solidFill>
                  <a:srgbClr val="0070C0"/>
                </a:solidFill>
              </a:rPr>
              <a:t>knopen</a:t>
            </a:r>
            <a:r>
              <a:rPr lang="nl-BE"/>
              <a:t> en het </a:t>
            </a:r>
            <a:r>
              <a:rPr lang="nl-BE">
                <a:solidFill>
                  <a:srgbClr val="92D050"/>
                </a:solidFill>
              </a:rPr>
              <a:t>aantal facetten </a:t>
            </a:r>
            <a:r>
              <a:rPr lang="nl-BE"/>
              <a:t>met het </a:t>
            </a:r>
            <a:r>
              <a:rPr lang="nl-BE">
                <a:solidFill>
                  <a:srgbClr val="CC00FF"/>
                </a:solidFill>
              </a:rPr>
              <a:t>aantal bogen</a:t>
            </a:r>
          </a:p>
          <a:p>
            <a:pPr lvl="0"/>
            <a:endParaRPr lang="nl-BE"/>
          </a:p>
          <a:p>
            <a:pPr lvl="0"/>
            <a:r>
              <a:rPr lang="nl-BE"/>
              <a:t>de </a:t>
            </a:r>
            <a:r>
              <a:rPr lang="nl-BE">
                <a:solidFill>
                  <a:srgbClr val="FF0000"/>
                </a:solidFill>
              </a:rPr>
              <a:t>Eulerkarakteristiek</a:t>
            </a:r>
            <a:r>
              <a:rPr lang="nl-BE"/>
              <a:t> </a:t>
            </a:r>
            <a:r>
              <a:rPr lang="el-GR">
                <a:solidFill>
                  <a:srgbClr val="FF0000"/>
                </a:solidFill>
                <a:latin typeface="Courier New"/>
                <a:cs typeface="Courier New"/>
              </a:rPr>
              <a:t>χ</a:t>
            </a:r>
            <a:r>
              <a:rPr lang="nl-BE">
                <a:latin typeface="Courier New"/>
                <a:cs typeface="Courier New"/>
              </a:rPr>
              <a:t> </a:t>
            </a:r>
            <a:r>
              <a:rPr lang="nl-BE"/>
              <a:t>van een convex veelvlak, of van een planaire graaf is steeds 2</a:t>
            </a:r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marL="0" lvl="0"/>
            <a:r>
              <a:rPr lang="nl-BE">
                <a:solidFill>
                  <a:srgbClr val="0070C0"/>
                </a:solidFill>
              </a:rPr>
              <a:t>4</a:t>
            </a:r>
            <a:r>
              <a:rPr lang="nl-BE"/>
              <a:t>+</a:t>
            </a:r>
            <a:r>
              <a:rPr lang="nl-BE">
                <a:solidFill>
                  <a:srgbClr val="92D050"/>
                </a:solidFill>
              </a:rPr>
              <a:t>4</a:t>
            </a:r>
            <a:r>
              <a:rPr lang="nl-BE"/>
              <a:t>-</a:t>
            </a:r>
            <a:r>
              <a:rPr lang="nl-BE">
                <a:solidFill>
                  <a:srgbClr val="CC00FF"/>
                </a:solidFill>
              </a:rPr>
              <a:t>6</a:t>
            </a:r>
            <a:r>
              <a:rPr lang="nl-BE"/>
              <a:t>=2 </a:t>
            </a:r>
            <a:r>
              <a:rPr lang="nl-BE" sz="1100"/>
              <a:t> </a:t>
            </a:r>
            <a:r>
              <a:rPr lang="nl-BE">
                <a:solidFill>
                  <a:srgbClr val="0070C0"/>
                </a:solidFill>
              </a:rPr>
              <a:t>6</a:t>
            </a:r>
            <a:r>
              <a:rPr lang="nl-BE"/>
              <a:t>+</a:t>
            </a:r>
            <a:r>
              <a:rPr lang="nl-BE">
                <a:solidFill>
                  <a:srgbClr val="92D050"/>
                </a:solidFill>
              </a:rPr>
              <a:t>8</a:t>
            </a:r>
            <a:r>
              <a:rPr lang="nl-BE"/>
              <a:t>-</a:t>
            </a:r>
            <a:r>
              <a:rPr lang="nl-BE">
                <a:solidFill>
                  <a:srgbClr val="CC00FF"/>
                </a:solidFill>
              </a:rPr>
              <a:t>12</a:t>
            </a:r>
            <a:r>
              <a:rPr lang="nl-BE"/>
              <a:t>=2  </a:t>
            </a:r>
            <a:r>
              <a:rPr lang="nl-BE" sz="1000"/>
              <a:t> </a:t>
            </a:r>
            <a:r>
              <a:rPr lang="nl-BE">
                <a:solidFill>
                  <a:srgbClr val="0070C0"/>
                </a:solidFill>
              </a:rPr>
              <a:t>8</a:t>
            </a:r>
            <a:r>
              <a:rPr lang="nl-BE"/>
              <a:t>+</a:t>
            </a:r>
            <a:r>
              <a:rPr lang="nl-BE">
                <a:solidFill>
                  <a:srgbClr val="92D050"/>
                </a:solidFill>
              </a:rPr>
              <a:t>6</a:t>
            </a:r>
            <a:r>
              <a:rPr lang="nl-BE"/>
              <a:t>-</a:t>
            </a:r>
            <a:r>
              <a:rPr lang="nl-BE">
                <a:solidFill>
                  <a:srgbClr val="CC00FF"/>
                </a:solidFill>
              </a:rPr>
              <a:t>12</a:t>
            </a:r>
            <a:r>
              <a:rPr lang="nl-BE"/>
              <a:t>=2 </a:t>
            </a:r>
            <a:r>
              <a:rPr lang="nl-BE">
                <a:solidFill>
                  <a:srgbClr val="0070C0"/>
                </a:solidFill>
              </a:rPr>
              <a:t>12</a:t>
            </a:r>
            <a:r>
              <a:rPr lang="nl-BE"/>
              <a:t>+</a:t>
            </a:r>
            <a:r>
              <a:rPr lang="nl-BE">
                <a:solidFill>
                  <a:srgbClr val="92D050"/>
                </a:solidFill>
              </a:rPr>
              <a:t>20</a:t>
            </a:r>
            <a:r>
              <a:rPr lang="nl-BE"/>
              <a:t>-</a:t>
            </a:r>
            <a:r>
              <a:rPr lang="nl-BE">
                <a:solidFill>
                  <a:srgbClr val="CC00FF"/>
                </a:solidFill>
              </a:rPr>
              <a:t>30</a:t>
            </a:r>
            <a:r>
              <a:rPr lang="nl-BE"/>
              <a:t>=2 </a:t>
            </a:r>
            <a:r>
              <a:rPr lang="nl-BE">
                <a:solidFill>
                  <a:srgbClr val="0070C0"/>
                </a:solidFill>
              </a:rPr>
              <a:t>20</a:t>
            </a:r>
            <a:r>
              <a:rPr lang="nl-BE"/>
              <a:t>+</a:t>
            </a:r>
            <a:r>
              <a:rPr lang="nl-BE">
                <a:solidFill>
                  <a:srgbClr val="92D050"/>
                </a:solidFill>
              </a:rPr>
              <a:t>12</a:t>
            </a:r>
            <a:r>
              <a:rPr lang="nl-BE"/>
              <a:t>-</a:t>
            </a:r>
            <a:r>
              <a:rPr lang="nl-BE">
                <a:solidFill>
                  <a:srgbClr val="CC00FF"/>
                </a:solidFill>
              </a:rPr>
              <a:t>30</a:t>
            </a:r>
            <a:r>
              <a:rPr lang="nl-BE"/>
              <a:t>=2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32" y="4122281"/>
            <a:ext cx="8923337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baseline="0">
                <a:latin typeface="Courier New"/>
                <a:cs typeface="Courier New"/>
                <a:sym typeface="Mathematica3Mono"/>
              </a:rPr>
              <a:t>2.5.</a:t>
            </a:r>
            <a:r>
              <a:rPr lang="nl-BE">
                <a:latin typeface="Courier New"/>
                <a:cs typeface="Courier New"/>
                <a:sym typeface="Mathematica3Mono"/>
              </a:rPr>
              <a:t>2 Eulerkarakteristiek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/>
          </a:p>
          <a:p>
            <a:r>
              <a:rPr lang="nl-BE"/>
              <a:t>elke niet-planaire graaf kan in 3D voorgesteld worden op een oppervlak met</a:t>
            </a:r>
            <a:r>
              <a:rPr lang="nl-BE">
                <a:solidFill>
                  <a:srgbClr val="FF0000"/>
                </a:solidFill>
              </a:rPr>
              <a:t> genus &gt;0 (</a:t>
            </a:r>
            <a:r>
              <a:rPr lang="nl-BE">
                <a:solidFill>
                  <a:srgbClr val="FF0000"/>
                </a:solidFill>
                <a:sym typeface="Symbol"/>
              </a:rPr>
              <a:t> </a:t>
            </a:r>
            <a:r>
              <a:rPr lang="nl-BE">
                <a:solidFill>
                  <a:srgbClr val="FF0000"/>
                </a:solidFill>
              </a:rPr>
              <a:t>#gaten)</a:t>
            </a:r>
            <a:r>
              <a:rPr lang="nl-BE"/>
              <a:t> </a:t>
            </a:r>
          </a:p>
          <a:p>
            <a:endParaRPr lang="nl-BE"/>
          </a:p>
          <a:p>
            <a:r>
              <a:rPr lang="nl-BE"/>
              <a:t>ook hier wordt het oppervlak door de bogen in gebieden verdeeld, die eveneens de </a:t>
            </a:r>
            <a:r>
              <a:rPr lang="nl-BE">
                <a:solidFill>
                  <a:srgbClr val="FF0000"/>
                </a:solidFill>
              </a:rPr>
              <a:t>facetten</a:t>
            </a:r>
            <a:r>
              <a:rPr lang="nl-BE"/>
              <a:t> of </a:t>
            </a:r>
            <a:r>
              <a:rPr lang="nl-BE">
                <a:solidFill>
                  <a:srgbClr val="FF0000"/>
                </a:solidFill>
              </a:rPr>
              <a:t>mazen</a:t>
            </a:r>
            <a:r>
              <a:rPr lang="nl-BE"/>
              <a:t> van de graaf kunnen genoemd worden </a:t>
            </a:r>
          </a:p>
          <a:p>
            <a:pPr lvl="0"/>
            <a:endParaRPr lang="nl-BE"/>
          </a:p>
          <a:p>
            <a:pPr lvl="0"/>
            <a:r>
              <a:rPr lang="nl-BE"/>
              <a:t>voor dergelijke grafen kan men analoog de </a:t>
            </a:r>
            <a:r>
              <a:rPr lang="nl-BE">
                <a:solidFill>
                  <a:srgbClr val="FF0000"/>
                </a:solidFill>
              </a:rPr>
              <a:t>Eulerkarakteristiek</a:t>
            </a:r>
            <a:r>
              <a:rPr lang="nl-BE"/>
              <a:t> </a:t>
            </a:r>
            <a:r>
              <a:rPr lang="el-GR">
                <a:solidFill>
                  <a:srgbClr val="FF0000"/>
                </a:solidFill>
                <a:latin typeface="Courier New"/>
                <a:cs typeface="Courier New"/>
              </a:rPr>
              <a:t>χ</a:t>
            </a:r>
            <a:r>
              <a:rPr lang="nl-BE">
                <a:latin typeface="Courier New"/>
                <a:cs typeface="Courier New"/>
              </a:rPr>
              <a:t> </a:t>
            </a:r>
            <a:r>
              <a:rPr lang="nl-BE"/>
              <a:t>definiëren als het verschil van de som van het </a:t>
            </a:r>
            <a:r>
              <a:rPr lang="nl-BE">
                <a:solidFill>
                  <a:srgbClr val="0070C0"/>
                </a:solidFill>
              </a:rPr>
              <a:t>aantal</a:t>
            </a:r>
            <a:r>
              <a:rPr lang="nl-BE"/>
              <a:t> </a:t>
            </a:r>
            <a:r>
              <a:rPr lang="nl-BE">
                <a:solidFill>
                  <a:srgbClr val="0070C0"/>
                </a:solidFill>
              </a:rPr>
              <a:t>knopen</a:t>
            </a:r>
            <a:r>
              <a:rPr lang="nl-BE"/>
              <a:t> en het </a:t>
            </a:r>
            <a:r>
              <a:rPr lang="nl-BE">
                <a:solidFill>
                  <a:srgbClr val="92D050"/>
                </a:solidFill>
              </a:rPr>
              <a:t>aantal facetten </a:t>
            </a:r>
            <a:r>
              <a:rPr lang="nl-BE"/>
              <a:t>met het </a:t>
            </a:r>
            <a:r>
              <a:rPr lang="nl-BE">
                <a:solidFill>
                  <a:srgbClr val="CC00FF"/>
                </a:solidFill>
              </a:rPr>
              <a:t>aantal bogen</a:t>
            </a:r>
          </a:p>
          <a:p>
            <a:endParaRPr lang="nl-BE"/>
          </a:p>
          <a:p>
            <a:r>
              <a:rPr lang="nl-BE"/>
              <a:t>de </a:t>
            </a:r>
            <a:r>
              <a:rPr lang="nl-BE">
                <a:solidFill>
                  <a:srgbClr val="FF0000"/>
                </a:solidFill>
              </a:rPr>
              <a:t>Eulerkarakteristiek</a:t>
            </a:r>
            <a:r>
              <a:rPr lang="nl-BE"/>
              <a:t> van een graaf die op een oppervlak met genus&gt;0 kan voorgesteld worden, is steeds 2-2</a:t>
            </a:r>
            <a:r>
              <a:rPr lang="nl-BE">
                <a:sym typeface="Symbol"/>
              </a:rPr>
              <a:t></a:t>
            </a:r>
            <a:r>
              <a:rPr lang="nl-BE"/>
              <a:t>genus</a:t>
            </a:r>
          </a:p>
          <a:p>
            <a:pPr lvl="0"/>
            <a:endParaRPr lang="nl-BE">
              <a:solidFill>
                <a:srgbClr val="CC00FF"/>
              </a:solidFill>
            </a:endParaRPr>
          </a:p>
          <a:p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063" y="1679643"/>
            <a:ext cx="5532626" cy="51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baseline="0">
                <a:latin typeface="Courier New"/>
                <a:cs typeface="Courier New"/>
                <a:sym typeface="Mathematica3Mono"/>
              </a:rPr>
              <a:t>2.5.</a:t>
            </a:r>
            <a:r>
              <a:rPr lang="nl-BE">
                <a:latin typeface="Courier New"/>
                <a:cs typeface="Courier New"/>
                <a:sym typeface="Mathematica3Mono"/>
              </a:rPr>
              <a:t>2 Eulerkarakteristiek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  <a:p>
            <a:r>
              <a:rPr lang="nl-BE"/>
              <a:t>genus K</a:t>
            </a:r>
            <a:r>
              <a:rPr lang="nl-BE" baseline="-25000"/>
              <a:t>m,n</a:t>
            </a:r>
            <a:r>
              <a:rPr lang="nl-BE"/>
              <a:t> = </a:t>
            </a:r>
            <a:r>
              <a:rPr lang="nl-BE">
                <a:sym typeface="Symbol"/>
              </a:rPr>
              <a:t></a:t>
            </a:r>
            <a:r>
              <a:rPr lang="nl-BE"/>
              <a:t>(m-2)(n-2)/4</a:t>
            </a:r>
            <a:r>
              <a:rPr lang="nl-BE">
                <a:sym typeface="Symbol"/>
              </a:rPr>
              <a:t></a:t>
            </a:r>
            <a:endParaRPr lang="nl-BE"/>
          </a:p>
          <a:p>
            <a:r>
              <a:rPr lang="nl-BE"/>
              <a:t>K</a:t>
            </a:r>
            <a:r>
              <a:rPr lang="nl-BE" baseline="-25000"/>
              <a:t>3,3</a:t>
            </a:r>
            <a:r>
              <a:rPr lang="nl-BE"/>
              <a:t>, K</a:t>
            </a:r>
            <a:r>
              <a:rPr lang="nl-BE" baseline="-25000"/>
              <a:t>3,4</a:t>
            </a:r>
            <a:r>
              <a:rPr lang="nl-BE"/>
              <a:t>, K</a:t>
            </a:r>
            <a:r>
              <a:rPr lang="nl-BE" baseline="-25000"/>
              <a:t>3,5</a:t>
            </a:r>
            <a:r>
              <a:rPr lang="nl-BE"/>
              <a:t>, K</a:t>
            </a:r>
            <a:r>
              <a:rPr lang="nl-BE" baseline="-25000"/>
              <a:t>3,6</a:t>
            </a:r>
            <a:r>
              <a:rPr lang="nl-BE"/>
              <a:t> en K</a:t>
            </a:r>
            <a:r>
              <a:rPr lang="nl-BE" baseline="-25000"/>
              <a:t>4,4</a:t>
            </a:r>
            <a:r>
              <a:rPr lang="nl-BE"/>
              <a:t> </a:t>
            </a:r>
          </a:p>
          <a:p>
            <a:r>
              <a:rPr lang="nl-BE"/>
              <a:t>kunnen op een torus</a:t>
            </a:r>
          </a:p>
          <a:p>
            <a:r>
              <a:rPr lang="nl-BE"/>
              <a:t>voorgesteld worden</a:t>
            </a:r>
          </a:p>
          <a:p>
            <a:pPr lvl="0"/>
            <a:endParaRPr lang="nl-BE">
              <a:solidFill>
                <a:srgbClr val="CC00FF"/>
              </a:solidFill>
            </a:endParaRPr>
          </a:p>
          <a:p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baseline="0">
                <a:latin typeface="Courier New"/>
                <a:cs typeface="Courier New"/>
                <a:sym typeface="Mathematica3Mono"/>
              </a:rPr>
              <a:t>2.5.</a:t>
            </a:r>
            <a:r>
              <a:rPr lang="nl-BE">
                <a:latin typeface="Courier New"/>
                <a:cs typeface="Courier New"/>
                <a:sym typeface="Mathematica3Mono"/>
              </a:rPr>
              <a:t>2 Eulerkarakteristiek</a:t>
            </a:r>
            <a:endParaRPr lang="nl-BE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2881" y="1725039"/>
            <a:ext cx="7130192" cy="513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  <a:p>
            <a:r>
              <a:rPr lang="nl-BE"/>
              <a:t>genus K</a:t>
            </a:r>
            <a:r>
              <a:rPr lang="nl-BE" baseline="-25000"/>
              <a:t>n</a:t>
            </a:r>
            <a:r>
              <a:rPr lang="nl-BE"/>
              <a:t> = </a:t>
            </a:r>
            <a:r>
              <a:rPr lang="nl-BE">
                <a:sym typeface="Symbol"/>
              </a:rPr>
              <a:t></a:t>
            </a:r>
            <a:r>
              <a:rPr lang="nl-BE"/>
              <a:t>(n-3)(n-4)/12</a:t>
            </a:r>
            <a:r>
              <a:rPr lang="nl-BE">
                <a:sym typeface="Symbol"/>
              </a:rPr>
              <a:t></a:t>
            </a:r>
            <a:endParaRPr lang="nl-BE"/>
          </a:p>
          <a:p>
            <a:r>
              <a:rPr lang="nl-BE"/>
              <a:t>K</a:t>
            </a:r>
            <a:r>
              <a:rPr lang="nl-BE" baseline="-25000"/>
              <a:t>5</a:t>
            </a:r>
            <a:r>
              <a:rPr lang="nl-BE"/>
              <a:t>, K</a:t>
            </a:r>
            <a:r>
              <a:rPr lang="nl-BE" baseline="-25000"/>
              <a:t>6</a:t>
            </a:r>
            <a:r>
              <a:rPr lang="nl-BE"/>
              <a:t> en K</a:t>
            </a:r>
            <a:r>
              <a:rPr lang="nl-BE" baseline="-25000"/>
              <a:t>7</a:t>
            </a:r>
            <a:r>
              <a:rPr lang="nl-BE"/>
              <a:t> </a:t>
            </a:r>
          </a:p>
          <a:p>
            <a:r>
              <a:rPr lang="nl-BE"/>
              <a:t>kunnen op een torus</a:t>
            </a:r>
          </a:p>
          <a:p>
            <a:r>
              <a:rPr lang="nl-BE"/>
              <a:t>voorgesteld worden</a:t>
            </a:r>
          </a:p>
          <a:p>
            <a:pPr lvl="0"/>
            <a:endParaRPr lang="nl-BE">
              <a:solidFill>
                <a:srgbClr val="CC00FF"/>
              </a:solidFill>
            </a:endParaRPr>
          </a:p>
          <a:p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202" y="1468815"/>
            <a:ext cx="7440017" cy="543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baseline="0">
                <a:latin typeface="Courier New"/>
                <a:cs typeface="Courier New"/>
                <a:sym typeface="Mathematica3Mono"/>
              </a:rPr>
              <a:t>2.5.</a:t>
            </a:r>
            <a:r>
              <a:rPr lang="nl-BE">
                <a:latin typeface="Courier New"/>
                <a:cs typeface="Courier New"/>
                <a:sym typeface="Mathematica3Mono"/>
              </a:rPr>
              <a:t>2 Eulerkarakteristiek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/>
          </a:p>
          <a:p>
            <a:r>
              <a:rPr lang="nl-BE"/>
              <a:t>eulerkaracteristiek: </a:t>
            </a:r>
            <a:r>
              <a:rPr lang="nl-BE">
                <a:solidFill>
                  <a:srgbClr val="0070C0"/>
                </a:solidFill>
              </a:rPr>
              <a:t>546</a:t>
            </a:r>
            <a:r>
              <a:rPr lang="nl-BE"/>
              <a:t>+</a:t>
            </a:r>
            <a:r>
              <a:rPr lang="nl-BE">
                <a:solidFill>
                  <a:srgbClr val="92D050"/>
                </a:solidFill>
              </a:rPr>
              <a:t>401</a:t>
            </a:r>
            <a:r>
              <a:rPr lang="nl-BE"/>
              <a:t>-</a:t>
            </a:r>
            <a:r>
              <a:rPr lang="nl-BE">
                <a:solidFill>
                  <a:srgbClr val="CC00FF"/>
                </a:solidFill>
              </a:rPr>
              <a:t>959</a:t>
            </a:r>
            <a:r>
              <a:rPr lang="nl-BE"/>
              <a:t>=2-2</a:t>
            </a:r>
            <a:r>
              <a:rPr lang="nl-BE">
                <a:sym typeface="Symbol"/>
              </a:rPr>
              <a:t></a:t>
            </a:r>
            <a:r>
              <a:rPr lang="nl-BE"/>
              <a:t>7 </a:t>
            </a:r>
          </a:p>
          <a:p>
            <a:pPr lvl="0"/>
            <a:endParaRPr lang="nl-BE">
              <a:solidFill>
                <a:srgbClr val="CC00FF"/>
              </a:solidFill>
            </a:endParaRPr>
          </a:p>
          <a:p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  <a:p>
            <a:pPr lvl="0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>
                <a:latin typeface="Courier New"/>
                <a:cs typeface="Courier New"/>
                <a:sym typeface="Mathematica3Mono"/>
              </a:rPr>
              <a:t>2.5.3 Dualiteit</a:t>
            </a:r>
            <a:endParaRPr lang="nl-BE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969" y="3343487"/>
            <a:ext cx="862806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/>
          </a:p>
          <a:p>
            <a:pPr lvl="0"/>
            <a:r>
              <a:rPr lang="nl-BE"/>
              <a:t>constructie van de </a:t>
            </a:r>
            <a:r>
              <a:rPr lang="nl-BE">
                <a:solidFill>
                  <a:srgbClr val="FF0000"/>
                </a:solidFill>
              </a:rPr>
              <a:t>duale graaf </a:t>
            </a:r>
            <a:r>
              <a:rPr lang="nl-BE"/>
              <a:t>G’ van G:</a:t>
            </a:r>
          </a:p>
          <a:p>
            <a:pPr marL="1188000" lvl="1" indent="-457200">
              <a:buFont typeface="+mj-lt"/>
              <a:buAutoNum type="arabicPeriod"/>
            </a:pPr>
            <a:r>
              <a:rPr lang="nl-BE"/>
              <a:t>met elke facet van G komt een knoop van G’ overeen (en vice versa)</a:t>
            </a:r>
          </a:p>
          <a:p>
            <a:pPr marL="1188000" lvl="1" indent="-457200">
              <a:buFont typeface="+mj-lt"/>
              <a:buAutoNum type="arabicPeriod"/>
            </a:pPr>
            <a:r>
              <a:rPr lang="nl-BE"/>
              <a:t>met elk koppel facetten langs weerszijden van een boog van G komt een boog van G’ tussen de overeenkomstige knopen overeen</a:t>
            </a:r>
          </a:p>
          <a:p>
            <a:pPr marL="1188000" lvl="1" indent="-457200">
              <a:buFont typeface="+mj-lt"/>
              <a:buAutoNum type="arabicPeriod"/>
            </a:pPr>
            <a:endParaRPr lang="nl-BE" sz="1050"/>
          </a:p>
          <a:p>
            <a:pPr marL="1188000" lvl="1" indent="-457200">
              <a:buFont typeface="+mj-lt"/>
              <a:buAutoNum type="arabicPeriod"/>
            </a:pPr>
            <a:endParaRPr lang="nl-BE"/>
          </a:p>
          <a:p>
            <a:pPr marL="1188000" lvl="1" indent="-457200">
              <a:buFont typeface="+mj-lt"/>
              <a:buAutoNum type="arabicPeriod"/>
            </a:pPr>
            <a:endParaRPr lang="nl-BE"/>
          </a:p>
          <a:p>
            <a:pPr marL="1188000" lvl="1" indent="-457200"/>
            <a:r>
              <a:rPr lang="nl-BE">
                <a:solidFill>
                  <a:srgbClr val="FF0000"/>
                </a:solidFill>
                <a:sym typeface="Symbol"/>
              </a:rPr>
              <a:t>                            </a:t>
            </a:r>
            <a:endParaRPr lang="nl-BE"/>
          </a:p>
          <a:p>
            <a:pPr marL="1188000" lvl="1" indent="-457200">
              <a:buFont typeface="+mj-lt"/>
              <a:buAutoNum type="arabicPeriod"/>
            </a:pPr>
            <a:endParaRPr lang="nl-BE"/>
          </a:p>
          <a:p>
            <a:pPr marL="1188000" lvl="1" indent="-457200">
              <a:buFont typeface="+mj-lt"/>
              <a:buAutoNum type="arabicPeriod"/>
            </a:pPr>
            <a:endParaRPr lang="nl-BE"/>
          </a:p>
          <a:p>
            <a:pPr marL="1188000" lvl="1" indent="-457200">
              <a:buFont typeface="+mj-lt"/>
              <a:buAutoNum type="arabicPeriod"/>
            </a:pPr>
            <a:endParaRPr lang="nl-BE" sz="900"/>
          </a:p>
          <a:p>
            <a:pPr marL="820800" lvl="0" indent="-457200">
              <a:buFont typeface="+mj-lt"/>
              <a:buNone/>
            </a:pPr>
            <a:endParaRPr lang="nl-BE"/>
          </a:p>
          <a:p>
            <a:pPr marL="820800" lvl="0" indent="-457200">
              <a:buFont typeface="+mj-lt"/>
              <a:buNone/>
            </a:pPr>
            <a:r>
              <a:rPr lang="nl-BE"/>
              <a:t>G’ is planair als G planair is</a:t>
            </a:r>
          </a:p>
          <a:p>
            <a:pPr marL="820800" lvl="0" indent="-457200">
              <a:buFont typeface="+mj-lt"/>
              <a:buNone/>
            </a:pPr>
            <a:r>
              <a:rPr lang="nl-BE"/>
              <a:t>G</a:t>
            </a:r>
            <a:r>
              <a:rPr lang="nl-BE" baseline="0"/>
              <a:t> is automatisch de</a:t>
            </a:r>
            <a:r>
              <a:rPr lang="nl-BE"/>
              <a:t> duale graaf van G’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6136</TotalTime>
  <Words>1096</Words>
  <Application>Microsoft Office PowerPoint</Application>
  <PresentationFormat>Diavoorstelling (4:3)</PresentationFormat>
  <Paragraphs>238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Mathematica3Mono</vt:lpstr>
      <vt:lpstr>Symbol</vt:lpstr>
      <vt:lpstr>Office Theme</vt:lpstr>
      <vt:lpstr>Discrete wiskunde</vt:lpstr>
      <vt:lpstr>2.5.1 Facetten</vt:lpstr>
      <vt:lpstr>2.5.1 Facetten</vt:lpstr>
      <vt:lpstr>2.5.2 Eulerkarakteristiek </vt:lpstr>
      <vt:lpstr>2.5.2 Eulerkarakteristiek</vt:lpstr>
      <vt:lpstr>2.5.2 Eulerkarakteristiek</vt:lpstr>
      <vt:lpstr>2.5.2 Eulerkarakteristiek</vt:lpstr>
      <vt:lpstr>2.5.2 Eulerkarakteristiek</vt:lpstr>
      <vt:lpstr>2.5.3 Dualiteit</vt:lpstr>
      <vt:lpstr>2.5.3 Dualiteit</vt:lpstr>
      <vt:lpstr>2.5.4 Planariteitstest</vt:lpstr>
      <vt:lpstr>Discrete wiskunde</vt:lpstr>
      <vt:lpstr>2.6.1 Knoopkleuring</vt:lpstr>
      <vt:lpstr>2.6.1 Knoopkleuring</vt:lpstr>
      <vt:lpstr>2.6.1 Knoopkleuring</vt:lpstr>
      <vt:lpstr>2.6.1 Knoopkleuring</vt:lpstr>
      <vt:lpstr>2.6.2 Boogkleuring</vt:lpstr>
      <vt:lpstr>2.6.2 Boogkleuring</vt:lpstr>
      <vt:lpstr>2.6.2 Boogkleuring</vt:lpstr>
      <vt:lpstr>2.6.2 Boogkleuring</vt:lpstr>
    </vt:vector>
  </TitlesOfParts>
  <Company>Hogeschool 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Bert</cp:lastModifiedBy>
  <cp:revision>485</cp:revision>
  <dcterms:created xsi:type="dcterms:W3CDTF">2014-08-28T04:36:20Z</dcterms:created>
  <dcterms:modified xsi:type="dcterms:W3CDTF">2017-12-13T13:14:51Z</dcterms:modified>
</cp:coreProperties>
</file>