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A0"/>
    <a:srgbClr val="FFC0C0"/>
    <a:srgbClr val="00FF00"/>
    <a:srgbClr val="FF3399"/>
    <a:srgbClr val="CC00FF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0794" autoAdjust="0"/>
    <p:restoredTop sz="86368" autoAdjust="0"/>
  </p:normalViewPr>
  <p:slideViewPr>
    <p:cSldViewPr snapToGrid="0">
      <p:cViewPr varScale="1">
        <p:scale>
          <a:sx n="130" d="100"/>
          <a:sy n="130" d="100"/>
        </p:scale>
        <p:origin x="-19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35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2797-4D26-433F-B00B-49C580A579E9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DF37-7BA4-4E55-AEE0-4800190254C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CAA-4294-4B81-A684-8A7BDC8B79A9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80F2-18C0-4144-A025-301E5D781B55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>
            <a:lvl1pPr marL="363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 marL="730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2pPr>
            <a:lvl3pPr marL="10980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3pPr>
            <a:lvl4pPr marL="1461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4pPr>
            <a:lvl5pPr marL="1828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6E60-0951-4760-BA86-9115166545AD}" type="datetimeFigureOut">
              <a:rPr lang="nl-BE" smtClean="0"/>
              <a:pPr/>
              <a:t>1/11/2017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11.xls"/><Relationship Id="rId13" Type="http://schemas.openxmlformats.org/officeDocument/2006/relationships/oleObject" Target="../embeddings/Microsoft_Office_Excel_97-2003_Worksheet16.xls"/><Relationship Id="rId3" Type="http://schemas.openxmlformats.org/officeDocument/2006/relationships/oleObject" Target="../embeddings/Microsoft_Office_Excel_97-2003_Worksheet6.xls"/><Relationship Id="rId7" Type="http://schemas.openxmlformats.org/officeDocument/2006/relationships/oleObject" Target="../embeddings/Microsoft_Office_Excel_97-2003_Worksheet10.xls"/><Relationship Id="rId12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Excel_97-2003_Worksheet9.xls"/><Relationship Id="rId11" Type="http://schemas.openxmlformats.org/officeDocument/2006/relationships/oleObject" Target="../embeddings/Microsoft_Office_Excel_97-2003_Worksheet14.xls"/><Relationship Id="rId5" Type="http://schemas.openxmlformats.org/officeDocument/2006/relationships/oleObject" Target="../embeddings/Microsoft_Office_Excel_97-2003_Worksheet8.xls"/><Relationship Id="rId10" Type="http://schemas.openxmlformats.org/officeDocument/2006/relationships/oleObject" Target="../embeddings/Microsoft_Office_Excel_97-2003_Worksheet13.xls"/><Relationship Id="rId4" Type="http://schemas.openxmlformats.org/officeDocument/2006/relationships/oleObject" Target="../embeddings/Microsoft_Office_Excel_97-2003_Worksheet7.xls"/><Relationship Id="rId9" Type="http://schemas.openxmlformats.org/officeDocument/2006/relationships/oleObject" Target="../embeddings/Microsoft_Office_Excel_97-2003_Worksheet12.xls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Excel_97-2003_Worksheet17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Office_Excel_97-2003_Worksheet20.xls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Excel_97-2003_Worksheet22.xls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Microsoft_Office_Excel_97-2003_Worksheet23.xls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29.xls"/><Relationship Id="rId3" Type="http://schemas.openxmlformats.org/officeDocument/2006/relationships/oleObject" Target="../embeddings/Microsoft_Office_Excel_97-2003_Worksheet24.xls"/><Relationship Id="rId7" Type="http://schemas.openxmlformats.org/officeDocument/2006/relationships/oleObject" Target="../embeddings/Microsoft_Office_Excel_97-2003_Worksheet28.xls"/><Relationship Id="rId12" Type="http://schemas.openxmlformats.org/officeDocument/2006/relationships/oleObject" Target="../embeddings/Microsoft_Office_Excel_97-2003_Worksheet3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Excel_97-2003_Worksheet27.xls"/><Relationship Id="rId11" Type="http://schemas.openxmlformats.org/officeDocument/2006/relationships/oleObject" Target="../embeddings/Microsoft_Office_Excel_97-2003_Worksheet32.xls"/><Relationship Id="rId5" Type="http://schemas.openxmlformats.org/officeDocument/2006/relationships/oleObject" Target="../embeddings/Microsoft_Office_Excel_97-2003_Worksheet26.xls"/><Relationship Id="rId10" Type="http://schemas.openxmlformats.org/officeDocument/2006/relationships/oleObject" Target="../embeddings/Microsoft_Office_Excel_97-2003_Worksheet31.xls"/><Relationship Id="rId4" Type="http://schemas.openxmlformats.org/officeDocument/2006/relationships/oleObject" Target="../embeddings/Microsoft_Office_Excel_97-2003_Worksheet25.xls"/><Relationship Id="rId9" Type="http://schemas.openxmlformats.org/officeDocument/2006/relationships/oleObject" Target="../embeddings/Microsoft_Office_Excel_97-2003_Worksheet30.xls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39.xls"/><Relationship Id="rId3" Type="http://schemas.openxmlformats.org/officeDocument/2006/relationships/oleObject" Target="../embeddings/Microsoft_Office_Excel_97-2003_Worksheet34.xls"/><Relationship Id="rId7" Type="http://schemas.openxmlformats.org/officeDocument/2006/relationships/oleObject" Target="../embeddings/Microsoft_Office_Excel_97-2003_Worksheet3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Excel_97-2003_Worksheet37.xls"/><Relationship Id="rId5" Type="http://schemas.openxmlformats.org/officeDocument/2006/relationships/oleObject" Target="../embeddings/Microsoft_Office_Excel_97-2003_Worksheet36.xls"/><Relationship Id="rId4" Type="http://schemas.openxmlformats.org/officeDocument/2006/relationships/oleObject" Target="../embeddings/Microsoft_Office_Excel_97-2003_Worksheet35.xls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2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2.1 Terminologie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2.2 Connectiviteit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2.3 Matrixvoorstellingen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Bomen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2.5 Planaire grafen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2.6 Kleuren van grafen</a:t>
            </a:r>
          </a:p>
          <a:p>
            <a:pPr lvl="1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2.7 Bipartiete matching</a:t>
            </a:r>
          </a:p>
          <a:p>
            <a:pPr lvl="2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2.7.1 Volledige matching</a:t>
            </a:r>
          </a:p>
          <a:p>
            <a:pPr lvl="2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2.7.2 Maximale matching</a:t>
            </a:r>
          </a:p>
          <a:p>
            <a:pPr lvl="2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2.7.3 Stabiele matching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2.8 Bipartiete overdekking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</a:t>
            </a:r>
            <a:r>
              <a:rPr lang="nl-BE" smtClean="0"/>
              <a:t>.7.3 Stabiele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 smtClean="0">
              <a:solidFill>
                <a:srgbClr val="FF0000"/>
              </a:solidFill>
            </a:endParaRPr>
          </a:p>
          <a:p>
            <a:pPr lvl="0"/>
            <a:r>
              <a:rPr lang="nl-BE" smtClean="0">
                <a:solidFill>
                  <a:srgbClr val="FF0000"/>
                </a:solidFill>
              </a:rPr>
              <a:t>controlematrix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r>
              <a:rPr lang="nl-BE" smtClean="0"/>
              <a:t>conclusies:</a:t>
            </a:r>
          </a:p>
          <a:p>
            <a:pPr lvl="1"/>
            <a:r>
              <a:rPr lang="nl-BE" smtClean="0"/>
              <a:t>de huwelijken zijn stabiel</a:t>
            </a:r>
          </a:p>
          <a:p>
            <a:pPr lvl="1"/>
            <a:r>
              <a:rPr lang="nl-BE" smtClean="0"/>
              <a:t>de </a:t>
            </a:r>
            <a:r>
              <a:rPr lang="nl-BE" smtClean="0">
                <a:solidFill>
                  <a:srgbClr val="FF0000"/>
                </a:solidFill>
              </a:rPr>
              <a:t>initiatiefnemers bekomen globaal een meer optimaal resultaat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7188" y="1583481"/>
          <a:ext cx="8429625" cy="2768025"/>
        </p:xfrm>
        <a:graphic>
          <a:graphicData uri="http://schemas.openxmlformats.org/presentationml/2006/ole">
            <p:oleObj spid="_x0000_s37890" name="Worksheet" r:id="rId3" imgW="6772233" imgH="145725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</a:t>
            </a:r>
            <a:r>
              <a:rPr lang="nl-BE" smtClean="0"/>
              <a:t>.7.3 Stabiele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 smtClean="0">
              <a:solidFill>
                <a:srgbClr val="FF0000"/>
              </a:solidFill>
            </a:endParaRPr>
          </a:p>
          <a:p>
            <a:pPr lvl="0"/>
            <a:r>
              <a:rPr lang="nl-BE" smtClean="0"/>
              <a:t>controlematrix, na heruitvoering van het algoritme, indien niet de mannen, maar de </a:t>
            </a:r>
            <a:r>
              <a:rPr lang="nl-BE" smtClean="0">
                <a:solidFill>
                  <a:srgbClr val="FF0000"/>
                </a:solidFill>
              </a:rPr>
              <a:t>vrouwen initiatiefneemsters </a:t>
            </a:r>
            <a:r>
              <a:rPr lang="nl-BE" smtClean="0"/>
              <a:t>zijn: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z="1200" smtClean="0"/>
          </a:p>
          <a:p>
            <a:pPr lvl="0"/>
            <a:endParaRPr lang="nl-BE" smtClean="0"/>
          </a:p>
          <a:p>
            <a:pPr lvl="0"/>
            <a:r>
              <a:rPr lang="nl-BE" smtClean="0"/>
              <a:t>conclusies blijven dezelfde:</a:t>
            </a:r>
          </a:p>
          <a:p>
            <a:pPr lvl="1"/>
            <a:r>
              <a:rPr lang="nl-BE" smtClean="0"/>
              <a:t>de huwelijken zijn stabiel</a:t>
            </a:r>
          </a:p>
          <a:p>
            <a:pPr lvl="1"/>
            <a:r>
              <a:rPr lang="nl-BE" smtClean="0"/>
              <a:t>de </a:t>
            </a:r>
            <a:r>
              <a:rPr lang="nl-BE" smtClean="0">
                <a:solidFill>
                  <a:srgbClr val="FF0000"/>
                </a:solidFill>
              </a:rPr>
              <a:t>initiatiefneemsters bekomen globaal een meer optimaal resultaat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7188" y="2219011"/>
          <a:ext cx="8429625" cy="2768025"/>
        </p:xfrm>
        <a:graphic>
          <a:graphicData uri="http://schemas.openxmlformats.org/presentationml/2006/ole">
            <p:oleObj spid="_x0000_s38914" name="Worksheet" r:id="rId3" imgW="6772233" imgH="145725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2.1 Terminologie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2.2 Connectiviteit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2.3 Matrixvoorstellingen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Bomen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2.5 Planaire grafen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2.6 Kleuren van grafen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2.7 Bipartiete matching</a:t>
            </a:r>
          </a:p>
          <a:p>
            <a:pPr lvl="1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 Bipartiete overdekking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2.8.1 Exacte overdekking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2.8.2 Duale interpretatie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2.8.3 Algoritme X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2.8.4 Stapelproblemen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2.8.5 Sudoku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2.8.6 Koninginnenprobleem</a:t>
            </a:r>
          </a:p>
          <a:p>
            <a:pPr lvl="2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2727"/>
            <a:ext cx="40195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2.8.1 Exacte overdekking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 smtClean="0"/>
          </a:p>
          <a:p>
            <a:pPr lvl="0"/>
            <a:r>
              <a:rPr lang="nl-BE" smtClean="0"/>
              <a:t>een </a:t>
            </a:r>
            <a:r>
              <a:rPr lang="nl-BE" smtClean="0">
                <a:solidFill>
                  <a:srgbClr val="FF0000"/>
                </a:solidFill>
              </a:rPr>
              <a:t>exacte overdekking </a:t>
            </a:r>
            <a:r>
              <a:rPr lang="nl-BE" smtClean="0"/>
              <a:t>van een bipartiete graaf G met partities X en Y, is een subgraaf van G </a:t>
            </a:r>
          </a:p>
          <a:p>
            <a:pPr marL="4212000" lvl="0" indent="-396000">
              <a:buFont typeface="+mj-lt"/>
              <a:buAutoNum type="arabicPeriod"/>
            </a:pPr>
            <a:r>
              <a:rPr lang="nl-BE" smtClean="0"/>
              <a:t>met slechts een deel-verzameling X’ van de knopen van X, waarbij </a:t>
            </a:r>
            <a:r>
              <a:rPr lang="nl-BE" smtClean="0">
                <a:solidFill>
                  <a:srgbClr val="FF0000"/>
                </a:solidFill>
              </a:rPr>
              <a:t>alle bogen van x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nl-BE" smtClean="0">
                <a:solidFill>
                  <a:srgbClr val="FF0000"/>
                </a:solidFill>
              </a:rPr>
              <a:t>X’</a:t>
            </a:r>
            <a:r>
              <a:rPr lang="nl-BE" smtClean="0"/>
              <a:t> behouden blijven</a:t>
            </a:r>
          </a:p>
          <a:p>
            <a:pPr marL="4212000" lvl="0" indent="-396000">
              <a:buFont typeface="+mj-lt"/>
              <a:buAutoNum type="arabicPeriod"/>
            </a:pPr>
            <a:r>
              <a:rPr lang="nl-BE" smtClean="0"/>
              <a:t>met </a:t>
            </a:r>
            <a:r>
              <a:rPr lang="nl-BE" smtClean="0">
                <a:solidFill>
                  <a:srgbClr val="FF0000"/>
                </a:solidFill>
              </a:rPr>
              <a:t>alle knopen van Y</a:t>
            </a:r>
            <a:r>
              <a:rPr lang="nl-BE" smtClean="0"/>
              <a:t>, die echter slechts precies </a:t>
            </a:r>
            <a:r>
              <a:rPr lang="nl-BE" smtClean="0">
                <a:solidFill>
                  <a:srgbClr val="FF0000"/>
                </a:solidFill>
              </a:rPr>
              <a:t>één enkele boog </a:t>
            </a:r>
            <a:r>
              <a:rPr lang="nl-BE" smtClean="0"/>
              <a:t>overhouden</a:t>
            </a:r>
          </a:p>
          <a:p>
            <a:pPr lvl="0"/>
            <a:r>
              <a:rPr lang="nl-BE" smtClean="0"/>
              <a:t>Y kan hierbij geïnterpreteerd worden als een verzameling elementen, X als een vooropgegeven verzameling van deelverzamelingen, en de exacte overdekking als </a:t>
            </a:r>
            <a:r>
              <a:rPr lang="nl-BE" smtClean="0">
                <a:solidFill>
                  <a:srgbClr val="FF0000"/>
                </a:solidFill>
              </a:rPr>
              <a:t>een partitie van de elementen in groepen die een deelverzameling zijn van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2.8.2 Duale interpretatie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de duale interpretatie beschouwt de elementen in Y als </a:t>
            </a:r>
            <a:r>
              <a:rPr lang="nl-BE" smtClean="0">
                <a:solidFill>
                  <a:srgbClr val="FF0000"/>
                </a:solidFill>
              </a:rPr>
              <a:t>randvoorwaarden</a:t>
            </a:r>
            <a:r>
              <a:rPr lang="nl-BE" smtClean="0"/>
              <a:t> (constraints), die elk </a:t>
            </a:r>
            <a:r>
              <a:rPr lang="nl-BE" smtClean="0">
                <a:solidFill>
                  <a:srgbClr val="FF0000"/>
                </a:solidFill>
              </a:rPr>
              <a:t>precies éénmaal </a:t>
            </a:r>
            <a:r>
              <a:rPr lang="nl-BE" smtClean="0"/>
              <a:t>moeten vervuld worden,</a:t>
            </a:r>
          </a:p>
          <a:p>
            <a:pPr lvl="0"/>
            <a:r>
              <a:rPr lang="nl-BE" smtClean="0"/>
              <a:t>en de elementen in X als potentiële </a:t>
            </a:r>
            <a:r>
              <a:rPr lang="nl-BE" smtClean="0">
                <a:solidFill>
                  <a:srgbClr val="FF0000"/>
                </a:solidFill>
              </a:rPr>
              <a:t>feiten</a:t>
            </a:r>
            <a:r>
              <a:rPr lang="nl-BE" smtClean="0"/>
              <a:t>, die </a:t>
            </a:r>
            <a:r>
              <a:rPr lang="nl-BE" smtClean="0">
                <a:solidFill>
                  <a:srgbClr val="FF0000"/>
                </a:solidFill>
              </a:rPr>
              <a:t>elk een aantal </a:t>
            </a:r>
            <a:r>
              <a:rPr lang="nl-BE" smtClean="0"/>
              <a:t>van de randvoorwaarden vervullen</a:t>
            </a:r>
            <a:endParaRPr lang="nl-BE" sz="1200" smtClean="0"/>
          </a:p>
          <a:p>
            <a:pPr lvl="0"/>
            <a:endParaRPr lang="nl-BE" sz="1200" smtClean="0"/>
          </a:p>
          <a:p>
            <a:pPr marL="5040000" lvl="0"/>
            <a:r>
              <a:rPr lang="nl-BE" smtClean="0"/>
              <a:t>de randvoorwaarden en feiten kunnen hierbij respectievelijk voorgesteld worden als </a:t>
            </a:r>
            <a:r>
              <a:rPr lang="nl-BE" smtClean="0">
                <a:solidFill>
                  <a:srgbClr val="FF0000"/>
                </a:solidFill>
              </a:rPr>
              <a:t>kolommen en rijen van een matrix</a:t>
            </a:r>
            <a:r>
              <a:rPr lang="nl-BE" smtClean="0"/>
              <a:t>, waarbij elke cel aanduidt of het feit de voorwaarde voldoet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3023" y="3096030"/>
          <a:ext cx="4430713" cy="3614738"/>
        </p:xfrm>
        <a:graphic>
          <a:graphicData uri="http://schemas.openxmlformats.org/presentationml/2006/ole">
            <p:oleObj spid="_x0000_s39938" name="Worksheet" r:id="rId3" imgW="1914432" imgH="15621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2.8.3 Algoritme X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/>
            <a:endParaRPr lang="nl-BE" sz="400" smtClean="0"/>
          </a:p>
          <a:p>
            <a:pPr marL="2005200" lvl="1" indent="-493200">
              <a:buFont typeface="+mj-lt"/>
              <a:buAutoNum type="arabicPeriod"/>
            </a:pPr>
            <a:r>
              <a:rPr lang="en-US" smtClean="0"/>
              <a:t>Selecteer een voorwaarde, voldaan door zo weinig mogelijke feiten. </a:t>
            </a:r>
            <a:r>
              <a:rPr lang="en-US" smtClean="0">
                <a:solidFill>
                  <a:srgbClr val="00FF00"/>
                </a:solidFill>
              </a:rPr>
              <a:t>Kies</a:t>
            </a:r>
            <a:r>
              <a:rPr lang="en-US" smtClean="0"/>
              <a:t> één van die feiten. Hou de keuze bij in een </a:t>
            </a:r>
            <a:r>
              <a:rPr lang="en-US" smtClean="0">
                <a:solidFill>
                  <a:srgbClr val="FF0000"/>
                </a:solidFill>
              </a:rPr>
              <a:t>beslissingsboom</a:t>
            </a:r>
            <a:r>
              <a:rPr lang="en-US" smtClean="0"/>
              <a:t>. </a:t>
            </a:r>
            <a:r>
              <a:rPr lang="en-US" smtClean="0">
                <a:solidFill>
                  <a:srgbClr val="00FF00"/>
                </a:solidFill>
              </a:rPr>
              <a:t>Markeer</a:t>
            </a:r>
            <a:r>
              <a:rPr lang="en-US" smtClean="0"/>
              <a:t> (alle cellen in) de overeenkomstige rij.</a:t>
            </a:r>
          </a:p>
          <a:p>
            <a:pPr marL="2005200" lvl="1" indent="-493200">
              <a:buFont typeface="+mj-lt"/>
              <a:buAutoNum type="arabicPeriod"/>
            </a:pPr>
            <a:r>
              <a:rPr lang="en-US" smtClean="0">
                <a:solidFill>
                  <a:srgbClr val="00FF00"/>
                </a:solidFill>
              </a:rPr>
              <a:t>Markeer</a:t>
            </a:r>
            <a:r>
              <a:rPr lang="en-US" smtClean="0"/>
              <a:t> alle cellen in kolommen die een gemarkeerde cel bevatten.</a:t>
            </a:r>
          </a:p>
          <a:p>
            <a:pPr marL="2005200" lvl="1" indent="-493200">
              <a:buFont typeface="+mj-lt"/>
              <a:buAutoNum type="arabicPeriod"/>
            </a:pPr>
            <a:r>
              <a:rPr lang="en-US" smtClean="0">
                <a:solidFill>
                  <a:srgbClr val="00FF00"/>
                </a:solidFill>
              </a:rPr>
              <a:t>Verwijder</a:t>
            </a:r>
            <a:r>
              <a:rPr lang="en-US" smtClean="0"/>
              <a:t> alle rijen die gemarkeerde cellen bevatten, en vervolgens alle gemarkeerde kolommen.</a:t>
            </a:r>
          </a:p>
          <a:p>
            <a:pPr marL="2005200" lvl="1" indent="-49320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Indien dit leidt tot een voorwaarde, die niet meer voldaan kan worden: maak alle beslissingen, gebaseerd op de keuze gemaakt in 1, ongedaan.</a:t>
            </a:r>
          </a:p>
          <a:p>
            <a:pPr marL="2005200" lvl="1" indent="-493200">
              <a:buFont typeface="+mj-lt"/>
              <a:buAutoNum type="arabicPeriod"/>
            </a:pPr>
            <a:r>
              <a:rPr lang="en-US" smtClean="0">
                <a:solidFill>
                  <a:srgbClr val="00FF00"/>
                </a:solidFill>
              </a:rPr>
              <a:t>Itereer</a:t>
            </a:r>
            <a:r>
              <a:rPr lang="en-US" smtClean="0"/>
              <a:t> vanaf 1, tenzij alle voorwaarden voldaan zijn.</a:t>
            </a:r>
            <a:endParaRPr lang="nl-BE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" y="833588"/>
            <a:ext cx="1170940" cy="590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2.8.3 Algoritme X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   </a:t>
            </a:r>
            <a:r>
              <a:rPr lang="nl-BE" sz="20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                             </a:t>
            </a:r>
            <a:r>
              <a:rPr lang="nl-BE" sz="16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r>
              <a:rPr lang="nl-BE" smtClean="0">
                <a:solidFill>
                  <a:srgbClr val="FF0000"/>
                </a:solidFill>
                <a:sym typeface="Wingdings"/>
              </a:rPr>
              <a:t>                                   </a:t>
            </a:r>
            <a:r>
              <a:rPr lang="nl-BE" sz="70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nl-BE" b="0" smtClean="0">
                <a:solidFill>
                  <a:srgbClr val="FF0000"/>
                </a:solidFill>
                <a:sym typeface="Wingdings"/>
              </a:rPr>
              <a:t></a:t>
            </a:r>
            <a:endParaRPr lang="nl-BE" b="0" smtClean="0">
              <a:solidFill>
                <a:srgbClr val="FF0000"/>
              </a:solidFill>
              <a:sym typeface="Symbol"/>
            </a:endParaRPr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endParaRPr lang="nl-BE" smtClean="0"/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   </a:t>
            </a:r>
            <a:r>
              <a:rPr lang="nl-BE" sz="20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                             </a:t>
            </a:r>
            <a:r>
              <a:rPr lang="nl-BE" sz="16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  <a:endParaRPr lang="nl-BE" smtClean="0"/>
          </a:p>
          <a:p>
            <a:endParaRPr lang="nl-BE" sz="1600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                             </a:t>
            </a:r>
            <a:r>
              <a:rPr lang="nl-BE" sz="14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</a:t>
            </a: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</a:t>
            </a:r>
            <a:r>
              <a:rPr lang="nl-BE" sz="2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</a:t>
            </a: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           </a:t>
            </a:r>
            <a:r>
              <a:rPr lang="nl-BE" sz="22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</a:t>
            </a: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                       </a:t>
            </a:r>
            <a:r>
              <a:rPr lang="nl-BE" sz="11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</a:t>
            </a:r>
          </a:p>
          <a:p>
            <a:r>
              <a:rPr lang="nl-BE" smtClean="0">
                <a:solidFill>
                  <a:srgbClr val="00FF00"/>
                </a:solidFill>
                <a:sym typeface="Symbol"/>
              </a:rPr>
              <a:t>   </a:t>
            </a: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466725" y="868060"/>
          <a:ext cx="2447925" cy="1997075"/>
        </p:xfrm>
        <a:graphic>
          <a:graphicData uri="http://schemas.openxmlformats.org/presentationml/2006/ole">
            <p:oleObj spid="_x0000_s40962" name="Worksheet" r:id="rId3" imgW="1914432" imgH="1562100" progId="Excel.Sheet.8">
              <p:embed/>
            </p:oleObj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3348038" y="867531"/>
          <a:ext cx="2447925" cy="1997075"/>
        </p:xfrm>
        <a:graphic>
          <a:graphicData uri="http://schemas.openxmlformats.org/presentationml/2006/ole">
            <p:oleObj spid="_x0000_s40963" name="Worksheet" r:id="rId4" imgW="1914432" imgH="1562100" progId="Excel.Sheet.8">
              <p:embed/>
            </p:oleObj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6224588" y="1495518"/>
          <a:ext cx="2447925" cy="779462"/>
        </p:xfrm>
        <a:graphic>
          <a:graphicData uri="http://schemas.openxmlformats.org/presentationml/2006/ole">
            <p:oleObj spid="_x0000_s40964" name="Worksheet" r:id="rId5" imgW="1914432" imgH="609600" progId="Excel.Sheet.8">
              <p:embed/>
            </p:oleObj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466725" y="2996023"/>
          <a:ext cx="2447925" cy="1997075"/>
        </p:xfrm>
        <a:graphic>
          <a:graphicData uri="http://schemas.openxmlformats.org/presentationml/2006/ole">
            <p:oleObj spid="_x0000_s40965" name="Worksheet" r:id="rId6" imgW="1914432" imgH="1562100" progId="Excel.Sheet.8">
              <p:embed/>
            </p:oleObj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3348038" y="2995335"/>
          <a:ext cx="2447925" cy="1997075"/>
        </p:xfrm>
        <a:graphic>
          <a:graphicData uri="http://schemas.openxmlformats.org/presentationml/2006/ole">
            <p:oleObj spid="_x0000_s40966" name="Worksheet" r:id="rId7" imgW="1914432" imgH="1562100" progId="Excel.Sheet.8">
              <p:embed/>
            </p:oleObj>
          </a:graphicData>
        </a:graphic>
      </p:graphicFrame>
      <p:graphicFrame>
        <p:nvGraphicFramePr>
          <p:cNvPr id="256008" name="Object 8"/>
          <p:cNvGraphicFramePr>
            <a:graphicFrameLocks noChangeAspect="1"/>
          </p:cNvGraphicFramePr>
          <p:nvPr/>
        </p:nvGraphicFramePr>
        <p:xfrm>
          <a:off x="6224588" y="3361148"/>
          <a:ext cx="2447925" cy="1266825"/>
        </p:xfrm>
        <a:graphic>
          <a:graphicData uri="http://schemas.openxmlformats.org/presentationml/2006/ole">
            <p:oleObj spid="_x0000_s40967" name="Worksheet" r:id="rId8" imgW="1914432" imgH="990600" progId="Excel.Sheet.8">
              <p:embed/>
            </p:oleObj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466725" y="5110163"/>
          <a:ext cx="1839913" cy="779462"/>
        </p:xfrm>
        <a:graphic>
          <a:graphicData uri="http://schemas.openxmlformats.org/presentationml/2006/ole">
            <p:oleObj spid="_x0000_s40968" name="Worksheet" r:id="rId9" imgW="1438188" imgH="609600" progId="Excel.Sheet.8">
              <p:embed/>
            </p:oleObj>
          </a:graphicData>
        </a:graphic>
      </p:graphicFrame>
      <p:graphicFrame>
        <p:nvGraphicFramePr>
          <p:cNvPr id="256010" name="Object 10"/>
          <p:cNvGraphicFramePr>
            <a:graphicFrameLocks noChangeAspect="1"/>
          </p:cNvGraphicFramePr>
          <p:nvPr/>
        </p:nvGraphicFramePr>
        <p:xfrm>
          <a:off x="2595633" y="5112038"/>
          <a:ext cx="1839912" cy="1266825"/>
        </p:xfrm>
        <a:graphic>
          <a:graphicData uri="http://schemas.openxmlformats.org/presentationml/2006/ole">
            <p:oleObj spid="_x0000_s40969" name="Worksheet" r:id="rId10" imgW="1438188" imgH="990600" progId="Excel.Sheet.8">
              <p:embed/>
            </p:oleObj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4734335" y="5112038"/>
          <a:ext cx="1839913" cy="1266825"/>
        </p:xfrm>
        <a:graphic>
          <a:graphicData uri="http://schemas.openxmlformats.org/presentationml/2006/ole">
            <p:oleObj spid="_x0000_s40970" name="Worksheet" r:id="rId11" imgW="1438188" imgH="990600" progId="Excel.Sheet.8">
              <p:embed/>
            </p:oleObj>
          </a:graphicData>
        </a:graphic>
      </p:graphicFrame>
      <p:graphicFrame>
        <p:nvGraphicFramePr>
          <p:cNvPr id="256012" name="Object 12"/>
          <p:cNvGraphicFramePr>
            <a:graphicFrameLocks noChangeAspect="1"/>
          </p:cNvGraphicFramePr>
          <p:nvPr/>
        </p:nvGraphicFramePr>
        <p:xfrm>
          <a:off x="6828919" y="5112038"/>
          <a:ext cx="1839912" cy="1266825"/>
        </p:xfrm>
        <a:graphic>
          <a:graphicData uri="http://schemas.openxmlformats.org/presentationml/2006/ole">
            <p:oleObj spid="_x0000_s40971" name="Worksheet" r:id="rId12" imgW="1438188" imgH="990600" progId="Excel.Sheet.8">
              <p:embed/>
            </p:oleObj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1384470" y="6046110"/>
          <a:ext cx="927100" cy="779463"/>
        </p:xfrm>
        <a:graphic>
          <a:graphicData uri="http://schemas.openxmlformats.org/presentationml/2006/ole">
            <p:oleObj spid="_x0000_s40972" name="Worksheet" r:id="rId13" imgW="723956" imgH="609600" progId="Excel.Sheet.8">
              <p:embed/>
            </p:oleObj>
          </a:graphicData>
        </a:graphic>
      </p:graphicFrame>
      <p:grpSp>
        <p:nvGrpSpPr>
          <p:cNvPr id="4" name="Group 17"/>
          <p:cNvGrpSpPr/>
          <p:nvPr/>
        </p:nvGrpSpPr>
        <p:grpSpPr>
          <a:xfrm>
            <a:off x="423153" y="813205"/>
            <a:ext cx="8450094" cy="2068749"/>
            <a:chOff x="423153" y="813205"/>
            <a:chExt cx="8450094" cy="2068749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23153" y="813205"/>
              <a:ext cx="8450094" cy="206874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23153" y="813205"/>
              <a:ext cx="8450094" cy="206874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219325"/>
            <a:ext cx="49339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2.8.3 Algoritme X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efficiënte implementatie van algoritme X: het </a:t>
            </a:r>
            <a:r>
              <a:rPr lang="nl-BE" smtClean="0">
                <a:solidFill>
                  <a:srgbClr val="FF0000"/>
                </a:solidFill>
              </a:rPr>
              <a:t>dancing links </a:t>
            </a:r>
            <a:r>
              <a:rPr lang="nl-BE" smtClean="0"/>
              <a:t>(DLX) algoritme, eveneens van </a:t>
            </a:r>
            <a:r>
              <a:rPr lang="nl-BE" smtClean="0">
                <a:solidFill>
                  <a:srgbClr val="FF0000"/>
                </a:solidFill>
              </a:rPr>
              <a:t>Knuth</a:t>
            </a:r>
            <a:r>
              <a:rPr lang="nl-BE" smtClean="0"/>
              <a:t>, voert dubbel gelinkte lijsten in die bijhouden welke cellen al dan niet gemarkeerd zijn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2.8.3 Algoritme X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voorbeeld beslissingsboom: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68843"/>
            <a:ext cx="89900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8700" y="1625600"/>
            <a:ext cx="55753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2.8.4 Stapelproblemen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voorbeeld stapelprobleem:</a:t>
            </a:r>
          </a:p>
          <a:p>
            <a:pPr lvl="0"/>
            <a:r>
              <a:rPr lang="nl-BE" smtClean="0"/>
              <a:t> 60 cellen (in 2 lagen)</a:t>
            </a:r>
          </a:p>
          <a:p>
            <a:pPr lvl="0"/>
            <a:r>
              <a:rPr lang="nl-BE" u="sng" smtClean="0"/>
              <a:t>  6 dubbele pentomino’s</a:t>
            </a:r>
          </a:p>
          <a:p>
            <a:pPr lvl="0"/>
            <a:r>
              <a:rPr lang="nl-BE" smtClean="0"/>
              <a:t> 66 voorwaarden</a:t>
            </a:r>
          </a:p>
          <a:p>
            <a:pPr lvl="0"/>
            <a:r>
              <a:rPr lang="nl-BE" smtClean="0"/>
              <a:t>614 feiten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intermediaire toestand</a:t>
            </a:r>
          </a:p>
          <a:p>
            <a:pPr lvl="0"/>
            <a:r>
              <a:rPr lang="nl-BE" smtClean="0"/>
              <a:t>matrix:</a:t>
            </a:r>
          </a:p>
          <a:p>
            <a:pPr lvl="0"/>
            <a:r>
              <a:rPr lang="nl-BE" smtClean="0"/>
              <a:t>                                             C</a:t>
            </a:r>
          </a:p>
          <a:p>
            <a:pPr lvl="0"/>
            <a:r>
              <a:rPr lang="nl-BE" smtClean="0"/>
              <a:t>                  </a:t>
            </a:r>
            <a:r>
              <a:rPr lang="nl-BE" sz="1050" smtClean="0"/>
              <a:t> </a:t>
            </a:r>
            <a:r>
              <a:rPr lang="nl-BE" smtClean="0"/>
              <a:t>A</a:t>
            </a:r>
          </a:p>
          <a:p>
            <a:pPr lvl="0"/>
            <a:r>
              <a:rPr lang="nl-BE" smtClean="0"/>
              <a:t>                             B</a:t>
            </a:r>
          </a:p>
          <a:p>
            <a:pPr lvl="0"/>
            <a:endParaRPr lang="nl-BE" sz="1600" smtClean="0"/>
          </a:p>
          <a:p>
            <a:pPr lvl="0"/>
            <a:r>
              <a:rPr lang="nl-BE" smtClean="0"/>
              <a:t>                             E</a:t>
            </a:r>
            <a:endParaRPr lang="nl-BE" sz="4000" smtClean="0"/>
          </a:p>
          <a:p>
            <a:pPr lvl="0"/>
            <a:r>
              <a:rPr lang="nl-BE" sz="4000" smtClean="0"/>
              <a:t> </a:t>
            </a:r>
            <a:r>
              <a:rPr lang="nl-BE" smtClean="0"/>
              <a:t>                                            F</a:t>
            </a:r>
          </a:p>
          <a:p>
            <a:pPr lvl="0"/>
            <a:r>
              <a:rPr lang="nl-BE" smtClean="0"/>
              <a:t>                  D</a:t>
            </a:r>
          </a:p>
          <a:p>
            <a:pPr lvl="0"/>
            <a:endParaRPr lang="nl-BE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-1" y="4064000"/>
          <a:ext cx="3583094" cy="2793999"/>
        </p:xfrm>
        <a:graphic>
          <a:graphicData uri="http://schemas.openxmlformats.org/presentationml/2006/ole">
            <p:oleObj spid="_x0000_s41986" name="Worksheet" r:id="rId4" imgW="8496221" imgH="30861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544" y="2677338"/>
            <a:ext cx="8570913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2.7.1 Volledige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 smtClean="0"/>
          </a:p>
          <a:p>
            <a:pPr lvl="0"/>
            <a:r>
              <a:rPr lang="nl-BE" smtClean="0">
                <a:solidFill>
                  <a:srgbClr val="FF0000"/>
                </a:solidFill>
              </a:rPr>
              <a:t>matching</a:t>
            </a:r>
            <a:r>
              <a:rPr lang="nl-BE" smtClean="0"/>
              <a:t> of </a:t>
            </a:r>
            <a:r>
              <a:rPr lang="nl-BE" smtClean="0">
                <a:solidFill>
                  <a:srgbClr val="FF0000"/>
                </a:solidFill>
              </a:rPr>
              <a:t>koppeling</a:t>
            </a:r>
            <a:r>
              <a:rPr lang="nl-BE" smtClean="0"/>
              <a:t> in een bipartiete graaf:</a:t>
            </a:r>
          </a:p>
          <a:p>
            <a:pPr lvl="0"/>
            <a:r>
              <a:rPr lang="nl-BE" smtClean="0"/>
              <a:t>deelverzameling van de bogen van de graaf</a:t>
            </a:r>
          </a:p>
          <a:p>
            <a:pPr lvl="0"/>
            <a:r>
              <a:rPr lang="nl-BE" smtClean="0"/>
              <a:t>zodat voor elke knoop </a:t>
            </a:r>
            <a:r>
              <a:rPr lang="nl-BE" smtClean="0">
                <a:solidFill>
                  <a:srgbClr val="FF0000"/>
                </a:solidFill>
              </a:rPr>
              <a:t>maximaal één verbinding</a:t>
            </a:r>
            <a:r>
              <a:rPr lang="nl-BE" smtClean="0"/>
              <a:t> overblijft</a:t>
            </a:r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            </a:t>
            </a: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r>
              <a:rPr lang="nl-BE" smtClean="0"/>
              <a:t>een matching wordt </a:t>
            </a:r>
            <a:r>
              <a:rPr lang="nl-BE" smtClean="0">
                <a:solidFill>
                  <a:srgbClr val="FF0000"/>
                </a:solidFill>
              </a:rPr>
              <a:t>volledig</a:t>
            </a:r>
            <a:r>
              <a:rPr lang="nl-BE" smtClean="0"/>
              <a:t> of </a:t>
            </a:r>
            <a:r>
              <a:rPr lang="nl-BE" smtClean="0">
                <a:solidFill>
                  <a:srgbClr val="FF0000"/>
                </a:solidFill>
              </a:rPr>
              <a:t>perfect</a:t>
            </a:r>
            <a:r>
              <a:rPr lang="nl-BE" smtClean="0"/>
              <a:t> genoemd indien elke knoop </a:t>
            </a:r>
            <a:r>
              <a:rPr lang="nl-BE" smtClean="0">
                <a:solidFill>
                  <a:srgbClr val="FF0000"/>
                </a:solidFill>
              </a:rPr>
              <a:t>precies één verbinding </a:t>
            </a:r>
            <a:r>
              <a:rPr lang="nl-BE" smtClean="0"/>
              <a:t>heeft</a:t>
            </a:r>
          </a:p>
          <a:p>
            <a:pPr lvl="0"/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7" y="787400"/>
            <a:ext cx="7186613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2.8.4 Stapelproblemen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bedlam kubus:</a:t>
            </a:r>
          </a:p>
          <a:p>
            <a:pPr lvl="0"/>
            <a:r>
              <a:rPr lang="nl-BE" smtClean="0"/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4 cellen</a:t>
            </a:r>
          </a:p>
          <a:p>
            <a:pPr lvl="0"/>
            <a:r>
              <a:rPr lang="nl-BE" u="sng" smtClean="0"/>
              <a:t>   13</a:t>
            </a:r>
            <a:r>
              <a:rPr lang="nl-BE" sz="800" u="sng" baseline="100000" smtClean="0"/>
              <a:t>12+1</a:t>
            </a:r>
            <a:r>
              <a:rPr lang="nl-BE" sz="300" u="sng" baseline="100000" smtClean="0"/>
              <a:t> </a:t>
            </a:r>
            <a:r>
              <a:rPr lang="nl-BE" u="sng" smtClean="0"/>
              <a:t>pentomino’s</a:t>
            </a:r>
            <a:endParaRPr lang="nl-BE" sz="700" u="sng" baseline="100000" smtClean="0"/>
          </a:p>
          <a:p>
            <a:pPr lvl="0"/>
            <a:r>
              <a:rPr lang="nl-BE" smtClean="0"/>
              <a:t>   77 voorwaarden</a:t>
            </a:r>
          </a:p>
          <a:p>
            <a:pPr lvl="0"/>
            <a:r>
              <a:rPr lang="nl-BE" smtClean="0"/>
              <a:t> 4188 feiten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7730" y="764276"/>
            <a:ext cx="8073810" cy="618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2.8.4 Stapelproblemen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                        extremer voorbeeld: </a:t>
            </a:r>
          </a:p>
          <a:p>
            <a:pPr lvl="0"/>
            <a:r>
              <a:rPr lang="nl-BE" smtClean="0"/>
              <a:t>                        piramidaal rooster met</a:t>
            </a:r>
          </a:p>
          <a:p>
            <a:pPr lvl="0"/>
            <a:r>
              <a:rPr lang="nl-BE" smtClean="0"/>
              <a:t>                             165 cellen</a:t>
            </a:r>
          </a:p>
          <a:p>
            <a:pPr lvl="0"/>
            <a:r>
              <a:rPr lang="nl-BE" smtClean="0"/>
              <a:t>                             </a:t>
            </a:r>
            <a:r>
              <a:rPr lang="nl-BE" u="sng" smtClean="0"/>
              <a:t> 36 blokjes</a:t>
            </a:r>
          </a:p>
          <a:p>
            <a:pPr lvl="0"/>
            <a:r>
              <a:rPr lang="nl-BE" smtClean="0"/>
              <a:t>                             201 voorwaarden</a:t>
            </a:r>
          </a:p>
          <a:p>
            <a:pPr lvl="0"/>
            <a:r>
              <a:rPr lang="nl-BE" smtClean="0"/>
              <a:t>                           22563 feiten</a:t>
            </a:r>
          </a:p>
          <a:p>
            <a:pPr lvl="0"/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2.8.5 Sudoku (4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4)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r>
              <a:rPr lang="nl-BE" smtClean="0"/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4   celvoorwaarden</a:t>
            </a:r>
            <a:r>
              <a:rPr lang="nl-BE" sz="1600" smtClean="0"/>
              <a:t> (in elke cel 1 waarde)</a:t>
            </a:r>
          </a:p>
          <a:p>
            <a:r>
              <a:rPr lang="nl-BE" smtClean="0"/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4 kolomvoorwaarden</a:t>
            </a:r>
            <a:r>
              <a:rPr lang="nl-BE" sz="1600" smtClean="0"/>
              <a:t> (in elke kolom elke waarde éénmaal)</a:t>
            </a:r>
          </a:p>
          <a:p>
            <a:r>
              <a:rPr lang="nl-BE" smtClean="0"/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4   rijvoorwaarden</a:t>
            </a:r>
            <a:r>
              <a:rPr lang="nl-BE" sz="1600" smtClean="0"/>
              <a:t> (in elke rij elke waarde éénmaal)</a:t>
            </a:r>
          </a:p>
          <a:p>
            <a:r>
              <a:rPr lang="nl-BE" u="sng" smtClean="0"/>
              <a:t>4</a:t>
            </a:r>
            <a:r>
              <a:rPr lang="nl-BE" u="sng" smtClean="0">
                <a:sym typeface="Symbol"/>
              </a:rPr>
              <a:t></a:t>
            </a:r>
            <a:r>
              <a:rPr lang="nl-BE" u="sng" smtClean="0"/>
              <a:t>4  blokvoorwaarden</a:t>
            </a:r>
            <a:r>
              <a:rPr lang="nl-BE" sz="1600" smtClean="0"/>
              <a:t> (in elke kwadrant elke waarde éénmaal)</a:t>
            </a:r>
          </a:p>
          <a:p>
            <a:pPr lvl="0"/>
            <a:r>
              <a:rPr lang="nl-BE" smtClean="0"/>
              <a:t> 64 voorwaarden</a:t>
            </a:r>
          </a:p>
          <a:p>
            <a:pPr lvl="0"/>
            <a:r>
              <a:rPr lang="nl-BE" smtClean="0"/>
              <a:t> 64 feiten (4³)</a:t>
            </a:r>
          </a:p>
          <a:p>
            <a:pPr lvl="0"/>
            <a:endParaRPr lang="nl-BE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3300413" y="1103313"/>
          <a:ext cx="2447925" cy="2447925"/>
        </p:xfrm>
        <a:graphic>
          <a:graphicData uri="http://schemas.openxmlformats.org/presentationml/2006/ole">
            <p:oleObj spid="_x0000_s43010" name="Worksheet" r:id="rId3" imgW="2447945" imgH="2295457" progId="Excel.Sheet.8">
              <p:embed/>
            </p:oleObj>
          </a:graphicData>
        </a:graphic>
      </p:graphicFrame>
      <p:grpSp>
        <p:nvGrpSpPr>
          <p:cNvPr id="4" name="Group 22"/>
          <p:cNvGrpSpPr/>
          <p:nvPr/>
        </p:nvGrpSpPr>
        <p:grpSpPr>
          <a:xfrm>
            <a:off x="6322982" y="1254870"/>
            <a:ext cx="1563909" cy="2105586"/>
            <a:chOff x="6322982" y="1254870"/>
            <a:chExt cx="1563909" cy="2105586"/>
          </a:xfrm>
        </p:grpSpPr>
        <p:sp>
          <p:nvSpPr>
            <p:cNvPr id="6" name="TextBox 5"/>
            <p:cNvSpPr txBox="1"/>
            <p:nvPr/>
          </p:nvSpPr>
          <p:spPr>
            <a:xfrm>
              <a:off x="6342435" y="171855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/>
                <a:t>1</a:t>
              </a:r>
              <a:endParaRPr lang="nl-BE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6665" y="185149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/>
                <a:t>2</a:t>
              </a:r>
              <a:endParaRPr lang="nl-BE" sz="2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2138" y="216602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/>
                <a:t>3</a:t>
              </a:r>
              <a:endParaRPr lang="nl-BE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337" y="227951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/>
                <a:t>4</a:t>
              </a:r>
              <a:endParaRPr lang="nl-BE" sz="2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0180" y="150778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FF0000"/>
                  </a:solidFill>
                </a:rPr>
                <a:t>1</a:t>
              </a:r>
              <a:endParaRPr lang="nl-BE" sz="280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80700" y="28339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FF0000"/>
                  </a:solidFill>
                </a:rPr>
                <a:t>2</a:t>
              </a:r>
              <a:endParaRPr lang="nl-BE" sz="280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19483" y="2221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FF0000"/>
                  </a:solidFill>
                </a:rPr>
                <a:t>3</a:t>
              </a:r>
              <a:endParaRPr lang="nl-BE" sz="280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69806" y="203632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FF0000"/>
                  </a:solidFill>
                </a:rPr>
                <a:t>4</a:t>
              </a:r>
              <a:endParaRPr lang="nl-BE" sz="280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2982" y="27626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00B0F0"/>
                  </a:solidFill>
                </a:rPr>
                <a:t>1</a:t>
              </a:r>
              <a:endParaRPr lang="nl-BE" sz="280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83297" y="174773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00B0F0"/>
                  </a:solidFill>
                </a:rPr>
                <a:t>2</a:t>
              </a:r>
              <a:endParaRPr lang="nl-BE" sz="2800">
                <a:solidFill>
                  <a:srgbClr val="00B0F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7679" y="147860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00B0F0"/>
                  </a:solidFill>
                </a:rPr>
                <a:t>3</a:t>
              </a:r>
              <a:endParaRPr lang="nl-BE" sz="280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62802" y="2837236"/>
              <a:ext cx="36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smtClean="0">
                  <a:solidFill>
                    <a:srgbClr val="00B0F0"/>
                  </a:solidFill>
                </a:rPr>
                <a:t>4</a:t>
              </a:r>
              <a:endParaRPr lang="nl-BE" sz="2800">
                <a:solidFill>
                  <a:srgbClr val="00B0F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4538" y="24157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00FF00"/>
                  </a:solidFill>
                </a:rPr>
                <a:t>1</a:t>
              </a:r>
              <a:endParaRPr lang="nl-BE" sz="2800">
                <a:solidFill>
                  <a:srgbClr val="00FF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02232" y="244488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00FF00"/>
                  </a:solidFill>
                </a:rPr>
                <a:t>2</a:t>
              </a:r>
              <a:endParaRPr lang="nl-BE" sz="2800">
                <a:solidFill>
                  <a:srgbClr val="00FF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7262" y="125487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00FF00"/>
                  </a:solidFill>
                </a:rPr>
                <a:t>3</a:t>
              </a:r>
              <a:endParaRPr lang="nl-BE" sz="2800">
                <a:solidFill>
                  <a:srgbClr val="00FF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3372" y="19325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smtClean="0">
                  <a:solidFill>
                    <a:srgbClr val="00FF00"/>
                  </a:solidFill>
                </a:rPr>
                <a:t>4</a:t>
              </a:r>
              <a:endParaRPr lang="nl-BE" sz="280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2.8.5 Sudoku (4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4)</a:t>
            </a:r>
            <a:endParaRPr lang="nl-BE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9" y="877355"/>
            <a:ext cx="8818563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2.8.5 Sudoku (9</a:t>
            </a:r>
            <a:r>
              <a:rPr lang="nl-BE" smtClean="0">
                <a:sym typeface="Symbol"/>
              </a:rPr>
              <a:t>9</a:t>
            </a:r>
            <a:r>
              <a:rPr lang="nl-BE" smtClean="0"/>
              <a:t>)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9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9   celvoorwaarden</a:t>
            </a:r>
            <a:endParaRPr lang="nl-BE" sz="1600" smtClean="0"/>
          </a:p>
          <a:p>
            <a:r>
              <a:rPr lang="nl-BE" smtClean="0"/>
              <a:t>9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9 kolomvoorwaarden</a:t>
            </a:r>
            <a:endParaRPr lang="nl-BE" sz="1600" smtClean="0"/>
          </a:p>
          <a:p>
            <a:r>
              <a:rPr lang="nl-BE" smtClean="0"/>
              <a:t>9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9   rijvoorwaarden</a:t>
            </a:r>
            <a:endParaRPr lang="nl-BE" sz="1600" smtClean="0"/>
          </a:p>
          <a:p>
            <a:r>
              <a:rPr lang="nl-BE" u="sng" smtClean="0"/>
              <a:t>9</a:t>
            </a:r>
            <a:r>
              <a:rPr lang="nl-BE" u="sng" smtClean="0">
                <a:sym typeface="Symbol"/>
              </a:rPr>
              <a:t></a:t>
            </a:r>
            <a:r>
              <a:rPr lang="nl-BE" u="sng" smtClean="0"/>
              <a:t>9  blokvoorwaarden</a:t>
            </a:r>
            <a:endParaRPr lang="nl-BE" sz="1600" smtClean="0"/>
          </a:p>
          <a:p>
            <a:pPr lvl="0"/>
            <a:r>
              <a:rPr lang="nl-BE" smtClean="0"/>
              <a:t>324 voorwaarden</a:t>
            </a:r>
          </a:p>
          <a:p>
            <a:pPr lvl="0"/>
            <a:r>
              <a:rPr lang="nl-BE" smtClean="0"/>
              <a:t>729 feiten (9³)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                     </a:t>
            </a:r>
            <a:r>
              <a:rPr lang="nl-BE" sz="16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  <a:endParaRPr lang="nl-BE" smtClean="0"/>
          </a:p>
          <a:p>
            <a:pPr lvl="0"/>
            <a:endParaRPr lang="nl-BE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78311" y="3611351"/>
          <a:ext cx="2998787" cy="2811463"/>
        </p:xfrm>
        <a:graphic>
          <a:graphicData uri="http://schemas.openxmlformats.org/presentationml/2006/ole">
            <p:oleObj spid="_x0000_s44034" name="Worksheet" r:id="rId3" imgW="5495855" imgH="5152957" progId="Excel.Sheet.8">
              <p:embed/>
            </p:oleObj>
          </a:graphicData>
        </a:graphic>
      </p:graphicFrame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5266901" y="3611351"/>
          <a:ext cx="2998788" cy="2811463"/>
        </p:xfrm>
        <a:graphic>
          <a:graphicData uri="http://schemas.openxmlformats.org/presentationml/2006/ole">
            <p:oleObj spid="_x0000_s44035" name="Worksheet" r:id="rId4" imgW="5495855" imgH="5152957" progId="Excel.Sheet.8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3958" y="5216578"/>
            <a:ext cx="11192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resteren: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256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voorwaarden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320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feiten</a:t>
            </a:r>
            <a:endParaRPr lang="nl-BE" sz="11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2.8.5 Sudoku (16</a:t>
            </a:r>
            <a:r>
              <a:rPr lang="nl-BE" smtClean="0">
                <a:sym typeface="Symbol"/>
              </a:rPr>
              <a:t>16</a:t>
            </a:r>
            <a:r>
              <a:rPr lang="nl-BE" smtClean="0"/>
              <a:t>)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16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16   celvoorwaarden</a:t>
            </a:r>
            <a:endParaRPr lang="nl-BE" sz="1600" smtClean="0"/>
          </a:p>
          <a:p>
            <a:r>
              <a:rPr lang="nl-BE" smtClean="0"/>
              <a:t>16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16 kolomvoorwaarden</a:t>
            </a:r>
            <a:endParaRPr lang="nl-BE" sz="1600" smtClean="0"/>
          </a:p>
          <a:p>
            <a:r>
              <a:rPr lang="nl-BE" smtClean="0"/>
              <a:t>16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16   rijvoorwaarden</a:t>
            </a:r>
            <a:endParaRPr lang="nl-BE" sz="1600" smtClean="0"/>
          </a:p>
          <a:p>
            <a:r>
              <a:rPr lang="nl-BE" u="sng" smtClean="0"/>
              <a:t>16</a:t>
            </a:r>
            <a:r>
              <a:rPr lang="nl-BE" u="sng" smtClean="0">
                <a:sym typeface="Symbol"/>
              </a:rPr>
              <a:t></a:t>
            </a:r>
            <a:r>
              <a:rPr lang="nl-BE" u="sng" smtClean="0"/>
              <a:t>16  blokvoorwaarden</a:t>
            </a:r>
            <a:endParaRPr lang="nl-BE" sz="1600" smtClean="0"/>
          </a:p>
          <a:p>
            <a:pPr lvl="0"/>
            <a:r>
              <a:rPr lang="nl-BE" smtClean="0"/>
              <a:t> 1024 voorwaarden</a:t>
            </a:r>
          </a:p>
          <a:p>
            <a:pPr lvl="0"/>
            <a:r>
              <a:rPr lang="nl-BE" smtClean="0"/>
              <a:t> 4096 feiten (16³)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                     </a:t>
            </a:r>
            <a:r>
              <a:rPr lang="nl-BE" sz="16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  <a:endParaRPr lang="nl-BE" smtClean="0"/>
          </a:p>
          <a:p>
            <a:pPr lvl="0"/>
            <a:endParaRPr lang="nl-BE" smtClean="0"/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792110" y="3441275"/>
          <a:ext cx="3238500" cy="3238500"/>
        </p:xfrm>
        <a:graphic>
          <a:graphicData uri="http://schemas.openxmlformats.org/presentationml/2006/ole">
            <p:oleObj spid="_x0000_s45058" name="Worksheet" r:id="rId3" imgW="9763145" imgH="9153457" progId="Excel.Sheet.8">
              <p:embed/>
            </p:oleObj>
          </a:graphicData>
        </a:graphic>
      </p:graphicFrame>
      <p:graphicFrame>
        <p:nvGraphicFramePr>
          <p:cNvPr id="272388" name="Object 4"/>
          <p:cNvGraphicFramePr>
            <a:graphicFrameLocks/>
          </p:cNvGraphicFramePr>
          <p:nvPr/>
        </p:nvGraphicFramePr>
        <p:xfrm>
          <a:off x="5113390" y="3441275"/>
          <a:ext cx="3238500" cy="3238500"/>
        </p:xfrm>
        <a:graphic>
          <a:graphicData uri="http://schemas.openxmlformats.org/presentationml/2006/ole">
            <p:oleObj spid="_x0000_s45059" name="Worksheet" r:id="rId4" imgW="9763145" imgH="9153457" progId="Excel.Sheet.8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03958" y="5216578"/>
            <a:ext cx="11192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resteren: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520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voorwaarden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592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feiten</a:t>
            </a:r>
            <a:endParaRPr lang="nl-BE" sz="11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2.8.5 Sudoku (25</a:t>
            </a:r>
            <a:r>
              <a:rPr lang="nl-BE" smtClean="0">
                <a:sym typeface="Symbol"/>
              </a:rPr>
              <a:t>25</a:t>
            </a:r>
            <a:r>
              <a:rPr lang="nl-BE" smtClean="0"/>
              <a:t>)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25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25   celvoorwaarden</a:t>
            </a:r>
            <a:endParaRPr lang="nl-BE" sz="1600" smtClean="0"/>
          </a:p>
          <a:p>
            <a:r>
              <a:rPr lang="nl-BE" smtClean="0"/>
              <a:t>25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25 kolomvoorwaarden</a:t>
            </a:r>
            <a:endParaRPr lang="nl-BE" sz="1600" smtClean="0"/>
          </a:p>
          <a:p>
            <a:r>
              <a:rPr lang="nl-BE" smtClean="0"/>
              <a:t>25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25   rijvoorwaarden</a:t>
            </a:r>
            <a:endParaRPr lang="nl-BE" sz="1600" smtClean="0"/>
          </a:p>
          <a:p>
            <a:r>
              <a:rPr lang="nl-BE" u="sng" smtClean="0"/>
              <a:t>25</a:t>
            </a:r>
            <a:r>
              <a:rPr lang="nl-BE" u="sng" smtClean="0">
                <a:sym typeface="Symbol"/>
              </a:rPr>
              <a:t></a:t>
            </a:r>
            <a:r>
              <a:rPr lang="nl-BE" u="sng" smtClean="0"/>
              <a:t>25  blokvoorwaarden</a:t>
            </a:r>
            <a:endParaRPr lang="nl-BE" sz="1600" smtClean="0"/>
          </a:p>
          <a:p>
            <a:pPr lvl="0"/>
            <a:r>
              <a:rPr lang="nl-BE" smtClean="0"/>
              <a:t> 2500 voorwaarden</a:t>
            </a:r>
          </a:p>
          <a:p>
            <a:pPr lvl="0"/>
            <a:r>
              <a:rPr lang="nl-BE" smtClean="0"/>
              <a:t>15625 feiten (25³)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>
              <a:solidFill>
                <a:srgbClr val="FF0000"/>
              </a:solidFill>
              <a:sym typeface="Symbol"/>
            </a:endParaRP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                     </a:t>
            </a:r>
            <a:r>
              <a:rPr lang="nl-BE" sz="16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  <a:endParaRPr lang="nl-BE" smtClean="0"/>
          </a:p>
          <a:p>
            <a:pPr lvl="0"/>
            <a:endParaRPr lang="nl-BE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498" y="3413652"/>
            <a:ext cx="32861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2378" y="3413652"/>
            <a:ext cx="32861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03958" y="5216578"/>
            <a:ext cx="11192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resteren: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1336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voorwaarden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2095</a:t>
            </a:r>
          </a:p>
          <a:p>
            <a:pPr algn="ctr"/>
            <a:r>
              <a:rPr lang="nl-BE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feiten</a:t>
            </a:r>
            <a:endParaRPr lang="nl-BE" sz="11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2.1 Terminologie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2.2 Connectiviteit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2.3 Matrixvoorstellingen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2.4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Bomen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2.5 Planaire grafen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2.6 Kleuren van grafen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2.7 Bipartiete matching</a:t>
            </a:r>
          </a:p>
          <a:p>
            <a:pPr lvl="1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 Bipartiete overdekking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2.8.1 Exacte overdekking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2.8.2 Duale interpretatie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2.8.3 Algoritme X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2.8.4 Stapelproblemen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2.8.5 Sudoku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2.8.6 Koninginnenprobleem</a:t>
            </a:r>
          </a:p>
          <a:p>
            <a:pPr lvl="2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2.8.6 Koninginnenprobleem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het bipartiete overdekking probleem kan wat </a:t>
            </a:r>
            <a:r>
              <a:rPr lang="nl-BE" smtClean="0">
                <a:solidFill>
                  <a:srgbClr val="FF0000"/>
                </a:solidFill>
              </a:rPr>
              <a:t>veralgemeend</a:t>
            </a:r>
            <a:r>
              <a:rPr lang="nl-BE" smtClean="0"/>
              <a:t> worden:</a:t>
            </a:r>
            <a:endParaRPr lang="nl-BE" sz="1200" smtClean="0"/>
          </a:p>
          <a:p>
            <a:pPr lvl="0"/>
            <a:r>
              <a:rPr lang="nl-BE" sz="1200" smtClean="0"/>
              <a:t> </a:t>
            </a:r>
          </a:p>
          <a:p>
            <a:pPr lvl="1"/>
            <a:r>
              <a:rPr lang="nl-BE" smtClean="0"/>
              <a:t>van sommige,</a:t>
            </a:r>
            <a:r>
              <a:rPr lang="nl-BE" smtClean="0">
                <a:solidFill>
                  <a:srgbClr val="00FF00"/>
                </a:solidFill>
              </a:rPr>
              <a:t> soepele randvoorwaarden </a:t>
            </a:r>
            <a:r>
              <a:rPr lang="nl-BE" smtClean="0"/>
              <a:t>wordt</a:t>
            </a:r>
            <a:r>
              <a:rPr lang="nl-BE" smtClean="0">
                <a:solidFill>
                  <a:srgbClr val="00FF00"/>
                </a:solidFill>
              </a:rPr>
              <a:t> </a:t>
            </a:r>
            <a:r>
              <a:rPr lang="nl-BE" smtClean="0"/>
              <a:t>enkel geeist dat ze </a:t>
            </a:r>
            <a:r>
              <a:rPr lang="nl-BE" smtClean="0">
                <a:solidFill>
                  <a:srgbClr val="00FF00"/>
                </a:solidFill>
              </a:rPr>
              <a:t>hoogstens éénmaal mogen </a:t>
            </a:r>
            <a:r>
              <a:rPr lang="nl-BE" smtClean="0"/>
              <a:t>vervuld worden. 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de overige, </a:t>
            </a:r>
            <a:r>
              <a:rPr lang="nl-BE" smtClean="0">
                <a:solidFill>
                  <a:srgbClr val="FF0000"/>
                </a:solidFill>
              </a:rPr>
              <a:t>stricte randvoorwaarden moeten precies éénmaal </a:t>
            </a:r>
            <a:r>
              <a:rPr lang="nl-BE" smtClean="0"/>
              <a:t>blijven vervuld worden.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046" y="788761"/>
            <a:ext cx="8280941" cy="606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2.8.6 Koninginnenprobleem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digits in a box:</a:t>
            </a:r>
          </a:p>
          <a:p>
            <a:pPr lvl="0"/>
            <a:r>
              <a:rPr lang="nl-BE" smtClean="0"/>
              <a:t>     </a:t>
            </a:r>
            <a:r>
              <a:rPr lang="nl-BE" smtClean="0">
                <a:solidFill>
                  <a:srgbClr val="00FF00"/>
                </a:solidFill>
              </a:rPr>
              <a:t>5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</a:t>
            </a:r>
            <a:r>
              <a:rPr lang="nl-BE" smtClean="0">
                <a:solidFill>
                  <a:srgbClr val="00FF00"/>
                </a:solidFill>
              </a:rPr>
              <a:t>5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</a:t>
            </a:r>
            <a:r>
              <a:rPr lang="nl-BE" smtClean="0">
                <a:solidFill>
                  <a:srgbClr val="00FF00"/>
                </a:solidFill>
              </a:rPr>
              <a:t>5 cellen</a:t>
            </a:r>
          </a:p>
          <a:p>
            <a:pPr lvl="0"/>
            <a:r>
              <a:rPr lang="nl-BE" smtClean="0">
                <a:solidFill>
                  <a:srgbClr val="00FF00"/>
                </a:solidFill>
              </a:rPr>
              <a:t>   ► soepele voorwaarden</a:t>
            </a:r>
          </a:p>
          <a:p>
            <a:pPr lvl="0"/>
            <a:r>
              <a:rPr lang="nl-BE" smtClean="0">
                <a:solidFill>
                  <a:srgbClr val="00FF00"/>
                </a:solidFill>
              </a:rPr>
              <a:t>     (107 te vervullen)</a:t>
            </a:r>
          </a:p>
          <a:p>
            <a:pPr lvl="0"/>
            <a:r>
              <a:rPr lang="nl-BE" smtClean="0"/>
              <a:t>     </a:t>
            </a:r>
            <a:r>
              <a:rPr lang="nl-BE" smtClean="0">
                <a:solidFill>
                  <a:srgbClr val="FF0000"/>
                </a:solidFill>
              </a:rPr>
              <a:t>10 cijferblokken</a:t>
            </a:r>
          </a:p>
          <a:p>
            <a:pPr lvl="0"/>
            <a:r>
              <a:rPr lang="nl-BE" u="sng" smtClean="0">
                <a:solidFill>
                  <a:srgbClr val="FF0000"/>
                </a:solidFill>
              </a:rPr>
              <a:t>   ► stricte voorwaarden</a:t>
            </a:r>
          </a:p>
          <a:p>
            <a:pPr lvl="0"/>
            <a:r>
              <a:rPr lang="nl-BE" smtClean="0"/>
              <a:t>     2520 feiten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2.7.1 Volledige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beschouw een willekeurige deelverzameling X</a:t>
            </a:r>
            <a:r>
              <a:rPr lang="nl-BE" baseline="-25000" smtClean="0"/>
              <a:t>i</a:t>
            </a:r>
            <a:r>
              <a:rPr lang="nl-BE" smtClean="0"/>
              <a:t> van één van de partities X van de knopen, en G(X</a:t>
            </a:r>
            <a:r>
              <a:rPr lang="nl-BE" baseline="-25000" smtClean="0"/>
              <a:t>i</a:t>
            </a:r>
            <a:r>
              <a:rPr lang="nl-BE" smtClean="0"/>
              <a:t>)</a:t>
            </a:r>
            <a:r>
              <a:rPr lang="nl-BE" smtClean="0">
                <a:sym typeface="Symbol"/>
              </a:rPr>
              <a:t></a:t>
            </a:r>
            <a:r>
              <a:rPr lang="nl-BE" smtClean="0"/>
              <a:t>Y de verzameling van knopen in de andere partitie Y die met minstens één element van X</a:t>
            </a:r>
            <a:r>
              <a:rPr lang="nl-BE" baseline="-25000" smtClean="0"/>
              <a:t>i </a:t>
            </a:r>
            <a:r>
              <a:rPr lang="nl-BE" smtClean="0"/>
              <a:t>een verbinding hebben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definieer de deficiëntie µ</a:t>
            </a:r>
            <a:r>
              <a:rPr lang="nl-BE" baseline="-25000" smtClean="0"/>
              <a:t>i</a:t>
            </a:r>
            <a:r>
              <a:rPr lang="nl-BE" smtClean="0"/>
              <a:t> als het verschil in de elementenaantallen |X</a:t>
            </a:r>
            <a:r>
              <a:rPr lang="nl-BE" baseline="-25000" smtClean="0"/>
              <a:t>i</a:t>
            </a:r>
            <a:r>
              <a:rPr lang="nl-BE" smtClean="0"/>
              <a:t>|-|G(X</a:t>
            </a:r>
            <a:r>
              <a:rPr lang="nl-BE" baseline="-25000" smtClean="0"/>
              <a:t>i</a:t>
            </a:r>
            <a:r>
              <a:rPr lang="nl-BE" smtClean="0"/>
              <a:t>)| ,</a:t>
            </a:r>
          </a:p>
          <a:p>
            <a:pPr lvl="0"/>
            <a:r>
              <a:rPr lang="nl-BE" smtClean="0"/>
              <a:t>en de </a:t>
            </a:r>
            <a:r>
              <a:rPr lang="nl-BE" smtClean="0">
                <a:solidFill>
                  <a:srgbClr val="FF0000"/>
                </a:solidFill>
              </a:rPr>
              <a:t>deficiëntie µ van de graaf </a:t>
            </a:r>
            <a:r>
              <a:rPr lang="nl-BE" smtClean="0"/>
              <a:t>als het maximum van alle mogelijke deficiënties µ(X</a:t>
            </a:r>
            <a:r>
              <a:rPr lang="nl-BE" baseline="-25000" smtClean="0"/>
              <a:t>i</a:t>
            </a:r>
            <a:r>
              <a:rPr lang="nl-BE" smtClean="0"/>
              <a:t>)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stelling van Hall: een bipartiete graaf heeft een </a:t>
            </a:r>
            <a:r>
              <a:rPr lang="nl-BE" smtClean="0">
                <a:solidFill>
                  <a:srgbClr val="FF0000"/>
                </a:solidFill>
              </a:rPr>
              <a:t>volledige matching </a:t>
            </a:r>
            <a:r>
              <a:rPr lang="nl-BE" smtClean="0"/>
              <a:t>als, en slechts als, de </a:t>
            </a:r>
            <a:r>
              <a:rPr lang="nl-BE" smtClean="0">
                <a:solidFill>
                  <a:srgbClr val="FF0000"/>
                </a:solidFill>
              </a:rPr>
              <a:t>deficiëntie µ van de graaf nul </a:t>
            </a:r>
            <a:r>
              <a:rPr lang="nl-BE" smtClean="0"/>
              <a:t>is (geen enkele µ</a:t>
            </a:r>
            <a:r>
              <a:rPr lang="nl-BE" baseline="-25000" smtClean="0"/>
              <a:t>i</a:t>
            </a:r>
            <a:r>
              <a:rPr lang="nl-BE" smtClean="0"/>
              <a:t>&gt;0)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2.8.6 Koninginnenprobleem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het bipartiete overdekking probleem kan wat </a:t>
            </a:r>
            <a:r>
              <a:rPr lang="nl-BE" smtClean="0">
                <a:solidFill>
                  <a:srgbClr val="FF0000"/>
                </a:solidFill>
              </a:rPr>
              <a:t>veralgemeend</a:t>
            </a:r>
            <a:r>
              <a:rPr lang="nl-BE" smtClean="0"/>
              <a:t> worden:</a:t>
            </a:r>
            <a:endParaRPr lang="nl-BE" sz="1200" smtClean="0"/>
          </a:p>
          <a:p>
            <a:pPr lvl="0"/>
            <a:r>
              <a:rPr lang="nl-BE" sz="1200" smtClean="0"/>
              <a:t> </a:t>
            </a:r>
          </a:p>
          <a:p>
            <a:pPr lvl="1"/>
            <a:r>
              <a:rPr lang="nl-BE" smtClean="0"/>
              <a:t>van sommige,</a:t>
            </a:r>
            <a:r>
              <a:rPr lang="nl-BE" smtClean="0">
                <a:solidFill>
                  <a:srgbClr val="00FF00"/>
                </a:solidFill>
              </a:rPr>
              <a:t> soepele randvoorwaarden </a:t>
            </a:r>
            <a:r>
              <a:rPr lang="nl-BE" smtClean="0"/>
              <a:t>wordt</a:t>
            </a:r>
            <a:r>
              <a:rPr lang="nl-BE" smtClean="0">
                <a:solidFill>
                  <a:srgbClr val="00FF00"/>
                </a:solidFill>
              </a:rPr>
              <a:t> </a:t>
            </a:r>
            <a:r>
              <a:rPr lang="nl-BE" smtClean="0"/>
              <a:t>enkel geeist dat ze </a:t>
            </a:r>
            <a:r>
              <a:rPr lang="nl-BE" smtClean="0">
                <a:solidFill>
                  <a:srgbClr val="00FF00"/>
                </a:solidFill>
              </a:rPr>
              <a:t>hoogstens éénmaal mogen </a:t>
            </a:r>
            <a:r>
              <a:rPr lang="nl-BE" smtClean="0"/>
              <a:t>vervuld worden. 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de overige, </a:t>
            </a:r>
            <a:r>
              <a:rPr lang="nl-BE" smtClean="0">
                <a:solidFill>
                  <a:srgbClr val="FF0000"/>
                </a:solidFill>
              </a:rPr>
              <a:t>stricte randvoorwaarden moeten precies éénmaal </a:t>
            </a:r>
            <a:r>
              <a:rPr lang="nl-BE" smtClean="0"/>
              <a:t>blijven vervuld worden.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het algoritme X kan eenvoudig aangepast worden om zowel met </a:t>
            </a:r>
            <a:r>
              <a:rPr lang="nl-BE" smtClean="0">
                <a:solidFill>
                  <a:srgbClr val="00FF00"/>
                </a:solidFill>
              </a:rPr>
              <a:t>soepele</a:t>
            </a:r>
            <a:r>
              <a:rPr lang="nl-BE" smtClean="0"/>
              <a:t>, als met </a:t>
            </a:r>
            <a:r>
              <a:rPr lang="nl-BE" smtClean="0">
                <a:solidFill>
                  <a:srgbClr val="FF0000"/>
                </a:solidFill>
              </a:rPr>
              <a:t>stricte</a:t>
            </a:r>
            <a:r>
              <a:rPr lang="nl-BE" smtClean="0"/>
              <a:t> randvoorwaarden om te gaan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2.8.6 Koninginnenprobleem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/>
            <a:endParaRPr lang="nl-BE" sz="400" smtClean="0"/>
          </a:p>
          <a:p>
            <a:pPr marL="745200" lvl="1" indent="-493200">
              <a:buFont typeface="+mj-lt"/>
              <a:buAutoNum type="arabicPeriod"/>
            </a:pPr>
            <a:r>
              <a:rPr lang="en-US" smtClean="0"/>
              <a:t>Selecteer een </a:t>
            </a:r>
            <a:r>
              <a:rPr lang="en-US" smtClean="0">
                <a:solidFill>
                  <a:srgbClr val="FF0000"/>
                </a:solidFill>
              </a:rPr>
              <a:t>stricte voorwaarde</a:t>
            </a:r>
            <a:r>
              <a:rPr lang="en-US" smtClean="0"/>
              <a:t>, voldaan door zo weinig mogelijke feiten. Kies één van die feiten. Hou de keuze bij in een beslissingsboom. Markeer (alle cellen in) de overeenkomstige rij.</a:t>
            </a:r>
          </a:p>
          <a:p>
            <a:pPr marL="745200" lvl="1" indent="-493200">
              <a:buFont typeface="+mj-lt"/>
              <a:buAutoNum type="arabicPeriod"/>
            </a:pPr>
            <a:r>
              <a:rPr lang="en-US" smtClean="0"/>
              <a:t>Markeer alle cellen in kolommen die een gemarkeerde cel bevatten.</a:t>
            </a:r>
          </a:p>
          <a:p>
            <a:pPr marL="745200" lvl="1" indent="-493200">
              <a:buFont typeface="+mj-lt"/>
              <a:buAutoNum type="arabicPeriod"/>
            </a:pPr>
            <a:r>
              <a:rPr lang="en-US" smtClean="0"/>
              <a:t>Verwijder alle rijen die gemarkeerde cellen bevatten, en vervolgens alle gemarkeerde kolommen. Verwijder kolommen corresponderend met </a:t>
            </a:r>
            <a:r>
              <a:rPr lang="en-US" smtClean="0">
                <a:solidFill>
                  <a:srgbClr val="00FF00"/>
                </a:solidFill>
              </a:rPr>
              <a:t>onvervulbare soepele randvoorwaarden</a:t>
            </a:r>
            <a:r>
              <a:rPr lang="en-US" smtClean="0"/>
              <a:t>.</a:t>
            </a:r>
          </a:p>
          <a:p>
            <a:pPr marL="745200" lvl="1" indent="-493200">
              <a:buFont typeface="+mj-lt"/>
              <a:buAutoNum type="arabicPeriod"/>
            </a:pPr>
            <a:r>
              <a:rPr lang="en-US" smtClean="0"/>
              <a:t>Indien een </a:t>
            </a:r>
            <a:r>
              <a:rPr lang="en-US" smtClean="0">
                <a:solidFill>
                  <a:srgbClr val="FF0000"/>
                </a:solidFill>
              </a:rPr>
              <a:t>stricte voorwaarde onvervulbaar </a:t>
            </a:r>
            <a:r>
              <a:rPr lang="en-US" smtClean="0"/>
              <a:t>wordt: maak alle beslissingen, gebaseerd op de keuze gemaakt in 1, ongedaan.</a:t>
            </a:r>
          </a:p>
          <a:p>
            <a:pPr marL="745200" lvl="1" indent="-493200">
              <a:buFont typeface="+mj-lt"/>
              <a:buAutoNum type="arabicPeriod"/>
            </a:pPr>
            <a:r>
              <a:rPr lang="en-US" smtClean="0"/>
              <a:t>Itereer vanaf 1, tenzij </a:t>
            </a:r>
            <a:r>
              <a:rPr lang="en-US" smtClean="0">
                <a:solidFill>
                  <a:srgbClr val="FF0000"/>
                </a:solidFill>
              </a:rPr>
              <a:t>alle stricte voorwaarden voldaan </a:t>
            </a:r>
            <a:r>
              <a:rPr lang="en-US" smtClean="0"/>
              <a:t>zijn.</a:t>
            </a:r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11" y="2885606"/>
            <a:ext cx="3425253" cy="34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11" y="2885606"/>
            <a:ext cx="3425253" cy="34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2.8.6 Koninginnenprobleem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voorbeeld: N koninginnen op een N</a:t>
            </a:r>
            <a:r>
              <a:rPr lang="nl-BE" smtClean="0">
                <a:sym typeface="Symbol"/>
              </a:rPr>
              <a:t></a:t>
            </a:r>
            <a:r>
              <a:rPr lang="nl-BE" smtClean="0"/>
              <a:t>N schaakbord</a:t>
            </a:r>
          </a:p>
          <a:p>
            <a:pPr lvl="1"/>
            <a:r>
              <a:rPr lang="nl-BE" smtClean="0">
                <a:solidFill>
                  <a:srgbClr val="FF0000"/>
                </a:solidFill>
              </a:rPr>
              <a:t>2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nl-BE" smtClean="0">
                <a:solidFill>
                  <a:srgbClr val="FF0000"/>
                </a:solidFill>
              </a:rPr>
              <a:t>N stricte </a:t>
            </a:r>
            <a:r>
              <a:rPr lang="nl-BE" smtClean="0"/>
              <a:t>voorwaarden</a:t>
            </a:r>
            <a:r>
              <a:rPr lang="nl-BE" smtClean="0">
                <a:solidFill>
                  <a:srgbClr val="FF0000"/>
                </a:solidFill>
              </a:rPr>
              <a:t> </a:t>
            </a:r>
            <a:r>
              <a:rPr lang="nl-BE" smtClean="0"/>
              <a:t>(voor elke rij 1</a:t>
            </a:r>
          </a:p>
          <a:p>
            <a:pPr lvl="1"/>
            <a:r>
              <a:rPr lang="nl-BE" smtClean="0"/>
              <a:t>                      en voor elke kolom 1)</a:t>
            </a:r>
          </a:p>
          <a:p>
            <a:pPr lvl="1"/>
            <a:r>
              <a:rPr lang="nl-BE" smtClean="0">
                <a:solidFill>
                  <a:srgbClr val="00FF00"/>
                </a:solidFill>
              </a:rPr>
              <a:t>2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</a:t>
            </a:r>
            <a:r>
              <a:rPr lang="nl-BE" smtClean="0">
                <a:solidFill>
                  <a:srgbClr val="00FF00"/>
                </a:solidFill>
              </a:rPr>
              <a:t>(2N-1) soepele </a:t>
            </a:r>
            <a:r>
              <a:rPr lang="nl-BE" smtClean="0"/>
              <a:t>voorwaarden (diagonalen)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58776" y="2887253"/>
          <a:ext cx="5257800" cy="3467100"/>
        </p:xfrm>
        <a:graphic>
          <a:graphicData uri="http://schemas.openxmlformats.org/presentationml/2006/ole">
            <p:oleObj spid="_x0000_s46082" name="Worksheet" r:id="rId5" imgW="5257868" imgH="3467100" progId="Excel.Sheet.8">
              <p:embed/>
            </p:oleObj>
          </a:graphicData>
        </a:graphic>
      </p:graphicFrame>
      <p:grpSp>
        <p:nvGrpSpPr>
          <p:cNvPr id="5" name="Group 30"/>
          <p:cNvGrpSpPr/>
          <p:nvPr/>
        </p:nvGrpSpPr>
        <p:grpSpPr>
          <a:xfrm>
            <a:off x="147638" y="3205162"/>
            <a:ext cx="2994421" cy="2793207"/>
            <a:chOff x="147638" y="3205162"/>
            <a:chExt cx="2994421" cy="279320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52400" y="3219450"/>
              <a:ext cx="2976563" cy="277177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 noChangeAspect="1"/>
            </p:cNvCxnSpPr>
            <p:nvPr/>
          </p:nvCxnSpPr>
          <p:spPr>
            <a:xfrm flipV="1">
              <a:off x="171450" y="3205162"/>
              <a:ext cx="2232422" cy="20788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flipV="1">
              <a:off x="147638" y="3219450"/>
              <a:ext cx="1488282" cy="13858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V="1">
              <a:off x="171450" y="3209925"/>
              <a:ext cx="744141" cy="6929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 noChangeAspect="1"/>
            </p:cNvCxnSpPr>
            <p:nvPr/>
          </p:nvCxnSpPr>
          <p:spPr>
            <a:xfrm flipV="1">
              <a:off x="909637" y="3905249"/>
              <a:ext cx="2232422" cy="20788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 noChangeAspect="1"/>
            </p:cNvCxnSpPr>
            <p:nvPr/>
          </p:nvCxnSpPr>
          <p:spPr>
            <a:xfrm flipV="1">
              <a:off x="1647825" y="4605337"/>
              <a:ext cx="1488282" cy="13858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flipV="1">
              <a:off x="2386012" y="5305425"/>
              <a:ext cx="744141" cy="69294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1"/>
          <p:cNvGrpSpPr/>
          <p:nvPr/>
        </p:nvGrpSpPr>
        <p:grpSpPr>
          <a:xfrm>
            <a:off x="138113" y="3209924"/>
            <a:ext cx="2995613" cy="2797970"/>
            <a:chOff x="138113" y="3209924"/>
            <a:chExt cx="2995613" cy="2797970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157163" y="3224212"/>
              <a:ext cx="2976563" cy="277177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 flipH="1" flipV="1">
              <a:off x="138113" y="3900487"/>
              <a:ext cx="2232422" cy="2078831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 noChangeAspect="1"/>
            </p:cNvCxnSpPr>
            <p:nvPr/>
          </p:nvCxnSpPr>
          <p:spPr>
            <a:xfrm flipH="1" flipV="1">
              <a:off x="152401" y="4605338"/>
              <a:ext cx="1488282" cy="1385888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</p:cNvCxnSpPr>
            <p:nvPr/>
          </p:nvCxnSpPr>
          <p:spPr>
            <a:xfrm flipH="1" flipV="1">
              <a:off x="161925" y="5314950"/>
              <a:ext cx="744141" cy="69294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flipH="1" flipV="1">
              <a:off x="885825" y="3209924"/>
              <a:ext cx="2232422" cy="2078831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 flipH="1" flipV="1">
              <a:off x="1638300" y="3214687"/>
              <a:ext cx="1488282" cy="1385888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 noChangeAspect="1"/>
            </p:cNvCxnSpPr>
            <p:nvPr/>
          </p:nvCxnSpPr>
          <p:spPr>
            <a:xfrm flipH="1" flipV="1">
              <a:off x="2376488" y="3209925"/>
              <a:ext cx="744141" cy="69294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2.8.6 Koninginnenprobleem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z="900" smtClean="0">
                <a:solidFill>
                  <a:srgbClr val="FF0000"/>
                </a:solidFill>
                <a:sym typeface="Wingdings"/>
              </a:rPr>
              <a:t>                                        </a:t>
            </a: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</a:t>
            </a: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</a:t>
            </a:r>
            <a:r>
              <a:rPr lang="nl-BE" sz="60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nl-BE" sz="2000" b="0" smtClean="0">
                <a:solidFill>
                  <a:srgbClr val="FF0000"/>
                </a:solidFill>
                <a:sym typeface="Wingdings"/>
              </a:rPr>
              <a:t> </a:t>
            </a:r>
            <a:r>
              <a:rPr lang="nl-BE" sz="800" b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nl-BE" sz="2000" b="0" smtClean="0">
                <a:solidFill>
                  <a:srgbClr val="FF0000"/>
                </a:solidFill>
                <a:sym typeface="Wingdings"/>
              </a:rPr>
              <a:t></a:t>
            </a: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   </a:t>
            </a: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   </a:t>
            </a: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18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   </a:t>
            </a: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</a:t>
            </a:r>
          </a:p>
          <a:p>
            <a:pPr lvl="0"/>
            <a:endParaRPr lang="nl-BE" sz="16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</a:t>
            </a: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   </a:t>
            </a: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</a:t>
            </a: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</a:t>
            </a: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   </a:t>
            </a:r>
            <a:r>
              <a:rPr lang="nl-BE" sz="110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nl-BE" sz="2000" smtClean="0">
                <a:solidFill>
                  <a:srgbClr val="FF0000"/>
                </a:solidFill>
                <a:sym typeface="Wingdings"/>
              </a:rPr>
              <a:t></a:t>
            </a: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nl-BE" smtClean="0"/>
              <a:t>keuze koningin op A1 leidt niet tot oplossing</a:t>
            </a:r>
          </a:p>
        </p:txBody>
      </p:sp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142134" y="862860"/>
          <a:ext cx="4172479" cy="2751417"/>
        </p:xfrm>
        <a:graphic>
          <a:graphicData uri="http://schemas.openxmlformats.org/presentationml/2006/ole">
            <p:oleObj spid="_x0000_s47106" name="Worksheet" r:id="rId3" imgW="5257868" imgH="3467100" progId="Excel.Sheet.8">
              <p:embed/>
            </p:oleObj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1442514" y="3713588"/>
          <a:ext cx="4171950" cy="1239837"/>
        </p:xfrm>
        <a:graphic>
          <a:graphicData uri="http://schemas.openxmlformats.org/presentationml/2006/ole">
            <p:oleObj spid="_x0000_s47107" name="Worksheet" r:id="rId4" imgW="5257868" imgH="1562100" progId="Excel.Sheet.8">
              <p:embed/>
            </p:oleObj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6349789" y="5082224"/>
          <a:ext cx="2540000" cy="1239838"/>
        </p:xfrm>
        <a:graphic>
          <a:graphicData uri="http://schemas.openxmlformats.org/presentationml/2006/ole">
            <p:oleObj spid="_x0000_s47108" name="Worksheet" r:id="rId5" imgW="3200535" imgH="1562100" progId="Excel.Sheet.8">
              <p:embed/>
            </p:oleObj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3297449" y="5082224"/>
          <a:ext cx="2540000" cy="1239838"/>
        </p:xfrm>
        <a:graphic>
          <a:graphicData uri="http://schemas.openxmlformats.org/presentationml/2006/ole">
            <p:oleObj spid="_x0000_s47109" name="Worksheet" r:id="rId6" imgW="3200535" imgH="1562100" progId="Excel.Sheet.8">
              <p:embed/>
            </p:oleObj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250613" y="5521800"/>
          <a:ext cx="2540000" cy="482600"/>
        </p:xfrm>
        <a:graphic>
          <a:graphicData uri="http://schemas.openxmlformats.org/presentationml/2006/ole">
            <p:oleObj spid="_x0000_s47110" name="Worksheet" r:id="rId7" imgW="3200535" imgH="609600" progId="Excel.Sheet.8">
              <p:embed/>
            </p:oleObj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6349789" y="3622678"/>
          <a:ext cx="2540000" cy="1239838"/>
        </p:xfrm>
        <a:graphic>
          <a:graphicData uri="http://schemas.openxmlformats.org/presentationml/2006/ole">
            <p:oleObj spid="_x0000_s47111" name="Worksheet" r:id="rId8" imgW="3200535" imgH="1562100" progId="Excel.Sheet.8">
              <p:embed/>
            </p:oleObj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6349789" y="2721188"/>
          <a:ext cx="2540000" cy="635000"/>
        </p:xfrm>
        <a:graphic>
          <a:graphicData uri="http://schemas.openxmlformats.org/presentationml/2006/ole">
            <p:oleObj spid="_x0000_s47112" name="Worksheet" r:id="rId9" imgW="3200535" imgH="800100" progId="Excel.Sheet.8">
              <p:embed/>
            </p:oleObj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6868108" y="1832401"/>
          <a:ext cx="1503362" cy="635000"/>
        </p:xfrm>
        <a:graphic>
          <a:graphicData uri="http://schemas.openxmlformats.org/presentationml/2006/ole">
            <p:oleObj spid="_x0000_s47113" name="Worksheet" r:id="rId10" imgW="1895523" imgH="800100" progId="Excel.Sheet.8">
              <p:embed/>
            </p:oleObj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6868108" y="927580"/>
          <a:ext cx="1503363" cy="635000"/>
        </p:xfrm>
        <a:graphic>
          <a:graphicData uri="http://schemas.openxmlformats.org/presentationml/2006/ole">
            <p:oleObj spid="_x0000_s47114" name="Worksheet" r:id="rId11" imgW="1895523" imgH="800100" progId="Excel.Sheet.8">
              <p:embed/>
            </p:oleObj>
          </a:graphicData>
        </a:graphic>
      </p:graphicFrame>
      <p:graphicFrame>
        <p:nvGraphicFramePr>
          <p:cNvPr id="278539" name="Object 11"/>
          <p:cNvGraphicFramePr>
            <a:graphicFrameLocks noChangeAspect="1"/>
          </p:cNvGraphicFramePr>
          <p:nvPr/>
        </p:nvGraphicFramePr>
        <p:xfrm>
          <a:off x="4990759" y="926583"/>
          <a:ext cx="1503363" cy="325437"/>
        </p:xfrm>
        <a:graphic>
          <a:graphicData uri="http://schemas.openxmlformats.org/presentationml/2006/ole">
            <p:oleObj spid="_x0000_s47115" name="Worksheet" r:id="rId12" imgW="1895523" imgH="4096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2.8.6 Koninginnenprobleem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z="900" smtClean="0">
                <a:solidFill>
                  <a:srgbClr val="FF0000"/>
                </a:solidFill>
                <a:sym typeface="Wingdings"/>
              </a:rPr>
              <a:t>                                        </a:t>
            </a:r>
          </a:p>
          <a:p>
            <a:pPr lvl="0"/>
            <a:endParaRPr lang="nl-BE" sz="28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</a:t>
            </a: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12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</a:t>
            </a: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18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</a:t>
            </a:r>
            <a:endParaRPr lang="nl-BE" sz="9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9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</a:t>
            </a:r>
            <a:endParaRPr lang="nl-BE" sz="16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</a:t>
            </a: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endParaRPr lang="nl-BE" sz="2000" smtClean="0">
              <a:solidFill>
                <a:srgbClr val="FF0000"/>
              </a:solidFill>
              <a:sym typeface="Wingdings"/>
            </a:endParaRPr>
          </a:p>
          <a:p>
            <a:pPr lvl="0"/>
            <a:r>
              <a:rPr lang="nl-BE" sz="2000" smtClean="0">
                <a:solidFill>
                  <a:srgbClr val="FF0000"/>
                </a:solidFill>
                <a:sym typeface="Wingdings"/>
              </a:rPr>
              <a:t>                                              </a:t>
            </a: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nl-BE" smtClean="0"/>
              <a:t>koninginnen op A2,B4,C1,D3 is een oplossing</a:t>
            </a:r>
          </a:p>
        </p:txBody>
      </p:sp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387196" y="1151343"/>
          <a:ext cx="4171950" cy="2751137"/>
        </p:xfrm>
        <a:graphic>
          <a:graphicData uri="http://schemas.openxmlformats.org/presentationml/2006/ole">
            <p:oleObj spid="_x0000_s48130" name="Worksheet" r:id="rId3" imgW="5257868" imgH="3467100" progId="Excel.Sheet.8">
              <p:embed/>
            </p:oleObj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387196" y="4349717"/>
          <a:ext cx="4171950" cy="1239837"/>
        </p:xfrm>
        <a:graphic>
          <a:graphicData uri="http://schemas.openxmlformats.org/presentationml/2006/ole">
            <p:oleObj spid="_x0000_s48131" name="Worksheet" r:id="rId4" imgW="5257868" imgH="1562100" progId="Excel.Sheet.8">
              <p:embed/>
            </p:oleObj>
          </a:graphicData>
        </a:graphic>
      </p:graphicFrame>
      <p:graphicFrame>
        <p:nvGraphicFramePr>
          <p:cNvPr id="279564" name="Object 12"/>
          <p:cNvGraphicFramePr>
            <a:graphicFrameLocks noChangeAspect="1"/>
          </p:cNvGraphicFramePr>
          <p:nvPr/>
        </p:nvGraphicFramePr>
        <p:xfrm>
          <a:off x="5393721" y="4733959"/>
          <a:ext cx="3241675" cy="1239837"/>
        </p:xfrm>
        <a:graphic>
          <a:graphicData uri="http://schemas.openxmlformats.org/presentationml/2006/ole">
            <p:oleObj spid="_x0000_s48132" name="Worksheet" r:id="rId5" imgW="4086301" imgH="1562100" progId="Excel.Sheet.8">
              <p:embed/>
            </p:oleObj>
          </a:graphicData>
        </a:graphic>
      </p:graphicFrame>
      <p:graphicFrame>
        <p:nvGraphicFramePr>
          <p:cNvPr id="279565" name="Object 13"/>
          <p:cNvGraphicFramePr>
            <a:graphicFrameLocks noChangeAspect="1"/>
          </p:cNvGraphicFramePr>
          <p:nvPr/>
        </p:nvGraphicFramePr>
        <p:xfrm>
          <a:off x="5393721" y="3127138"/>
          <a:ext cx="3241675" cy="1239837"/>
        </p:xfrm>
        <a:graphic>
          <a:graphicData uri="http://schemas.openxmlformats.org/presentationml/2006/ole">
            <p:oleObj spid="_x0000_s48133" name="Worksheet" r:id="rId6" imgW="4086301" imgH="1562100" progId="Excel.Sheet.8">
              <p:embed/>
            </p:oleObj>
          </a:graphicData>
        </a:graphic>
      </p:graphicFrame>
      <p:graphicFrame>
        <p:nvGraphicFramePr>
          <p:cNvPr id="279566" name="Object 14"/>
          <p:cNvGraphicFramePr>
            <a:graphicFrameLocks noChangeAspect="1"/>
          </p:cNvGraphicFramePr>
          <p:nvPr/>
        </p:nvGraphicFramePr>
        <p:xfrm>
          <a:off x="5393721" y="1979951"/>
          <a:ext cx="3241675" cy="785812"/>
        </p:xfrm>
        <a:graphic>
          <a:graphicData uri="http://schemas.openxmlformats.org/presentationml/2006/ole">
            <p:oleObj spid="_x0000_s48134" name="Worksheet" r:id="rId7" imgW="4086301" imgH="990600" progId="Excel.Sheet.8">
              <p:embed/>
            </p:oleObj>
          </a:graphicData>
        </a:graphic>
      </p:graphicFrame>
      <p:graphicFrame>
        <p:nvGraphicFramePr>
          <p:cNvPr id="279567" name="Object 15"/>
          <p:cNvGraphicFramePr>
            <a:graphicFrameLocks noChangeAspect="1"/>
          </p:cNvGraphicFramePr>
          <p:nvPr/>
        </p:nvGraphicFramePr>
        <p:xfrm>
          <a:off x="5919183" y="826851"/>
          <a:ext cx="2190750" cy="785813"/>
        </p:xfrm>
        <a:graphic>
          <a:graphicData uri="http://schemas.openxmlformats.org/presentationml/2006/ole">
            <p:oleObj spid="_x0000_s48135" name="Worksheet" r:id="rId8" imgW="2762379" imgH="9906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2.7.2 Maximale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r>
              <a:rPr lang="nl-BE" smtClean="0"/>
              <a:t>een matching wordt </a:t>
            </a:r>
            <a:r>
              <a:rPr lang="nl-BE" smtClean="0">
                <a:solidFill>
                  <a:srgbClr val="FF0000"/>
                </a:solidFill>
              </a:rPr>
              <a:t>maximaal </a:t>
            </a:r>
            <a:r>
              <a:rPr lang="nl-BE" smtClean="0"/>
              <a:t>genoemd indien</a:t>
            </a:r>
          </a:p>
          <a:p>
            <a:r>
              <a:rPr lang="nl-BE" smtClean="0">
                <a:solidFill>
                  <a:srgbClr val="FF0000"/>
                </a:solidFill>
              </a:rPr>
              <a:t>het aantal verbindingen zo groot mogelijk </a:t>
            </a:r>
            <a:r>
              <a:rPr lang="nl-BE" smtClean="0"/>
              <a:t>is</a:t>
            </a:r>
          </a:p>
          <a:p>
            <a:endParaRPr lang="nl-BE" smtClean="0"/>
          </a:p>
          <a:p>
            <a:r>
              <a:rPr lang="nl-BE" smtClean="0"/>
              <a:t>beschouw een kandidaatmatching van een bipartiete graaf:</a:t>
            </a:r>
          </a:p>
          <a:p>
            <a:pPr marL="651600" indent="-288000">
              <a:buFont typeface="Arial" pitchFamily="34" charset="0"/>
              <a:buChar char="•"/>
            </a:pPr>
            <a:r>
              <a:rPr lang="nl-BE" smtClean="0"/>
              <a:t>een knoop in de graaf is </a:t>
            </a:r>
            <a:r>
              <a:rPr lang="nl-BE" smtClean="0">
                <a:solidFill>
                  <a:srgbClr val="FF0000"/>
                </a:solidFill>
              </a:rPr>
              <a:t>vrij</a:t>
            </a:r>
            <a:r>
              <a:rPr lang="nl-BE" smtClean="0"/>
              <a:t>, indien hij niet op een boog van de kandidaatmatching ligt</a:t>
            </a:r>
          </a:p>
          <a:p>
            <a:pPr marL="651600" indent="-288000">
              <a:buFont typeface="Arial" pitchFamily="34" charset="0"/>
              <a:buChar char="•"/>
            </a:pPr>
            <a:r>
              <a:rPr lang="nl-BE" smtClean="0"/>
              <a:t>een pad in de graaf is een </a:t>
            </a:r>
            <a:r>
              <a:rPr lang="nl-BE" smtClean="0">
                <a:solidFill>
                  <a:srgbClr val="FF0000"/>
                </a:solidFill>
              </a:rPr>
              <a:t>wisselpad</a:t>
            </a:r>
            <a:r>
              <a:rPr lang="nl-BE" smtClean="0"/>
              <a:t> (alternating path) indien de bogen van het pad </a:t>
            </a:r>
            <a:r>
              <a:rPr lang="nl-BE" smtClean="0">
                <a:solidFill>
                  <a:srgbClr val="FF0000"/>
                </a:solidFill>
              </a:rPr>
              <a:t>afwisselend wel/niet </a:t>
            </a:r>
            <a:r>
              <a:rPr lang="nl-BE" smtClean="0"/>
              <a:t>tot de kandidaat- matching behoren</a:t>
            </a:r>
          </a:p>
          <a:p>
            <a:pPr marL="651600" indent="-288000">
              <a:buFont typeface="Arial" pitchFamily="34" charset="0"/>
              <a:buChar char="•"/>
            </a:pPr>
            <a:r>
              <a:rPr lang="nl-BE" smtClean="0"/>
              <a:t>een </a:t>
            </a:r>
            <a:r>
              <a:rPr lang="nl-BE" smtClean="0">
                <a:solidFill>
                  <a:srgbClr val="FF0000"/>
                </a:solidFill>
              </a:rPr>
              <a:t>groeipad</a:t>
            </a:r>
            <a:r>
              <a:rPr lang="nl-BE" smtClean="0"/>
              <a:t> (augmenting path) is een wisselpad waarvan </a:t>
            </a:r>
            <a:r>
              <a:rPr lang="nl-BE" smtClean="0">
                <a:solidFill>
                  <a:srgbClr val="FF0000"/>
                </a:solidFill>
              </a:rPr>
              <a:t>beide uiteinden vrij </a:t>
            </a:r>
            <a:r>
              <a:rPr lang="nl-BE" smtClean="0"/>
              <a:t>zijn</a:t>
            </a:r>
          </a:p>
          <a:p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2.7.2 Maximale matching</a:t>
            </a:r>
            <a:endParaRPr lang="nl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207" y="3467956"/>
            <a:ext cx="37814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pPr lvl="0"/>
            <a:r>
              <a:rPr lang="nl-BE" smtClean="0">
                <a:solidFill>
                  <a:srgbClr val="FF0000"/>
                </a:solidFill>
              </a:rPr>
              <a:t>Hongaarse constructiemethode </a:t>
            </a:r>
            <a:r>
              <a:rPr lang="nl-BE" smtClean="0"/>
              <a:t>(König &amp; Egerváry)</a:t>
            </a:r>
          </a:p>
          <a:p>
            <a:pPr lvl="0"/>
            <a:endParaRPr lang="nl-BE" smtClean="0"/>
          </a:p>
          <a:p>
            <a:pPr marL="723600" lvl="1" indent="-360000">
              <a:buFont typeface="+mj-lt"/>
              <a:buAutoNum type="arabicPeriod"/>
            </a:pPr>
            <a:r>
              <a:rPr lang="nl-BE" smtClean="0"/>
              <a:t>Start met een </a:t>
            </a:r>
            <a:r>
              <a:rPr lang="nl-BE" smtClean="0">
                <a:solidFill>
                  <a:srgbClr val="FF0000"/>
                </a:solidFill>
              </a:rPr>
              <a:t>willekeurige kandidaatmatching</a:t>
            </a:r>
            <a:r>
              <a:rPr lang="nl-BE" smtClean="0"/>
              <a:t>, bij voorkeur met zoveel mogelijk bogen</a:t>
            </a:r>
            <a:endParaRPr lang="en-US" smtClean="0"/>
          </a:p>
          <a:p>
            <a:pPr marL="723600" lvl="1" indent="-360000">
              <a:buFont typeface="+mj-lt"/>
              <a:buAutoNum type="arabicPeriod"/>
            </a:pPr>
            <a:r>
              <a:rPr lang="nl-BE" smtClean="0"/>
              <a:t>Zoek een </a:t>
            </a:r>
            <a:r>
              <a:rPr lang="nl-BE" smtClean="0">
                <a:solidFill>
                  <a:srgbClr val="FF0000"/>
                </a:solidFill>
              </a:rPr>
              <a:t>groeipad</a:t>
            </a:r>
            <a:r>
              <a:rPr lang="nl-BE" smtClean="0"/>
              <a:t>. Indien er geen groeipad gevonden wordt, dan is de matching maximaal, en stopt het algoritme </a:t>
            </a:r>
          </a:p>
          <a:p>
            <a:pPr marL="723600" lvl="1" indent="-360000">
              <a:buFont typeface="+mj-lt"/>
              <a:buAutoNum type="arabicPeriod"/>
            </a:pPr>
            <a:r>
              <a:rPr lang="nl-BE" smtClean="0"/>
              <a:t>Construeer een nieuwe</a:t>
            </a:r>
          </a:p>
          <a:p>
            <a:pPr marL="723600" lvl="1" indent="-360000"/>
            <a:r>
              <a:rPr lang="nl-BE" smtClean="0"/>
              <a:t>  kandidaatmatching, met</a:t>
            </a:r>
          </a:p>
          <a:p>
            <a:pPr marL="723600" lvl="1" indent="-360000"/>
            <a:r>
              <a:rPr lang="nl-BE" smtClean="0"/>
              <a:t>  een </a:t>
            </a:r>
            <a:r>
              <a:rPr lang="nl-BE" smtClean="0">
                <a:solidFill>
                  <a:srgbClr val="FF0000"/>
                </a:solidFill>
              </a:rPr>
              <a:t>boog meer</a:t>
            </a:r>
            <a:r>
              <a:rPr lang="nl-BE" smtClean="0"/>
              <a:t>, door het </a:t>
            </a:r>
          </a:p>
          <a:p>
            <a:pPr marL="723600" lvl="1" indent="-360000"/>
            <a:r>
              <a:rPr lang="nl-BE" smtClean="0"/>
              <a:t>  kenmerk "wel of niet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              </a:t>
            </a:r>
            <a:r>
              <a:rPr lang="nl-BE" smtClean="0"/>
              <a:t> </a:t>
            </a:r>
          </a:p>
          <a:p>
            <a:pPr marL="723600" lvl="1" indent="-360000"/>
            <a:r>
              <a:rPr lang="nl-BE" smtClean="0"/>
              <a:t>  tot de matching behoren"</a:t>
            </a:r>
          </a:p>
          <a:p>
            <a:pPr marL="723600" lvl="1" indent="-360000"/>
            <a:r>
              <a:rPr lang="nl-BE" smtClean="0"/>
              <a:t>  te inverteren</a:t>
            </a:r>
            <a:endParaRPr lang="en-US" smtClean="0"/>
          </a:p>
          <a:p>
            <a:pPr marL="820800" lvl="1" indent="-457200">
              <a:buFont typeface="+mj-lt"/>
              <a:buAutoNum type="arabicPeriod" startAt="4"/>
            </a:pPr>
            <a:r>
              <a:rPr lang="en-US" smtClean="0"/>
              <a:t>Itereer vanaf stap 2</a:t>
            </a:r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66" y="1958078"/>
            <a:ext cx="88757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27" y="1958285"/>
            <a:ext cx="8876191" cy="33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866" y="1958078"/>
            <a:ext cx="88757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866" y="1958078"/>
            <a:ext cx="88757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2.7.2 Maximale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endParaRPr lang="nl-BE" smtClean="0">
              <a:solidFill>
                <a:srgbClr val="FF0000"/>
              </a:solidFill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sym typeface="Symbol"/>
              </a:rPr>
              <a:t>          </a:t>
            </a:r>
            <a:r>
              <a:rPr lang="nl-BE" sz="16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</a:p>
          <a:p>
            <a:r>
              <a:rPr lang="nl-BE" smtClean="0"/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                     </a:t>
            </a:r>
            <a:r>
              <a:rPr lang="nl-BE" sz="2000" smtClean="0">
                <a:solidFill>
                  <a:srgbClr val="FF0000"/>
                </a:solidFill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</a:t>
            </a:r>
          </a:p>
          <a:p>
            <a:r>
              <a:rPr lang="nl-BE" smtClean="0"/>
              <a:t>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                                  </a:t>
            </a:r>
            <a:r>
              <a:rPr lang="nl-BE" smtClean="0"/>
              <a:t>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21469" y="2131219"/>
            <a:ext cx="1828800" cy="126444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2.7.3 Stabiele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400" smtClean="0"/>
          </a:p>
          <a:p>
            <a:pPr lvl="0"/>
            <a:r>
              <a:rPr lang="nl-BE" smtClean="0"/>
              <a:t>in een stabiel matching probleem zoekt men een maximale matching in een </a:t>
            </a:r>
            <a:r>
              <a:rPr lang="nl-BE" smtClean="0">
                <a:solidFill>
                  <a:srgbClr val="FF0000"/>
                </a:solidFill>
              </a:rPr>
              <a:t>volledige bipartiete </a:t>
            </a:r>
            <a:r>
              <a:rPr lang="nl-BE" smtClean="0"/>
              <a:t>graaf K</a:t>
            </a:r>
            <a:r>
              <a:rPr lang="nl-BE" baseline="-25000" smtClean="0"/>
              <a:t>n,n</a:t>
            </a:r>
            <a:r>
              <a:rPr lang="nl-BE" smtClean="0"/>
              <a:t>, waarbij de </a:t>
            </a:r>
            <a:r>
              <a:rPr lang="nl-BE" smtClean="0">
                <a:solidFill>
                  <a:srgbClr val="FF0000"/>
                </a:solidFill>
              </a:rPr>
              <a:t>bogen gericht en gelabeld </a:t>
            </a:r>
            <a:r>
              <a:rPr lang="nl-BE" smtClean="0"/>
              <a:t>zijn. de labeling legt extra voorwaarden op aan de maximale matching.</a:t>
            </a:r>
          </a:p>
          <a:p>
            <a:pPr lvl="0"/>
            <a:r>
              <a:rPr lang="nl-BE" smtClean="0"/>
              <a:t>hier verdelen we de knopen in twee partities, </a:t>
            </a:r>
            <a:r>
              <a:rPr lang="nl-BE" i="1" smtClean="0"/>
              <a:t>mannen</a:t>
            </a:r>
            <a:r>
              <a:rPr lang="nl-BE" smtClean="0"/>
              <a:t> M en </a:t>
            </a:r>
            <a:r>
              <a:rPr lang="nl-BE" i="1" smtClean="0"/>
              <a:t>vrouwen</a:t>
            </a:r>
            <a:r>
              <a:rPr lang="nl-BE" smtClean="0"/>
              <a:t> V, en heeft elke m</a:t>
            </a:r>
            <a:r>
              <a:rPr lang="nl-BE" baseline="-25000" smtClean="0"/>
              <a:t>i</a:t>
            </a:r>
            <a:r>
              <a:rPr lang="nl-BE" smtClean="0">
                <a:sym typeface="Symbol"/>
              </a:rPr>
              <a:t></a:t>
            </a:r>
            <a:r>
              <a:rPr lang="nl-BE" smtClean="0"/>
              <a:t>M en elke v</a:t>
            </a:r>
            <a:r>
              <a:rPr lang="nl-BE" baseline="-25000" smtClean="0"/>
              <a:t>i</a:t>
            </a:r>
            <a:r>
              <a:rPr lang="nl-BE" smtClean="0">
                <a:sym typeface="Symbol"/>
              </a:rPr>
              <a:t></a:t>
            </a:r>
            <a:r>
              <a:rPr lang="nl-BE" smtClean="0"/>
              <a:t>V een specifieke voorkeursvolgorde om te </a:t>
            </a:r>
            <a:r>
              <a:rPr lang="nl-BE" i="1" smtClean="0"/>
              <a:t>huwen</a:t>
            </a:r>
            <a:r>
              <a:rPr lang="nl-BE" smtClean="0"/>
              <a:t> met een partner uit de andere partitie</a:t>
            </a:r>
          </a:p>
          <a:p>
            <a:pPr lvl="0"/>
            <a:r>
              <a:rPr lang="nl-BE" smtClean="0"/>
              <a:t>de </a:t>
            </a:r>
            <a:r>
              <a:rPr lang="nl-BE" smtClean="0">
                <a:solidFill>
                  <a:srgbClr val="FF0000"/>
                </a:solidFill>
              </a:rPr>
              <a:t>maximale matching </a:t>
            </a:r>
            <a:r>
              <a:rPr lang="nl-BE" smtClean="0"/>
              <a:t>stelt dan de uiteindelijke gehuwde koppels voor. </a:t>
            </a:r>
          </a:p>
          <a:p>
            <a:pPr lvl="0"/>
            <a:r>
              <a:rPr lang="nl-BE" smtClean="0"/>
              <a:t>de matching wordt als </a:t>
            </a:r>
            <a:r>
              <a:rPr lang="nl-BE" smtClean="0">
                <a:solidFill>
                  <a:srgbClr val="FF0000"/>
                </a:solidFill>
              </a:rPr>
              <a:t>stabiel</a:t>
            </a:r>
            <a:r>
              <a:rPr lang="nl-BE" smtClean="0"/>
              <a:t> beschouwd indien geen enkele (m</a:t>
            </a:r>
            <a:r>
              <a:rPr lang="nl-BE" baseline="-25000" smtClean="0"/>
              <a:t>i</a:t>
            </a:r>
            <a:r>
              <a:rPr lang="nl-BE" smtClean="0"/>
              <a:t>,v</a:t>
            </a:r>
            <a:r>
              <a:rPr lang="nl-BE" baseline="-25000" smtClean="0"/>
              <a:t>j</a:t>
            </a:r>
            <a:r>
              <a:rPr lang="nl-BE" smtClean="0"/>
              <a:t>), die </a:t>
            </a:r>
            <a:r>
              <a:rPr lang="nl-BE" smtClean="0">
                <a:solidFill>
                  <a:srgbClr val="FF0000"/>
                </a:solidFill>
              </a:rPr>
              <a:t>niet met elkaar </a:t>
            </a:r>
            <a:r>
              <a:rPr lang="nl-BE" smtClean="0"/>
              <a:t>gehuwd zijn, </a:t>
            </a:r>
            <a:r>
              <a:rPr lang="nl-BE" smtClean="0">
                <a:solidFill>
                  <a:srgbClr val="FF0000"/>
                </a:solidFill>
              </a:rPr>
              <a:t>beiden elkaar niet</a:t>
            </a:r>
            <a:r>
              <a:rPr lang="nl-BE" smtClean="0"/>
              <a:t> als een meer geschikte huwelijkspartner beschouwen dan hun actuele huwelijkspartner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2</a:t>
            </a:r>
            <a:r>
              <a:rPr lang="nl-BE" smtClean="0"/>
              <a:t>.7.3 Stabiele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z="1200" smtClean="0">
              <a:solidFill>
                <a:srgbClr val="FF0000"/>
              </a:solidFill>
            </a:endParaRPr>
          </a:p>
          <a:p>
            <a:pPr lvl="0"/>
            <a:r>
              <a:rPr lang="nl-BE" smtClean="0">
                <a:solidFill>
                  <a:srgbClr val="FF0000"/>
                </a:solidFill>
              </a:rPr>
              <a:t>Gale–Shapley </a:t>
            </a:r>
            <a:r>
              <a:rPr lang="nl-BE" smtClean="0"/>
              <a:t>algoritme:</a:t>
            </a:r>
          </a:p>
          <a:p>
            <a:pPr marL="828000" lvl="1" indent="-457200">
              <a:buFont typeface="+mj-lt"/>
              <a:buAutoNum type="arabicPeriod"/>
            </a:pPr>
            <a:r>
              <a:rPr lang="nl-BE" smtClean="0"/>
              <a:t>Initialiseer alle 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i</a:t>
            </a:r>
            <a:r>
              <a:rPr lang="nl-BE" smtClean="0"/>
              <a:t> en </a:t>
            </a:r>
            <a:r>
              <a:rPr lang="nl-BE" smtClean="0">
                <a:solidFill>
                  <a:srgbClr val="FF0000"/>
                </a:solidFill>
              </a:rPr>
              <a:t>v</a:t>
            </a:r>
            <a:r>
              <a:rPr lang="nl-BE" baseline="-25000" smtClean="0">
                <a:solidFill>
                  <a:srgbClr val="FF0000"/>
                </a:solidFill>
              </a:rPr>
              <a:t>i</a:t>
            </a:r>
            <a:r>
              <a:rPr lang="nl-BE" smtClean="0"/>
              <a:t> als vrij</a:t>
            </a:r>
            <a:endParaRPr lang="en-US" smtClean="0"/>
          </a:p>
          <a:p>
            <a:pPr marL="828000" lvl="1" indent="-457200">
              <a:buFont typeface="+mj-lt"/>
              <a:buAutoNum type="arabicPeriod"/>
            </a:pPr>
            <a:r>
              <a:rPr lang="nl-BE" smtClean="0"/>
              <a:t>Laat een willekeurige vrije man 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i</a:t>
            </a:r>
            <a:r>
              <a:rPr lang="nl-BE" smtClean="0"/>
              <a:t> het initiatief nemen</a:t>
            </a:r>
            <a:endParaRPr lang="en-US" smtClean="0"/>
          </a:p>
          <a:p>
            <a:pPr marL="828000" lvl="1" indent="-457200">
              <a:buFont typeface="+mj-lt"/>
              <a:buAutoNum type="arabicPeriod"/>
            </a:pPr>
            <a:r>
              <a:rPr lang="nl-BE" smtClean="0"/>
              <a:t>Zoek </a:t>
            </a:r>
            <a:r>
              <a:rPr lang="nl-BE" smtClean="0">
                <a:solidFill>
                  <a:srgbClr val="FF0000"/>
                </a:solidFill>
              </a:rPr>
              <a:t>v</a:t>
            </a:r>
            <a:r>
              <a:rPr lang="nl-BE" smtClean="0"/>
              <a:t> op met de hoogste ranking in de sorteervolgorde van 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i</a:t>
            </a:r>
            <a:r>
              <a:rPr lang="nl-BE" smtClean="0"/>
              <a:t>, die hij nog geen verzoek heeft gedaan</a:t>
            </a:r>
          </a:p>
          <a:p>
            <a:pPr marL="828000" lvl="1" indent="-457200">
              <a:buFont typeface="+mj-lt"/>
              <a:buAutoNum type="arabicPeriod"/>
            </a:pPr>
            <a:r>
              <a:rPr lang="nl-BE" smtClean="0"/>
              <a:t>If </a:t>
            </a:r>
            <a:r>
              <a:rPr lang="nl-BE" smtClean="0">
                <a:solidFill>
                  <a:srgbClr val="FF0000"/>
                </a:solidFill>
              </a:rPr>
              <a:t>v</a:t>
            </a:r>
            <a:r>
              <a:rPr lang="nl-BE" smtClean="0"/>
              <a:t> reeds verloofd met 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j</a:t>
            </a:r>
            <a:r>
              <a:rPr lang="nl-BE" smtClean="0"/>
              <a:t>, maar verkiest ze 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i</a:t>
            </a:r>
            <a:r>
              <a:rPr lang="nl-BE" smtClean="0"/>
              <a:t> boven 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j</a:t>
            </a:r>
            <a:r>
              <a:rPr lang="nl-BE" smtClean="0"/>
              <a:t>, dan wordt de verloving verbroken en zijn </a:t>
            </a:r>
            <a:r>
              <a:rPr lang="nl-BE" smtClean="0">
                <a:solidFill>
                  <a:srgbClr val="FF0000"/>
                </a:solidFill>
              </a:rPr>
              <a:t>v</a:t>
            </a:r>
            <a:r>
              <a:rPr lang="nl-BE" smtClean="0"/>
              <a:t> en 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j</a:t>
            </a:r>
            <a:r>
              <a:rPr lang="nl-BE" smtClean="0"/>
              <a:t> terug vrij</a:t>
            </a:r>
            <a:endParaRPr lang="en-US" baseline="-25000" smtClean="0"/>
          </a:p>
          <a:p>
            <a:pPr marL="828000" lvl="1" indent="-457200">
              <a:buFont typeface="+mj-lt"/>
              <a:buAutoNum type="arabicPeriod"/>
            </a:pPr>
            <a:r>
              <a:rPr lang="nl-BE" smtClean="0"/>
              <a:t>Is </a:t>
            </a:r>
            <a:r>
              <a:rPr lang="nl-BE" smtClean="0">
                <a:solidFill>
                  <a:srgbClr val="FF0000"/>
                </a:solidFill>
              </a:rPr>
              <a:t>v </a:t>
            </a:r>
            <a:r>
              <a:rPr lang="nl-BE" smtClean="0"/>
              <a:t>(terug) vrij, dan verloven (</a:t>
            </a:r>
            <a:r>
              <a:rPr lang="nl-BE" smtClean="0">
                <a:solidFill>
                  <a:srgbClr val="0070C0"/>
                </a:solidFill>
              </a:rPr>
              <a:t>m</a:t>
            </a:r>
            <a:r>
              <a:rPr lang="nl-BE" baseline="-25000" smtClean="0">
                <a:solidFill>
                  <a:srgbClr val="0070C0"/>
                </a:solidFill>
              </a:rPr>
              <a:t>i</a:t>
            </a:r>
            <a:r>
              <a:rPr lang="nl-BE" smtClean="0"/>
              <a:t>,</a:t>
            </a:r>
            <a:r>
              <a:rPr lang="nl-BE" smtClean="0">
                <a:solidFill>
                  <a:srgbClr val="FF0000"/>
                </a:solidFill>
              </a:rPr>
              <a:t>v</a:t>
            </a:r>
            <a:r>
              <a:rPr lang="nl-BE" smtClean="0"/>
              <a:t>) zich</a:t>
            </a:r>
          </a:p>
          <a:p>
            <a:pPr marL="828000" lvl="1" indent="-457200">
              <a:buFont typeface="+mj-lt"/>
              <a:buAutoNum type="arabicPeriod"/>
            </a:pPr>
            <a:r>
              <a:rPr lang="en-US" smtClean="0"/>
              <a:t>Itereer vanaf stap 2, tenzij </a:t>
            </a:r>
            <a:r>
              <a:rPr lang="nl-BE" smtClean="0"/>
              <a:t>er geen vrije mannen (en vrouwen) meer zijn</a:t>
            </a:r>
          </a:p>
          <a:p>
            <a:pPr marL="828000" lvl="1" indent="-457200">
              <a:buFont typeface="+mj-lt"/>
              <a:buAutoNum type="arabicPeriod"/>
            </a:pPr>
            <a:r>
              <a:rPr lang="nl-BE" smtClean="0"/>
              <a:t>Voltrek het huwelijk tussen alle verloofde koppels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smtClean="0"/>
              <a:t>2.7.3 Stabiele matching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2000" smtClean="0"/>
          </a:p>
          <a:p>
            <a:r>
              <a:rPr lang="nl-BE" sz="2000" smtClean="0"/>
              <a:t> </a:t>
            </a:r>
            <a:r>
              <a:rPr lang="nl-BE" sz="2000" u="sng" smtClean="0"/>
              <a:t>voorkeuren man</a:t>
            </a:r>
            <a:r>
              <a:rPr lang="nl-BE" sz="2000" u="sng" smtClean="0">
                <a:sym typeface="Symbol"/>
              </a:rPr>
              <a:t></a:t>
            </a:r>
            <a:r>
              <a:rPr lang="nl-BE" sz="2000" u="sng" smtClean="0"/>
              <a:t>vrouw</a:t>
            </a:r>
            <a:r>
              <a:rPr lang="nl-BE" sz="2000" smtClean="0"/>
              <a:t>         </a:t>
            </a:r>
            <a:r>
              <a:rPr lang="nl-BE" sz="2000" u="sng" smtClean="0"/>
              <a:t>voorkeuren vrouw</a:t>
            </a:r>
            <a:r>
              <a:rPr lang="nl-BE" sz="2000" u="sng" smtClean="0">
                <a:sym typeface="Symbol"/>
              </a:rPr>
              <a:t></a:t>
            </a:r>
            <a:r>
              <a:rPr lang="nl-BE" sz="2000" u="sng" smtClean="0"/>
              <a:t>man</a:t>
            </a:r>
          </a:p>
          <a:p>
            <a:pPr lvl="0"/>
            <a:endParaRPr lang="nl-BE" sz="1600" smtClean="0"/>
          </a:p>
          <a:p>
            <a:pPr lvl="0"/>
            <a:endParaRPr lang="nl-BE" sz="1600" smtClean="0"/>
          </a:p>
          <a:p>
            <a:pPr lvl="0"/>
            <a:endParaRPr lang="nl-BE" sz="1600" smtClean="0"/>
          </a:p>
          <a:p>
            <a:pPr lvl="0"/>
            <a:endParaRPr lang="nl-BE" sz="1600" smtClean="0"/>
          </a:p>
          <a:p>
            <a:pPr lvl="0"/>
            <a:endParaRPr lang="nl-BE" sz="1600" smtClean="0"/>
          </a:p>
          <a:p>
            <a:pPr lvl="0"/>
            <a:endParaRPr lang="nl-BE" sz="1600" smtClean="0"/>
          </a:p>
          <a:p>
            <a:pPr lvl="0"/>
            <a:endParaRPr lang="nl-BE" sz="1600" smtClean="0"/>
          </a:p>
          <a:p>
            <a:pPr marL="252000" lvl="0">
              <a:spcBef>
                <a:spcPts val="600"/>
              </a:spcBef>
            </a:pPr>
            <a:r>
              <a:rPr lang="nl-BE" sz="1600" smtClean="0"/>
              <a:t>Dries doet Virginie voorstel, die aanvaardt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/>
              <a:t>Kevin doet Ellen voorstel, die aanvaardt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>
                <a:solidFill>
                  <a:srgbClr val="00B0F0"/>
                </a:solidFill>
              </a:rPr>
              <a:t>Steven</a:t>
            </a:r>
            <a:r>
              <a:rPr lang="nl-BE" sz="1600" smtClean="0"/>
              <a:t> doet </a:t>
            </a:r>
            <a:r>
              <a:rPr lang="nl-BE" sz="1600" smtClean="0">
                <a:solidFill>
                  <a:srgbClr val="FF0000"/>
                </a:solidFill>
              </a:rPr>
              <a:t>Virginie</a:t>
            </a:r>
            <a:r>
              <a:rPr lang="nl-BE" sz="1600" smtClean="0"/>
              <a:t> voorstel, die ervoor verloving met Dries verbreekt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/>
              <a:t>Dries doet Tatiana voorstel, die aanvaardt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/>
              <a:t>Thibaut doet Virginie voorstel, die verloofd blijft met Steven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>
                <a:solidFill>
                  <a:srgbClr val="00B0F0"/>
                </a:solidFill>
              </a:rPr>
              <a:t>Thibaut</a:t>
            </a:r>
            <a:r>
              <a:rPr lang="nl-BE" sz="1600" smtClean="0"/>
              <a:t> doet </a:t>
            </a:r>
            <a:r>
              <a:rPr lang="nl-BE" sz="1600" smtClean="0">
                <a:solidFill>
                  <a:srgbClr val="FF0000"/>
                </a:solidFill>
              </a:rPr>
              <a:t>Tatiana</a:t>
            </a:r>
            <a:r>
              <a:rPr lang="nl-BE" sz="1600" smtClean="0"/>
              <a:t> voorstel, die ervoor verloving met Dries verbreekt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/>
              <a:t>Dries doet Ellen voorstel, die verloofd blijft met Kevin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>
                <a:solidFill>
                  <a:srgbClr val="00B0F0"/>
                </a:solidFill>
              </a:rPr>
              <a:t>Dries</a:t>
            </a:r>
            <a:r>
              <a:rPr lang="nl-BE" sz="1600" smtClean="0"/>
              <a:t> doet </a:t>
            </a:r>
            <a:r>
              <a:rPr lang="nl-BE" sz="1600" smtClean="0">
                <a:solidFill>
                  <a:srgbClr val="FF0000"/>
                </a:solidFill>
              </a:rPr>
              <a:t>Annelien</a:t>
            </a:r>
            <a:r>
              <a:rPr lang="nl-BE" sz="1600" smtClean="0"/>
              <a:t> voorstel, die aanvaardt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>
                <a:solidFill>
                  <a:srgbClr val="00B0F0"/>
                </a:solidFill>
              </a:rPr>
              <a:t>Vincent</a:t>
            </a:r>
            <a:r>
              <a:rPr lang="nl-BE" sz="1600" smtClean="0"/>
              <a:t> doet </a:t>
            </a:r>
            <a:r>
              <a:rPr lang="nl-BE" sz="1600" smtClean="0">
                <a:solidFill>
                  <a:srgbClr val="FF0000"/>
                </a:solidFill>
              </a:rPr>
              <a:t>Ellen</a:t>
            </a:r>
            <a:r>
              <a:rPr lang="nl-BE" sz="1600" smtClean="0"/>
              <a:t> voorstel, die ervoor verloving met Kevin verbreekt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/>
              <a:t>Kevin doet Virginie voorstel, die verloofd blijft met Steven</a:t>
            </a:r>
          </a:p>
          <a:p>
            <a:pPr marL="252000" lvl="0">
              <a:spcBef>
                <a:spcPts val="600"/>
              </a:spcBef>
            </a:pPr>
            <a:r>
              <a:rPr lang="nl-BE" sz="1600" smtClean="0">
                <a:solidFill>
                  <a:srgbClr val="00B0F0"/>
                </a:solidFill>
              </a:rPr>
              <a:t>Kevin</a:t>
            </a:r>
            <a:r>
              <a:rPr lang="nl-BE" sz="1600" smtClean="0"/>
              <a:t> doet </a:t>
            </a:r>
            <a:r>
              <a:rPr lang="nl-BE" sz="1600" smtClean="0">
                <a:solidFill>
                  <a:srgbClr val="FF0000"/>
                </a:solidFill>
              </a:rPr>
              <a:t>Julie</a:t>
            </a:r>
            <a:r>
              <a:rPr lang="nl-BE" sz="1600" smtClean="0"/>
              <a:t> voorstel, die aanvaardt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1242" y="1524613"/>
          <a:ext cx="4295775" cy="1457325"/>
        </p:xfrm>
        <a:graphic>
          <a:graphicData uri="http://schemas.openxmlformats.org/presentationml/2006/ole">
            <p:oleObj spid="_x0000_s36866" name="Worksheet" r:id="rId3" imgW="4295654" imgH="1457257" progId="Excel.Sheet.8">
              <p:embed/>
            </p:oleObj>
          </a:graphicData>
        </a:graphic>
      </p:graphicFrame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4697413" y="1520825"/>
          <a:ext cx="4295775" cy="1457325"/>
        </p:xfrm>
        <a:graphic>
          <a:graphicData uri="http://schemas.openxmlformats.org/presentationml/2006/ole">
            <p:oleObj spid="_x0000_s36867" name="Worksheet" r:id="rId4" imgW="4295654" imgH="1457257" progId="Excel.Sheet.8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75736" y="1904428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8799" y="2138485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78115" y="2375391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7074" y="1904428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0499" y="2613613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1836" y="2613613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04038" y="1904428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92042" y="1904428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8799" y="2850112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70974" y="2138485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37461" y="2138485"/>
            <a:ext cx="4543200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1760</Words>
  <Application>Microsoft Office PowerPoint</Application>
  <PresentationFormat>On-screen Show (4:3)</PresentationFormat>
  <Paragraphs>408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Worksheet</vt:lpstr>
      <vt:lpstr>Discrete wiskunde</vt:lpstr>
      <vt:lpstr>2.7.1 Volledige matching</vt:lpstr>
      <vt:lpstr>2.7.1 Volledige matching</vt:lpstr>
      <vt:lpstr>2.7.2 Maximale matching</vt:lpstr>
      <vt:lpstr>2.7.2 Maximale matching</vt:lpstr>
      <vt:lpstr>2.7.2 Maximale matching</vt:lpstr>
      <vt:lpstr>2.7.3 Stabiele matching</vt:lpstr>
      <vt:lpstr>2.7.3 Stabiele matching</vt:lpstr>
      <vt:lpstr>2.7.3 Stabiele matching</vt:lpstr>
      <vt:lpstr>2.7.3 Stabiele matching</vt:lpstr>
      <vt:lpstr>2.7.3 Stabiele matching</vt:lpstr>
      <vt:lpstr>Discrete wiskunde</vt:lpstr>
      <vt:lpstr>2.8.1 Exacte overdekking</vt:lpstr>
      <vt:lpstr>2.8.2 Duale interpretatie</vt:lpstr>
      <vt:lpstr>2.8.3 Algoritme X</vt:lpstr>
      <vt:lpstr>2.8.3 Algoritme X</vt:lpstr>
      <vt:lpstr>2.8.3 Algoritme X</vt:lpstr>
      <vt:lpstr>2.8.3 Algoritme X</vt:lpstr>
      <vt:lpstr>2.8.4 Stapelproblemen</vt:lpstr>
      <vt:lpstr>2.8.4 Stapelproblemen</vt:lpstr>
      <vt:lpstr>2.8.4 Stapelproblemen</vt:lpstr>
      <vt:lpstr>2.8.5 Sudoku (44)</vt:lpstr>
      <vt:lpstr>2.8.5 Sudoku (44)</vt:lpstr>
      <vt:lpstr>2.8.5 Sudoku (99)</vt:lpstr>
      <vt:lpstr>2.8.5 Sudoku (1616)</vt:lpstr>
      <vt:lpstr>2.8.5 Sudoku (2525)</vt:lpstr>
      <vt:lpstr>Discrete wiskunde</vt:lpstr>
      <vt:lpstr>2.8.6 Koninginnenprobleem</vt:lpstr>
      <vt:lpstr>2.8.6 Koninginnenprobleem</vt:lpstr>
      <vt:lpstr>2.8.6 Koninginnenprobleem</vt:lpstr>
      <vt:lpstr>2.8.6 Koninginnenprobleem</vt:lpstr>
      <vt:lpstr>2.8.6 Koninginnenprobleem</vt:lpstr>
      <vt:lpstr>2.8.6 Koninginnenprobleem</vt:lpstr>
      <vt:lpstr>2.8.6 Koninginnenprobleem</vt:lpstr>
    </vt:vector>
  </TitlesOfParts>
  <Company>Hogeschool 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Joris Moreau</cp:lastModifiedBy>
  <cp:revision>485</cp:revision>
  <dcterms:created xsi:type="dcterms:W3CDTF">2014-08-28T04:36:20Z</dcterms:created>
  <dcterms:modified xsi:type="dcterms:W3CDTF">2017-11-01T08:42:52Z</dcterms:modified>
</cp:coreProperties>
</file>