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  <p:sldMasterId id="2147484042" r:id="rId2"/>
  </p:sldMasterIdLst>
  <p:notesMasterIdLst>
    <p:notesMasterId r:id="rId12"/>
  </p:notesMasterIdLst>
  <p:handoutMasterIdLst>
    <p:handoutMasterId r:id="rId13"/>
  </p:handoutMasterIdLst>
  <p:sldIdLst>
    <p:sldId id="270" r:id="rId3"/>
    <p:sldId id="258" r:id="rId4"/>
    <p:sldId id="268" r:id="rId5"/>
    <p:sldId id="269" r:id="rId6"/>
    <p:sldId id="261" r:id="rId7"/>
    <p:sldId id="265" r:id="rId8"/>
    <p:sldId id="266" r:id="rId9"/>
    <p:sldId id="267" r:id="rId10"/>
    <p:sldId id="264" r:id="rId11"/>
  </p:sldIdLst>
  <p:sldSz cx="9906000" cy="6858000" type="A4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85" autoAdjust="0"/>
  </p:normalViewPr>
  <p:slideViewPr>
    <p:cSldViewPr>
      <p:cViewPr varScale="1">
        <p:scale>
          <a:sx n="80" d="100"/>
          <a:sy n="80" d="100"/>
        </p:scale>
        <p:origin x="1258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F14F30-57B8-46AB-864F-5E2545E0DA7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395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EA6536-6645-44AD-BA2B-0E98FB6ACD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733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6863" cy="3722687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0A07A7-8895-4E29-86EF-68E1EFB4F1BD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BF021-624B-4432-8073-9091B0404C8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483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3EA73-4C2F-4743-B004-D37956E92028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E3720-DBBE-4122-BE2B-0829BADB7EF7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37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64638C-64D9-4DA0-9026-B55230C65515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5C2A4-EBBA-482B-9560-A6395DA6C1C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017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5A24147F-ED97-47AF-A1B3-C82A179CF7F3}" type="datetime1">
              <a:rPr lang="nl-NL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25-9-2017</a:t>
            </a:fld>
            <a:endParaRPr lang="en-GB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en-GB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GB">
              <a:latin typeface="Arial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14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nl-BE" sz="146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63">
              <a:solidFill>
                <a:prstClr val="white"/>
              </a:solidFill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1463">
              <a:solidFill>
                <a:prstClr val="white"/>
              </a:solidFill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nl-BE" sz="146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63">
              <a:solidFill>
                <a:prstClr val="whit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nl-BE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BE" dirty="0">
              <a:latin typeface="Arial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1463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25470885-0B31-4E06-AE71-7E16801F2838}" type="datetime1">
              <a:rPr lang="nl-BE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25/09/2017</a:t>
            </a:fld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nl-BE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B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588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E7410F60-8C93-4C37-B51A-4DDAE36F7E9B}" type="datetime1">
              <a:rPr lang="nl-BE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25/09/2017</a:t>
            </a:fld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nl-BE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BE" dirty="0">
              <a:latin typeface="Arial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69319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656594B6-17DF-4759-A7A5-128AFEA77F2C}" type="datetime1">
              <a:rPr lang="nl-BE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25/09/2017</a:t>
            </a:fld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nl-BE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BE" dirty="0">
              <a:latin typeface="Arial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806101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66A81384-1200-4D40-BEF0-3A17A1F906F4}" type="datetime1">
              <a:rPr lang="nl-NL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25-9-2017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nl-NL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1463" dirty="0">
              <a:solidFill>
                <a:prstClr val="white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9076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nl-BE" sz="1463" dirty="0">
              <a:solidFill>
                <a:prstClr val="white"/>
              </a:solidFill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63">
              <a:solidFill>
                <a:prstClr val="white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0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F3643B-EF74-4FF8-B48F-F0617E99CA94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3DA93-EEBA-4A2A-A26A-AB6CCA2EDB9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981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F156AF-29AA-47FC-9EA7-A8785BAC1158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DCE0D-1769-4AB5-B488-1B37466997A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93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735B51-03F3-4AC7-BB9E-F06CCE26DA45}" type="datetime1">
              <a:rPr lang="nl-NL" smtClean="0"/>
              <a:t>25-9-2017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75350-53FA-44D3-8660-6BA1404A5C1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16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4D18BC-63BA-4FB7-88AA-C243FC808275}" type="datetime1">
              <a:rPr lang="nl-NL" smtClean="0"/>
              <a:t>25-9-2017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F7CB5-62A1-4BA4-969B-78B83F18CBC7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3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14C76F-429F-40B1-83AD-7B9F4444BAA4}" type="datetime1">
              <a:rPr lang="nl-NL" smtClean="0"/>
              <a:t>25-9-2017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75354-1AF1-4A27-BF75-7E262C3D13C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67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958893-81DE-48F2-90E6-7B8472A3D38E}" type="datetime1">
              <a:rPr lang="nl-NL" smtClean="0"/>
              <a:t>25-9-2017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92FB3-B39D-47E4-B2B3-B6D46F23A0E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1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374EEC-7E58-42F8-8F36-2494E33486DD}" type="datetime1">
              <a:rPr lang="nl-NL" smtClean="0"/>
              <a:t>25-9-2017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91AEE-95AC-42F2-AA8C-6D7E98DA07D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365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FB2F22-A590-4376-9963-94122030ED33}" type="datetime1">
              <a:rPr lang="nl-NL" smtClean="0"/>
              <a:t>25-9-2017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52C62-5AC0-4C2B-85D9-105164545CD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35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417BE7-EAC6-48C0-A245-CC9A77F480B3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F5744-9128-4384-B5A6-E35FF35199B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9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FA870D1A-A3AB-4E9F-892E-C45B5A80FDBF}" type="datetime1">
              <a:rPr lang="nl-BE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25/09/2017</a:t>
            </a:fld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nl-BE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BE" dirty="0">
              <a:latin typeface="Arial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63">
              <a:solidFill>
                <a:prstClr val="white"/>
              </a:solidFill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63">
              <a:solidFill>
                <a:prstClr val="white"/>
              </a:solidFill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63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63">
              <a:solidFill>
                <a:prstClr val="white"/>
              </a:solidFill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63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6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776536" y="2420888"/>
            <a:ext cx="8674620" cy="2534574"/>
          </a:xfrm>
        </p:spPr>
        <p:txBody>
          <a:bodyPr/>
          <a:lstStyle/>
          <a:p>
            <a:pPr algn="ctr">
              <a:lnSpc>
                <a:spcPts val="10000"/>
              </a:lnSpc>
              <a:spcBef>
                <a:spcPts val="0"/>
              </a:spcBef>
            </a:pPr>
            <a:r>
              <a:rPr lang="nl-NL" sz="3300" dirty="0"/>
              <a:t>Programmeren in C en C++ (</a:t>
            </a:r>
            <a:r>
              <a:rPr lang="nl-NL" sz="3300" dirty="0" smtClean="0"/>
              <a:t>6 </a:t>
            </a:r>
            <a:r>
              <a:rPr lang="nl-NL" sz="3300" dirty="0" err="1" smtClean="0"/>
              <a:t>stptn</a:t>
            </a:r>
            <a:r>
              <a:rPr lang="nl-NL" sz="3300" dirty="0" smtClean="0"/>
              <a:t>)</a:t>
            </a:r>
            <a:r>
              <a:rPr lang="nl-NL" sz="3300" dirty="0"/>
              <a:t/>
            </a:r>
            <a:br>
              <a:rPr lang="nl-NL" sz="3300" dirty="0"/>
            </a:br>
            <a:r>
              <a:rPr lang="nl-NL" sz="3300" dirty="0"/>
              <a:t>Programmeren in C (</a:t>
            </a:r>
            <a:r>
              <a:rPr lang="nl-NL" sz="3300" dirty="0" smtClean="0"/>
              <a:t>3 </a:t>
            </a:r>
            <a:r>
              <a:rPr lang="nl-NL" sz="3300" dirty="0" err="1" smtClean="0"/>
              <a:t>stptn</a:t>
            </a:r>
            <a:r>
              <a:rPr lang="nl-NL" sz="3300" dirty="0"/>
              <a:t>)</a:t>
            </a:r>
            <a:br>
              <a:rPr lang="nl-NL" sz="3300" dirty="0"/>
            </a:br>
            <a:r>
              <a:rPr lang="nl-NL" sz="3300" dirty="0"/>
              <a:t>Programmeren in C++ (</a:t>
            </a:r>
            <a:r>
              <a:rPr lang="nl-NL" sz="3300" dirty="0" smtClean="0"/>
              <a:t>3 </a:t>
            </a:r>
            <a:r>
              <a:rPr lang="nl-NL" sz="3300" dirty="0" err="1" smtClean="0"/>
              <a:t>stptn</a:t>
            </a:r>
            <a:r>
              <a:rPr lang="nl-NL" sz="3300" dirty="0" smtClean="0"/>
              <a:t>)</a:t>
            </a:r>
            <a:endParaRPr lang="nl-NL" sz="3300" dirty="0"/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6093296"/>
            <a:ext cx="8678997" cy="457877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>
                <a:solidFill>
                  <a:schemeClr val="accent6">
                    <a:lumMod val="75000"/>
                  </a:schemeClr>
                </a:solidFill>
              </a:rPr>
              <a:t>Helga </a:t>
            </a:r>
            <a:r>
              <a:rPr lang="nl-NL" sz="2800" b="1" dirty="0" err="1">
                <a:solidFill>
                  <a:schemeClr val="accent6">
                    <a:lumMod val="75000"/>
                  </a:schemeClr>
                </a:solidFill>
              </a:rPr>
              <a:t>Naessens</a:t>
            </a:r>
            <a:endParaRPr lang="nl-N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7190"/>
            <a:ext cx="8994204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Programmeren in C en C++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484784"/>
            <a:ext cx="9289031" cy="4032448"/>
          </a:xfrm>
        </p:spPr>
        <p:txBody>
          <a:bodyPr>
            <a:noAutofit/>
          </a:bodyPr>
          <a:lstStyle/>
          <a:p>
            <a:pPr marL="446088" indent="-331788" eaLnBrk="1" hangingPunct="1"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/>
              <a:t>6 studiepunten, 60u contacturen, 180u studietijd</a:t>
            </a:r>
          </a:p>
          <a:p>
            <a:pPr marL="446088" indent="-331788" eaLnBrk="1" hangingPunct="1">
              <a:spcBef>
                <a:spcPts val="24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/>
              <a:t>Theorie: 30u</a:t>
            </a:r>
          </a:p>
          <a:p>
            <a:pPr marL="446088" lvl="0" indent="-331788">
              <a:spcBef>
                <a:spcPts val="2400"/>
              </a:spcBef>
              <a:buClr>
                <a:srgbClr val="A50021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prstClr val="black"/>
                </a:solidFill>
              </a:rPr>
              <a:t>Labo: 30u  (</a:t>
            </a:r>
            <a:r>
              <a:rPr lang="nl-BE" sz="2600" dirty="0" smtClean="0"/>
              <a:t>2,5u/week): </a:t>
            </a:r>
          </a:p>
          <a:p>
            <a:pPr marL="993775" lvl="1" indent="-45720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nl-BE" sz="2600" dirty="0" smtClean="0"/>
              <a:t>dinsdag: 13u30 – 16u</a:t>
            </a:r>
          </a:p>
          <a:p>
            <a:pPr marL="993775" lvl="1" indent="-45720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nl-BE" sz="2600" dirty="0" smtClean="0"/>
              <a:t>woensdag: 13u30 – 16u</a:t>
            </a:r>
          </a:p>
          <a:p>
            <a:pPr marL="993775" lvl="1" indent="-45720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nl-BE" sz="2600" dirty="0" smtClean="0"/>
              <a:t>donderdag: 15u15 – </a:t>
            </a:r>
            <a:r>
              <a:rPr lang="nl-BE" sz="2600" dirty="0" smtClean="0"/>
              <a:t>17u45</a:t>
            </a:r>
          </a:p>
          <a:p>
            <a:pPr marL="536575" lvl="1" indent="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None/>
            </a:pPr>
            <a:r>
              <a:rPr lang="nl-BE" sz="2600" b="1" dirty="0">
                <a:solidFill>
                  <a:schemeClr val="accent2"/>
                </a:solidFill>
                <a:sym typeface="Symbol" pitchFamily="18" charset="2"/>
              </a:rPr>
              <a:t> aanwezigheid verplicht!!</a:t>
            </a:r>
            <a:endParaRPr lang="nl-BE" sz="2600" dirty="0"/>
          </a:p>
          <a:p>
            <a:pPr marL="536575" lvl="1" indent="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None/>
            </a:pPr>
            <a:endParaRPr lang="nl-BE" sz="2600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5872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4D187B-309F-49B1-A803-E8ABE551A9E9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7190"/>
            <a:ext cx="8994204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Programmeren in C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451322"/>
            <a:ext cx="9145016" cy="5112568"/>
          </a:xfrm>
        </p:spPr>
        <p:txBody>
          <a:bodyPr>
            <a:noAutofit/>
          </a:bodyPr>
          <a:lstStyle/>
          <a:p>
            <a:pPr marL="446088" indent="-331788" eaLnBrk="1" hangingPunct="1"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/>
              <a:t>3</a:t>
            </a:r>
            <a:r>
              <a:rPr lang="nl-BE" sz="2600" dirty="0" smtClean="0"/>
              <a:t> studiepunten, 30u contacturen, 90u studietijd</a:t>
            </a:r>
          </a:p>
          <a:p>
            <a:pPr marL="446088" indent="-331788" eaLnBrk="1" hangingPunct="1">
              <a:spcBef>
                <a:spcPts val="24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/>
              <a:t>Theorie: 15u</a:t>
            </a:r>
          </a:p>
          <a:p>
            <a:pPr marL="446088" lvl="0" indent="-331788">
              <a:spcBef>
                <a:spcPts val="2400"/>
              </a:spcBef>
              <a:buClr>
                <a:srgbClr val="A50021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prstClr val="black"/>
                </a:solidFill>
              </a:rPr>
              <a:t>Labo: 15u  (</a:t>
            </a:r>
            <a:r>
              <a:rPr lang="nl-BE" sz="2600" dirty="0" smtClean="0"/>
              <a:t>2,5u/week, 1</a:t>
            </a:r>
            <a:r>
              <a:rPr lang="nl-BE" sz="2600" baseline="30000" dirty="0" smtClean="0"/>
              <a:t>e</a:t>
            </a:r>
            <a:r>
              <a:rPr lang="nl-BE" sz="2600" dirty="0" smtClean="0"/>
              <a:t> kwartaal): </a:t>
            </a:r>
          </a:p>
          <a:p>
            <a:pPr marL="993775" lvl="1" indent="-45720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nl-BE" sz="2600" dirty="0"/>
              <a:t>dinsdag: 13u30 – 16u</a:t>
            </a:r>
          </a:p>
          <a:p>
            <a:pPr marL="993775" lvl="1" indent="-45720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nl-BE" sz="2600" dirty="0"/>
              <a:t>woensdag: 13u30 – 16u</a:t>
            </a:r>
          </a:p>
          <a:p>
            <a:pPr marL="993775" lvl="1" indent="-45720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nl-BE" sz="2600" dirty="0"/>
              <a:t>donderdag: 15u15 – </a:t>
            </a:r>
            <a:r>
              <a:rPr lang="nl-BE" sz="2600" dirty="0" smtClean="0"/>
              <a:t>17u45</a:t>
            </a:r>
          </a:p>
          <a:p>
            <a:pPr marL="536575" lvl="1" indent="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None/>
            </a:pPr>
            <a:r>
              <a:rPr lang="nl-BE" sz="2600" b="1" dirty="0">
                <a:solidFill>
                  <a:schemeClr val="accent2"/>
                </a:solidFill>
                <a:sym typeface="Symbol" pitchFamily="18" charset="2"/>
              </a:rPr>
              <a:t> aanwezigheid verplicht!!</a:t>
            </a:r>
            <a:endParaRPr lang="nl-BE" sz="2600" dirty="0"/>
          </a:p>
          <a:p>
            <a:pPr marL="536575" lvl="1" indent="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None/>
            </a:pPr>
            <a:endParaRPr lang="nl-BE" sz="2600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5397" y="64829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4D187B-309F-49B1-A803-E8ABE551A9E9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589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7190"/>
            <a:ext cx="8994204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Programmeren in C++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412776"/>
            <a:ext cx="9145016" cy="4608512"/>
          </a:xfrm>
        </p:spPr>
        <p:txBody>
          <a:bodyPr>
            <a:noAutofit/>
          </a:bodyPr>
          <a:lstStyle/>
          <a:p>
            <a:pPr marL="446088" indent="-331788" eaLnBrk="1" hangingPunct="1"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/>
              <a:t>3</a:t>
            </a:r>
            <a:r>
              <a:rPr lang="nl-BE" sz="2600" dirty="0" smtClean="0"/>
              <a:t> studiepunten, 30u contacturen, 90u studietijd</a:t>
            </a:r>
          </a:p>
          <a:p>
            <a:pPr marL="446088" indent="-331788" eaLnBrk="1" hangingPunct="1">
              <a:spcBef>
                <a:spcPts val="24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/>
              <a:t>Theorie: 15u</a:t>
            </a:r>
          </a:p>
          <a:p>
            <a:pPr marL="446088" lvl="0" indent="-331788">
              <a:spcBef>
                <a:spcPts val="2400"/>
              </a:spcBef>
              <a:buClr>
                <a:srgbClr val="A50021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prstClr val="black"/>
                </a:solidFill>
              </a:rPr>
              <a:t>Labo: 15u  (</a:t>
            </a:r>
            <a:r>
              <a:rPr lang="nl-BE" sz="2600" dirty="0" smtClean="0"/>
              <a:t>2,5u/week, 2</a:t>
            </a:r>
            <a:r>
              <a:rPr lang="nl-BE" sz="2600" baseline="30000" dirty="0" smtClean="0"/>
              <a:t>e</a:t>
            </a:r>
            <a:r>
              <a:rPr lang="nl-BE" sz="2600" dirty="0" smtClean="0"/>
              <a:t> kwartaal): </a:t>
            </a:r>
          </a:p>
          <a:p>
            <a:pPr marL="993775" lvl="1" indent="-45720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nl-BE" sz="2600" dirty="0"/>
              <a:t>dinsdag: 13u30 – 16u</a:t>
            </a:r>
          </a:p>
          <a:p>
            <a:pPr marL="993775" lvl="1" indent="-45720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nl-BE" sz="2600" dirty="0"/>
              <a:t>woensdag: 13u30 – 16u</a:t>
            </a:r>
          </a:p>
          <a:p>
            <a:pPr marL="993775" lvl="1" indent="-45720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nl-BE" sz="2600" dirty="0"/>
              <a:t>donderdag: 15u15 – </a:t>
            </a:r>
            <a:r>
              <a:rPr lang="nl-BE" sz="2600" dirty="0" smtClean="0"/>
              <a:t>17u45</a:t>
            </a:r>
          </a:p>
          <a:p>
            <a:pPr marL="536575" lvl="1" indent="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None/>
            </a:pPr>
            <a:r>
              <a:rPr lang="nl-BE" sz="2600" b="1" dirty="0">
                <a:solidFill>
                  <a:schemeClr val="accent2"/>
                </a:solidFill>
                <a:sym typeface="Symbol" pitchFamily="18" charset="2"/>
              </a:rPr>
              <a:t> aanwezigheid verplicht!!</a:t>
            </a:r>
            <a:endParaRPr lang="nl-BE" sz="2600" dirty="0"/>
          </a:p>
          <a:p>
            <a:pPr marL="536575" lvl="1" indent="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None/>
            </a:pPr>
            <a:endParaRPr lang="nl-BE" sz="2600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589" y="64829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4D187B-309F-49B1-A803-E8ABE551A9E9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5068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3762"/>
            <a:ext cx="9001000" cy="796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Evaluatie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980728"/>
            <a:ext cx="9073008" cy="482453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rgbClr val="A50021"/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rgbClr val="A50021"/>
                </a:solidFill>
              </a:rPr>
              <a:t>Theorie</a:t>
            </a:r>
            <a:r>
              <a:rPr lang="nl-BE" sz="2800" dirty="0" smtClean="0"/>
              <a:t>: 50%</a:t>
            </a:r>
          </a:p>
          <a:p>
            <a:pPr marL="806450" lvl="1" indent="-414338" eaLnBrk="1" hangingPunct="1">
              <a:lnSpc>
                <a:spcPts val="34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</a:pPr>
            <a:r>
              <a:rPr lang="nl-BE" sz="2400" dirty="0" smtClean="0"/>
              <a:t>Schriftelijk examen in januari 2017</a:t>
            </a:r>
          </a:p>
          <a:p>
            <a:pPr marL="806450" lvl="1" indent="-414338" eaLnBrk="1" hangingPunct="1">
              <a:lnSpc>
                <a:spcPts val="34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</a:pPr>
            <a:r>
              <a:rPr lang="nl-BE" sz="2400" dirty="0" smtClean="0"/>
              <a:t>Praktisch examen: voornamelijk oefeningen (uitvoer van programma’s, programma’s, programmafragmenten, …), eventueel aangevuld met een paar theoretische vragen</a:t>
            </a:r>
            <a:endParaRPr lang="nl-BE" sz="800" dirty="0" smtClean="0"/>
          </a:p>
          <a:p>
            <a:pPr eaLnBrk="1" hangingPunct="1">
              <a:lnSpc>
                <a:spcPts val="700"/>
              </a:lnSpc>
              <a:spcBef>
                <a:spcPts val="3600"/>
              </a:spcBef>
              <a:buClr>
                <a:srgbClr val="A50021"/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rgbClr val="A50021"/>
                </a:solidFill>
              </a:rPr>
              <a:t>Labo</a:t>
            </a:r>
            <a:r>
              <a:rPr lang="nl-BE" sz="2800" dirty="0" smtClean="0"/>
              <a:t>: 50%</a:t>
            </a:r>
          </a:p>
          <a:p>
            <a:pPr marL="806450" lvl="1" indent="-414338" eaLnBrk="1" hangingPunct="1">
              <a:lnSpc>
                <a:spcPts val="34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</a:pPr>
            <a:r>
              <a:rPr lang="nl-BE" sz="2400" dirty="0" smtClean="0"/>
              <a:t>test C: woensdag 8/11 (18u – 20u)</a:t>
            </a:r>
          </a:p>
          <a:p>
            <a:pPr marL="806450" lvl="1" indent="-414338" eaLnBrk="1" hangingPunct="1">
              <a:lnSpc>
                <a:spcPts val="34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</a:pPr>
            <a:r>
              <a:rPr lang="nl-BE" sz="2400" dirty="0" smtClean="0"/>
              <a:t>test C++: januari 2017</a:t>
            </a:r>
          </a:p>
          <a:p>
            <a:pPr marL="806450" lvl="1" indent="-414338" eaLnBrk="1" hangingPunct="1">
              <a:lnSpc>
                <a:spcPts val="34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</a:pPr>
            <a:r>
              <a:rPr lang="nl-BE" sz="2400" dirty="0" smtClean="0"/>
              <a:t>Info: zie </a:t>
            </a:r>
            <a:r>
              <a:rPr lang="nl-BE" sz="2400" dirty="0" err="1" smtClean="0"/>
              <a:t>minerva</a:t>
            </a:r>
            <a:endParaRPr lang="nl-BE" sz="2400" dirty="0" smtClean="0"/>
          </a:p>
          <a:p>
            <a:pPr lvl="1">
              <a:lnSpc>
                <a:spcPct val="90000"/>
              </a:lnSpc>
            </a:pPr>
            <a:endParaRPr lang="nl-BE" sz="800" dirty="0"/>
          </a:p>
          <a:p>
            <a:pPr>
              <a:lnSpc>
                <a:spcPts val="700"/>
              </a:lnSpc>
              <a:spcBef>
                <a:spcPts val="3600"/>
              </a:spcBef>
              <a:buClr>
                <a:srgbClr val="A50021"/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rgbClr val="A50021"/>
                </a:solidFill>
              </a:rPr>
              <a:t>7-regel</a:t>
            </a:r>
            <a:endParaRPr lang="nl-BE" sz="2400" dirty="0">
              <a:solidFill>
                <a:srgbClr val="A50021"/>
              </a:solidFill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8923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4D187B-309F-49B1-A803-E8ABE551A9E9}" type="slidenum">
              <a:rPr lang="nl-NL" sz="1600" smtClean="0"/>
              <a:pPr/>
              <a:t>5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16632"/>
            <a:ext cx="8928992" cy="796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Website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66655" y="1643050"/>
            <a:ext cx="8674778" cy="392908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BE" sz="2800" dirty="0" smtClean="0"/>
              <a:t>	</a:t>
            </a:r>
            <a:r>
              <a:rPr lang="fr-BE" sz="2600" dirty="0" smtClean="0"/>
              <a:t>minerva.ugent.be </a:t>
            </a:r>
          </a:p>
          <a:p>
            <a:pPr marL="114300" indent="0">
              <a:buNone/>
              <a:defRPr/>
            </a:pPr>
            <a:r>
              <a:rPr lang="fr-BE" sz="2600" dirty="0">
                <a:sym typeface="Symbol" pitchFamily="18" charset="2"/>
              </a:rPr>
              <a:t>	</a:t>
            </a:r>
            <a:r>
              <a:rPr lang="fr-BE" sz="2600" dirty="0" smtClean="0">
                <a:sym typeface="Symbol" pitchFamily="18" charset="2"/>
              </a:rPr>
              <a:t> </a:t>
            </a:r>
            <a:r>
              <a:rPr lang="fr-BE" sz="2600" dirty="0">
                <a:sym typeface="Symbol" pitchFamily="18" charset="2"/>
              </a:rPr>
              <a:t>Cursus </a:t>
            </a:r>
            <a:r>
              <a:rPr lang="fr-BE" sz="2600" dirty="0" err="1" smtClean="0">
                <a:sym typeface="Symbol" pitchFamily="18" charset="2"/>
              </a:rPr>
              <a:t>Programmeren</a:t>
            </a:r>
            <a:r>
              <a:rPr lang="fr-BE" sz="2600" dirty="0" smtClean="0">
                <a:sym typeface="Symbol" pitchFamily="18" charset="2"/>
              </a:rPr>
              <a:t> in C en C++ (</a:t>
            </a:r>
            <a:r>
              <a:rPr lang="nl-BE" sz="2600" dirty="0" smtClean="0"/>
              <a:t>E761018)</a:t>
            </a:r>
          </a:p>
          <a:p>
            <a:pPr marL="114300" indent="0">
              <a:buNone/>
              <a:defRPr/>
            </a:pPr>
            <a:r>
              <a:rPr lang="fr-BE" sz="2600" dirty="0" smtClean="0">
                <a:sym typeface="Symbol" pitchFamily="18" charset="2"/>
              </a:rPr>
              <a:t>	 </a:t>
            </a:r>
            <a:r>
              <a:rPr lang="fr-BE" sz="2600" dirty="0">
                <a:sym typeface="Symbol" pitchFamily="18" charset="2"/>
              </a:rPr>
              <a:t>Cursus </a:t>
            </a:r>
            <a:r>
              <a:rPr lang="fr-BE" sz="2600" dirty="0" err="1">
                <a:sym typeface="Symbol" pitchFamily="18" charset="2"/>
              </a:rPr>
              <a:t>Programmeren</a:t>
            </a:r>
            <a:r>
              <a:rPr lang="fr-BE" sz="2600" dirty="0">
                <a:sym typeface="Symbol" pitchFamily="18" charset="2"/>
              </a:rPr>
              <a:t> in </a:t>
            </a:r>
            <a:r>
              <a:rPr lang="fr-BE" sz="2600" dirty="0" smtClean="0">
                <a:sym typeface="Symbol" pitchFamily="18" charset="2"/>
              </a:rPr>
              <a:t>C </a:t>
            </a:r>
            <a:r>
              <a:rPr lang="fr-BE" sz="2600" dirty="0">
                <a:sym typeface="Symbol" pitchFamily="18" charset="2"/>
              </a:rPr>
              <a:t>(</a:t>
            </a:r>
            <a:r>
              <a:rPr lang="nl-BE" sz="2600" dirty="0" smtClean="0"/>
              <a:t>E765018</a:t>
            </a:r>
            <a:r>
              <a:rPr lang="nl-BE" sz="2600" dirty="0"/>
              <a:t>)</a:t>
            </a:r>
          </a:p>
          <a:p>
            <a:pPr marL="114300" indent="0">
              <a:buNone/>
              <a:defRPr/>
            </a:pPr>
            <a:r>
              <a:rPr lang="fr-BE" sz="2600" dirty="0" smtClean="0">
                <a:sym typeface="Symbol" pitchFamily="18" charset="2"/>
              </a:rPr>
              <a:t>	 </a:t>
            </a:r>
            <a:r>
              <a:rPr lang="fr-BE" sz="2600" dirty="0">
                <a:sym typeface="Symbol" pitchFamily="18" charset="2"/>
              </a:rPr>
              <a:t>Cursus </a:t>
            </a:r>
            <a:r>
              <a:rPr lang="fr-BE" sz="2600" dirty="0" err="1">
                <a:sym typeface="Symbol" pitchFamily="18" charset="2"/>
              </a:rPr>
              <a:t>Programmeren</a:t>
            </a:r>
            <a:r>
              <a:rPr lang="fr-BE" sz="2600" dirty="0">
                <a:sym typeface="Symbol" pitchFamily="18" charset="2"/>
              </a:rPr>
              <a:t> in </a:t>
            </a:r>
            <a:r>
              <a:rPr lang="fr-BE" sz="2600" dirty="0" smtClean="0">
                <a:sym typeface="Symbol" pitchFamily="18" charset="2"/>
              </a:rPr>
              <a:t>C++ </a:t>
            </a:r>
            <a:r>
              <a:rPr lang="fr-BE" sz="2600" dirty="0">
                <a:sym typeface="Symbol" pitchFamily="18" charset="2"/>
              </a:rPr>
              <a:t>(</a:t>
            </a:r>
            <a:r>
              <a:rPr lang="nl-BE" sz="2600" dirty="0" smtClean="0"/>
              <a:t>E765019)</a:t>
            </a:r>
            <a:endParaRPr lang="nl-BE" sz="2600" dirty="0"/>
          </a:p>
          <a:p>
            <a:pPr marL="114300" indent="0">
              <a:buNone/>
              <a:defRPr/>
            </a:pPr>
            <a:endParaRPr lang="nl-BE" sz="2600" dirty="0" smtClean="0"/>
          </a:p>
          <a:p>
            <a:pPr marL="982663" lvl="1" indent="-536575">
              <a:lnSpc>
                <a:spcPts val="4000"/>
              </a:lnSpc>
              <a:spcBef>
                <a:spcPts val="18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nl-BE" sz="2600" dirty="0"/>
              <a:t>s</a:t>
            </a:r>
            <a:r>
              <a:rPr lang="nl-BE" sz="2600" dirty="0" smtClean="0"/>
              <a:t>lides </a:t>
            </a:r>
            <a:r>
              <a:rPr lang="nl-BE" sz="2600" dirty="0"/>
              <a:t>en voorbeeldprogramma’s </a:t>
            </a:r>
            <a:r>
              <a:rPr lang="nl-BE" sz="2600" dirty="0" smtClean="0"/>
              <a:t>uit de theorieles</a:t>
            </a:r>
            <a:endParaRPr lang="nl-BE" sz="2600" dirty="0"/>
          </a:p>
          <a:p>
            <a:pPr marL="982663" lvl="1" indent="-536575">
              <a:lnSpc>
                <a:spcPts val="40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tabLst>
                <a:tab pos="982663" algn="l"/>
              </a:tabLst>
              <a:defRPr/>
            </a:pPr>
            <a:r>
              <a:rPr lang="nl-BE" sz="2600" dirty="0"/>
              <a:t>o</a:t>
            </a:r>
            <a:r>
              <a:rPr lang="nl-BE" sz="2600" dirty="0" smtClean="0"/>
              <a:t>pgaven </a:t>
            </a:r>
            <a:r>
              <a:rPr lang="nl-BE" sz="2600" dirty="0"/>
              <a:t>en oplossingen labo’s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3590" y="649245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4D187B-309F-49B1-A803-E8ABE551A9E9}" type="slidenum">
              <a:rPr lang="nl-NL" sz="1600" smtClean="0"/>
              <a:pPr/>
              <a:t>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4425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416496" y="0"/>
            <a:ext cx="9073008" cy="796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Referentiemateriaal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980728"/>
            <a:ext cx="9289032" cy="3929089"/>
          </a:xfrm>
        </p:spPr>
        <p:txBody>
          <a:bodyPr>
            <a:noAutofit/>
          </a:bodyPr>
          <a:lstStyle/>
          <a:p>
            <a:pPr marL="446088" indent="-331788">
              <a:buClr>
                <a:srgbClr val="A50021"/>
              </a:buClr>
              <a:buFont typeface="Arial" pitchFamily="34" charset="0"/>
              <a:buChar char="•"/>
              <a:defRPr/>
            </a:pPr>
            <a:r>
              <a:rPr lang="fr-BE" sz="2800" b="1" dirty="0" err="1" smtClean="0">
                <a:solidFill>
                  <a:srgbClr val="A50021"/>
                </a:solidFill>
              </a:rPr>
              <a:t>Programmeren</a:t>
            </a:r>
            <a:r>
              <a:rPr lang="fr-BE" sz="2800" b="1" dirty="0" smtClean="0">
                <a:solidFill>
                  <a:srgbClr val="A50021"/>
                </a:solidFill>
              </a:rPr>
              <a:t> in C </a:t>
            </a:r>
            <a:r>
              <a:rPr lang="fr-BE" sz="2800" dirty="0" smtClean="0"/>
              <a:t>(</a:t>
            </a:r>
            <a:r>
              <a:rPr lang="fr-BE" sz="2600" dirty="0" smtClean="0"/>
              <a:t> </a:t>
            </a:r>
            <a:r>
              <a:rPr lang="fr-BE" sz="2600" dirty="0"/>
              <a:t>http://it-ebooks-search.info</a:t>
            </a:r>
            <a:r>
              <a:rPr lang="fr-BE" sz="2600" dirty="0" smtClean="0"/>
              <a:t>/ )</a:t>
            </a:r>
          </a:p>
          <a:p>
            <a:pPr marL="892175" lvl="1" indent="-481013">
              <a:lnSpc>
                <a:spcPts val="36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fr-BE" sz="2400" b="1" dirty="0" smtClean="0"/>
              <a:t>Head </a:t>
            </a:r>
            <a:r>
              <a:rPr lang="fr-BE" sz="2400" b="1" dirty="0"/>
              <a:t>First </a:t>
            </a:r>
            <a:r>
              <a:rPr lang="fr-BE" sz="2400" b="1" dirty="0" smtClean="0"/>
              <a:t>C</a:t>
            </a:r>
            <a:r>
              <a:rPr lang="fr-BE" sz="2400" dirty="0" smtClean="0"/>
              <a:t>, </a:t>
            </a:r>
            <a:r>
              <a:rPr lang="en-US" sz="2400" dirty="0"/>
              <a:t>David </a:t>
            </a:r>
            <a:r>
              <a:rPr lang="en-US" sz="2400" dirty="0" smtClean="0"/>
              <a:t>Griffiths &amp; Dawn Griffiths, 				O'Reilly Media, ISBN  978-1-4493-9991-7</a:t>
            </a:r>
          </a:p>
          <a:p>
            <a:pPr marL="892175" lvl="1" indent="-481013">
              <a:lnSpc>
                <a:spcPts val="36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fr-BE" sz="2400" b="1" dirty="0" err="1"/>
              <a:t>Beginning</a:t>
            </a:r>
            <a:r>
              <a:rPr lang="fr-BE" sz="2400" b="1" dirty="0"/>
              <a:t> C</a:t>
            </a:r>
            <a:r>
              <a:rPr lang="fr-BE" sz="2400" dirty="0"/>
              <a:t>, </a:t>
            </a:r>
            <a:r>
              <a:rPr lang="fr-BE" sz="2400" dirty="0" smtClean="0"/>
              <a:t>5th Edition, </a:t>
            </a:r>
            <a:r>
              <a:rPr lang="en-US" sz="2400" dirty="0"/>
              <a:t>Ivor </a:t>
            </a:r>
            <a:r>
              <a:rPr lang="en-US" sz="2400" dirty="0" smtClean="0"/>
              <a:t>Horton, </a:t>
            </a:r>
            <a:r>
              <a:rPr lang="en-US" sz="2400" dirty="0" err="1" smtClean="0"/>
              <a:t>Apress</a:t>
            </a:r>
            <a:r>
              <a:rPr lang="en-US" sz="2400" dirty="0" smtClean="0"/>
              <a:t>, 				ISBN  978-1-4302-4881-1</a:t>
            </a:r>
          </a:p>
          <a:p>
            <a:pPr marL="892175" lvl="1" indent="-481013">
              <a:lnSpc>
                <a:spcPts val="36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fr-BE" sz="2400" b="1" dirty="0"/>
              <a:t>C in a </a:t>
            </a:r>
            <a:r>
              <a:rPr lang="fr-BE" sz="2400" b="1" dirty="0" err="1" smtClean="0"/>
              <a:t>Nutshell</a:t>
            </a:r>
            <a:r>
              <a:rPr lang="fr-BE" sz="2400" dirty="0" smtClean="0"/>
              <a:t>, </a:t>
            </a:r>
            <a:r>
              <a:rPr lang="en-US" sz="2400" dirty="0"/>
              <a:t>Peter </a:t>
            </a:r>
            <a:r>
              <a:rPr lang="en-US" sz="2400" dirty="0" err="1" smtClean="0"/>
              <a:t>Prinz</a:t>
            </a:r>
            <a:r>
              <a:rPr lang="en-US" sz="2400" dirty="0" smtClean="0"/>
              <a:t> &amp; Tony Crawford, 				O'Reilly Media, ISBN  978-0-596-00697-6</a:t>
            </a:r>
          </a:p>
          <a:p>
            <a:pPr marL="892175" lvl="1" indent="-481013">
              <a:lnSpc>
                <a:spcPts val="36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fr-BE" sz="2400" b="1" dirty="0"/>
              <a:t>The C </a:t>
            </a:r>
            <a:r>
              <a:rPr lang="fr-BE" sz="2400" b="1" dirty="0" err="1"/>
              <a:t>Programming</a:t>
            </a:r>
            <a:r>
              <a:rPr lang="fr-BE" sz="2400" b="1" dirty="0"/>
              <a:t> </a:t>
            </a:r>
            <a:r>
              <a:rPr lang="fr-BE" sz="2400" b="1" dirty="0" err="1"/>
              <a:t>Language</a:t>
            </a:r>
            <a:r>
              <a:rPr lang="fr-BE" sz="2400" dirty="0"/>
              <a:t>, second </a:t>
            </a:r>
            <a:r>
              <a:rPr lang="fr-BE" sz="2400" dirty="0" err="1"/>
              <a:t>edition</a:t>
            </a:r>
            <a:r>
              <a:rPr lang="fr-BE" sz="2400" dirty="0"/>
              <a:t>, 				</a:t>
            </a:r>
            <a:r>
              <a:rPr lang="fr-BE" sz="2400" dirty="0" err="1"/>
              <a:t>Kernighan</a:t>
            </a:r>
            <a:r>
              <a:rPr lang="fr-BE" sz="2400" dirty="0"/>
              <a:t> &amp; Ritchie, </a:t>
            </a:r>
            <a:r>
              <a:rPr lang="fr-BE" sz="2400" dirty="0" err="1"/>
              <a:t>Prentice</a:t>
            </a:r>
            <a:r>
              <a:rPr lang="fr-BE" sz="2400" dirty="0"/>
              <a:t> Hall, </a:t>
            </a:r>
            <a:r>
              <a:rPr lang="fr-BE" sz="2400" dirty="0" smtClean="0"/>
              <a:t> 					ISBN </a:t>
            </a:r>
            <a:r>
              <a:rPr lang="fr-BE" sz="2400" dirty="0"/>
              <a:t>978-0-131-10362-7 </a:t>
            </a:r>
            <a:r>
              <a:rPr lang="en-US" sz="2400" dirty="0"/>
              <a:t> 				</a:t>
            </a:r>
            <a:r>
              <a:rPr lang="fr-BE" sz="2400" dirty="0"/>
              <a:t>	 </a:t>
            </a:r>
            <a:r>
              <a:rPr lang="fr-BE" sz="2400" dirty="0" smtClean="0"/>
              <a:t>   	(</a:t>
            </a:r>
            <a:r>
              <a:rPr lang="fr-BE" sz="2400" dirty="0"/>
              <a:t>http://www.iups.org/media/meeting_minutes/C.pdf</a:t>
            </a:r>
            <a:r>
              <a:rPr lang="fr-BE" sz="2400" dirty="0" smtClean="0"/>
              <a:t>)</a:t>
            </a:r>
            <a:endParaRPr lang="fr-BE" sz="2400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1205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4D187B-309F-49B1-A803-E8ABE551A9E9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50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692696"/>
            <a:ext cx="9217024" cy="3929089"/>
          </a:xfrm>
        </p:spPr>
        <p:txBody>
          <a:bodyPr>
            <a:noAutofit/>
          </a:bodyPr>
          <a:lstStyle/>
          <a:p>
            <a:pPr marL="446088" indent="-331788">
              <a:spcBef>
                <a:spcPts val="1800"/>
              </a:spcBef>
              <a:buClr>
                <a:schemeClr val="accent2"/>
              </a:buClr>
              <a:defRPr/>
            </a:pPr>
            <a:r>
              <a:rPr lang="fr-BE" sz="2800" b="1" dirty="0" err="1" smtClean="0">
                <a:solidFill>
                  <a:schemeClr val="accent2"/>
                </a:solidFill>
              </a:rPr>
              <a:t>Programmeren</a:t>
            </a:r>
            <a:r>
              <a:rPr lang="fr-BE" sz="2800" b="1" dirty="0" smtClean="0">
                <a:solidFill>
                  <a:schemeClr val="accent2"/>
                </a:solidFill>
              </a:rPr>
              <a:t> </a:t>
            </a:r>
            <a:r>
              <a:rPr lang="fr-BE" sz="2800" b="1" dirty="0">
                <a:solidFill>
                  <a:schemeClr val="accent2"/>
                </a:solidFill>
              </a:rPr>
              <a:t>in </a:t>
            </a:r>
            <a:r>
              <a:rPr lang="fr-BE" sz="2800" b="1" dirty="0" smtClean="0">
                <a:solidFill>
                  <a:schemeClr val="accent2"/>
                </a:solidFill>
              </a:rPr>
              <a:t>C++</a:t>
            </a:r>
          </a:p>
          <a:p>
            <a:pPr marL="892175" lvl="1" indent="-481013">
              <a:lnSpc>
                <a:spcPts val="36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fr-BE" sz="2400" b="1" dirty="0" smtClean="0">
                <a:solidFill>
                  <a:prstClr val="black"/>
                </a:solidFill>
              </a:rPr>
              <a:t>C++ Primer, </a:t>
            </a:r>
            <a:r>
              <a:rPr lang="en-US" sz="2400" dirty="0" smtClean="0"/>
              <a:t>5th </a:t>
            </a:r>
            <a:r>
              <a:rPr lang="en-US" sz="2400" dirty="0"/>
              <a:t>Edition, </a:t>
            </a:r>
            <a:r>
              <a:rPr lang="en-US" sz="2400" dirty="0" err="1" smtClean="0"/>
              <a:t>Lippman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Lajoie</a:t>
            </a:r>
            <a:r>
              <a:rPr lang="en-US" sz="2400" dirty="0" smtClean="0"/>
              <a:t> &amp; Moo</a:t>
            </a:r>
            <a:r>
              <a:rPr lang="en-US" sz="2400" dirty="0"/>
              <a:t>, </a:t>
            </a:r>
            <a:r>
              <a:rPr lang="en-US" sz="2400" dirty="0" smtClean="0"/>
              <a:t>				Addison-Wesley</a:t>
            </a:r>
            <a:r>
              <a:rPr lang="en-US" sz="2400" dirty="0"/>
              <a:t>, </a:t>
            </a:r>
            <a:r>
              <a:rPr lang="en-US" sz="2400" dirty="0" smtClean="0"/>
              <a:t>ISBN  978-0-321-71411-4</a:t>
            </a:r>
            <a:endParaRPr lang="nl-BE" sz="24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8070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4D187B-309F-49B1-A803-E8ABE551A9E9}" type="slidenum">
              <a:rPr lang="nl-NL" sz="1600" smtClean="0"/>
              <a:pPr/>
              <a:t>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6321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8994204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Vragen</a:t>
            </a:r>
            <a:r>
              <a:rPr lang="fr-BE" sz="3600" b="1" dirty="0">
                <a:solidFill>
                  <a:schemeClr val="accent3"/>
                </a:solidFill>
              </a:rPr>
              <a:t>? </a:t>
            </a:r>
            <a:r>
              <a:rPr lang="fr-BE" sz="3600" b="1" dirty="0" err="1" smtClean="0">
                <a:solidFill>
                  <a:schemeClr val="accent3"/>
                </a:solidFill>
              </a:rPr>
              <a:t>Uitleg</a:t>
            </a:r>
            <a:r>
              <a:rPr lang="fr-BE" sz="3600" b="1" dirty="0" smtClean="0">
                <a:solidFill>
                  <a:schemeClr val="accent3"/>
                </a:solidFill>
              </a:rPr>
              <a:t>?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484784"/>
            <a:ext cx="7453492" cy="4307369"/>
          </a:xfrm>
        </p:spPr>
        <p:txBody>
          <a:bodyPr>
            <a:noAutofit/>
          </a:bodyPr>
          <a:lstStyle/>
          <a:p>
            <a:pPr eaLnBrk="1" hangingPunct="1">
              <a:lnSpc>
                <a:spcPts val="3800"/>
              </a:lnSpc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In de theorieles</a:t>
            </a:r>
          </a:p>
          <a:p>
            <a:pPr eaLnBrk="1" hangingPunct="1">
              <a:lnSpc>
                <a:spcPts val="3800"/>
              </a:lnSpc>
              <a:spcBef>
                <a:spcPts val="18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In de labo’s</a:t>
            </a:r>
          </a:p>
          <a:p>
            <a:pPr eaLnBrk="1" hangingPunct="1">
              <a:lnSpc>
                <a:spcPts val="3800"/>
              </a:lnSpc>
              <a:spcBef>
                <a:spcPts val="18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E-mail</a:t>
            </a:r>
            <a:endParaRPr lang="nl-BE" dirty="0"/>
          </a:p>
          <a:p>
            <a:pPr marL="892175" lvl="1" indent="-35560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</a:pPr>
            <a:r>
              <a:rPr lang="nl-BE" sz="2400" dirty="0" smtClean="0"/>
              <a:t>Helga.Naessens@ugent.be</a:t>
            </a:r>
            <a:endParaRPr lang="nl-BE" sz="2400" dirty="0"/>
          </a:p>
          <a:p>
            <a:pPr marL="892175" lvl="1" indent="-355600">
              <a:lnSpc>
                <a:spcPts val="3200"/>
              </a:lnSpc>
              <a:spcBef>
                <a:spcPts val="12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</a:pPr>
            <a:r>
              <a:rPr lang="nl-BE" sz="2400" dirty="0" smtClean="0"/>
              <a:t>Lesgevers oefeningen</a:t>
            </a:r>
            <a:endParaRPr lang="nl-BE" sz="2400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4D187B-309F-49B1-A803-E8ABE551A9E9}" type="slidenum">
              <a:rPr lang="nl-NL" sz="1600" smtClean="0"/>
              <a:pPr/>
              <a:t>9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4593</TotalTime>
  <Words>255</Words>
  <Application>Microsoft Office PowerPoint</Application>
  <PresentationFormat>A4 (210 x 297 mm)</PresentationFormat>
  <Paragraphs>66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Kantoorthema</vt:lpstr>
      <vt:lpstr>1_Kantoorthema</vt:lpstr>
      <vt:lpstr>Programmeren in C en C++ (6 stptn) Programmeren in C (3 stptn) Programmeren in C++ (3 stptn)</vt:lpstr>
      <vt:lpstr>Programmeren in C en C++</vt:lpstr>
      <vt:lpstr>Programmeren in C</vt:lpstr>
      <vt:lpstr>Programmeren in C++</vt:lpstr>
      <vt:lpstr>Evaluatie</vt:lpstr>
      <vt:lpstr>Website</vt:lpstr>
      <vt:lpstr>Referentiemateriaal</vt:lpstr>
      <vt:lpstr>PowerPoint-presentatie</vt:lpstr>
      <vt:lpstr>Vragen? Uitleg?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111</cp:revision>
  <cp:lastPrinted>2016-09-24T10:42:15Z</cp:lastPrinted>
  <dcterms:created xsi:type="dcterms:W3CDTF">2003-09-29T11:12:20Z</dcterms:created>
  <dcterms:modified xsi:type="dcterms:W3CDTF">2017-09-25T18:27:14Z</dcterms:modified>
</cp:coreProperties>
</file>