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  <p:sldMasterId id="2147484043" r:id="rId2"/>
  </p:sldMasterIdLst>
  <p:notesMasterIdLst>
    <p:notesMasterId r:id="rId67"/>
  </p:notesMasterIdLst>
  <p:handoutMasterIdLst>
    <p:handoutMasterId r:id="rId68"/>
  </p:handoutMasterIdLst>
  <p:sldIdLst>
    <p:sldId id="445" r:id="rId3"/>
    <p:sldId id="259" r:id="rId4"/>
    <p:sldId id="352" r:id="rId5"/>
    <p:sldId id="391" r:id="rId6"/>
    <p:sldId id="449" r:id="rId7"/>
    <p:sldId id="437" r:id="rId8"/>
    <p:sldId id="258" r:id="rId9"/>
    <p:sldId id="269" r:id="rId10"/>
    <p:sldId id="347" r:id="rId11"/>
    <p:sldId id="354" r:id="rId12"/>
    <p:sldId id="438" r:id="rId13"/>
    <p:sldId id="274" r:id="rId14"/>
    <p:sldId id="293" r:id="rId15"/>
    <p:sldId id="355" r:id="rId16"/>
    <p:sldId id="356" r:id="rId17"/>
    <p:sldId id="357" r:id="rId18"/>
    <p:sldId id="358" r:id="rId19"/>
    <p:sldId id="302" r:id="rId20"/>
    <p:sldId id="359" r:id="rId21"/>
    <p:sldId id="301" r:id="rId22"/>
    <p:sldId id="439" r:id="rId23"/>
    <p:sldId id="360" r:id="rId24"/>
    <p:sldId id="361" r:id="rId25"/>
    <p:sldId id="440" r:id="rId26"/>
    <p:sldId id="363" r:id="rId27"/>
    <p:sldId id="364" r:id="rId28"/>
    <p:sldId id="365" r:id="rId29"/>
    <p:sldId id="304" r:id="rId30"/>
    <p:sldId id="441" r:id="rId31"/>
    <p:sldId id="367" r:id="rId32"/>
    <p:sldId id="368" r:id="rId33"/>
    <p:sldId id="374" r:id="rId34"/>
    <p:sldId id="375" r:id="rId35"/>
    <p:sldId id="373" r:id="rId36"/>
    <p:sldId id="442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447" r:id="rId48"/>
    <p:sldId id="446" r:id="rId49"/>
    <p:sldId id="388" r:id="rId50"/>
    <p:sldId id="389" r:id="rId51"/>
    <p:sldId id="390" r:id="rId52"/>
    <p:sldId id="443" r:id="rId53"/>
    <p:sldId id="399" r:id="rId54"/>
    <p:sldId id="400" r:id="rId55"/>
    <p:sldId id="401" r:id="rId56"/>
    <p:sldId id="402" r:id="rId57"/>
    <p:sldId id="403" r:id="rId58"/>
    <p:sldId id="404" r:id="rId59"/>
    <p:sldId id="448" r:id="rId60"/>
    <p:sldId id="405" r:id="rId61"/>
    <p:sldId id="406" r:id="rId62"/>
    <p:sldId id="412" r:id="rId63"/>
    <p:sldId id="427" r:id="rId64"/>
    <p:sldId id="430" r:id="rId65"/>
    <p:sldId id="435" r:id="rId66"/>
  </p:sldIdLst>
  <p:sldSz cx="9906000" cy="6858000" type="A4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1E64C8"/>
    <a:srgbClr val="000000"/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5" autoAdjust="0"/>
  </p:normalViewPr>
  <p:slideViewPr>
    <p:cSldViewPr>
      <p:cViewPr varScale="1">
        <p:scale>
          <a:sx n="84" d="100"/>
          <a:sy n="84" d="100"/>
        </p:scale>
        <p:origin x="1181" y="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54870D-83C3-4DB8-A786-FCE168242D49}" type="datetime1">
              <a:rPr lang="nl-NL"/>
              <a:pPr>
                <a:defRPr/>
              </a:pPr>
              <a:t>25-9-2017</a:t>
            </a:fld>
            <a:endParaRPr lang="nl-NL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F14F30-57B8-46AB-864F-5E2545E0DA7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39595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ED15A6E-D029-4357-9E37-DAB1FE59D44D}" type="datetime1">
              <a:rPr lang="nl-NL"/>
              <a:pPr>
                <a:defRPr/>
              </a:pPr>
              <a:t>25-9-2017</a:t>
            </a:fld>
            <a:endParaRPr lang="nl-NL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EA6536-6645-44AD-BA2B-0E98FB6ACD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67330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ED15A6E-D029-4357-9E37-DAB1FE59D44D}" type="datetime1">
              <a:rPr lang="nl-NL" smtClean="0"/>
              <a:pPr>
                <a:defRPr/>
              </a:pPr>
              <a:t>25-9-2017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EA6536-6645-44AD-BA2B-0E98FB6ACD2B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5215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7876-2A9A-4925-8A1F-11AFD70AFB2D}" type="slidenum">
              <a:rPr lang="en-US"/>
              <a:pPr/>
              <a:t>43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FA295E-3E9D-418B-9D60-AB2340E3EC65}" type="slidenum">
              <a:rPr lang="en-US"/>
              <a:pPr/>
              <a:t>30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7876-2A9A-4925-8A1F-11AFD70AFB2D}" type="slidenum">
              <a:rPr lang="en-US"/>
              <a:pPr/>
              <a:t>31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FA295E-3E9D-418B-9D60-AB2340E3EC65}" type="slidenum">
              <a:rPr lang="en-US"/>
              <a:pPr/>
              <a:t>32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7876-2A9A-4925-8A1F-11AFD70AFB2D}" type="slidenum">
              <a:rPr lang="en-US"/>
              <a:pPr/>
              <a:t>33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ABE1B-8A91-4791-8AA0-54DC4C495E9E}" type="slidenum">
              <a:rPr lang="en-US"/>
              <a:pPr/>
              <a:t>34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7876-2A9A-4925-8A1F-11AFD70AFB2D}" type="slidenum">
              <a:rPr lang="en-US"/>
              <a:pPr/>
              <a:t>39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7876-2A9A-4925-8A1F-11AFD70AFB2D}" type="slidenum">
              <a:rPr lang="en-US"/>
              <a:pPr/>
              <a:t>40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7876-2A9A-4925-8A1F-11AFD70AFB2D}" type="slidenum">
              <a:rPr lang="en-US"/>
              <a:pPr/>
              <a:t>41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A7FB0-72A7-4DE0-A49C-A7FECF7812DF}" type="datetime1">
              <a:rPr lang="nl-NL" smtClean="0"/>
              <a:t>25-9-2017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BF021-624B-4432-8073-9091B0404C8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659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DC6F2-4E8B-4F34-9DC1-11556016F02B}" type="datetime1">
              <a:rPr lang="nl-NL" smtClean="0"/>
              <a:t>25-9-2017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E3720-DBBE-4122-BE2B-0829BADB7EF7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5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4F002-018C-4F48-AEA9-119896709D5A}" type="datetime1">
              <a:rPr lang="nl-NL" smtClean="0"/>
              <a:t>25-9-2017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5C2A4-EBBA-482B-9560-A6395DA6C1C0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5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5A24147F-ED97-47AF-A1B3-C82A179CF7F3}" type="datetime1">
              <a:rPr lang="nl-NL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25-9-2017</a:t>
            </a:fld>
            <a:endParaRPr lang="en-GB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7AE184E0-0BD4-4705-A12B-9B71DDE63301}" type="slidenum">
              <a:rPr lang="en-GB" smtClean="0"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en-GB">
              <a:latin typeface="Arial"/>
            </a:endParaRPr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6" y="1599810"/>
            <a:ext cx="3120587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37622" y="1607344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33245" y="4833784"/>
            <a:ext cx="8678997" cy="410063"/>
          </a:xfrm>
        </p:spPr>
        <p:txBody>
          <a:bodyPr>
            <a:normAutofit/>
          </a:bodyPr>
          <a:lstStyle>
            <a:lvl1pPr marL="0" indent="0" algn="l">
              <a:lnSpc>
                <a:spcPts val="2057"/>
              </a:lnSpc>
              <a:buNone/>
              <a:defRPr sz="1714" baseline="0">
                <a:solidFill>
                  <a:srgbClr val="FFD200"/>
                </a:solidFill>
              </a:defRPr>
            </a:lvl1pPr>
            <a:lvl2pPr marL="371450" indent="0" algn="ctr">
              <a:buNone/>
              <a:defRPr sz="1625"/>
            </a:lvl2pPr>
            <a:lvl3pPr marL="742900" indent="0" algn="ctr">
              <a:buNone/>
              <a:defRPr sz="1463"/>
            </a:lvl3pPr>
            <a:lvl4pPr marL="1114350" indent="0" algn="ctr">
              <a:buNone/>
              <a:defRPr sz="1300"/>
            </a:lvl4pPr>
            <a:lvl5pPr marL="1485800" indent="0" algn="ctr">
              <a:buNone/>
              <a:defRPr sz="1300"/>
            </a:lvl5pPr>
            <a:lvl6pPr marL="1857251" indent="0" algn="ctr">
              <a:buNone/>
              <a:defRPr sz="1300"/>
            </a:lvl6pPr>
            <a:lvl7pPr marL="2228701" indent="0" algn="ctr">
              <a:buNone/>
              <a:defRPr sz="1300"/>
            </a:lvl7pPr>
            <a:lvl8pPr marL="2600151" indent="0" algn="ctr">
              <a:buNone/>
              <a:defRPr sz="1300"/>
            </a:lvl8pPr>
            <a:lvl9pPr marL="2971602" indent="0" algn="ctr">
              <a:buNone/>
              <a:defRPr sz="1300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4505625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893076" y="273186"/>
            <a:ext cx="4738557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971"/>
              </a:lnSpc>
              <a:buNone/>
              <a:defRPr sz="8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971"/>
              </a:lnSpc>
              <a:buNone/>
              <a:defRPr sz="8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smtClean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1828465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264088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701768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139447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6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0"/>
            <a:ext cx="9383581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2282428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5163750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7AE184E0-0BD4-4705-A12B-9B71DDE63301}" type="slidenum">
              <a:rPr lang="nl-BE" smtClean="0"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nl-BE" dirty="0">
              <a:latin typeface="Arial"/>
            </a:endParaRPr>
          </a:p>
        </p:txBody>
      </p:sp>
      <p:sp>
        <p:nvSpPr>
          <p:cNvPr id="10" name="Rectangle 9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848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8969543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marL="1330479" indent="-314708" defTabSz="1092861">
              <a:lnSpc>
                <a:spcPct val="120000"/>
              </a:lnSpc>
              <a:tabLst/>
              <a:defRPr/>
            </a:lvl4pPr>
            <a:lvl5pPr marL="1692348" indent="-253036" defTabSz="261198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25470885-0B31-4E06-AE71-7E16801F2838}" type="datetime1">
              <a:rPr lang="nl-BE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25/09/2017</a:t>
            </a:fld>
            <a:endParaRPr lang="nl-BE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endParaRPr lang="nl-BE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7AE184E0-0BD4-4705-A12B-9B71DDE63301}" type="slidenum">
              <a:rPr lang="nl-BE" smtClean="0"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nl-B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632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E7410F60-8C93-4C37-B51A-4DDAE36F7E9B}" type="datetime1">
              <a:rPr lang="nl-BE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25/09/2017</a:t>
            </a:fld>
            <a:endParaRPr lang="nl-BE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endParaRPr lang="nl-BE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72907" y="964630"/>
            <a:ext cx="3599341" cy="4568906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7AE184E0-0BD4-4705-A12B-9B71DDE63301}" type="slidenum">
              <a:rPr lang="nl-BE" smtClean="0"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nl-BE" dirty="0">
              <a:latin typeface="Arial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4823117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defTabSz="261198">
              <a:lnSpc>
                <a:spcPct val="120000"/>
              </a:lnSpc>
              <a:defRPr/>
            </a:lvl4pPr>
            <a:lvl5pPr defTabSz="261198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660441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656594B6-17DF-4759-A7A5-128AFEA77F2C}" type="datetime1">
              <a:rPr lang="nl-BE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25/09/2017</a:t>
            </a:fld>
            <a:endParaRPr lang="nl-BE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endParaRPr lang="nl-BE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7AE184E0-0BD4-4705-A12B-9B71DDE63301}" type="slidenum">
              <a:rPr lang="nl-BE" smtClean="0"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nl-BE" dirty="0">
              <a:latin typeface="Arial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3922" y="964406"/>
            <a:ext cx="8844094" cy="45714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486375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66A81384-1200-4D40-BEF0-3A17A1F906F4}" type="datetime1">
              <a:rPr lang="nl-NL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25-9-2017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endParaRPr lang="nl-NL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99053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9905386" cy="6858000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371263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65321" y="2176875"/>
            <a:ext cx="4146441" cy="1207947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37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1225716"/>
            <a:ext cx="423896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000"/>
              </a:lnSpc>
              <a:defRPr sz="142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1285875"/>
            <a:ext cx="8576715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821A73-C997-4C70-B163-4DA687F7FCD7}" type="datetime1">
              <a:rPr lang="nl-NL" smtClean="0"/>
              <a:t>25-9-2017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3DA93-EEBA-4A2A-A26A-AB6CCA2EDB9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81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44ED5A-FF25-4DA2-8FF0-5BE15429A02D}" type="datetime1">
              <a:rPr lang="nl-NL" smtClean="0"/>
              <a:t>25-9-2017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DCE0D-1769-4AB5-B488-1B37466997A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69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0F3105-9E43-4DED-A145-7422F6C75D98}" type="datetime1">
              <a:rPr lang="nl-NL" smtClean="0"/>
              <a:t>25-9-2017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75350-53FA-44D3-8660-6BA1404A5C1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8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8CF6B7-E9DB-469A-AA06-DEC3CFC2A0C1}" type="datetime1">
              <a:rPr lang="nl-NL" smtClean="0"/>
              <a:t>25-9-2017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F7CB5-62A1-4BA4-969B-78B83F18CBC7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7237F-4263-40E7-9499-245B45FA65B9}" type="datetime1">
              <a:rPr lang="nl-NL" smtClean="0"/>
              <a:t>25-9-2017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75354-1AF1-4A27-BF75-7E262C3D13C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700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A14F2-D079-4B3C-A3A7-C9D35B6F9C3F}" type="datetime1">
              <a:rPr lang="nl-NL" smtClean="0"/>
              <a:t>25-9-2017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92FB3-B39D-47E4-B2B3-B6D46F23A0E0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46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8E31FF-F2D7-4242-A6E8-EAB136A9F4A3}" type="datetime1">
              <a:rPr lang="nl-NL" smtClean="0"/>
              <a:t>25-9-2017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D91AEE-95AC-42F2-AA8C-6D7E98DA07D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35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7E147D-373B-4FE3-BD78-5EEF94D88202}" type="datetime1">
              <a:rPr lang="nl-NL" smtClean="0"/>
              <a:t>25-9-2017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52C62-5AC0-4C2B-85D9-105164545CD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8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D23634-0850-4F71-9A78-3A205DA377FE}" type="datetime1">
              <a:rPr lang="nl-NL" smtClean="0"/>
              <a:t>25-9-2017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8F5744-9128-4384-B5A6-E35FF35199B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57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267" y="95643"/>
            <a:ext cx="8972803" cy="6072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27" y="839787"/>
            <a:ext cx="8969543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656" y="6292057"/>
            <a:ext cx="1312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FA870D1A-A3AB-4E9F-892E-C45B5A80FDBF}" type="datetime1">
              <a:rPr lang="nl-BE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25/09/2017</a:t>
            </a:fld>
            <a:endParaRPr lang="nl-BE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0851" y="6324204"/>
            <a:ext cx="4772591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endParaRPr lang="nl-BE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defTabSz="742900" fontAlgn="auto">
              <a:spcBef>
                <a:spcPts val="0"/>
              </a:spcBef>
              <a:spcAft>
                <a:spcPts val="0"/>
              </a:spcAft>
            </a:pPr>
            <a:fld id="{7AE184E0-0BD4-4705-A12B-9B71DDE63301}" type="slidenum">
              <a:rPr lang="nl-BE" smtClean="0">
                <a:latin typeface="Arial"/>
              </a:rPr>
              <a:pPr defTabSz="742900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nl-BE" dirty="0">
              <a:latin typeface="Arial"/>
            </a:endParaRPr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529769" y="258187"/>
            <a:ext cx="8844094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529769" y="1113750"/>
            <a:ext cx="470176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530646" y="5539811"/>
            <a:ext cx="8843218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2" y="5559019"/>
            <a:ext cx="1318832" cy="1298981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5240243" y="1113750"/>
            <a:ext cx="522419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5770012" y="953691"/>
            <a:ext cx="3603851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18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</p:sldLayoutIdLst>
  <p:hf hdr="0" ftr="0" dt="0"/>
  <p:txStyles>
    <p:titleStyle>
      <a:lvl1pPr algn="l" defTabSz="742900" rtl="0" eaLnBrk="1" latinLnBrk="0" hangingPunct="1">
        <a:lnSpc>
          <a:spcPct val="90000"/>
        </a:lnSpc>
        <a:spcBef>
          <a:spcPct val="0"/>
        </a:spcBef>
        <a:buNone/>
        <a:defRPr sz="3085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306545" indent="-257571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2742" kern="1200">
          <a:solidFill>
            <a:schemeClr val="tx1"/>
          </a:solidFill>
          <a:latin typeface="+mn-lt"/>
          <a:ea typeface="+mn-ea"/>
          <a:cs typeface="+mn-cs"/>
        </a:defRPr>
      </a:lvl1pPr>
      <a:lvl2pPr marL="668414" indent="-257571" algn="l" defTabSz="26119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2742" kern="1200">
          <a:solidFill>
            <a:schemeClr val="tx1"/>
          </a:solidFill>
          <a:latin typeface="+mn-lt"/>
          <a:ea typeface="+mn-ea"/>
          <a:cs typeface="+mn-cs"/>
        </a:defRPr>
      </a:lvl2pPr>
      <a:lvl3pPr marL="1003074" indent="-25708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2742" kern="1200">
          <a:solidFill>
            <a:schemeClr val="tx1"/>
          </a:solidFill>
          <a:latin typeface="+mn-lt"/>
          <a:ea typeface="+mn-ea"/>
          <a:cs typeface="+mn-cs"/>
        </a:defRPr>
      </a:lvl3pPr>
      <a:lvl4pPr marL="823500" indent="-314708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2742" kern="1200">
          <a:solidFill>
            <a:schemeClr val="tx1"/>
          </a:solidFill>
          <a:latin typeface="+mn-lt"/>
          <a:ea typeface="+mn-ea"/>
          <a:cs typeface="+mn-cs"/>
        </a:defRPr>
      </a:lvl4pPr>
      <a:lvl5pPr marL="1485566" indent="-66206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742" kern="1200">
          <a:solidFill>
            <a:schemeClr val="tx1"/>
          </a:solidFill>
          <a:latin typeface="+mn-lt"/>
          <a:ea typeface="+mn-ea"/>
          <a:cs typeface="+mn-cs"/>
        </a:defRPr>
      </a:lvl5pPr>
      <a:lvl6pPr marL="20429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42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8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327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1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602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776536" y="1412776"/>
            <a:ext cx="8674620" cy="2534574"/>
          </a:xfrm>
        </p:spPr>
        <p:txBody>
          <a:bodyPr/>
          <a:lstStyle/>
          <a:p>
            <a:pPr algn="ctr"/>
            <a:r>
              <a:rPr lang="nl-NL" sz="4800" dirty="0" smtClean="0"/>
              <a:t>Hoofdstuk 1:</a:t>
            </a:r>
            <a:br>
              <a:rPr lang="nl-NL" sz="4800" dirty="0" smtClean="0"/>
            </a:br>
            <a:r>
              <a:rPr lang="nl-NL" sz="4800" dirty="0" smtClean="0"/>
              <a:t/>
            </a:r>
            <a:br>
              <a:rPr lang="nl-NL" sz="4800" dirty="0" smtClean="0"/>
            </a:br>
            <a:r>
              <a:rPr lang="nl-NL" sz="4800" dirty="0" smtClean="0"/>
              <a:t>Basisconcepten C</a:t>
            </a:r>
            <a:endParaRPr lang="nl-NL" sz="4800" dirty="0"/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>
          <a:xfrm>
            <a:off x="1064568" y="4941168"/>
            <a:ext cx="8678997" cy="457877"/>
          </a:xfrm>
        </p:spPr>
        <p:txBody>
          <a:bodyPr>
            <a:normAutofit/>
          </a:bodyPr>
          <a:lstStyle/>
          <a:p>
            <a:pPr algn="r"/>
            <a:r>
              <a:rPr lang="nl-NL" sz="2800" b="1" dirty="0"/>
              <a:t>Helga </a:t>
            </a:r>
            <a:r>
              <a:rPr lang="nl-NL" sz="2800" b="1" dirty="0" err="1"/>
              <a:t>Naessens</a:t>
            </a:r>
            <a:endParaRPr lang="nl-NL" sz="2800" b="1" dirty="0"/>
          </a:p>
        </p:txBody>
      </p:sp>
    </p:spTree>
    <p:extLst>
      <p:ext uri="{BB962C8B-B14F-4D97-AF65-F5344CB8AC3E}">
        <p14:creationId xmlns:p14="http://schemas.microsoft.com/office/powerpoint/2010/main" val="31744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2480" y="332656"/>
            <a:ext cx="9361040" cy="608467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nl-BE" sz="2800" b="1" u="sng" dirty="0" err="1" smtClean="0">
                <a:solidFill>
                  <a:schemeClr val="accent4"/>
                </a:solidFill>
              </a:rPr>
              <a:t>Preprocessing</a:t>
            </a:r>
            <a:r>
              <a:rPr lang="nl-BE" sz="2800" b="1" u="sng" dirty="0" smtClean="0">
                <a:solidFill>
                  <a:schemeClr val="accent4"/>
                </a:solidFill>
              </a:rPr>
              <a:t> </a:t>
            </a:r>
            <a:r>
              <a:rPr lang="nl-BE" sz="2800" b="1" u="sng" dirty="0" err="1">
                <a:solidFill>
                  <a:schemeClr val="accent4"/>
                </a:solidFill>
              </a:rPr>
              <a:t>d</a:t>
            </a:r>
            <a:r>
              <a:rPr lang="nl-BE" sz="2800" b="1" u="sng" dirty="0" err="1" smtClean="0">
                <a:solidFill>
                  <a:schemeClr val="accent4"/>
                </a:solidFill>
              </a:rPr>
              <a:t>irectives</a:t>
            </a:r>
            <a:r>
              <a:rPr lang="nl-BE" sz="2800" b="1" u="sng" dirty="0" smtClean="0">
                <a:solidFill>
                  <a:schemeClr val="accent4"/>
                </a:solidFill>
              </a:rPr>
              <a:t> </a:t>
            </a:r>
          </a:p>
          <a:p>
            <a:pPr marL="628650" indent="-365125">
              <a:lnSpc>
                <a:spcPts val="34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dirty="0" smtClean="0"/>
              <a:t>Instructies beginnend met symbool </a:t>
            </a:r>
            <a:r>
              <a:rPr lang="nl-BE" sz="2400" b="1" dirty="0" smtClean="0">
                <a:solidFill>
                  <a:schemeClr val="accent2"/>
                </a:solidFill>
              </a:rPr>
              <a:t>#</a:t>
            </a:r>
          </a:p>
          <a:p>
            <a:pPr marL="628650" indent="-365125">
              <a:lnSpc>
                <a:spcPts val="34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dirty="0" smtClean="0"/>
              <a:t>Instructies bestemd voor de compiler</a:t>
            </a:r>
          </a:p>
          <a:p>
            <a:pPr marL="628650" indent="-365125">
              <a:lnSpc>
                <a:spcPts val="34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dirty="0" smtClean="0"/>
              <a:t>Compiler voert deze instructies uit alvorens de code te compileren</a:t>
            </a:r>
          </a:p>
          <a:p>
            <a:pPr marL="628650" indent="-365125">
              <a:lnSpc>
                <a:spcPts val="34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dirty="0" smtClean="0"/>
              <a:t>Staan meestal aan het begin van het programma                           (maar mogen ook elders staan)</a:t>
            </a:r>
          </a:p>
          <a:p>
            <a:pPr marL="628650" indent="-365125">
              <a:lnSpc>
                <a:spcPts val="34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u="sng" dirty="0" smtClean="0"/>
              <a:t>Voorbeeld</a:t>
            </a:r>
            <a:r>
              <a:rPr lang="nl-BE" sz="2400" dirty="0" smtClean="0"/>
              <a:t>: </a:t>
            </a:r>
          </a:p>
          <a:p>
            <a:pPr marL="114300" indent="0">
              <a:buNone/>
            </a:pP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#</a:t>
            </a:r>
            <a:r>
              <a:rPr lang="nl-BE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nl-BE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14300" indent="0">
              <a:buNone/>
            </a:pP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PI 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3.14159f</a:t>
            </a:r>
            <a:endParaRPr lang="nl-BE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5208" y="6470440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2381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889176" cy="101844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163949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Situering programmeertaal C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Eerste C-programma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 </a:t>
            </a:r>
            <a:r>
              <a:rPr lang="nl-BE" sz="2800" b="1" dirty="0">
                <a:solidFill>
                  <a:schemeClr val="accent2"/>
                </a:solidFill>
              </a:rPr>
              <a:t>Variabelen en fundamentele datatypes </a:t>
            </a:r>
            <a:endParaRPr lang="nl-BE" sz="2800" b="1" dirty="0" smtClean="0">
              <a:solidFill>
                <a:schemeClr val="accent2"/>
              </a:solidFill>
            </a:endParaRP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Operatoren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>
                <a:solidFill>
                  <a:srgbClr val="000000"/>
                </a:solidFill>
              </a:rPr>
              <a:t>Controlestructuren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Elementaire I/O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Functies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Arrays en toepassingen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7776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00434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7263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Variabelen declareren  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980728"/>
            <a:ext cx="8424936" cy="547260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Elke </a:t>
            </a:r>
            <a:r>
              <a:rPr lang="nl-BE" sz="2400" dirty="0"/>
              <a:t>variabele </a:t>
            </a:r>
            <a:r>
              <a:rPr lang="nl-BE" sz="2400" dirty="0" smtClean="0"/>
              <a:t>moet </a:t>
            </a:r>
            <a:r>
              <a:rPr lang="nl-BE" sz="2400" dirty="0"/>
              <a:t>vooraf worden </a:t>
            </a:r>
            <a:r>
              <a:rPr lang="nl-BE" sz="2400" b="1" dirty="0" smtClean="0">
                <a:solidFill>
                  <a:schemeClr val="tx2"/>
                </a:solidFill>
              </a:rPr>
              <a:t>gedeclareerd</a:t>
            </a:r>
            <a:r>
              <a:rPr lang="nl-BE" sz="2400" dirty="0" smtClean="0"/>
              <a:t>. </a:t>
            </a:r>
          </a:p>
          <a:p>
            <a:pPr marL="0" lvl="1" indent="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</a:pPr>
            <a:r>
              <a:rPr lang="nl-BE" sz="2400" dirty="0" smtClean="0"/>
              <a:t>      	ANSI C: declaraties variabelen </a:t>
            </a:r>
            <a:r>
              <a:rPr lang="nl-BE" sz="2400" b="1" dirty="0" smtClean="0"/>
              <a:t>vóór alle andere opdrachten</a:t>
            </a:r>
            <a:endParaRPr lang="nl-BE" sz="2400" b="1" dirty="0"/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NL" sz="2400" b="0" dirty="0" smtClean="0">
                <a:cs typeface="Courier New" pitchFamily="49" charset="0"/>
              </a:rPr>
              <a:t>	</a:t>
            </a:r>
            <a:r>
              <a:rPr lang="nl-NL" sz="2400" b="0" u="sng" dirty="0" smtClean="0">
                <a:cs typeface="Courier New" pitchFamily="49" charset="0"/>
              </a:rPr>
              <a:t>Voorbeeld</a:t>
            </a:r>
            <a:r>
              <a:rPr lang="nl-NL" sz="2400" b="0" dirty="0" smtClean="0">
                <a:cs typeface="Courier New" pitchFamily="49" charset="0"/>
              </a:rPr>
              <a:t>: </a:t>
            </a:r>
            <a:r>
              <a:rPr lang="nl-BE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int a</a:t>
            </a:r>
            <a:r>
              <a:rPr lang="nl-BE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, b, c</a:t>
            </a:r>
            <a:r>
              <a:rPr lang="nl-BE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lvl="1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prstClr val="black"/>
                </a:solidFill>
              </a:rPr>
              <a:t>Naam van een variabele:  </a:t>
            </a:r>
          </a:p>
          <a:p>
            <a:pPr marL="708660" lvl="2" indent="-34290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>
                <a:solidFill>
                  <a:prstClr val="black"/>
                </a:solidFill>
              </a:rPr>
              <a:t>bevat </a:t>
            </a:r>
            <a:r>
              <a:rPr lang="nl-BE" sz="2400" dirty="0">
                <a:solidFill>
                  <a:prstClr val="black"/>
                </a:solidFill>
              </a:rPr>
              <a:t>willekeurig </a:t>
            </a:r>
            <a:r>
              <a:rPr lang="nl-BE" sz="2400" dirty="0" smtClean="0">
                <a:solidFill>
                  <a:prstClr val="black"/>
                </a:solidFill>
              </a:rPr>
              <a:t>aantal </a:t>
            </a:r>
            <a:r>
              <a:rPr lang="nl-BE" sz="2400" dirty="0">
                <a:solidFill>
                  <a:prstClr val="black"/>
                </a:solidFill>
              </a:rPr>
              <a:t>letters, </a:t>
            </a:r>
            <a:r>
              <a:rPr lang="nl-BE" sz="2400" dirty="0" err="1">
                <a:solidFill>
                  <a:prstClr val="black"/>
                </a:solidFill>
              </a:rPr>
              <a:t>underscores</a:t>
            </a:r>
            <a:r>
              <a:rPr lang="nl-BE" sz="2400" dirty="0">
                <a:solidFill>
                  <a:prstClr val="black"/>
                </a:solidFill>
              </a:rPr>
              <a:t> of </a:t>
            </a:r>
            <a:r>
              <a:rPr lang="nl-BE" sz="2400" dirty="0" smtClean="0">
                <a:solidFill>
                  <a:prstClr val="black"/>
                </a:solidFill>
              </a:rPr>
              <a:t>cijfers</a:t>
            </a:r>
          </a:p>
          <a:p>
            <a:pPr marL="708660" lvl="2" indent="-34290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>
                <a:solidFill>
                  <a:prstClr val="black"/>
                </a:solidFill>
              </a:rPr>
              <a:t>begint </a:t>
            </a:r>
            <a:r>
              <a:rPr lang="nl-BE" sz="2400" dirty="0">
                <a:solidFill>
                  <a:prstClr val="black"/>
                </a:solidFill>
              </a:rPr>
              <a:t>met </a:t>
            </a:r>
            <a:r>
              <a:rPr lang="nl-BE" sz="2400" dirty="0" smtClean="0">
                <a:solidFill>
                  <a:prstClr val="black"/>
                </a:solidFill>
              </a:rPr>
              <a:t>een letter </a:t>
            </a:r>
            <a:r>
              <a:rPr lang="nl-BE" sz="2400" dirty="0">
                <a:solidFill>
                  <a:prstClr val="black"/>
                </a:solidFill>
              </a:rPr>
              <a:t>of </a:t>
            </a:r>
            <a:r>
              <a:rPr lang="nl-BE" sz="2400" dirty="0" err="1" smtClean="0">
                <a:solidFill>
                  <a:prstClr val="black"/>
                </a:solidFill>
              </a:rPr>
              <a:t>underscore</a:t>
            </a:r>
            <a:r>
              <a:rPr lang="nl-BE" sz="2400" dirty="0" smtClean="0">
                <a:solidFill>
                  <a:prstClr val="black"/>
                </a:solidFill>
              </a:rPr>
              <a:t> (geen cijfer)</a:t>
            </a:r>
          </a:p>
          <a:p>
            <a:pPr marL="708660" lvl="2" indent="-34290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prstClr val="black"/>
                </a:solidFill>
              </a:rPr>
              <a:t>s</a:t>
            </a:r>
            <a:r>
              <a:rPr lang="nl-BE" sz="2400" dirty="0" smtClean="0">
                <a:solidFill>
                  <a:prstClr val="black"/>
                </a:solidFill>
              </a:rPr>
              <a:t>tijl:</a:t>
            </a:r>
          </a:p>
          <a:p>
            <a:pPr marL="1165225" lvl="3" indent="-354013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nl-BE" sz="2400" dirty="0">
                <a:solidFill>
                  <a:prstClr val="black"/>
                </a:solidFill>
              </a:rPr>
              <a:t>gebruik geen hoofdletters</a:t>
            </a:r>
          </a:p>
          <a:p>
            <a:pPr marL="1165225" lvl="3" indent="-354013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nl-BE" sz="2400" dirty="0" smtClean="0">
                <a:solidFill>
                  <a:prstClr val="black"/>
                </a:solidFill>
              </a:rPr>
              <a:t>woordseparatie </a:t>
            </a:r>
            <a:r>
              <a:rPr lang="nl-BE" sz="2400" dirty="0">
                <a:solidFill>
                  <a:prstClr val="black"/>
                </a:solidFill>
              </a:rPr>
              <a:t>via </a:t>
            </a:r>
            <a:r>
              <a:rPr lang="nl-BE" sz="2400" dirty="0" err="1" smtClean="0">
                <a:solidFill>
                  <a:prstClr val="black"/>
                </a:solidFill>
              </a:rPr>
              <a:t>underscore</a:t>
            </a:r>
            <a:endParaRPr lang="nl-BE" sz="2400" dirty="0">
              <a:solidFill>
                <a:prstClr val="black"/>
              </a:solidFill>
            </a:endParaRPr>
          </a:p>
          <a:p>
            <a:pPr marL="1165225" lvl="3" indent="-354013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nl-BE" sz="2400" dirty="0" smtClean="0">
                <a:solidFill>
                  <a:prstClr val="black"/>
                </a:solidFill>
              </a:rPr>
              <a:t>gebruik </a:t>
            </a:r>
            <a:r>
              <a:rPr lang="nl-BE" sz="2400" dirty="0">
                <a:solidFill>
                  <a:prstClr val="black"/>
                </a:solidFill>
              </a:rPr>
              <a:t>zinvolle </a:t>
            </a:r>
            <a:r>
              <a:rPr lang="nl-BE" sz="2400" dirty="0" smtClean="0">
                <a:solidFill>
                  <a:prstClr val="black"/>
                </a:solidFill>
              </a:rPr>
              <a:t>namen</a:t>
            </a:r>
            <a:endParaRPr lang="nl-BE" sz="2400" dirty="0">
              <a:solidFill>
                <a:prstClr val="black"/>
              </a:solidFill>
            </a:endParaRPr>
          </a:p>
          <a:p>
            <a:pPr marL="1165225" lvl="3" indent="-354013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nl-BE" sz="2400" dirty="0" smtClean="0">
                <a:solidFill>
                  <a:prstClr val="black"/>
                </a:solidFill>
              </a:rPr>
              <a:t>naamlengte </a:t>
            </a:r>
            <a:r>
              <a:rPr lang="nl-BE" sz="2400" dirty="0">
                <a:solidFill>
                  <a:prstClr val="black"/>
                </a:solidFill>
              </a:rPr>
              <a:t>typisch tussen 5 en 15 </a:t>
            </a:r>
            <a:r>
              <a:rPr lang="nl-BE" sz="2400" dirty="0" smtClean="0">
                <a:solidFill>
                  <a:prstClr val="black"/>
                </a:solidFill>
              </a:rPr>
              <a:t>karakters</a:t>
            </a:r>
            <a:endParaRPr lang="nl-BE" sz="40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892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54886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28620"/>
            <a:ext cx="9906000" cy="952108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4400"/>
              </a:lnSpc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Fundamentele datatypes in C</a:t>
            </a:r>
            <a:endParaRPr lang="nl-NL" sz="32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196752"/>
            <a:ext cx="9489504" cy="511256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/>
              <a:t>Alle fundamentele </a:t>
            </a:r>
            <a:r>
              <a:rPr lang="nl-BE" sz="2400" dirty="0" smtClean="0"/>
              <a:t>datatypes </a:t>
            </a:r>
            <a:r>
              <a:rPr lang="nl-BE" sz="2400" dirty="0"/>
              <a:t>zijn </a:t>
            </a:r>
            <a:r>
              <a:rPr lang="nl-BE" sz="2400" b="1" dirty="0" smtClean="0">
                <a:solidFill>
                  <a:schemeClr val="accent2"/>
                </a:solidFill>
              </a:rPr>
              <a:t>numeriek</a:t>
            </a:r>
            <a:r>
              <a:rPr lang="nl-BE" sz="2400" dirty="0" smtClean="0"/>
              <a:t> (ook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nl-BE" sz="2400" dirty="0" smtClean="0"/>
              <a:t>)</a:t>
            </a:r>
          </a:p>
          <a:p>
            <a:pPr marL="342900" lvl="1" indent="-34290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Kunnen opgesplitst worden in 2 categorieën:</a:t>
            </a:r>
          </a:p>
          <a:p>
            <a:pPr marL="811213" lvl="2" indent="-446088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/>
              <a:t>g</a:t>
            </a:r>
            <a:r>
              <a:rPr lang="nl-BE" sz="2400" dirty="0" smtClean="0"/>
              <a:t>ehele types: zie verder</a:t>
            </a:r>
          </a:p>
          <a:p>
            <a:pPr marL="811213" lvl="2" indent="-446088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/>
              <a:t>r</a:t>
            </a:r>
            <a:r>
              <a:rPr lang="nl-BE" sz="2400" dirty="0" smtClean="0"/>
              <a:t>eële types:   </a:t>
            </a:r>
            <a:r>
              <a:rPr lang="nl-BE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long double</a:t>
            </a:r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/>
              <a:t>lengte van </a:t>
            </a:r>
            <a:r>
              <a:rPr lang="nl-BE" sz="2400" dirty="0" smtClean="0"/>
              <a:t>het type </a:t>
            </a:r>
            <a:r>
              <a:rPr lang="nl-BE" sz="2400" dirty="0"/>
              <a:t>(en dus bereik) is </a:t>
            </a:r>
            <a:r>
              <a:rPr lang="nl-BE" sz="2400" dirty="0" smtClean="0"/>
              <a:t>machine-afhankelijk</a:t>
            </a:r>
          </a:p>
          <a:p>
            <a:pPr marL="811213" lvl="2" indent="-446088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/>
              <a:t>operator </a:t>
            </a:r>
            <a:r>
              <a:rPr lang="nl-BE" sz="2400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nl-BE" sz="2400" dirty="0"/>
              <a:t> geeft lengte in bytes van </a:t>
            </a:r>
            <a:r>
              <a:rPr lang="nl-BE" sz="2400" dirty="0" smtClean="0"/>
              <a:t>type of uitdrukking</a:t>
            </a:r>
          </a:p>
          <a:p>
            <a:pPr marL="811213" lvl="2" indent="-446088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/>
              <a:t>syntax </a:t>
            </a:r>
            <a:r>
              <a:rPr lang="nl-BE" sz="2400" dirty="0"/>
              <a:t>:</a:t>
            </a:r>
            <a:br>
              <a:rPr lang="nl-BE" sz="2400" dirty="0"/>
            </a:br>
            <a:r>
              <a:rPr lang="nl-BE" sz="2400" dirty="0"/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uitdrukking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5" lvl="2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None/>
            </a:pPr>
            <a:r>
              <a:rPr 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=&gt;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BE" sz="2200" dirty="0" smtClean="0">
                <a:cs typeface="Consolas" panose="020B0609020204030204" pitchFamily="49" charset="0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nl-BE" sz="2200" dirty="0" smtClean="0">
                <a:cs typeface="Consolas" panose="020B0609020204030204" pitchFamily="49" charset="0"/>
              </a:rPr>
              <a:t>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(double)</a:t>
            </a:r>
            <a:r>
              <a:rPr lang="nl-BE" sz="2200" dirty="0">
                <a:cs typeface="Consolas" panose="020B0609020204030204" pitchFamily="49" charset="0"/>
              </a:rPr>
              <a:t>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nl-BE" sz="2200" dirty="0">
                <a:cs typeface="Consolas" panose="020B0609020204030204" pitchFamily="49" charset="0"/>
              </a:rPr>
              <a:t>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(long double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BE" sz="22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670762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28620"/>
            <a:ext cx="9906000" cy="808092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4400"/>
              </a:lnSpc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Gehele types</a:t>
            </a:r>
            <a:endParaRPr lang="nl-NL" sz="32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980728"/>
            <a:ext cx="8712968" cy="511256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2 soorten: </a:t>
            </a:r>
            <a:r>
              <a:rPr lang="nl-BE" sz="24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nl-BE" sz="2400" dirty="0" smtClean="0"/>
              <a:t> en </a:t>
            </a:r>
            <a:r>
              <a:rPr lang="nl-BE" sz="24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nl-BE" sz="2400" b="1" dirty="0" smtClean="0">
                <a:solidFill>
                  <a:schemeClr val="accent4"/>
                </a:solidFill>
              </a:rPr>
              <a:t> </a:t>
            </a:r>
          </a:p>
          <a:p>
            <a:pPr marL="708660" lvl="2" indent="-342900">
              <a:lnSpc>
                <a:spcPts val="3500"/>
              </a:lnSpc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/>
              <a:t>met </a:t>
            </a:r>
            <a:r>
              <a:rPr lang="nl-BE" sz="2400" dirty="0"/>
              <a:t>en zonder teken </a:t>
            </a:r>
            <a:r>
              <a:rPr lang="nl-BE" sz="2400" b="1" dirty="0">
                <a:sym typeface="Symbol"/>
              </a:rPr>
              <a:t></a:t>
            </a:r>
            <a:r>
              <a:rPr lang="nl-BE" sz="2400" b="1" dirty="0">
                <a:solidFill>
                  <a:schemeClr val="accent4"/>
                </a:solidFill>
                <a:sym typeface="Symbol"/>
              </a:rPr>
              <a:t> </a:t>
            </a:r>
            <a:r>
              <a:rPr lang="nl-BE" sz="2400" dirty="0" smtClean="0"/>
              <a:t>ander bereik!</a:t>
            </a:r>
          </a:p>
          <a:p>
            <a:pPr marL="708660" lvl="2" indent="-342900">
              <a:lnSpc>
                <a:spcPts val="3500"/>
              </a:lnSpc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/>
              <a:t>default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nl-BE" sz="2400" dirty="0"/>
              <a:t>, met uitzondering van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nl-BE" sz="2200" dirty="0" smtClean="0"/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Overzicht </a:t>
            </a:r>
            <a:r>
              <a:rPr lang="nl-BE" sz="2400" dirty="0" err="1" smtClean="0"/>
              <a:t>signed</a:t>
            </a:r>
            <a:r>
              <a:rPr lang="nl-BE" sz="2400" dirty="0" smtClean="0"/>
              <a:t> gehele types: </a:t>
            </a:r>
          </a:p>
        </p:txBody>
      </p:sp>
      <p:graphicFrame>
        <p:nvGraphicFramePr>
          <p:cNvPr id="6" name="Tijdelijke aanduiding voor inhoud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266809"/>
              </p:ext>
            </p:extLst>
          </p:nvPr>
        </p:nvGraphicFramePr>
        <p:xfrm>
          <a:off x="848544" y="3429000"/>
          <a:ext cx="8064896" cy="3261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7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7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/>
                        <a:t>type</a:t>
                      </a:r>
                      <a:endParaRPr lang="nl-B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/>
                        <a:t>synoniemen</a:t>
                      </a:r>
                      <a:endParaRPr lang="nl-B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nl-BE" sz="22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2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B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signed short,            signed short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nl-BE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nl-BE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nl-BE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</a:t>
                      </a:r>
                      <a:endParaRPr lang="nl-BE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signed long, signed long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long </a:t>
                      </a:r>
                      <a:r>
                        <a:rPr lang="nl-BE" sz="2200" b="0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(sinds C99)</a:t>
                      </a:r>
                      <a:endParaRPr lang="nl-BE" sz="2200" b="0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signed long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   signed long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nl-BE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679291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16632"/>
            <a:ext cx="8712968" cy="511256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Overzicht </a:t>
            </a:r>
            <a:r>
              <a:rPr lang="nl-BE" sz="2400" dirty="0" err="1" smtClean="0"/>
              <a:t>unsigned</a:t>
            </a:r>
            <a:r>
              <a:rPr lang="nl-BE" sz="2400" dirty="0" smtClean="0"/>
              <a:t> gehele types: </a:t>
            </a:r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1"/>
              </a:buClr>
            </a:pPr>
            <a:endParaRPr lang="nl-BE" sz="700" dirty="0"/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1"/>
              </a:buClr>
            </a:pPr>
            <a:endParaRPr lang="nl-BE" sz="1200" dirty="0" smtClean="0"/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1"/>
              </a:buClr>
            </a:pPr>
            <a:endParaRPr lang="nl-BE" sz="100" dirty="0"/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1"/>
              </a:buClr>
            </a:pPr>
            <a:endParaRPr lang="nl-BE" sz="3200" dirty="0" smtClean="0"/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1"/>
              </a:buClr>
            </a:pPr>
            <a:endParaRPr lang="nl-BE" sz="700" dirty="0"/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1"/>
              </a:buClr>
            </a:pPr>
            <a:endParaRPr lang="nl-BE" sz="900" dirty="0" smtClean="0"/>
          </a:p>
          <a:p>
            <a:pPr marL="342900" lvl="1" indent="-342900">
              <a:lnSpc>
                <a:spcPts val="3500"/>
              </a:lnSpc>
              <a:spcAft>
                <a:spcPts val="600"/>
              </a:spcAft>
              <a:buClr>
                <a:schemeClr val="accent1"/>
              </a:buClr>
            </a:pPr>
            <a:endParaRPr lang="nl-BE" sz="400" dirty="0"/>
          </a:p>
          <a:p>
            <a:pPr marL="892175" lvl="2" indent="-446088">
              <a:lnSpc>
                <a:spcPts val="3500"/>
              </a:lnSpc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err="1" smtClean="0"/>
              <a:t>Booleans</a:t>
            </a:r>
            <a:r>
              <a:rPr lang="nl-BE" sz="2400" dirty="0" smtClean="0"/>
              <a:t>: in </a:t>
            </a:r>
            <a:r>
              <a:rPr lang="nl-BE" sz="2400" i="1" dirty="0" err="1" smtClean="0"/>
              <a:t>stdbool.h</a:t>
            </a:r>
            <a:r>
              <a:rPr lang="nl-BE" sz="2400" dirty="0" smtClean="0"/>
              <a:t> worden ook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nl-BE" sz="2400" dirty="0" smtClean="0"/>
              <a:t> en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nl-BE" sz="2400" dirty="0" smtClean="0"/>
              <a:t> gedefinieerd (zonder </a:t>
            </a:r>
            <a:r>
              <a:rPr lang="nl-BE" sz="2400" i="1" dirty="0" err="1" smtClean="0"/>
              <a:t>stdbool.h</a:t>
            </a:r>
            <a:r>
              <a:rPr lang="nl-BE" sz="2400" dirty="0" smtClean="0"/>
              <a:t>: gebruik 0 of 1)</a:t>
            </a:r>
          </a:p>
          <a:p>
            <a:pPr marL="892175" lvl="2" indent="-446088">
              <a:lnSpc>
                <a:spcPts val="3500"/>
              </a:lnSpc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/>
              <a:t>Afhankelijk van de compiler is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nl-BE" sz="2400" dirty="0"/>
              <a:t> </a:t>
            </a:r>
            <a:r>
              <a:rPr lang="nl-BE" sz="2400" dirty="0" err="1"/>
              <a:t>synomien</a:t>
            </a:r>
            <a:r>
              <a:rPr lang="nl-BE" sz="2400" dirty="0"/>
              <a:t> met                                  		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/>
              <a:t>of 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nl-BE" sz="2400" dirty="0"/>
          </a:p>
        </p:txBody>
      </p:sp>
      <p:graphicFrame>
        <p:nvGraphicFramePr>
          <p:cNvPr id="6" name="Tijdelijke aanduiding voor inhoud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949177"/>
              </p:ext>
            </p:extLst>
          </p:nvPr>
        </p:nvGraphicFramePr>
        <p:xfrm>
          <a:off x="1064568" y="764704"/>
          <a:ext cx="6840760" cy="3688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/>
                        <a:t>type</a:t>
                      </a:r>
                      <a:endParaRPr lang="nl-B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/>
                        <a:t>synoniemen</a:t>
                      </a:r>
                      <a:endParaRPr lang="nl-B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nl-BE" sz="2200" b="0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(sinds C99)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(defined in </a:t>
                      </a:r>
                      <a:r>
                        <a:rPr lang="en-US" sz="22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nl-B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short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nl-BE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short int</a:t>
                      </a:r>
                      <a:endParaRPr lang="nl-BE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endParaRPr lang="nl-BE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nl-BE" sz="22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long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2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long long </a:t>
                      </a:r>
                      <a:r>
                        <a:rPr lang="nl-BE" sz="2200" b="0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(sinds C99)</a:t>
                      </a:r>
                      <a:endParaRPr lang="nl-BE" sz="2200" b="0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long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nl-BE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02744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28620"/>
            <a:ext cx="9906000" cy="808092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4400"/>
              </a:lnSpc>
              <a:spcAft>
                <a:spcPts val="0"/>
              </a:spcAft>
              <a:defRPr/>
            </a:pPr>
            <a:r>
              <a:rPr lang="nl-BE" sz="3600" b="1" dirty="0" err="1" smtClean="0">
                <a:solidFill>
                  <a:schemeClr val="accent3"/>
                </a:solidFill>
              </a:rPr>
              <a:t>Literals</a:t>
            </a:r>
            <a:endParaRPr lang="nl-NL" sz="32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980728"/>
            <a:ext cx="8712968" cy="511256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35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Gehele getallen:</a:t>
            </a:r>
          </a:p>
          <a:p>
            <a:pPr lvl="1">
              <a:spcBef>
                <a:spcPts val="1200"/>
              </a:spcBef>
              <a:buClrTx/>
              <a:buFont typeface="Wingdings" pitchFamily="2" charset="2"/>
              <a:buChar char="§"/>
            </a:pPr>
            <a:r>
              <a:rPr lang="en-US" sz="2400" dirty="0"/>
              <a:t>{prefix}</a:t>
            </a:r>
            <a:r>
              <a:rPr lang="en-US" sz="2400" baseline="-25000" dirty="0"/>
              <a:t>opt</a:t>
            </a:r>
            <a:r>
              <a:rPr lang="en-US" sz="2400" dirty="0"/>
              <a:t> {+|-}</a:t>
            </a:r>
            <a:r>
              <a:rPr lang="en-US" sz="2400" baseline="-25000" dirty="0"/>
              <a:t>opt </a:t>
            </a:r>
            <a:r>
              <a:rPr lang="en-US" sz="2400" dirty="0" err="1"/>
              <a:t>getal</a:t>
            </a:r>
            <a:r>
              <a:rPr lang="en-US" sz="2400" dirty="0"/>
              <a:t> {</a:t>
            </a:r>
            <a:r>
              <a:rPr lang="en-US" sz="2400" dirty="0" smtClean="0"/>
              <a:t>suffix}</a:t>
            </a:r>
            <a:r>
              <a:rPr lang="en-US" sz="2400" baseline="-25000" dirty="0" smtClean="0"/>
              <a:t>opt</a:t>
            </a:r>
            <a:endParaRPr lang="en-US" sz="2400" dirty="0" smtClean="0"/>
          </a:p>
          <a:p>
            <a:pPr lvl="1">
              <a:spcBef>
                <a:spcPts val="1200"/>
              </a:spcBef>
              <a:buClrTx/>
              <a:buFont typeface="Wingdings" pitchFamily="2" charset="2"/>
              <a:buChar char="§"/>
            </a:pPr>
            <a:r>
              <a:rPr lang="en-US" sz="2400" dirty="0" smtClean="0"/>
              <a:t>prefix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 smtClean="0"/>
              <a:t>decimaal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octaal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hexadecimaal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endParaRPr lang="en-US" sz="2400" dirty="0" smtClean="0">
              <a:solidFill>
                <a:schemeClr val="accent4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  <a:buClrTx/>
              <a:buFont typeface="Wingdings" pitchFamily="2" charset="2"/>
              <a:buChar char="§"/>
            </a:pPr>
            <a:r>
              <a:rPr lang="en-US" sz="2400" dirty="0" smtClean="0"/>
              <a:t>suffix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b="1" dirty="0"/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endParaRPr lang="en-US" sz="22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480" lvl="1" indent="0">
              <a:lnSpc>
                <a:spcPts val="3200"/>
              </a:lnSpc>
              <a:spcBef>
                <a:spcPts val="600"/>
              </a:spcBef>
              <a:buClrTx/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long: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unsigned long: 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endParaRPr lang="en-US" sz="22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480" lvl="1" indent="0">
              <a:lnSpc>
                <a:spcPts val="3200"/>
              </a:lnSpc>
              <a:spcBef>
                <a:spcPts val="600"/>
              </a:spcBef>
              <a:buClrTx/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long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ull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ULL</a:t>
            </a:r>
            <a:endParaRPr lang="en-US" sz="22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8650" lvl="2" indent="-263525">
              <a:lnSpc>
                <a:spcPts val="3500"/>
              </a:lnSpc>
              <a:buClrTx/>
              <a:buFont typeface="Wingdings" panose="05000000000000000000" pitchFamily="2" charset="2"/>
              <a:buChar char="§"/>
            </a:pPr>
            <a:r>
              <a:rPr lang="nl-BE" sz="2400" u="sng" dirty="0" smtClean="0"/>
              <a:t>Voorbeelden</a:t>
            </a:r>
            <a:r>
              <a:rPr lang="nl-BE" sz="2400" dirty="0" smtClean="0"/>
              <a:t>:</a:t>
            </a:r>
            <a:r>
              <a:rPr lang="nl-BE" sz="2200" dirty="0"/>
              <a:t/>
            </a:r>
            <a:br>
              <a:rPr lang="nl-BE" sz="2200" dirty="0"/>
            </a:br>
            <a:r>
              <a:rPr lang="nl-BE" sz="2200" dirty="0" smtClean="0"/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0x200;	unsigned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512U;</a:t>
            </a:r>
          </a:p>
          <a:p>
            <a:pPr marL="365125" lvl="2" indent="0">
              <a:lnSpc>
                <a:spcPts val="3500"/>
              </a:lnSpc>
              <a:spcBef>
                <a:spcPts val="0"/>
              </a:spcBef>
              <a:buClrTx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unsigned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0Xf0FUL; </a:t>
            </a:r>
          </a:p>
          <a:p>
            <a:pPr marL="365125" lvl="2" indent="0">
              <a:lnSpc>
                <a:spcPts val="3500"/>
              </a:lnSpc>
              <a:spcBef>
                <a:spcPts val="0"/>
              </a:spcBef>
              <a:buClrTx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0777ll;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169897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260648"/>
            <a:ext cx="8712968" cy="511256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35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Reële </a:t>
            </a:r>
            <a:r>
              <a:rPr lang="nl-BE" sz="2400" dirty="0"/>
              <a:t>getallen:</a:t>
            </a:r>
          </a:p>
          <a:p>
            <a:pPr lvl="1">
              <a:spcBef>
                <a:spcPts val="1200"/>
              </a:spcBef>
              <a:buClrTx/>
              <a:buFont typeface="Wingdings" pitchFamily="2" charset="2"/>
              <a:buChar char="§"/>
            </a:pPr>
            <a:r>
              <a:rPr lang="en-US" sz="2400" dirty="0"/>
              <a:t>{+|-}</a:t>
            </a:r>
            <a:r>
              <a:rPr lang="en-US" sz="2400" baseline="-25000" dirty="0"/>
              <a:t>opt</a:t>
            </a:r>
            <a:r>
              <a:rPr lang="en-US" sz="2400" dirty="0"/>
              <a:t> </a:t>
            </a:r>
            <a:r>
              <a:rPr lang="en-US" sz="2400" dirty="0" err="1"/>
              <a:t>getal.getal</a:t>
            </a:r>
            <a:r>
              <a:rPr lang="en-US" sz="2400" dirty="0"/>
              <a:t> {{</a:t>
            </a:r>
            <a:r>
              <a:rPr lang="en-US" sz="2400" dirty="0" err="1"/>
              <a:t>e|E</a:t>
            </a:r>
            <a:r>
              <a:rPr lang="en-US" sz="2400" dirty="0"/>
              <a:t>} {+|-}</a:t>
            </a:r>
            <a:r>
              <a:rPr lang="en-US" sz="2400" baseline="-25000" dirty="0"/>
              <a:t>opt</a:t>
            </a:r>
            <a:r>
              <a:rPr lang="en-US" sz="2400" dirty="0"/>
              <a:t> </a:t>
            </a:r>
            <a:r>
              <a:rPr lang="en-US" sz="2400" dirty="0" err="1"/>
              <a:t>getal</a:t>
            </a:r>
            <a:r>
              <a:rPr lang="en-US" sz="2400" dirty="0"/>
              <a:t>}</a:t>
            </a:r>
            <a:r>
              <a:rPr lang="en-US" sz="2400" baseline="-25000" dirty="0"/>
              <a:t>opt</a:t>
            </a:r>
            <a:r>
              <a:rPr lang="en-US" sz="2400" dirty="0"/>
              <a:t> {</a:t>
            </a:r>
            <a:r>
              <a:rPr lang="en-US" sz="2400" dirty="0" smtClean="0"/>
              <a:t>suffix}</a:t>
            </a:r>
            <a:r>
              <a:rPr lang="en-US" sz="2400" baseline="-25000" dirty="0" smtClean="0"/>
              <a:t>opt</a:t>
            </a:r>
            <a:endParaRPr lang="en-US" sz="2400" dirty="0"/>
          </a:p>
          <a:p>
            <a:pPr lvl="1">
              <a:lnSpc>
                <a:spcPts val="3200"/>
              </a:lnSpc>
              <a:spcBef>
                <a:spcPts val="1200"/>
              </a:spcBef>
              <a:buClrTx/>
              <a:buFont typeface="Wingdings" pitchFamily="2" charset="2"/>
              <a:buChar char="§"/>
            </a:pPr>
            <a:r>
              <a:rPr lang="en-US" sz="2400" dirty="0" smtClean="0"/>
              <a:t>suffix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b="1" dirty="0"/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double: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float: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 double: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en-US" sz="22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8650" lvl="2" indent="-263525">
              <a:lnSpc>
                <a:spcPts val="3500"/>
              </a:lnSpc>
              <a:buClrTx/>
              <a:buFont typeface="Wingdings" panose="05000000000000000000" pitchFamily="2" charset="2"/>
              <a:buChar char="§"/>
            </a:pPr>
            <a:r>
              <a:rPr lang="nl-BE" sz="2400" u="sng" dirty="0" smtClean="0"/>
              <a:t>Voorbeelden</a:t>
            </a:r>
            <a:r>
              <a:rPr lang="nl-BE" sz="2400" dirty="0" smtClean="0"/>
              <a:t>:</a:t>
            </a:r>
            <a:r>
              <a:rPr lang="nl-BE" sz="2200" dirty="0"/>
              <a:t/>
            </a:r>
            <a:br>
              <a:rPr lang="nl-BE" sz="2200" dirty="0"/>
            </a:br>
            <a:r>
              <a:rPr lang="nl-BE" sz="2200" dirty="0"/>
              <a:t>	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= 123.456F; </a:t>
            </a:r>
            <a:endParaRPr lang="nl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125" lvl="2" indent="0">
              <a:lnSpc>
                <a:spcPts val="3500"/>
              </a:lnSpc>
              <a:spcBef>
                <a:spcPts val="0"/>
              </a:spcBef>
              <a:buClrTx/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ld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987E-7l;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lnSpc>
                <a:spcPts val="3500"/>
              </a:lnSpc>
              <a:spcBef>
                <a:spcPts val="18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Karakters: tussen enkele aanhalingstekens </a:t>
            </a:r>
            <a:br>
              <a:rPr lang="nl-BE" sz="2400" dirty="0" smtClean="0"/>
            </a:br>
            <a:r>
              <a:rPr lang="nl-BE" sz="2400" dirty="0" smtClean="0"/>
              <a:t>	</a:t>
            </a:r>
            <a:r>
              <a:rPr lang="nl-BE" sz="2400" u="sng" dirty="0" smtClean="0"/>
              <a:t>b.v.</a:t>
            </a:r>
            <a:r>
              <a:rPr lang="nl-BE" sz="2400" dirty="0" smtClean="0"/>
              <a:t>	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'?', '\n', '\t', '\"', '\\', …</a:t>
            </a:r>
          </a:p>
          <a:p>
            <a:pPr marL="342900" lvl="1" indent="-342900"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Strings: tussen </a:t>
            </a:r>
            <a:r>
              <a:rPr lang="nl-BE" sz="2400" dirty="0"/>
              <a:t>dubbele </a:t>
            </a:r>
            <a:r>
              <a:rPr lang="nl-BE" sz="2400" dirty="0" smtClean="0"/>
              <a:t>aanhalingstekens</a:t>
            </a:r>
            <a:r>
              <a:rPr lang="nl-BE" sz="2400" dirty="0"/>
              <a:t/>
            </a:r>
            <a:br>
              <a:rPr lang="nl-BE" sz="2400" dirty="0"/>
            </a:br>
            <a:r>
              <a:rPr lang="nl-BE" sz="2400" dirty="0"/>
              <a:t>	</a:t>
            </a:r>
            <a:r>
              <a:rPr lang="nl-BE" sz="2400" u="sng" dirty="0"/>
              <a:t>b.v.</a:t>
            </a:r>
            <a:r>
              <a:rPr lang="nl-BE" sz="2400" dirty="0"/>
              <a:t> </a:t>
            </a:r>
            <a:r>
              <a:rPr lang="nl-BE" sz="2400" dirty="0" smtClean="0"/>
              <a:t> 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"dit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tekst"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13040" y="5845234"/>
            <a:ext cx="331236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/>
              <a:t>LET OP </a:t>
            </a:r>
            <a:r>
              <a:rPr lang="en-US" sz="2400" b="1" i="0" dirty="0" smtClean="0"/>
              <a:t>:  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b="1" i="0" dirty="0" smtClean="0"/>
              <a:t>  </a:t>
            </a:r>
            <a:r>
              <a:rPr lang="en-US" sz="2400" b="1" i="0" dirty="0">
                <a:sym typeface="Symbol" pitchFamily="18" charset="2"/>
              </a:rPr>
              <a:t>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i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a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i="0" dirty="0" smtClean="0">
                <a:sym typeface="Symbol" pitchFamily="18" charset="2"/>
              </a:rPr>
              <a:t> </a:t>
            </a:r>
            <a:endParaRPr lang="en-US" sz="2400" b="1" i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976575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52716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4400"/>
              </a:lnSpc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Constanten</a:t>
            </a:r>
            <a:endParaRPr lang="nl-NL" sz="32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052736"/>
            <a:ext cx="8784976" cy="1512168"/>
          </a:xfrm>
        </p:spPr>
        <p:txBody>
          <a:bodyPr>
            <a:noAutofit/>
          </a:bodyPr>
          <a:lstStyle/>
          <a:p>
            <a:pPr marL="354013" lvl="1" indent="-354013">
              <a:lnSpc>
                <a:spcPts val="33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Syntax (sinds C99): </a:t>
            </a:r>
            <a:endParaRPr lang="nl-BE" sz="2800" dirty="0"/>
          </a:p>
          <a:p>
            <a:pPr marL="41148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nl-BE" sz="2400" b="1" dirty="0">
                <a:latin typeface="Courier New" pitchFamily="49" charset="0"/>
              </a:rPr>
              <a:t>	</a:t>
            </a:r>
            <a:r>
              <a:rPr lang="nl-BE" sz="24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i="1" dirty="0"/>
              <a:t>type</a:t>
            </a:r>
            <a:r>
              <a:rPr lang="nl-BE" sz="2400" dirty="0"/>
              <a:t> </a:t>
            </a:r>
            <a:r>
              <a:rPr lang="nl-BE" sz="2400" dirty="0" smtClean="0"/>
              <a:t> </a:t>
            </a:r>
            <a:r>
              <a:rPr lang="nl-BE" sz="2400" i="1" dirty="0" smtClean="0"/>
              <a:t>NAAM</a:t>
            </a:r>
            <a:r>
              <a:rPr lang="nl-BE" sz="2400" dirty="0" smtClean="0"/>
              <a:t>  =  </a:t>
            </a:r>
            <a:r>
              <a:rPr lang="nl-BE" sz="2400" i="1" dirty="0" smtClean="0"/>
              <a:t>waarde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;</a:t>
            </a:r>
            <a:endParaRPr lang="nl-BE" sz="2400" dirty="0">
              <a:solidFill>
                <a:prstClr val="black"/>
              </a:solidFill>
            </a:endParaRPr>
          </a:p>
          <a:p>
            <a:pPr marL="354013" lvl="1" indent="0">
              <a:lnSpc>
                <a:spcPts val="3300"/>
              </a:lnSpc>
              <a:spcBef>
                <a:spcPts val="1200"/>
              </a:spcBef>
              <a:buClr>
                <a:schemeClr val="accent1"/>
              </a:buClr>
              <a:buNone/>
            </a:pPr>
            <a:r>
              <a:rPr lang="nl-BE" sz="2400" u="sng" dirty="0" smtClean="0">
                <a:solidFill>
                  <a:prstClr val="black"/>
                </a:solidFill>
              </a:rPr>
              <a:t>Voorbeeld</a:t>
            </a:r>
          </a:p>
          <a:p>
            <a:pPr marL="0" lvl="1" indent="0">
              <a:lnSpc>
                <a:spcPts val="3300"/>
              </a:lnSpc>
              <a:buClr>
                <a:srgbClr val="646B86"/>
              </a:buClr>
              <a:buNone/>
            </a:pPr>
            <a:r>
              <a:rPr lang="nl-BE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nl-BE" sz="2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2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nl-BE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Pi = 3.14159f</a:t>
            </a:r>
            <a:r>
              <a:rPr lang="nl-BE" sz="2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54013" lvl="1" indent="-354013">
              <a:lnSpc>
                <a:spcPts val="33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/>
              <a:t>Syntax </a:t>
            </a:r>
            <a:r>
              <a:rPr lang="nl-BE" sz="2400" dirty="0" smtClean="0"/>
              <a:t>ANSI C: </a:t>
            </a:r>
            <a:endParaRPr lang="nl-BE" sz="2800" dirty="0"/>
          </a:p>
          <a:p>
            <a:pPr marL="41148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nl-BE" sz="2400" b="1" dirty="0">
                <a:latin typeface="Courier New" pitchFamily="49" charset="0"/>
              </a:rPr>
              <a:t>	</a:t>
            </a:r>
            <a:r>
              <a:rPr lang="nl-BE" sz="24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nl-BE" sz="24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nl-BE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i="1" dirty="0" smtClean="0"/>
              <a:t>NAAM</a:t>
            </a:r>
            <a:r>
              <a:rPr lang="nl-BE" sz="2400" dirty="0" smtClean="0"/>
              <a:t>   </a:t>
            </a:r>
            <a:r>
              <a:rPr lang="nl-BE" sz="2400" i="1" dirty="0" smtClean="0"/>
              <a:t>waarde</a:t>
            </a:r>
            <a:endParaRPr lang="nl-BE" sz="2400" dirty="0">
              <a:solidFill>
                <a:prstClr val="black"/>
              </a:solidFill>
            </a:endParaRPr>
          </a:p>
          <a:p>
            <a:pPr marL="354013" lvl="1" indent="0">
              <a:lnSpc>
                <a:spcPts val="3300"/>
              </a:lnSpc>
              <a:spcBef>
                <a:spcPts val="1200"/>
              </a:spcBef>
              <a:buClr>
                <a:schemeClr val="accent1"/>
              </a:buClr>
              <a:buNone/>
            </a:pPr>
            <a:r>
              <a:rPr lang="nl-BE" sz="2400" u="sng" dirty="0">
                <a:solidFill>
                  <a:prstClr val="black"/>
                </a:solidFill>
              </a:rPr>
              <a:t>Voorbeeld</a:t>
            </a:r>
          </a:p>
          <a:p>
            <a:pPr marL="0" lvl="1" indent="0">
              <a:lnSpc>
                <a:spcPts val="3300"/>
              </a:lnSpc>
              <a:buClr>
                <a:srgbClr val="646B86"/>
              </a:buClr>
              <a:buNone/>
            </a:pPr>
            <a:r>
              <a:rPr lang="nl-BE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PI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3.14159f</a:t>
            </a:r>
            <a:endParaRPr lang="nl-BE" sz="22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lnSpc>
                <a:spcPts val="3300"/>
              </a:lnSpc>
              <a:buClr>
                <a:srgbClr val="646B86"/>
              </a:buClr>
              <a:buNone/>
            </a:pPr>
            <a:endParaRPr lang="nl-BE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nl-BE" sz="900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647655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980728"/>
            <a:ext cx="9505056" cy="3096344"/>
          </a:xfrm>
        </p:spPr>
        <p:txBody>
          <a:bodyPr>
            <a:noAutofit/>
          </a:bodyPr>
          <a:lstStyle/>
          <a:p>
            <a:pPr marL="357188" lvl="1" indent="-357188">
              <a:lnSpc>
                <a:spcPts val="3500"/>
              </a:lnSpc>
              <a:spcAft>
                <a:spcPts val="600"/>
              </a:spcAft>
              <a:buClr>
                <a:schemeClr val="accent4"/>
              </a:buClr>
              <a:buFont typeface="+mj-lt"/>
              <a:buAutoNum type="arabicPeriod"/>
            </a:pPr>
            <a:r>
              <a:rPr lang="nl-BE" sz="2800" b="1" dirty="0" smtClean="0">
                <a:solidFill>
                  <a:schemeClr val="accent4"/>
                </a:solidFill>
              </a:rPr>
              <a:t>Bij toekenningsopdrachten</a:t>
            </a:r>
          </a:p>
          <a:p>
            <a:pPr marL="712788" lvl="1" indent="-265113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prstClr val="black"/>
                </a:solidFill>
              </a:rPr>
              <a:t>impliciete </a:t>
            </a:r>
            <a:r>
              <a:rPr lang="nl-BE" sz="2400" dirty="0">
                <a:solidFill>
                  <a:prstClr val="black"/>
                </a:solidFill>
              </a:rPr>
              <a:t>(= automatische) </a:t>
            </a:r>
            <a:r>
              <a:rPr lang="nl-BE" sz="2400" dirty="0" smtClean="0">
                <a:solidFill>
                  <a:prstClr val="black"/>
                </a:solidFill>
              </a:rPr>
              <a:t>conversies in C</a:t>
            </a:r>
          </a:p>
          <a:p>
            <a:pPr marL="712788" lvl="1" indent="-265113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e</a:t>
            </a:r>
            <a:r>
              <a:rPr lang="en-US" sz="2400" dirty="0" err="1" smtClean="0">
                <a:solidFill>
                  <a:prstClr val="black"/>
                </a:solidFill>
              </a:rPr>
              <a:t>ventueel</a:t>
            </a:r>
            <a:r>
              <a:rPr lang="en-US" sz="2400" dirty="0" smtClean="0">
                <a:solidFill>
                  <a:prstClr val="black"/>
                </a:solidFill>
              </a:rPr>
              <a:t> warning </a:t>
            </a:r>
            <a:r>
              <a:rPr lang="en-US" sz="2400" dirty="0" err="1" smtClean="0">
                <a:solidFill>
                  <a:prstClr val="black"/>
                </a:solidFill>
              </a:rPr>
              <a:t>voor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toekenningsopdrachten</a:t>
            </a:r>
            <a:r>
              <a:rPr lang="en-US" sz="2400" dirty="0" smtClean="0">
                <a:solidFill>
                  <a:prstClr val="black"/>
                </a:solidFill>
              </a:rPr>
              <a:t> die </a:t>
            </a:r>
            <a:r>
              <a:rPr lang="en-US" sz="2400" dirty="0" err="1" smtClean="0">
                <a:solidFill>
                  <a:prstClr val="black"/>
                </a:solidFill>
              </a:rPr>
              <a:t>informatie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kunnen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verliezen</a:t>
            </a:r>
            <a:r>
              <a:rPr lang="en-US" sz="2400" dirty="0" smtClean="0">
                <a:solidFill>
                  <a:prstClr val="black"/>
                </a:solidFill>
              </a:rPr>
              <a:t> (van wider </a:t>
            </a:r>
            <a:r>
              <a:rPr lang="en-US" sz="2400" dirty="0" err="1" smtClean="0">
                <a:solidFill>
                  <a:prstClr val="black"/>
                </a:solidFill>
              </a:rPr>
              <a:t>naar</a:t>
            </a:r>
            <a:r>
              <a:rPr lang="en-US" sz="2400" dirty="0" smtClean="0">
                <a:solidFill>
                  <a:prstClr val="black"/>
                </a:solidFill>
              </a:rPr>
              <a:t> narrower type)</a:t>
            </a:r>
            <a:endParaRPr lang="nl-BE" sz="2800" b="1" dirty="0" smtClean="0">
              <a:solidFill>
                <a:schemeClr val="accent4"/>
              </a:solidFill>
            </a:endParaRPr>
          </a:p>
          <a:p>
            <a:pPr marL="712788" indent="-265113">
              <a:lnSpc>
                <a:spcPts val="3200"/>
              </a:lnSpc>
              <a:spcBef>
                <a:spcPts val="0"/>
              </a:spcBef>
              <a:buClr>
                <a:schemeClr val="accent2"/>
              </a:buClr>
            </a:pPr>
            <a:r>
              <a:rPr lang="nl-BE" sz="2400" b="0" u="sng" dirty="0" smtClean="0">
                <a:cs typeface="Courier New" pitchFamily="49" charset="0"/>
              </a:rPr>
              <a:t>Voorbeelden</a:t>
            </a:r>
            <a:r>
              <a:rPr lang="nl-BE" sz="2400" b="0" dirty="0" smtClean="0">
                <a:cs typeface="Courier New" pitchFamily="49" charset="0"/>
              </a:rPr>
              <a:t>:</a:t>
            </a:r>
          </a:p>
          <a:p>
            <a:pPr marL="712788" indent="-265113">
              <a:lnSpc>
                <a:spcPts val="2800"/>
              </a:lnSpc>
              <a:spcBef>
                <a:spcPts val="600"/>
              </a:spcBef>
              <a:buNone/>
            </a:pPr>
            <a:r>
              <a:rPr lang="nl-B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x = 2.8;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// double → float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712788" indent="-265113">
              <a:lnSpc>
                <a:spcPts val="2800"/>
              </a:lnSpc>
              <a:spcBef>
                <a:spcPts val="600"/>
              </a:spcBef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	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x;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// float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→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357188" lvl="1" indent="-357188">
              <a:lnSpc>
                <a:spcPts val="3500"/>
              </a:lnSpc>
              <a:spcBef>
                <a:spcPts val="2400"/>
              </a:spcBef>
              <a:spcAft>
                <a:spcPts val="600"/>
              </a:spcAft>
              <a:buClr>
                <a:schemeClr val="accent4"/>
              </a:buClr>
              <a:buFont typeface="+mj-lt"/>
              <a:buAutoNum type="arabicPeriod" startAt="2"/>
            </a:pPr>
            <a:r>
              <a:rPr lang="nl-BE" sz="2800" b="1" dirty="0" smtClean="0">
                <a:solidFill>
                  <a:schemeClr val="accent4"/>
                </a:solidFill>
              </a:rPr>
              <a:t>Bij rekenkundige opdrachten</a:t>
            </a:r>
          </a:p>
          <a:p>
            <a:pPr marL="712788" lvl="1" indent="-265113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prstClr val="black"/>
                </a:solidFill>
              </a:rPr>
              <a:t>treden </a:t>
            </a:r>
            <a:r>
              <a:rPr lang="nl-BE" sz="2400" dirty="0">
                <a:solidFill>
                  <a:prstClr val="black"/>
                </a:solidFill>
              </a:rPr>
              <a:t>op bij binaire operatoren waarbij operandi </a:t>
            </a:r>
            <a:r>
              <a:rPr lang="nl-BE" sz="2400" dirty="0" smtClean="0">
                <a:solidFill>
                  <a:prstClr val="black"/>
                </a:solidFill>
              </a:rPr>
              <a:t>van ≠ type </a:t>
            </a:r>
            <a:r>
              <a:rPr lang="nl-BE" sz="2400" dirty="0">
                <a:solidFill>
                  <a:prstClr val="black"/>
                </a:solidFill>
              </a:rPr>
              <a:t>zijn</a:t>
            </a:r>
          </a:p>
          <a:p>
            <a:pPr marL="712788" lvl="1" indent="-265113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err="1">
                <a:solidFill>
                  <a:prstClr val="black"/>
                </a:solidFill>
              </a:rPr>
              <a:t>widening</a:t>
            </a:r>
            <a:r>
              <a:rPr lang="nl-BE" sz="2400" dirty="0">
                <a:solidFill>
                  <a:prstClr val="black"/>
                </a:solidFill>
              </a:rPr>
              <a:t> van </a:t>
            </a:r>
            <a:r>
              <a:rPr lang="nl-BE" sz="2400" dirty="0" err="1">
                <a:solidFill>
                  <a:prstClr val="black"/>
                </a:solidFill>
              </a:rPr>
              <a:t>narrower</a:t>
            </a:r>
            <a:r>
              <a:rPr lang="nl-BE" sz="2400" dirty="0">
                <a:solidFill>
                  <a:prstClr val="black"/>
                </a:solidFill>
              </a:rPr>
              <a:t> type naar </a:t>
            </a:r>
            <a:r>
              <a:rPr lang="nl-BE" sz="2400" dirty="0" err="1">
                <a:solidFill>
                  <a:prstClr val="black"/>
                </a:solidFill>
              </a:rPr>
              <a:t>wider</a:t>
            </a:r>
            <a:r>
              <a:rPr lang="nl-BE" sz="2400" dirty="0">
                <a:solidFill>
                  <a:prstClr val="black"/>
                </a:solidFill>
              </a:rPr>
              <a:t> </a:t>
            </a:r>
            <a:r>
              <a:rPr lang="nl-BE" sz="2400" dirty="0" smtClean="0">
                <a:solidFill>
                  <a:prstClr val="black"/>
                </a:solidFill>
              </a:rPr>
              <a:t>type</a:t>
            </a:r>
          </a:p>
          <a:p>
            <a:pPr marL="712788" lvl="1" indent="-265113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u="sng" dirty="0" smtClean="0"/>
              <a:t>Voorbeeld</a:t>
            </a:r>
            <a:r>
              <a:rPr lang="nl-BE" sz="2400" dirty="0" smtClean="0"/>
              <a:t>:    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x += 2.5; // float → double, double → float</a:t>
            </a:r>
            <a:endParaRPr lang="nl-BE" sz="2800" b="1" dirty="0" smtClean="0">
              <a:solidFill>
                <a:schemeClr val="accent4"/>
              </a:solidFill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19</a:t>
            </a:fld>
            <a:endParaRPr lang="nl-NL" sz="1600" dirty="0" smtClean="0"/>
          </a:p>
        </p:txBody>
      </p:sp>
      <p:sp>
        <p:nvSpPr>
          <p:cNvPr id="6" name="AutoShape 2"/>
          <p:cNvSpPr txBox="1">
            <a:spLocks noChangeArrowheads="1"/>
          </p:cNvSpPr>
          <p:nvPr/>
        </p:nvSpPr>
        <p:spPr>
          <a:xfrm>
            <a:off x="0" y="16040"/>
            <a:ext cx="9906000" cy="87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Impliciete conversies  </a:t>
            </a:r>
            <a:endParaRPr lang="nl-NL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17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80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17436" y="1181645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Situering programmeertaal C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Eerste C-programma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 </a:t>
            </a:r>
            <a:r>
              <a:rPr lang="nl-BE" sz="2800" dirty="0"/>
              <a:t>Variabelen en fundamentele datatypes </a:t>
            </a:r>
            <a:endParaRPr lang="nl-BE" sz="2800" dirty="0" smtClean="0"/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Operatoren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>
                <a:solidFill>
                  <a:srgbClr val="000000"/>
                </a:solidFill>
              </a:rPr>
              <a:t>Controlestructuren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Elementaire I/O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Functies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Arrays en toepassingen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6535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</a:t>
            </a:fld>
            <a:endParaRPr lang="nl-NL" sz="16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28620"/>
            <a:ext cx="9906000" cy="736084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4400"/>
              </a:lnSpc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Expliciete conversies (= casten)</a:t>
            </a:r>
            <a:endParaRPr lang="nl-NL" sz="32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5975" y="908720"/>
            <a:ext cx="8687465" cy="151216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32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/>
              <a:t>expliciet forceren van conversie</a:t>
            </a:r>
          </a:p>
          <a:p>
            <a:pPr marL="342900" lvl="1" indent="-342900">
              <a:lnSpc>
                <a:spcPts val="32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/>
              <a:t>syntax</a:t>
            </a:r>
            <a:r>
              <a:rPr lang="nl-BE" sz="2400" dirty="0"/>
              <a:t>: </a:t>
            </a:r>
            <a:br>
              <a:rPr lang="nl-BE" sz="2400" dirty="0"/>
            </a:br>
            <a:r>
              <a:rPr lang="nl-BE" sz="2400" dirty="0"/>
              <a:t>	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BE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uitdrukking</a:t>
            </a:r>
            <a:endParaRPr lang="nl-BE" sz="2400" i="1" dirty="0"/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u="sng" dirty="0" smtClean="0">
                <a:cs typeface="Courier New" pitchFamily="49" charset="0"/>
              </a:rPr>
              <a:t>Voorbeeld</a:t>
            </a:r>
            <a:r>
              <a:rPr lang="nl-BE" sz="2400" b="0" dirty="0" smtClean="0">
                <a:cs typeface="Courier New" pitchFamily="49" charset="0"/>
              </a:rPr>
              <a:t>:</a:t>
            </a:r>
          </a:p>
          <a:p>
            <a:pPr marL="11430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fr-BE" dirty="0" smtClean="0">
                <a:latin typeface="Consolas" pitchFamily="49" charset="0"/>
                <a:cs typeface="Consolas" pitchFamily="49" charset="0"/>
              </a:rPr>
              <a:t>  	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d 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= 13.7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1430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	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i = (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)d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;  //i 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krijgt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 err="1">
                <a:latin typeface="Consolas" pitchFamily="49" charset="0"/>
                <a:cs typeface="Consolas" pitchFamily="49" charset="0"/>
              </a:rPr>
              <a:t>waarde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13</a:t>
            </a:r>
          </a:p>
          <a:p>
            <a:pPr marL="11430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fr-FR" sz="2200" dirty="0" smtClean="0">
                <a:latin typeface="Consolas" pitchFamily="49" charset="0"/>
                <a:cs typeface="Consolas" pitchFamily="49" charset="0"/>
              </a:rPr>
              <a:t>  	double d = (double)i / 3;</a:t>
            </a:r>
            <a:endParaRPr lang="fr-BE" sz="2200" dirty="0" smtClean="0">
              <a:latin typeface="Consolas" pitchFamily="49" charset="0"/>
              <a:cs typeface="Consolas" pitchFamily="49" charset="0"/>
            </a:endParaRPr>
          </a:p>
          <a:p>
            <a:pPr lvl="0">
              <a:lnSpc>
                <a:spcPts val="3400"/>
              </a:lnSpc>
              <a:spcBef>
                <a:spcPts val="1200"/>
              </a:spcBef>
              <a:buClr>
                <a:schemeClr val="accent2"/>
              </a:buClr>
            </a:pPr>
            <a:r>
              <a:rPr lang="nl-BE" sz="2400" dirty="0" smtClean="0"/>
              <a:t>gebruik casts om aan te geven wat de bedoeling is!</a:t>
            </a:r>
            <a:br>
              <a:rPr lang="nl-BE" sz="2400" dirty="0" smtClean="0"/>
            </a:br>
            <a:r>
              <a:rPr lang="nl-BE" sz="2400" dirty="0" smtClean="0"/>
              <a:t>  (steun niet te veel op impliciete conversieregels)</a:t>
            </a:r>
          </a:p>
          <a:p>
            <a:pPr marL="354013" indent="-354013">
              <a:spcBef>
                <a:spcPts val="1200"/>
              </a:spcBef>
              <a:buClr>
                <a:schemeClr val="accent2"/>
              </a:buClr>
            </a:pPr>
            <a:r>
              <a:rPr lang="en-US" sz="2400" u="sng" dirty="0" err="1"/>
              <a:t>Voorbeeld</a:t>
            </a:r>
            <a:r>
              <a:rPr lang="en-US" sz="2400" dirty="0"/>
              <a:t>: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conversies.c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533965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1902" y="22385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340768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Situering programmeertaal C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Eerste C-programma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 </a:t>
            </a:r>
            <a:r>
              <a:rPr lang="nl-BE" sz="2800" dirty="0">
                <a:solidFill>
                  <a:schemeClr val="tx2"/>
                </a:solidFill>
              </a:rPr>
              <a:t>Variabelen en fundamentele datatypes </a:t>
            </a:r>
            <a:endParaRPr lang="nl-BE" sz="2800" dirty="0" smtClean="0">
              <a:solidFill>
                <a:schemeClr val="tx2"/>
              </a:solidFill>
            </a:endParaRP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b="1" dirty="0" smtClean="0">
                <a:solidFill>
                  <a:schemeClr val="accent2"/>
                </a:solidFill>
              </a:rPr>
              <a:t>Operatoren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>
                <a:solidFill>
                  <a:srgbClr val="000000"/>
                </a:solidFill>
              </a:rPr>
              <a:t>Controlestructuren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Elementaire I/O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Functies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Arrays en toepassingen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6425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338672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28620"/>
            <a:ext cx="9883456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Operatoren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081872"/>
            <a:ext cx="9217024" cy="5256584"/>
          </a:xfrm>
        </p:spPr>
        <p:txBody>
          <a:bodyPr>
            <a:noAutofit/>
          </a:bodyPr>
          <a:lstStyle/>
          <a:p>
            <a:pPr marL="354013" indent="-354013">
              <a:spcBef>
                <a:spcPts val="12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>
                <a:solidFill>
                  <a:srgbClr val="000000"/>
                </a:solidFill>
              </a:rPr>
              <a:t>rekenkundige operatoren: 	      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-  *  /  %</a:t>
            </a:r>
          </a:p>
          <a:p>
            <a:pPr marL="354013" indent="-354013">
              <a:spcBef>
                <a:spcPts val="12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srgbClr val="000000"/>
                </a:solidFill>
              </a:rPr>
              <a:t>assignatie-operatoren</a:t>
            </a:r>
            <a:r>
              <a:rPr lang="nl-BE" sz="2600" dirty="0">
                <a:solidFill>
                  <a:srgbClr val="000000"/>
                </a:solidFill>
              </a:rPr>
              <a:t>:		      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 +=  -=  *=  /=  %=</a:t>
            </a:r>
          </a:p>
          <a:p>
            <a:pPr marL="354013" indent="-354013" eaLnBrk="1" hangingPunct="1">
              <a:spcBef>
                <a:spcPts val="12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srgbClr val="000000"/>
                </a:solidFill>
              </a:rPr>
              <a:t>auto-</a:t>
            </a:r>
            <a:r>
              <a:rPr lang="nl-BE" sz="2600" dirty="0" smtClean="0">
                <a:solidFill>
                  <a:srgbClr val="000000"/>
                </a:solidFill>
              </a:rPr>
              <a:t>(in/de)</a:t>
            </a:r>
            <a:r>
              <a:rPr lang="nl-BE" sz="2600" dirty="0" err="1" smtClean="0">
                <a:solidFill>
                  <a:srgbClr val="000000"/>
                </a:solidFill>
              </a:rPr>
              <a:t>crement</a:t>
            </a:r>
            <a:r>
              <a:rPr lang="nl-BE" sz="2600" dirty="0" smtClean="0">
                <a:solidFill>
                  <a:srgbClr val="000000"/>
                </a:solidFill>
              </a:rPr>
              <a:t> </a:t>
            </a:r>
            <a:r>
              <a:rPr lang="nl-BE" sz="2600" dirty="0">
                <a:solidFill>
                  <a:srgbClr val="000000"/>
                </a:solidFill>
              </a:rPr>
              <a:t>operatoren: </a:t>
            </a:r>
            <a:r>
              <a:rPr lang="nl-BE" sz="2600" dirty="0" smtClean="0">
                <a:solidFill>
                  <a:srgbClr val="000000"/>
                </a:solidFill>
              </a:rPr>
              <a:t>  </a:t>
            </a:r>
            <a:r>
              <a:rPr lang="nl-BE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--</a:t>
            </a:r>
            <a:endParaRPr lang="nl-BE" sz="2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3" indent="-354013">
              <a:spcBef>
                <a:spcPts val="12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srgbClr val="000000"/>
                </a:solidFill>
              </a:rPr>
              <a:t>relationele </a:t>
            </a:r>
            <a:r>
              <a:rPr lang="nl-BE" sz="2600" dirty="0">
                <a:solidFill>
                  <a:srgbClr val="000000"/>
                </a:solidFill>
              </a:rPr>
              <a:t>operatoren:  	</a:t>
            </a:r>
            <a:r>
              <a:rPr lang="nl-BE" sz="2600" dirty="0" smtClean="0">
                <a:solidFill>
                  <a:srgbClr val="000000"/>
                </a:solidFill>
              </a:rPr>
              <a:t>                  </a:t>
            </a:r>
            <a:r>
              <a:rPr lang="nl-BE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 !=  &lt;  &gt;  &lt;=  &gt;=</a:t>
            </a:r>
          </a:p>
          <a:p>
            <a:pPr marL="354013" indent="-354013">
              <a:spcBef>
                <a:spcPts val="12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srgbClr val="000000"/>
                </a:solidFill>
              </a:rPr>
              <a:t>conditionele </a:t>
            </a:r>
            <a:r>
              <a:rPr lang="nl-BE" sz="2600" dirty="0" smtClean="0">
                <a:solidFill>
                  <a:srgbClr val="000000"/>
                </a:solidFill>
              </a:rPr>
              <a:t>operator:  	</a:t>
            </a:r>
            <a:r>
              <a:rPr lang="nl-BE" sz="2600" dirty="0">
                <a:solidFill>
                  <a:srgbClr val="000000"/>
                </a:solidFill>
              </a:rPr>
              <a:t> </a:t>
            </a:r>
            <a:r>
              <a:rPr lang="nl-BE" sz="2600" dirty="0" smtClean="0">
                <a:solidFill>
                  <a:srgbClr val="000000"/>
                </a:solidFill>
              </a:rPr>
              <a:t>                 </a:t>
            </a:r>
            <a:r>
              <a:rPr lang="nl-BE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?:</a:t>
            </a:r>
          </a:p>
          <a:p>
            <a:pPr marL="354013" indent="-354013">
              <a:spcBef>
                <a:spcPts val="12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>
                <a:solidFill>
                  <a:srgbClr val="000000"/>
                </a:solidFill>
              </a:rPr>
              <a:t>l</a:t>
            </a:r>
            <a:r>
              <a:rPr lang="nl-BE" sz="2600" dirty="0" smtClean="0">
                <a:solidFill>
                  <a:srgbClr val="000000"/>
                </a:solidFill>
              </a:rPr>
              <a:t>ogische operatoren: 		     </a:t>
            </a:r>
            <a:r>
              <a:rPr lang="nl-BE" sz="2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  &amp;&amp;  ||</a:t>
            </a:r>
            <a:endParaRPr lang="nl-BE" sz="2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nl-BE" sz="2600" u="sng" dirty="0" smtClean="0">
                <a:solidFill>
                  <a:srgbClr val="000000"/>
                </a:solidFill>
              </a:rPr>
              <a:t>Voorbeelden</a:t>
            </a:r>
            <a:endParaRPr lang="nl-BE" sz="2800" dirty="0">
              <a:solidFill>
                <a:srgbClr val="000000"/>
              </a:solidFill>
            </a:endParaRPr>
          </a:p>
          <a:p>
            <a:pPr marL="0" indent="0">
              <a:lnSpc>
                <a:spcPts val="3000"/>
              </a:lnSpc>
              <a:spcBef>
                <a:spcPts val="600"/>
              </a:spcBef>
              <a:buSzPct val="100000"/>
              <a:buNone/>
            </a:pPr>
            <a:r>
              <a:rPr lang="nl-BE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</a:t>
            </a:r>
            <a:r>
              <a:rPr lang="nl-BE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(b=2) + (c=3</a:t>
            </a:r>
            <a:r>
              <a:rPr lang="nl-BE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//a=5, b=2, c=3</a:t>
            </a:r>
          </a:p>
          <a:p>
            <a:pPr marL="0" indent="0">
              <a:lnSpc>
                <a:spcPts val="3000"/>
              </a:lnSpc>
              <a:spcBef>
                <a:spcPts val="600"/>
              </a:spcBef>
              <a:buSzPct val="100000"/>
              <a:buNone/>
            </a:pPr>
            <a:r>
              <a:rPr lang="nl-BE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= b++; //a=2, b=3</a:t>
            </a:r>
          </a:p>
          <a:p>
            <a:pPr marL="0" indent="0">
              <a:lnSpc>
                <a:spcPts val="3000"/>
              </a:lnSpc>
              <a:spcBef>
                <a:spcPts val="600"/>
              </a:spcBef>
              <a:buSzPct val="100000"/>
              <a:buNone/>
            </a:pPr>
            <a:r>
              <a:rPr lang="nl-BE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= ++b + b++; </a:t>
            </a:r>
            <a:r>
              <a:rPr lang="nl-BE" sz="22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//Niet OK!! Compiler- </a:t>
            </a:r>
            <a:r>
              <a:rPr lang="nl-BE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 </a:t>
            </a:r>
            <a:r>
              <a:rPr lang="nl-BE" sz="22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platformafh</a:t>
            </a:r>
            <a:r>
              <a:rPr lang="nl-BE" sz="22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nl-BE" sz="2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2056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053521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28620"/>
            <a:ext cx="9883464" cy="90001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Regels  auto-(in/de)</a:t>
            </a:r>
            <a:r>
              <a:rPr lang="nl-BE" sz="3600" b="1" dirty="0" err="1" smtClean="0">
                <a:solidFill>
                  <a:schemeClr val="accent3"/>
                </a:solidFill>
              </a:rPr>
              <a:t>crement</a:t>
            </a:r>
            <a:r>
              <a:rPr lang="nl-BE" sz="3600" b="1" dirty="0" smtClean="0">
                <a:solidFill>
                  <a:schemeClr val="accent3"/>
                </a:solidFill>
              </a:rPr>
              <a:t> operatoren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124744"/>
            <a:ext cx="9145016" cy="5256584"/>
          </a:xfrm>
        </p:spPr>
        <p:txBody>
          <a:bodyPr>
            <a:noAutofit/>
          </a:bodyPr>
          <a:lstStyle/>
          <a:p>
            <a:pPr marL="354013" indent="-354013">
              <a:lnSpc>
                <a:spcPts val="4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srgbClr val="000000"/>
                </a:solidFill>
              </a:rPr>
              <a:t>Gebruik </a:t>
            </a:r>
            <a:r>
              <a:rPr lang="nl-BE" sz="2600" dirty="0">
                <a:solidFill>
                  <a:srgbClr val="000000"/>
                </a:solidFill>
              </a:rPr>
              <a:t>geen auto-(in/de)</a:t>
            </a:r>
            <a:r>
              <a:rPr lang="nl-BE" sz="2600" dirty="0" err="1">
                <a:solidFill>
                  <a:srgbClr val="000000"/>
                </a:solidFill>
              </a:rPr>
              <a:t>crement</a:t>
            </a:r>
            <a:r>
              <a:rPr lang="nl-BE" sz="2600" dirty="0">
                <a:solidFill>
                  <a:srgbClr val="000000"/>
                </a:solidFill>
              </a:rPr>
              <a:t> op </a:t>
            </a:r>
            <a:r>
              <a:rPr lang="nl-BE" sz="2600" dirty="0" smtClean="0">
                <a:solidFill>
                  <a:srgbClr val="000000"/>
                </a:solidFill>
              </a:rPr>
              <a:t>een variabele die meer dan 1 </a:t>
            </a:r>
            <a:r>
              <a:rPr lang="nl-BE" sz="2600" dirty="0">
                <a:solidFill>
                  <a:srgbClr val="000000"/>
                </a:solidFill>
              </a:rPr>
              <a:t>keer voorkomt in een uitdrukking</a:t>
            </a:r>
            <a:r>
              <a:rPr lang="nl-BE" sz="26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spcBef>
                <a:spcPts val="600"/>
              </a:spcBef>
              <a:buClr>
                <a:schemeClr val="accent2"/>
              </a:buClr>
              <a:buSzPct val="100000"/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 smtClean="0">
                <a:cs typeface="Consolas" panose="020B0609020204030204" pitchFamily="49" charset="0"/>
              </a:rPr>
              <a:t>Vb</a:t>
            </a:r>
            <a:r>
              <a:rPr lang="en-US" sz="2600" dirty="0" smtClean="0">
                <a:cs typeface="Consolas" panose="020B0609020204030204" pitchFamily="49" charset="0"/>
              </a:rPr>
              <a:t>:</a:t>
            </a:r>
            <a:r>
              <a:rPr lang="en-US" sz="2400" dirty="0" smtClean="0"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b/2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+ 4*(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+ ++b); 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Niet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OK</a:t>
            </a:r>
            <a:endParaRPr lang="nl-BE" sz="2600" dirty="0" smtClean="0">
              <a:solidFill>
                <a:srgbClr val="000000"/>
              </a:solidFill>
            </a:endParaRPr>
          </a:p>
          <a:p>
            <a:pPr marL="354013" indent="-354013">
              <a:lnSpc>
                <a:spcPts val="4000"/>
              </a:lnSpc>
              <a:spcBef>
                <a:spcPts val="18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600" dirty="0">
                <a:solidFill>
                  <a:srgbClr val="000000"/>
                </a:solidFill>
              </a:rPr>
              <a:t>G</a:t>
            </a:r>
            <a:r>
              <a:rPr lang="nl-BE" sz="2600" dirty="0" smtClean="0">
                <a:solidFill>
                  <a:srgbClr val="000000"/>
                </a:solidFill>
              </a:rPr>
              <a:t>ebruik </a:t>
            </a:r>
            <a:r>
              <a:rPr lang="nl-BE" sz="2600" dirty="0">
                <a:solidFill>
                  <a:srgbClr val="000000"/>
                </a:solidFill>
              </a:rPr>
              <a:t>geen auto-(in/de)</a:t>
            </a:r>
            <a:r>
              <a:rPr lang="nl-BE" sz="2600" dirty="0" err="1">
                <a:solidFill>
                  <a:srgbClr val="000000"/>
                </a:solidFill>
              </a:rPr>
              <a:t>crement</a:t>
            </a:r>
            <a:r>
              <a:rPr lang="nl-BE" sz="2600" dirty="0">
                <a:solidFill>
                  <a:srgbClr val="000000"/>
                </a:solidFill>
              </a:rPr>
              <a:t> op </a:t>
            </a:r>
            <a:r>
              <a:rPr lang="nl-BE" sz="2600" dirty="0" smtClean="0">
                <a:solidFill>
                  <a:srgbClr val="000000"/>
                </a:solidFill>
              </a:rPr>
              <a:t>een variabele </a:t>
            </a:r>
            <a:r>
              <a:rPr lang="nl-BE" sz="2600" dirty="0">
                <a:solidFill>
                  <a:srgbClr val="000000"/>
                </a:solidFill>
              </a:rPr>
              <a:t>die </a:t>
            </a:r>
            <a:r>
              <a:rPr lang="nl-BE" sz="2600" dirty="0" smtClean="0">
                <a:solidFill>
                  <a:srgbClr val="000000"/>
                </a:solidFill>
              </a:rPr>
              <a:t>in </a:t>
            </a:r>
            <a:r>
              <a:rPr lang="nl-BE" sz="2600" dirty="0">
                <a:solidFill>
                  <a:srgbClr val="000000"/>
                </a:solidFill>
              </a:rPr>
              <a:t>meer dan 1 argument van functie-oproep </a:t>
            </a:r>
            <a:r>
              <a:rPr lang="nl-BE" sz="2600" dirty="0" smtClean="0">
                <a:solidFill>
                  <a:srgbClr val="000000"/>
                </a:solidFill>
              </a:rPr>
              <a:t>voorkomt.</a:t>
            </a:r>
          </a:p>
          <a:p>
            <a:pPr marL="0" indent="0">
              <a:spcBef>
                <a:spcPts val="600"/>
              </a:spcBef>
              <a:buClr>
                <a:schemeClr val="accent2"/>
              </a:buClr>
              <a:buSzPct val="100000"/>
              <a:buNone/>
            </a:pPr>
            <a:r>
              <a:rPr lang="en-US" sz="2600" dirty="0" smtClean="0">
                <a:solidFill>
                  <a:prstClr val="black"/>
                </a:solidFill>
                <a:cs typeface="Consolas" panose="020B0609020204030204" pitchFamily="49" charset="0"/>
              </a:rPr>
              <a:t>	</a:t>
            </a:r>
            <a:r>
              <a:rPr lang="en-US" sz="26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Vb</a:t>
            </a:r>
            <a:r>
              <a:rPr lang="en-US" sz="2600" dirty="0" smtClean="0">
                <a:solidFill>
                  <a:prstClr val="black"/>
                </a:solidFill>
                <a:cs typeface="Consolas" panose="020B0609020204030204" pitchFamily="49" charset="0"/>
              </a:rPr>
              <a:t>:</a:t>
            </a:r>
            <a:r>
              <a:rPr lang="en-US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 %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d", a, ++a); </a:t>
            </a:r>
            <a:r>
              <a:rPr lang="en-US" sz="2400" dirty="0" smtClean="0">
                <a:solidFill>
                  <a:srgbClr val="AA2B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400" dirty="0" err="1" smtClean="0">
                <a:solidFill>
                  <a:srgbClr val="AA2B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Niet</a:t>
            </a:r>
            <a:r>
              <a:rPr lang="en-US" sz="2400" dirty="0" smtClean="0">
                <a:solidFill>
                  <a:srgbClr val="AA2B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OK</a:t>
            </a:r>
            <a:endParaRPr lang="nl-BE" sz="2600" dirty="0" smtClean="0">
              <a:solidFill>
                <a:srgbClr val="000000"/>
              </a:solidFill>
            </a:endParaRPr>
          </a:p>
          <a:p>
            <a:pPr marL="354013" indent="-354013">
              <a:lnSpc>
                <a:spcPts val="4000"/>
              </a:lnSpc>
              <a:spcBef>
                <a:spcPts val="18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600" dirty="0" err="1" smtClean="0"/>
              <a:t>Sterk</a:t>
            </a:r>
            <a:r>
              <a:rPr lang="en-US" sz="2600" dirty="0" smtClean="0"/>
              <a:t> </a:t>
            </a:r>
            <a:r>
              <a:rPr lang="en-US" sz="2600" dirty="0" err="1"/>
              <a:t>afgeraden</a:t>
            </a:r>
            <a:r>
              <a:rPr lang="en-US" sz="2600" dirty="0"/>
              <a:t> om </a:t>
            </a:r>
            <a:r>
              <a:rPr lang="en-US" sz="2600" dirty="0" err="1"/>
              <a:t>tweemaal</a:t>
            </a:r>
            <a:r>
              <a:rPr lang="en-US" sz="2600" dirty="0"/>
              <a:t> </a:t>
            </a:r>
            <a:r>
              <a:rPr lang="nl-BE" sz="2600" dirty="0">
                <a:solidFill>
                  <a:srgbClr val="000000"/>
                </a:solidFill>
              </a:rPr>
              <a:t>auto-(in/de)</a:t>
            </a:r>
            <a:r>
              <a:rPr lang="nl-BE" sz="2600" dirty="0" err="1">
                <a:solidFill>
                  <a:srgbClr val="000000"/>
                </a:solidFill>
              </a:rPr>
              <a:t>crement</a:t>
            </a:r>
            <a:r>
              <a:rPr lang="en-US" sz="2600" dirty="0" smtClean="0"/>
              <a:t> </a:t>
            </a:r>
            <a:r>
              <a:rPr lang="en-US" sz="2600" dirty="0"/>
              <a:t>op </a:t>
            </a:r>
            <a:r>
              <a:rPr lang="en-US" sz="2600" dirty="0" err="1"/>
              <a:t>dezelfde</a:t>
            </a:r>
            <a:r>
              <a:rPr lang="en-US" sz="2600" dirty="0"/>
              <a:t> variable </a:t>
            </a:r>
            <a:r>
              <a:rPr lang="en-US" sz="2600" dirty="0" err="1"/>
              <a:t>te</a:t>
            </a:r>
            <a:r>
              <a:rPr lang="en-US" sz="2600" dirty="0"/>
              <a:t> </a:t>
            </a:r>
            <a:r>
              <a:rPr lang="en-US" sz="2600" dirty="0" err="1"/>
              <a:t>gebruiken</a:t>
            </a:r>
            <a:r>
              <a:rPr lang="en-US" sz="2600" dirty="0" smtClean="0"/>
              <a:t>!</a:t>
            </a:r>
          </a:p>
          <a:p>
            <a:pPr marL="0" indent="0">
              <a:spcBef>
                <a:spcPts val="600"/>
              </a:spcBef>
              <a:buClr>
                <a:srgbClr val="FDA023"/>
              </a:buClr>
              <a:buSzPct val="100000"/>
              <a:buNone/>
            </a:pPr>
            <a:r>
              <a:rPr lang="en-US" sz="2600" dirty="0" smtClean="0">
                <a:solidFill>
                  <a:prstClr val="black"/>
                </a:solidFill>
                <a:cs typeface="Consolas" panose="020B0609020204030204" pitchFamily="49" charset="0"/>
              </a:rPr>
              <a:t>	</a:t>
            </a:r>
            <a:r>
              <a:rPr lang="en-US" sz="26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Vb</a:t>
            </a:r>
            <a:r>
              <a:rPr lang="en-US" sz="2600" dirty="0">
                <a:solidFill>
                  <a:prstClr val="black"/>
                </a:solidFill>
                <a:cs typeface="Consolas" panose="020B0609020204030204" pitchFamily="49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cs typeface="Consolas" panose="020B0609020204030204" pitchFamily="49" charset="0"/>
              </a:rPr>
              <a:t>   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++b + b</a:t>
            </a:r>
            <a:r>
              <a:rPr lang="nl-BE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AA2B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400" dirty="0" err="1" smtClean="0">
                <a:solidFill>
                  <a:srgbClr val="AA2B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Niet</a:t>
            </a:r>
            <a:r>
              <a:rPr lang="en-US" sz="2400" dirty="0" smtClean="0">
                <a:solidFill>
                  <a:srgbClr val="AA2B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OK</a:t>
            </a:r>
            <a:endParaRPr lang="nl-BE" sz="2400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2064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581018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31622"/>
            <a:ext cx="9849544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340768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Situering programmeertaal C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Eerste C-programma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 </a:t>
            </a:r>
            <a:r>
              <a:rPr lang="nl-BE" sz="2800" dirty="0">
                <a:solidFill>
                  <a:schemeClr val="tx2"/>
                </a:solidFill>
              </a:rPr>
              <a:t>Variabelen en fundamentele datatypes </a:t>
            </a:r>
            <a:endParaRPr lang="nl-BE" sz="2800" dirty="0" smtClean="0">
              <a:solidFill>
                <a:schemeClr val="tx2"/>
              </a:solidFill>
            </a:endParaRP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 smtClean="0"/>
              <a:t>Operatoren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b="1" dirty="0">
                <a:solidFill>
                  <a:schemeClr val="accent2"/>
                </a:solidFill>
              </a:rPr>
              <a:t>Controlestructuren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Elementaire I/O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Functies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Arrays en toepassingen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6425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296375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882320" cy="86409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err="1" smtClean="0">
                <a:solidFill>
                  <a:schemeClr val="accent3"/>
                </a:solidFill>
              </a:rPr>
              <a:t>Constrolestructuren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196752"/>
            <a:ext cx="8496944" cy="5256584"/>
          </a:xfrm>
        </p:spPr>
        <p:txBody>
          <a:bodyPr>
            <a:normAutofit/>
          </a:bodyPr>
          <a:lstStyle/>
          <a:p>
            <a:pPr marL="354013" indent="-354013" eaLnBrk="1" hangingPunct="1">
              <a:spcBef>
                <a:spcPts val="24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Herhalingsstructuur</a:t>
            </a:r>
          </a:p>
          <a:p>
            <a:pPr marL="804863" lvl="1" indent="-357188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nl-BE" sz="2600" dirty="0" err="1">
                <a:solidFill>
                  <a:srgbClr val="000000"/>
                </a:solidFill>
              </a:rPr>
              <a:t>w</a:t>
            </a:r>
            <a:r>
              <a:rPr lang="nl-BE" sz="2600" dirty="0" err="1" smtClean="0">
                <a:solidFill>
                  <a:srgbClr val="000000"/>
                </a:solidFill>
              </a:rPr>
              <a:t>hile</a:t>
            </a:r>
            <a:endParaRPr lang="nl-BE" sz="2600" dirty="0" smtClean="0">
              <a:solidFill>
                <a:srgbClr val="000000"/>
              </a:solidFill>
            </a:endParaRPr>
          </a:p>
          <a:p>
            <a:pPr marL="804863" lvl="1" indent="-357188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srgbClr val="000000"/>
                </a:solidFill>
              </a:rPr>
              <a:t>do … </a:t>
            </a:r>
            <a:r>
              <a:rPr lang="nl-BE" sz="2600" dirty="0" err="1" smtClean="0">
                <a:solidFill>
                  <a:srgbClr val="000000"/>
                </a:solidFill>
              </a:rPr>
              <a:t>while</a:t>
            </a:r>
            <a:endParaRPr lang="nl-BE" sz="2600" dirty="0" smtClean="0">
              <a:solidFill>
                <a:srgbClr val="000000"/>
              </a:solidFill>
            </a:endParaRPr>
          </a:p>
          <a:p>
            <a:pPr marL="804863" lvl="1" indent="-357188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nl-BE" sz="2600" dirty="0" err="1" smtClean="0">
                <a:solidFill>
                  <a:srgbClr val="000000"/>
                </a:solidFill>
              </a:rPr>
              <a:t>for</a:t>
            </a:r>
            <a:endParaRPr lang="nl-BE" sz="2600" dirty="0">
              <a:solidFill>
                <a:srgbClr val="000000"/>
              </a:solidFill>
            </a:endParaRPr>
          </a:p>
          <a:p>
            <a:pPr marL="354013" indent="-354013" eaLnBrk="1" hangingPunct="1">
              <a:spcBef>
                <a:spcPts val="24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Selectiestructuur</a:t>
            </a:r>
          </a:p>
          <a:p>
            <a:pPr marL="811213" lvl="1" indent="-365125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nl-BE" sz="2600" dirty="0" err="1">
                <a:solidFill>
                  <a:srgbClr val="000000"/>
                </a:solidFill>
              </a:rPr>
              <a:t>i</a:t>
            </a:r>
            <a:r>
              <a:rPr lang="nl-BE" sz="2600" dirty="0" err="1" smtClean="0">
                <a:solidFill>
                  <a:srgbClr val="000000"/>
                </a:solidFill>
              </a:rPr>
              <a:t>f</a:t>
            </a:r>
            <a:r>
              <a:rPr lang="nl-BE" sz="2600" dirty="0" smtClean="0">
                <a:solidFill>
                  <a:srgbClr val="000000"/>
                </a:solidFill>
              </a:rPr>
              <a:t> – </a:t>
            </a:r>
            <a:r>
              <a:rPr lang="nl-BE" sz="2600" dirty="0" err="1" smtClean="0">
                <a:solidFill>
                  <a:srgbClr val="000000"/>
                </a:solidFill>
              </a:rPr>
              <a:t>else</a:t>
            </a:r>
            <a:endParaRPr lang="nl-BE" sz="2600" dirty="0" smtClean="0">
              <a:solidFill>
                <a:srgbClr val="000000"/>
              </a:solidFill>
            </a:endParaRPr>
          </a:p>
          <a:p>
            <a:pPr marL="811213" lvl="1" indent="-365125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nl-BE" sz="2600" dirty="0" smtClean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0920" y="6461296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162629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875464" cy="72605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smtClean="0">
                <a:solidFill>
                  <a:schemeClr val="accent3"/>
                </a:solidFill>
              </a:rPr>
              <a:t>switch:  </a:t>
            </a:r>
            <a:r>
              <a:rPr lang="fr-BE" sz="3600" b="1" dirty="0" err="1" smtClean="0">
                <a:solidFill>
                  <a:schemeClr val="accent3"/>
                </a:solidFill>
              </a:rPr>
              <a:t>syntax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504728" y="1097936"/>
            <a:ext cx="5832648" cy="5383499"/>
          </a:xfrm>
        </p:spPr>
        <p:txBody>
          <a:bodyPr>
            <a:noAutofit/>
          </a:bodyPr>
          <a:lstStyle/>
          <a:p>
            <a:pPr eaLnBrk="1" hangingPunct="1">
              <a:lnSpc>
                <a:spcPts val="3300"/>
              </a:lnSpc>
              <a:buFont typeface="Wingdings" pitchFamily="2" charset="2"/>
              <a:buNone/>
            </a:pP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 </a:t>
            </a: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nl-BE" sz="2400" b="1" dirty="0" smtClean="0">
                <a:solidFill>
                  <a:schemeClr val="tx2"/>
                </a:solidFill>
              </a:rPr>
              <a:t>uitdrukking</a:t>
            </a:r>
            <a:r>
              <a:rPr lang="nl-BE" sz="2400" b="1" dirty="0" smtClean="0">
                <a:latin typeface="Courier New" pitchFamily="49" charset="0"/>
              </a:rPr>
              <a:t> 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ts val="3300"/>
              </a:lnSpc>
              <a:buFont typeface="Wingdings" pitchFamily="2" charset="2"/>
              <a:buNone/>
            </a:pPr>
            <a:r>
              <a:rPr lang="nl-BE" sz="2400" b="1" dirty="0" smtClean="0">
                <a:latin typeface="Courier New" pitchFamily="49" charset="0"/>
              </a:rPr>
              <a:t>   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nl-BE" sz="2400" b="1" dirty="0" smtClean="0">
                <a:solidFill>
                  <a:schemeClr val="accent4"/>
                </a:solidFill>
              </a:rPr>
              <a:t>waarde1</a:t>
            </a:r>
            <a:r>
              <a:rPr lang="nl-BE" sz="2400" b="1" dirty="0" smtClean="0">
                <a:latin typeface="Courier New" pitchFamily="49" charset="0"/>
              </a:rPr>
              <a:t>:</a:t>
            </a:r>
            <a:endParaRPr lang="nl-BE" sz="2400" b="1" dirty="0">
              <a:latin typeface="Courier New" pitchFamily="49" charset="0"/>
            </a:endParaRPr>
          </a:p>
          <a:p>
            <a:pPr>
              <a:lnSpc>
                <a:spcPts val="3300"/>
              </a:lnSpc>
              <a:buNone/>
            </a:pPr>
            <a:r>
              <a:rPr lang="nl-BE" sz="2400" b="1" dirty="0">
                <a:latin typeface="Courier New" pitchFamily="49" charset="0"/>
              </a:rPr>
              <a:t> </a:t>
            </a:r>
            <a:r>
              <a:rPr lang="nl-BE" sz="2400" b="1" dirty="0" smtClean="0">
                <a:latin typeface="Courier New" pitchFamily="49" charset="0"/>
              </a:rPr>
              <a:t>     </a:t>
            </a:r>
            <a:r>
              <a:rPr lang="nl-BE" sz="2400" b="1" dirty="0" smtClean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nl-BE" sz="2400" b="1" dirty="0" smtClean="0">
                <a:solidFill>
                  <a:schemeClr val="tx2"/>
                </a:solidFill>
              </a:rPr>
              <a:t>opdracht(en)1</a:t>
            </a:r>
          </a:p>
          <a:p>
            <a:pPr>
              <a:lnSpc>
                <a:spcPts val="3300"/>
              </a:lnSpc>
              <a:buNone/>
            </a:pPr>
            <a:r>
              <a:rPr lang="nl-BE" sz="2400" b="1" dirty="0">
                <a:latin typeface="Courier New" pitchFamily="49" charset="0"/>
              </a:rPr>
              <a:t> </a:t>
            </a:r>
            <a:r>
              <a:rPr lang="nl-BE" sz="2400" b="1" dirty="0" smtClean="0">
                <a:latin typeface="Courier New" pitchFamily="49" charset="0"/>
              </a:rPr>
              <a:t>     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[break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;]]</a:t>
            </a:r>
          </a:p>
          <a:p>
            <a:pPr>
              <a:lnSpc>
                <a:spcPts val="3300"/>
              </a:lnSpc>
              <a:buNone/>
            </a:pPr>
            <a:r>
              <a:rPr lang="nl-BE" sz="2400" b="1" dirty="0" smtClean="0">
                <a:latin typeface="Courier New" pitchFamily="49" charset="0"/>
              </a:rPr>
              <a:t>   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nl-BE" sz="2400" b="1" dirty="0" smtClean="0">
                <a:solidFill>
                  <a:schemeClr val="accent4"/>
                </a:solidFill>
              </a:rPr>
              <a:t>waarde2</a:t>
            </a:r>
            <a:r>
              <a:rPr lang="nl-BE" sz="2400" b="1" dirty="0" smtClean="0">
                <a:latin typeface="Courier New" pitchFamily="49" charset="0"/>
              </a:rPr>
              <a:t>:</a:t>
            </a:r>
            <a:endParaRPr lang="nl-BE" sz="2400" b="1" dirty="0">
              <a:latin typeface="Courier New" pitchFamily="49" charset="0"/>
            </a:endParaRPr>
          </a:p>
          <a:p>
            <a:pPr>
              <a:lnSpc>
                <a:spcPts val="3300"/>
              </a:lnSpc>
              <a:buNone/>
            </a:pPr>
            <a:r>
              <a:rPr lang="nl-BE" sz="2400" b="1" dirty="0" smtClean="0">
                <a:latin typeface="Courier New" pitchFamily="49" charset="0"/>
              </a:rPr>
              <a:t>      </a:t>
            </a:r>
            <a:r>
              <a:rPr lang="nl-BE" sz="2400" b="1" dirty="0" smtClean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nl-BE" sz="2400" b="1" dirty="0" smtClean="0">
                <a:solidFill>
                  <a:schemeClr val="tx2"/>
                </a:solidFill>
              </a:rPr>
              <a:t>opdracht(en)2</a:t>
            </a:r>
            <a:endParaRPr lang="nl-BE" sz="2400" b="1" dirty="0">
              <a:solidFill>
                <a:schemeClr val="tx2"/>
              </a:solidFill>
            </a:endParaRPr>
          </a:p>
          <a:p>
            <a:pPr>
              <a:lnSpc>
                <a:spcPts val="3300"/>
              </a:lnSpc>
              <a:buNone/>
            </a:pPr>
            <a:r>
              <a:rPr lang="nl-BE" sz="2400" b="1" dirty="0" smtClean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;]]</a:t>
            </a:r>
            <a:endParaRPr lang="nl-BE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300"/>
              </a:lnSpc>
              <a:buNone/>
            </a:pPr>
            <a:r>
              <a:rPr lang="nl-BE" sz="2400" b="1" dirty="0" smtClean="0">
                <a:latin typeface="Courier New" pitchFamily="49" charset="0"/>
              </a:rPr>
              <a:t>   </a:t>
            </a:r>
            <a:r>
              <a:rPr lang="nl-BE" sz="2400" b="1" dirty="0" smtClean="0">
                <a:solidFill>
                  <a:schemeClr val="bg1">
                    <a:lumMod val="50000"/>
                  </a:schemeClr>
                </a:solidFill>
              </a:rPr>
              <a:t>andere </a:t>
            </a:r>
            <a:r>
              <a:rPr lang="nl-BE" sz="2400" b="1" dirty="0">
                <a:solidFill>
                  <a:schemeClr val="bg1">
                    <a:lumMod val="50000"/>
                  </a:schemeClr>
                </a:solidFill>
              </a:rPr>
              <a:t>mogelijke </a:t>
            </a:r>
            <a:r>
              <a:rPr lang="nl-BE" sz="2400" b="1" dirty="0" smtClean="0">
                <a:solidFill>
                  <a:schemeClr val="bg1">
                    <a:lumMod val="50000"/>
                  </a:schemeClr>
                </a:solidFill>
              </a:rPr>
              <a:t>cases</a:t>
            </a:r>
            <a:endParaRPr lang="nl-BE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3300"/>
              </a:lnSpc>
              <a:buNone/>
            </a:pPr>
            <a:r>
              <a:rPr lang="nl-BE" sz="2400" b="1" dirty="0" smtClean="0">
                <a:latin typeface="Courier New" pitchFamily="49" charset="0"/>
              </a:rPr>
              <a:t>   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[default</a:t>
            </a: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>
              <a:lnSpc>
                <a:spcPts val="3300"/>
              </a:lnSpc>
              <a:buNone/>
            </a:pPr>
            <a:r>
              <a:rPr lang="nl-BE" sz="2400" b="1" dirty="0" smtClean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nl-BE" sz="2400" b="1" dirty="0" smtClean="0">
                <a:solidFill>
                  <a:schemeClr val="tx2"/>
                </a:solidFill>
              </a:rPr>
              <a:t>opdracht(en)  </a:t>
            </a:r>
            <a:r>
              <a:rPr lang="nl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nl-BE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300"/>
              </a:lnSpc>
              <a:buNone/>
            </a:pP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BE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4064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2684256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25802"/>
            <a:ext cx="9906000" cy="75116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Voorbeeld</a:t>
            </a:r>
            <a:r>
              <a:rPr lang="fr-BE" sz="3600" b="1" dirty="0" smtClean="0">
                <a:solidFill>
                  <a:schemeClr val="accent3"/>
                </a:solidFill>
              </a:rPr>
              <a:t> switch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052736"/>
            <a:ext cx="8928992" cy="5383499"/>
          </a:xfrm>
        </p:spPr>
        <p:txBody>
          <a:bodyPr>
            <a:noAutofit/>
          </a:bodyPr>
          <a:lstStyle/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score =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…; char </a:t>
            </a:r>
            <a:r>
              <a:rPr lang="fr-BE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resultaat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(score) { 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12: case 13: case 14: case 15: case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16: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case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17: case 18: case 19: case 20: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resultaat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'A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 break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10: case 11: 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resultaat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'B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 break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8: case 9: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resultaat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'C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 break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resultaat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'D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2363771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5796"/>
            <a:ext cx="9905176" cy="736084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4400"/>
              </a:lnSpc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Verschillen controlestructuren C en Java</a:t>
            </a:r>
            <a:endParaRPr lang="nl-NL" sz="32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980728"/>
            <a:ext cx="8640960" cy="1512168"/>
          </a:xfrm>
        </p:spPr>
        <p:txBody>
          <a:bodyPr>
            <a:noAutofit/>
          </a:bodyPr>
          <a:lstStyle/>
          <a:p>
            <a:pPr marL="571500" indent="-457200">
              <a:lnSpc>
                <a:spcPts val="3500"/>
              </a:lnSpc>
              <a:buFont typeface="+mj-lt"/>
              <a:buAutoNum type="arabicPeriod"/>
            </a:pPr>
            <a:r>
              <a:rPr lang="nl-BE" sz="2400" dirty="0" smtClean="0"/>
              <a:t>Java: conditionele </a:t>
            </a:r>
            <a:r>
              <a:rPr lang="nl-BE" sz="2400" dirty="0"/>
              <a:t>expressie </a:t>
            </a:r>
            <a:r>
              <a:rPr lang="nl-BE" sz="2400" dirty="0" smtClean="0"/>
              <a:t>moet van het </a:t>
            </a:r>
            <a:r>
              <a:rPr lang="nl-BE" sz="2400" dirty="0"/>
              <a:t>type 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nl-BE" sz="2400" dirty="0"/>
              <a:t> </a:t>
            </a:r>
            <a:r>
              <a:rPr lang="nl-BE" sz="2400" dirty="0" smtClean="0"/>
              <a:t>zijn</a:t>
            </a:r>
          </a:p>
          <a:p>
            <a:pPr marL="114300" indent="0">
              <a:lnSpc>
                <a:spcPts val="3500"/>
              </a:lnSpc>
              <a:buNone/>
            </a:pPr>
            <a:r>
              <a:rPr lang="nl-BE" sz="2400" dirty="0"/>
              <a:t> </a:t>
            </a:r>
            <a:r>
              <a:rPr lang="nl-BE" sz="2400" dirty="0" smtClean="0"/>
              <a:t>      C: </a:t>
            </a:r>
            <a:r>
              <a:rPr lang="nl-BE" sz="2400" dirty="0"/>
              <a:t>conditionele expressie </a:t>
            </a:r>
            <a:r>
              <a:rPr lang="nl-BE" sz="2400" dirty="0" smtClean="0"/>
              <a:t>kan elk </a:t>
            </a:r>
            <a:r>
              <a:rPr lang="nl-BE" sz="2400" dirty="0"/>
              <a:t>type zijn </a:t>
            </a:r>
            <a:r>
              <a:rPr lang="nl-BE" sz="2400" dirty="0" smtClean="0"/>
              <a:t>(vaak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BE" sz="2400" dirty="0" smtClean="0"/>
              <a:t>)</a:t>
            </a:r>
          </a:p>
          <a:p>
            <a:pPr marL="536575" lvl="1" indent="0">
              <a:lnSpc>
                <a:spcPts val="3300"/>
              </a:lnSpc>
              <a:spcBef>
                <a:spcPts val="1200"/>
              </a:spcBef>
              <a:buClr>
                <a:schemeClr val="accent1"/>
              </a:buClr>
              <a:buNone/>
            </a:pPr>
            <a:r>
              <a:rPr lang="nl-BE" sz="2400" u="sng" dirty="0" smtClean="0">
                <a:solidFill>
                  <a:prstClr val="black"/>
                </a:solidFill>
              </a:rPr>
              <a:t>Voorbeeld</a:t>
            </a:r>
          </a:p>
          <a:p>
            <a:pPr marL="628650" lvl="1" indent="0">
              <a:lnSpc>
                <a:spcPts val="3000"/>
              </a:lnSpc>
              <a:buNone/>
            </a:pPr>
            <a:r>
              <a:rPr lang="nl-BE" sz="2200" b="1" dirty="0">
                <a:latin typeface="Consolas" pitchFamily="49" charset="0"/>
                <a:cs typeface="Consolas" pitchFamily="49" charset="0"/>
              </a:rPr>
              <a:t>int </a:t>
            </a:r>
            <a:r>
              <a:rPr lang="nl-BE" sz="2200" b="1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nl-BE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nl-BE" sz="2200" b="1" dirty="0" smtClean="0">
                <a:latin typeface="Consolas" pitchFamily="49" charset="0"/>
                <a:cs typeface="Consolas" pitchFamily="49" charset="0"/>
              </a:rPr>
              <a:t>= … ; </a:t>
            </a:r>
          </a:p>
          <a:p>
            <a:pPr marL="628650" lvl="1" indent="0">
              <a:lnSpc>
                <a:spcPts val="3000"/>
              </a:lnSpc>
              <a:buNone/>
            </a:pPr>
            <a:r>
              <a:rPr lang="nl-BE" sz="2200" b="1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nl-BE" sz="2200" b="1" dirty="0" smtClean="0">
                <a:latin typeface="Consolas" pitchFamily="49" charset="0"/>
                <a:cs typeface="Consolas" pitchFamily="49" charset="0"/>
              </a:rPr>
              <a:t> (i) {</a:t>
            </a:r>
            <a:endParaRPr lang="nl-BE" sz="2200" b="1" dirty="0">
              <a:latin typeface="Consolas" pitchFamily="49" charset="0"/>
              <a:cs typeface="Consolas" pitchFamily="49" charset="0"/>
            </a:endParaRPr>
          </a:p>
          <a:p>
            <a:pPr marL="628650" lvl="1" indent="0">
              <a:lnSpc>
                <a:spcPts val="3000"/>
              </a:lnSpc>
              <a:buNone/>
            </a:pPr>
            <a:r>
              <a:rPr lang="nl-BE" sz="2200" b="1" dirty="0" smtClean="0">
                <a:latin typeface="Consolas" pitchFamily="49" charset="0"/>
                <a:cs typeface="Consolas" pitchFamily="49" charset="0"/>
              </a:rPr>
              <a:t>   ...  // </a:t>
            </a:r>
            <a:r>
              <a:rPr lang="nl-BE" sz="2200" b="1" dirty="0">
                <a:latin typeface="Consolas" pitchFamily="49" charset="0"/>
                <a:cs typeface="Consolas" pitchFamily="49" charset="0"/>
              </a:rPr>
              <a:t>uitgevoerd als i verschillend is van </a:t>
            </a:r>
            <a:r>
              <a:rPr lang="nl-BE" sz="2200" b="1" dirty="0" smtClean="0">
                <a:latin typeface="Consolas" pitchFamily="49" charset="0"/>
                <a:cs typeface="Consolas" pitchFamily="49" charset="0"/>
              </a:rPr>
              <a:t>0</a:t>
            </a:r>
            <a:endParaRPr lang="nl-BE" sz="2200" b="1" dirty="0">
              <a:latin typeface="Consolas" pitchFamily="49" charset="0"/>
              <a:cs typeface="Consolas" pitchFamily="49" charset="0"/>
            </a:endParaRPr>
          </a:p>
          <a:p>
            <a:pPr marL="628650" lvl="1" indent="0">
              <a:lnSpc>
                <a:spcPts val="3000"/>
              </a:lnSpc>
              <a:buNone/>
            </a:pPr>
            <a:r>
              <a:rPr lang="nl-BE" sz="2200" b="1" dirty="0">
                <a:latin typeface="Consolas" pitchFamily="49" charset="0"/>
                <a:cs typeface="Consolas" pitchFamily="49" charset="0"/>
              </a:rPr>
              <a:t>} </a:t>
            </a:r>
            <a:r>
              <a:rPr lang="nl-BE" sz="2200" b="1" dirty="0" err="1">
                <a:latin typeface="Consolas" pitchFamily="49" charset="0"/>
                <a:cs typeface="Consolas" pitchFamily="49" charset="0"/>
              </a:rPr>
              <a:t>else</a:t>
            </a:r>
            <a:r>
              <a:rPr lang="nl-BE" sz="22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628650" lvl="1" indent="0">
              <a:lnSpc>
                <a:spcPts val="3000"/>
              </a:lnSpc>
              <a:buNone/>
            </a:pPr>
            <a:r>
              <a:rPr lang="nl-BE" sz="2200" b="1" dirty="0" smtClean="0">
                <a:latin typeface="Consolas" pitchFamily="49" charset="0"/>
                <a:cs typeface="Consolas" pitchFamily="49" charset="0"/>
              </a:rPr>
              <a:t>   ...  // </a:t>
            </a:r>
            <a:r>
              <a:rPr lang="nl-BE" sz="2200" b="1" dirty="0">
                <a:latin typeface="Consolas" pitchFamily="49" charset="0"/>
                <a:cs typeface="Consolas" pitchFamily="49" charset="0"/>
              </a:rPr>
              <a:t>uitgevoerd als i gelijk is aan </a:t>
            </a:r>
            <a:r>
              <a:rPr lang="nl-BE" sz="2200" b="1" dirty="0" smtClean="0">
                <a:latin typeface="Consolas" pitchFamily="49" charset="0"/>
                <a:cs typeface="Consolas" pitchFamily="49" charset="0"/>
              </a:rPr>
              <a:t>0</a:t>
            </a:r>
            <a:endParaRPr lang="nl-BE" sz="2200" b="1" dirty="0">
              <a:latin typeface="Consolas" pitchFamily="49" charset="0"/>
              <a:cs typeface="Consolas" pitchFamily="49" charset="0"/>
            </a:endParaRPr>
          </a:p>
          <a:p>
            <a:pPr marL="628650" lvl="1" indent="0">
              <a:lnSpc>
                <a:spcPts val="3000"/>
              </a:lnSpc>
              <a:buNone/>
            </a:pPr>
            <a:r>
              <a:rPr lang="nl-BE" sz="22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nl-BE" sz="2200" b="1" dirty="0">
              <a:latin typeface="Consolas" pitchFamily="49" charset="0"/>
              <a:cs typeface="Consolas" pitchFamily="49" charset="0"/>
            </a:endParaRPr>
          </a:p>
          <a:p>
            <a:pPr marL="571500" indent="-457200">
              <a:lnSpc>
                <a:spcPts val="3500"/>
              </a:lnSpc>
              <a:spcBef>
                <a:spcPts val="1800"/>
              </a:spcBef>
              <a:buFont typeface="+mj-lt"/>
              <a:buAutoNum type="arabicPeriod" startAt="2"/>
            </a:pPr>
            <a:r>
              <a:rPr lang="nl-BE" sz="2400" dirty="0"/>
              <a:t>In </a:t>
            </a:r>
            <a:r>
              <a:rPr lang="nl-BE" sz="2400" dirty="0" smtClean="0"/>
              <a:t>C </a:t>
            </a:r>
            <a:r>
              <a:rPr lang="nl-BE" sz="2400" dirty="0"/>
              <a:t>kan je </a:t>
            </a:r>
            <a:r>
              <a:rPr lang="nl-BE" sz="2400" dirty="0" smtClean="0"/>
              <a:t>geen </a:t>
            </a:r>
            <a:r>
              <a:rPr lang="nl-BE" sz="2400" dirty="0"/>
              <a:t>variabelen </a:t>
            </a:r>
            <a:r>
              <a:rPr lang="nl-BE" sz="2400" dirty="0" smtClean="0"/>
              <a:t>declareren in </a:t>
            </a:r>
            <a:r>
              <a:rPr lang="nl-BE" sz="2400" dirty="0"/>
              <a:t>de initialisatie-sectie </a:t>
            </a:r>
            <a:r>
              <a:rPr lang="nl-BE" sz="2400" dirty="0" smtClean="0"/>
              <a:t>van een </a:t>
            </a:r>
            <a:r>
              <a:rPr lang="nl-BE" sz="2400" dirty="0" err="1"/>
              <a:t>for</a:t>
            </a:r>
            <a:r>
              <a:rPr lang="nl-BE" sz="2400" dirty="0"/>
              <a:t>-lus </a:t>
            </a:r>
            <a:r>
              <a:rPr lang="nl-BE" sz="2400" dirty="0" smtClean="0"/>
              <a:t>(kan wel </a:t>
            </a:r>
            <a:r>
              <a:rPr lang="nl-BE" sz="2400" dirty="0" smtClean="0"/>
              <a:t>in C++ en Java</a:t>
            </a:r>
            <a:r>
              <a:rPr lang="nl-BE" sz="2400" dirty="0" smtClean="0"/>
              <a:t>). </a:t>
            </a:r>
            <a:endParaRPr lang="nl-BE" sz="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3776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498796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31622"/>
            <a:ext cx="990600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196752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Situering programmeertaal C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Eerste C-programma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 </a:t>
            </a:r>
            <a:r>
              <a:rPr lang="nl-BE" sz="2800" dirty="0">
                <a:solidFill>
                  <a:schemeClr val="tx2"/>
                </a:solidFill>
              </a:rPr>
              <a:t>Variabelen en fundamentele datatypes </a:t>
            </a:r>
            <a:endParaRPr lang="nl-BE" sz="2800" dirty="0" smtClean="0">
              <a:solidFill>
                <a:schemeClr val="tx2"/>
              </a:solidFill>
            </a:endParaRP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 smtClean="0"/>
              <a:t>Operatoren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>
                <a:solidFill>
                  <a:schemeClr val="tx2"/>
                </a:solidFill>
              </a:rPr>
              <a:t>Controlestructuren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b="1" dirty="0" smtClean="0">
                <a:solidFill>
                  <a:schemeClr val="accent2"/>
                </a:solidFill>
              </a:rPr>
              <a:t>Elementaire I/O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Functies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Arrays en toepassingen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29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01581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7263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Situering programmeertaal C  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000795"/>
            <a:ext cx="9289032" cy="5472608"/>
          </a:xfrm>
        </p:spPr>
        <p:txBody>
          <a:bodyPr>
            <a:noAutofit/>
          </a:bodyPr>
          <a:lstStyle/>
          <a:p>
            <a:pPr indent="-342900">
              <a:lnSpc>
                <a:spcPts val="3500"/>
              </a:lnSpc>
              <a:buClr>
                <a:schemeClr val="accent2"/>
              </a:buClr>
            </a:pPr>
            <a:r>
              <a:rPr lang="nl-BE" sz="2400" dirty="0">
                <a:cs typeface="Courier New" pitchFamily="49" charset="0"/>
              </a:rPr>
              <a:t>C is een programmeertaal die zeer dicht bij de hardware staat en daaruit zijn snelheid haalt. </a:t>
            </a:r>
            <a:endParaRPr lang="nl-BE" sz="2400" dirty="0" smtClean="0">
              <a:cs typeface="Courier New" pitchFamily="49" charset="0"/>
            </a:endParaRPr>
          </a:p>
          <a:p>
            <a:pPr indent="-342900">
              <a:lnSpc>
                <a:spcPts val="3500"/>
              </a:lnSpc>
              <a:buClr>
                <a:schemeClr val="accent2"/>
              </a:buClr>
            </a:pPr>
            <a:r>
              <a:rPr lang="nl-NL" sz="2400" dirty="0" smtClean="0">
                <a:cs typeface="Courier New" pitchFamily="49" charset="0"/>
              </a:rPr>
              <a:t>Typische toepassingen: </a:t>
            </a:r>
          </a:p>
          <a:p>
            <a:pPr marL="892175" lvl="1" indent="-446088">
              <a:lnSpc>
                <a:spcPts val="3500"/>
              </a:lnSpc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err="1"/>
              <a:t>kernels</a:t>
            </a:r>
            <a:r>
              <a:rPr lang="nl-BE" sz="2400" dirty="0"/>
              <a:t> van U</a:t>
            </a:r>
            <a:r>
              <a:rPr lang="nl-BE" sz="2400" dirty="0" smtClean="0"/>
              <a:t>nix </a:t>
            </a:r>
            <a:r>
              <a:rPr lang="nl-BE" sz="2400" dirty="0"/>
              <a:t>en Windows zijn in C geschreven</a:t>
            </a:r>
            <a:endParaRPr lang="nl-BE" sz="2400" dirty="0" smtClean="0">
              <a:cs typeface="Courier New" pitchFamily="49" charset="0"/>
            </a:endParaRPr>
          </a:p>
          <a:p>
            <a:pPr marL="892175" lvl="1" indent="-446088">
              <a:lnSpc>
                <a:spcPts val="3500"/>
              </a:lnSpc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>
                <a:cs typeface="Courier New" pitchFamily="49" charset="0"/>
              </a:rPr>
              <a:t>directe </a:t>
            </a:r>
            <a:r>
              <a:rPr lang="nl-BE" sz="2400" dirty="0">
                <a:cs typeface="Courier New" pitchFamily="49" charset="0"/>
              </a:rPr>
              <a:t>aansturing hardware (device drivers)</a:t>
            </a:r>
          </a:p>
          <a:p>
            <a:pPr marL="892175" lvl="1" indent="-446088">
              <a:lnSpc>
                <a:spcPts val="3500"/>
              </a:lnSpc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err="1" smtClean="0">
                <a:cs typeface="Courier New" pitchFamily="49" charset="0"/>
              </a:rPr>
              <a:t>tijdskritische</a:t>
            </a:r>
            <a:r>
              <a:rPr lang="nl-BE" sz="2400" dirty="0" smtClean="0">
                <a:cs typeface="Courier New" pitchFamily="49" charset="0"/>
              </a:rPr>
              <a:t> applicaties</a:t>
            </a:r>
          </a:p>
          <a:p>
            <a:pPr marL="892175" lvl="1" indent="-446088">
              <a:lnSpc>
                <a:spcPts val="3500"/>
              </a:lnSpc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>
                <a:cs typeface="Courier New" pitchFamily="49" charset="0"/>
              </a:rPr>
              <a:t>… </a:t>
            </a:r>
            <a:endParaRPr lang="nl-NL" sz="2400" dirty="0" smtClean="0">
              <a:cs typeface="Courier New" pitchFamily="49" charset="0"/>
            </a:endParaRPr>
          </a:p>
          <a:p>
            <a:pPr marL="342900" indent="-342900">
              <a:lnSpc>
                <a:spcPts val="35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nl-NL" sz="2400" b="0" dirty="0" smtClean="0">
                <a:cs typeface="Courier New" pitchFamily="49" charset="0"/>
              </a:rPr>
              <a:t>Historiek C: </a:t>
            </a:r>
          </a:p>
          <a:p>
            <a:pPr marL="892175" lvl="1" indent="-446088">
              <a:lnSpc>
                <a:spcPts val="3500"/>
              </a:lnSpc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NL" sz="2400" dirty="0" smtClean="0">
                <a:cs typeface="Courier New" pitchFamily="49" charset="0"/>
              </a:rPr>
              <a:t>ANSI C: 1972 (oudste code)</a:t>
            </a:r>
          </a:p>
          <a:p>
            <a:pPr marL="892175" lvl="1" indent="-446088">
              <a:lnSpc>
                <a:spcPts val="3500"/>
              </a:lnSpc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NL" sz="2400" b="0" dirty="0" smtClean="0">
                <a:cs typeface="Courier New" pitchFamily="49" charset="0"/>
              </a:rPr>
              <a:t>C99: sinds 1999</a:t>
            </a:r>
          </a:p>
          <a:p>
            <a:pPr marL="892175" lvl="1" indent="-446088">
              <a:lnSpc>
                <a:spcPts val="3500"/>
              </a:lnSpc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NL" sz="2400" dirty="0" smtClean="0">
                <a:cs typeface="Courier New" pitchFamily="49" charset="0"/>
              </a:rPr>
              <a:t>C11: huidige standaard (sinds 2011)</a:t>
            </a:r>
            <a:r>
              <a:rPr lang="nl-NL" sz="2400" b="0" dirty="0" smtClean="0">
                <a:cs typeface="Courier New" pitchFamily="49" charset="0"/>
              </a:rPr>
              <a:t> 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28542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88"/>
            <a:ext cx="9849544" cy="75551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err="1" smtClean="0">
                <a:solidFill>
                  <a:schemeClr val="accent3"/>
                </a:solidFill>
              </a:rPr>
              <a:t>uitvoer</a:t>
            </a:r>
            <a:r>
              <a:rPr lang="en-US" sz="3600" b="1" dirty="0" smtClean="0">
                <a:solidFill>
                  <a:schemeClr val="accent3"/>
                </a:solidFill>
              </a:rPr>
              <a:t>:  </a:t>
            </a:r>
            <a:r>
              <a:rPr lang="en-US" sz="3600" b="1" dirty="0" err="1" smtClean="0">
                <a:solidFill>
                  <a:schemeClr val="accent3"/>
                </a:solidFill>
                <a:cs typeface="Consolas" panose="020B0609020204030204" pitchFamily="49" charset="0"/>
              </a:rPr>
              <a:t>printf</a:t>
            </a:r>
            <a:r>
              <a:rPr lang="en-US" sz="36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 (in &lt;</a:t>
            </a:r>
            <a:r>
              <a:rPr lang="en-US" sz="3600" b="1" dirty="0" err="1" smtClean="0">
                <a:solidFill>
                  <a:schemeClr val="accent3"/>
                </a:solidFill>
                <a:cs typeface="Consolas" panose="020B0609020204030204" pitchFamily="49" charset="0"/>
              </a:rPr>
              <a:t>stdio.h</a:t>
            </a:r>
            <a:r>
              <a:rPr lang="en-US" sz="3600" b="1" dirty="0" smtClean="0">
                <a:solidFill>
                  <a:schemeClr val="accent3"/>
                </a:solidFill>
                <a:cs typeface="Consolas" panose="020B0609020204030204" pitchFamily="49" charset="0"/>
              </a:rPr>
              <a:t>&gt;) 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24151" y="836712"/>
            <a:ext cx="9080008" cy="42062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s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yntax:</a:t>
            </a:r>
            <a:endParaRPr lang="en-US" sz="2400" b="1" dirty="0"/>
          </a:p>
          <a:p>
            <a:pPr algn="l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Tx/>
            </a:pP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formaat_string</a:t>
            </a:r>
            <a:r>
              <a:rPr lang="en-US" sz="24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argument1, argument2</a:t>
            </a:r>
            <a:r>
              <a:rPr lang="en-US" sz="2400" b="1" i="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…)</a:t>
            </a:r>
          </a:p>
          <a:p>
            <a:pPr marL="342900" indent="-342900" algn="l">
              <a:spcBef>
                <a:spcPts val="12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formaat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in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formaatstring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voor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elk argument: </a:t>
            </a:r>
            <a:r>
              <a:rPr lang="en-US" sz="24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4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[-]</a:t>
            </a:r>
            <a:r>
              <a:rPr lang="en-US" sz="2400" i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[w][.p]c</a:t>
            </a:r>
          </a:p>
          <a:p>
            <a:pPr marL="914400" lvl="1" indent="-4572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linkse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alignatie</a:t>
            </a:r>
            <a:endParaRPr lang="en-US" sz="2400" dirty="0" smtClean="0">
              <a:solidFill>
                <a:srgbClr val="000000"/>
              </a:solidFill>
              <a:latin typeface="+mn-lt"/>
              <a:cs typeface="Consolas" panose="020B0609020204030204" pitchFamily="49" charset="0"/>
            </a:endParaRPr>
          </a:p>
          <a:p>
            <a:pPr marL="914400" lvl="1" indent="-4572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(width):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minimale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breedte</a:t>
            </a:r>
            <a:endParaRPr lang="en-US" sz="2400" dirty="0" smtClean="0">
              <a:solidFill>
                <a:srgbClr val="000000"/>
              </a:solidFill>
              <a:latin typeface="+mn-lt"/>
              <a:cs typeface="Consolas" panose="020B0609020204030204" pitchFamily="49" charset="0"/>
            </a:endParaRPr>
          </a:p>
          <a:p>
            <a:pPr marL="914400" lvl="1" indent="-457200">
              <a:lnSpc>
                <a:spcPts val="3500"/>
              </a:lnSpc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precisie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):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maximaal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aantal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karakters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(string) of 	 		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aantal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cijfers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na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komma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reëel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getal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)</a:t>
            </a:r>
          </a:p>
          <a:p>
            <a:pPr marL="914400" lvl="1" indent="-4572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conversiekarakter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):</a:t>
            </a:r>
            <a:r>
              <a:rPr lang="en-US" sz="26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b="1" i="0" dirty="0">
                <a:solidFill>
                  <a:schemeClr val="tx1"/>
                </a:solidFill>
              </a:rPr>
              <a:t/>
            </a:r>
            <a:br>
              <a:rPr lang="en-US" sz="2000" b="1" i="0" dirty="0">
                <a:solidFill>
                  <a:schemeClr val="tx1"/>
                </a:solidFill>
              </a:rPr>
            </a:br>
            <a:endParaRPr lang="en-US" sz="2000" b="1" i="0" dirty="0">
              <a:solidFill>
                <a:srgbClr val="FF0000"/>
              </a:solidFill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318613" y="4869160"/>
            <a:ext cx="8085546" cy="1785104"/>
          </a:xfrm>
          <a:prstGeom prst="rect">
            <a:avLst/>
          </a:prstGeom>
          <a:noFill/>
          <a:ln w="38100" cap="sq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0" dirty="0" err="1" smtClean="0">
                <a:latin typeface="+mn-lt"/>
                <a:cs typeface="Consolas" panose="020B0609020204030204" pitchFamily="49" charset="0"/>
              </a:rPr>
              <a:t>karakter</a:t>
            </a:r>
            <a:r>
              <a:rPr lang="en-US" sz="2200" b="1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[l]d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0" dirty="0" smtClean="0">
                <a:latin typeface="+mn-lt"/>
                <a:cs typeface="Consolas" panose="020B0609020204030204" pitchFamily="49" charset="0"/>
              </a:rPr>
              <a:t>(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long)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decimaal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geheel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getal</a:t>
            </a:r>
            <a:endParaRPr lang="en-US" sz="2400" i="0" dirty="0">
              <a:latin typeface="+mn-lt"/>
              <a:cs typeface="Consolas" panose="020B0609020204030204" pitchFamily="49" charset="0"/>
            </a:endParaRPr>
          </a:p>
          <a:p>
            <a:pPr>
              <a:lnSpc>
                <a:spcPts val="3300"/>
              </a:lnSpc>
            </a:pP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+mn-lt"/>
                <a:cs typeface="Consolas" panose="020B0609020204030204" pitchFamily="49" charset="0"/>
              </a:rPr>
              <a:t>teken</a:t>
            </a:r>
            <a:r>
              <a:rPr lang="en-US" sz="24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+mn-lt"/>
                <a:cs typeface="Consolas" panose="020B0609020204030204" pitchFamily="49" charset="0"/>
              </a:rPr>
              <a:t>‘%’ </a:t>
            </a:r>
            <a:r>
              <a:rPr lang="en-US" sz="2400" dirty="0" smtClean="0">
                <a:latin typeface="+mn-lt"/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[l]o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0" dirty="0" smtClean="0">
                <a:latin typeface="+mn-lt"/>
                <a:cs typeface="Consolas" panose="020B0609020204030204" pitchFamily="49" charset="0"/>
              </a:rPr>
              <a:t>(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long)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octaal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geheel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getal</a:t>
            </a:r>
            <a:endParaRPr lang="en-US" sz="2400" i="0" dirty="0">
              <a:latin typeface="+mn-lt"/>
              <a:cs typeface="Consolas" panose="020B0609020204030204" pitchFamily="49" charset="0"/>
            </a:endParaRPr>
          </a:p>
          <a:p>
            <a:pPr>
              <a:lnSpc>
                <a:spcPts val="3300"/>
              </a:lnSpc>
            </a:pP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string</a:t>
            </a:r>
            <a:r>
              <a:rPr lang="en-US" sz="2200" b="1" dirty="0" smtClean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		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[l]x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0" dirty="0" smtClean="0">
                <a:latin typeface="+mn-lt"/>
                <a:cs typeface="Consolas" panose="020B0609020204030204" pitchFamily="49" charset="0"/>
              </a:rPr>
              <a:t>(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long)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hexadecimaal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geheel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getal</a:t>
            </a:r>
            <a:endParaRPr lang="en-US" sz="2200" i="0" dirty="0">
              <a:latin typeface="+mn-lt"/>
              <a:cs typeface="Consolas" panose="020B0609020204030204" pitchFamily="49" charset="0"/>
            </a:endParaRPr>
          </a:p>
          <a:p>
            <a:pPr>
              <a:lnSpc>
                <a:spcPts val="3300"/>
              </a:lnSpc>
            </a:pP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[l]f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+mn-lt"/>
                <a:cs typeface="Consolas" panose="020B0609020204030204" pitchFamily="49" charset="0"/>
              </a:rPr>
              <a:t>reëel</a:t>
            </a:r>
            <a:r>
              <a:rPr lang="en-US" sz="24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+mn-lt"/>
                <a:cs typeface="Consolas" panose="020B0609020204030204" pitchFamily="49" charset="0"/>
              </a:rPr>
              <a:t>getal</a:t>
            </a:r>
            <a:r>
              <a:rPr lang="en-US" sz="240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  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0" dirty="0" err="1" smtClean="0">
                <a:latin typeface="+mn-lt"/>
                <a:cs typeface="Consolas" panose="020B0609020204030204" pitchFamily="49" charset="0"/>
              </a:rPr>
              <a:t>reëel</a:t>
            </a:r>
            <a:r>
              <a:rPr lang="en-US" sz="2400" i="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i="0" dirty="0" err="1">
                <a:latin typeface="+mn-lt"/>
                <a:cs typeface="Consolas" panose="020B0609020204030204" pitchFamily="49" charset="0"/>
              </a:rPr>
              <a:t>getal</a:t>
            </a:r>
            <a:r>
              <a:rPr lang="en-US" sz="2400" i="0" dirty="0">
                <a:latin typeface="+mn-lt"/>
                <a:cs typeface="Consolas" panose="020B0609020204030204" pitchFamily="49" charset="0"/>
              </a:rPr>
              <a:t> in wet. </a:t>
            </a:r>
            <a:r>
              <a:rPr lang="en-US" sz="2400" i="0" dirty="0" err="1" smtClean="0">
                <a:latin typeface="+mn-lt"/>
                <a:cs typeface="Consolas" panose="020B0609020204030204" pitchFamily="49" charset="0"/>
              </a:rPr>
              <a:t>notatie</a:t>
            </a:r>
            <a:endParaRPr lang="en-US" sz="2400" i="0" dirty="0">
              <a:latin typeface="+mn-lt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50"/>
            <a:ext cx="9889176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err="1" smtClean="0">
                <a:solidFill>
                  <a:schemeClr val="accent3"/>
                </a:solidFill>
              </a:rPr>
              <a:t>printf</a:t>
            </a:r>
            <a:r>
              <a:rPr lang="en-US" sz="3600" b="1" dirty="0" smtClean="0">
                <a:solidFill>
                  <a:schemeClr val="accent3"/>
                </a:solidFill>
              </a:rPr>
              <a:t>: </a:t>
            </a:r>
            <a:r>
              <a:rPr lang="en-US" sz="3600" b="1" dirty="0" err="1" smtClean="0">
                <a:solidFill>
                  <a:schemeClr val="accent3"/>
                </a:solidFill>
              </a:rPr>
              <a:t>voorbeeld</a:t>
            </a:r>
            <a:endParaRPr lang="en-US" sz="3600" b="1" dirty="0" smtClean="0">
              <a:solidFill>
                <a:schemeClr val="accent3"/>
              </a:solidFill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72952" y="835884"/>
            <a:ext cx="9433048" cy="58779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200" b="1" i="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printf.c</a:t>
            </a:r>
            <a:r>
              <a:rPr lang="en-US" sz="2200" b="1" i="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algn="l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2200" b="1" i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lnSpc>
                <a:spcPts val="34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d = 5.2468;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456; char c = '9';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400"/>
              </a:lnSpc>
            </a:pP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grootte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 %d bytes\n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(double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ts val="34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("d = %.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3lf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of %e\n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d, d);</a:t>
            </a:r>
          </a:p>
          <a:p>
            <a:pPr>
              <a:lnSpc>
                <a:spcPts val="34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("d = Rounded: %.0lf  Truncated: %d\n",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)d);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4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%d of %o of %x\n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4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("ASCII-code van %c = %d\n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c, c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4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Opvolger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van %c = %c\n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c, c+1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4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(":%-15.10s:\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n","Hello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world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!");</a:t>
            </a:r>
          </a:p>
          <a:p>
            <a:pPr>
              <a:lnSpc>
                <a:spcPts val="34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</a:p>
          <a:p>
            <a:pPr algn="l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7776" y="646743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31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88"/>
            <a:ext cx="9906000" cy="68350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err="1" smtClean="0">
                <a:solidFill>
                  <a:schemeClr val="accent3"/>
                </a:solidFill>
                <a:latin typeface="+mn-lt"/>
              </a:rPr>
              <a:t>invoer</a:t>
            </a:r>
            <a:r>
              <a:rPr lang="en-US" sz="3600" b="1" dirty="0" smtClean="0">
                <a:solidFill>
                  <a:schemeClr val="accent3"/>
                </a:solidFill>
                <a:latin typeface="+mn-lt"/>
              </a:rPr>
              <a:t>:  </a:t>
            </a:r>
            <a:r>
              <a:rPr lang="en-US" sz="3600" b="1" dirty="0" err="1" smtClean="0">
                <a:solidFill>
                  <a:schemeClr val="accent3"/>
                </a:solidFill>
                <a:latin typeface="+mn-lt"/>
                <a:cs typeface="Consolas" panose="020B0609020204030204" pitchFamily="49" charset="0"/>
              </a:rPr>
              <a:t>scanf</a:t>
            </a:r>
            <a:r>
              <a:rPr lang="en-US" sz="3600" b="1" dirty="0" smtClean="0">
                <a:solidFill>
                  <a:schemeClr val="accent3"/>
                </a:solidFill>
                <a:latin typeface="+mn-lt"/>
                <a:cs typeface="Consolas" panose="020B0609020204030204" pitchFamily="49" charset="0"/>
              </a:rPr>
              <a:t> (in &lt;</a:t>
            </a:r>
            <a:r>
              <a:rPr lang="en-US" sz="3600" b="1" dirty="0" err="1" smtClean="0">
                <a:solidFill>
                  <a:schemeClr val="accent3"/>
                </a:solidFill>
                <a:latin typeface="+mn-lt"/>
                <a:cs typeface="Consolas" panose="020B0609020204030204" pitchFamily="49" charset="0"/>
              </a:rPr>
              <a:t>stdio.h</a:t>
            </a:r>
            <a:r>
              <a:rPr lang="en-US" sz="3600" b="1" dirty="0" smtClean="0">
                <a:solidFill>
                  <a:schemeClr val="accent3"/>
                </a:solidFill>
                <a:latin typeface="+mn-lt"/>
                <a:cs typeface="Consolas" panose="020B0609020204030204" pitchFamily="49" charset="0"/>
              </a:rPr>
              <a:t>&gt;) 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37488" y="980728"/>
            <a:ext cx="9224024" cy="53091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s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yntax:</a:t>
            </a:r>
            <a:endParaRPr lang="en-US" sz="2400" b="1" dirty="0"/>
          </a:p>
          <a:p>
            <a:pPr algn="l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SzTx/>
            </a:pP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4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formaat_string</a:t>
            </a:r>
            <a:r>
              <a:rPr lang="en-US" sz="24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argument1, argument2</a:t>
            </a:r>
            <a:r>
              <a:rPr lang="en-US" sz="2400" b="1" i="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…)</a:t>
            </a:r>
          </a:p>
          <a:p>
            <a:pPr marL="342900" indent="-342900" algn="l">
              <a:spcBef>
                <a:spcPts val="12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formaat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in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formaatstring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voor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elk argument: </a:t>
            </a:r>
            <a:r>
              <a:rPr lang="en-US" sz="24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400" i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lvl="1">
              <a:spcBef>
                <a:spcPts val="600"/>
              </a:spcBef>
              <a:buClr>
                <a:schemeClr val="accent4"/>
              </a:buClr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conversiekarakter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):</a:t>
            </a:r>
            <a:r>
              <a:rPr lang="en-US" sz="2400" b="1" i="0" dirty="0" smtClean="0">
                <a:solidFill>
                  <a:schemeClr val="tx1"/>
                </a:solidFill>
              </a:rPr>
              <a:t/>
            </a:r>
            <a:br>
              <a:rPr lang="en-US" sz="2400" b="1" i="0" dirty="0" smtClean="0">
                <a:solidFill>
                  <a:schemeClr val="tx1"/>
                </a:solidFill>
              </a:rPr>
            </a:br>
            <a:endParaRPr lang="en-US" sz="2400" b="1" i="0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chemeClr val="accent4"/>
              </a:buClr>
            </a:pPr>
            <a:endParaRPr lang="en-US" sz="2400" b="1" dirty="0"/>
          </a:p>
          <a:p>
            <a:pPr lvl="1">
              <a:spcBef>
                <a:spcPts val="600"/>
              </a:spcBef>
              <a:buClr>
                <a:schemeClr val="accent4"/>
              </a:buClr>
            </a:pPr>
            <a:endParaRPr lang="en-US" sz="2400" b="1" i="0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chemeClr val="accent4"/>
              </a:buClr>
            </a:pPr>
            <a:endParaRPr lang="en-US" sz="2400" b="1" i="0" dirty="0" smtClean="0">
              <a:solidFill>
                <a:schemeClr val="tx1"/>
              </a:solidFill>
            </a:endParaRPr>
          </a:p>
          <a:p>
            <a:pPr marL="354013" indent="-354013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2"/>
                </a:solidFill>
                <a:latin typeface="+mn-lt"/>
              </a:rPr>
              <a:t>argumenten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+mn-lt"/>
              </a:rPr>
              <a:t>zijn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</a:rPr>
              <a:t> steeds </a:t>
            </a:r>
            <a:r>
              <a:rPr lang="en-US" sz="2400" b="1" dirty="0" err="1" smtClean="0">
                <a:solidFill>
                  <a:schemeClr val="accent2"/>
                </a:solidFill>
                <a:latin typeface="+mn-lt"/>
              </a:rPr>
              <a:t>adressen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</a:rPr>
              <a:t>!!! </a:t>
            </a:r>
            <a:r>
              <a:rPr lang="en-US" sz="2400" dirty="0" err="1" smtClean="0">
                <a:latin typeface="+mn-lt"/>
              </a:rPr>
              <a:t>Dus</a:t>
            </a:r>
            <a:r>
              <a:rPr lang="en-US" sz="2400" dirty="0" smtClean="0">
                <a:latin typeface="+mn-lt"/>
              </a:rPr>
              <a:t>: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3" indent="-354013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gedrag</a:t>
            </a:r>
            <a:r>
              <a:rPr lang="en-US" sz="2400" dirty="0">
                <a:latin typeface="+mn-lt"/>
              </a:rPr>
              <a:t>: </a:t>
            </a:r>
            <a:r>
              <a:rPr lang="en-US" sz="2400" dirty="0" err="1">
                <a:latin typeface="+mn-lt"/>
              </a:rPr>
              <a:t>negeert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witruimte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behalve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bij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lezen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tekst</a:t>
            </a:r>
            <a:endParaRPr lang="en-US" sz="2400" dirty="0">
              <a:latin typeface="+mn-lt"/>
            </a:endParaRPr>
          </a:p>
          <a:p>
            <a:pPr marL="354013" indent="-354013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resultaat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van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400" dirty="0"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= </a:t>
            </a:r>
            <a:r>
              <a:rPr lang="en-US" sz="2400" dirty="0" err="1">
                <a:latin typeface="+mn-lt"/>
              </a:rPr>
              <a:t>aantal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succesvol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gelezen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variabelen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24608" y="3181710"/>
            <a:ext cx="7776864" cy="1361911"/>
          </a:xfrm>
          <a:prstGeom prst="rect">
            <a:avLst/>
          </a:prstGeom>
          <a:noFill/>
          <a:ln w="38100" cap="sq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 smtClean="0">
                <a:cs typeface="Consolas" panose="020B0609020204030204" pitchFamily="49" charset="0"/>
              </a:rPr>
              <a:t> 	  </a:t>
            </a:r>
            <a:r>
              <a:rPr lang="en-US" sz="2200" dirty="0">
                <a:cs typeface="Consolas" panose="020B0609020204030204" pitchFamily="49" charset="0"/>
              </a:rPr>
              <a:t> </a:t>
            </a:r>
            <a:r>
              <a:rPr lang="en-US" sz="2200" dirty="0" smtClean="0">
                <a:cs typeface="Consolas" panose="020B0609020204030204" pitchFamily="49" charset="0"/>
              </a:rPr>
              <a:t>  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200" b="1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    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 double</a:t>
            </a:r>
          </a:p>
          <a:p>
            <a:pPr>
              <a:lnSpc>
                <a:spcPts val="3300"/>
              </a:lnSpc>
            </a:pP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cs typeface="Consolas" panose="020B0609020204030204" pitchFamily="49" charset="0"/>
              </a:rPr>
              <a:t> </a:t>
            </a:r>
            <a:r>
              <a:rPr lang="en-US" sz="2200" dirty="0">
                <a:cs typeface="Consolas" panose="020B0609020204030204" pitchFamily="49" charset="0"/>
              </a:rPr>
              <a:t>	</a:t>
            </a:r>
            <a:r>
              <a:rPr lang="en-US" sz="2200" dirty="0" smtClean="0">
                <a:cs typeface="Consolas" panose="020B0609020204030204" pitchFamily="49" charset="0"/>
              </a:rPr>
              <a:t>    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b="1" dirty="0">
                <a:solidFill>
                  <a:schemeClr val="tx2"/>
                </a:solidFill>
                <a:cs typeface="Consolas" panose="020B0609020204030204" pitchFamily="49" charset="0"/>
              </a:rPr>
              <a:t>		</a:t>
            </a:r>
            <a:r>
              <a:rPr lang="en-US" sz="2200" b="1" dirty="0" smtClean="0">
                <a:solidFill>
                  <a:schemeClr val="tx2"/>
                </a:solidFill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lld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300"/>
              </a:lnSpc>
            </a:pP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 smtClean="0">
                <a:cs typeface="Consolas" panose="020B0609020204030204" pitchFamily="49" charset="0"/>
              </a:rPr>
              <a:t> </a:t>
            </a:r>
            <a:r>
              <a:rPr lang="en-US" sz="2200" dirty="0">
                <a:cs typeface="Consolas" panose="020B0609020204030204" pitchFamily="49" charset="0"/>
              </a:rPr>
              <a:t>	</a:t>
            </a:r>
            <a:r>
              <a:rPr lang="en-US" sz="2200" dirty="0" smtClean="0">
                <a:cs typeface="Consolas" panose="020B0609020204030204" pitchFamily="49" charset="0"/>
              </a:rPr>
              <a:t>    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b="1" dirty="0">
                <a:solidFill>
                  <a:schemeClr val="tx2"/>
                </a:solidFill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solidFill>
                  <a:schemeClr val="tx2"/>
                </a:solidFill>
                <a:cs typeface="Consolas" panose="020B0609020204030204" pitchFamily="49" charset="0"/>
              </a:rPr>
              <a:t>   </a:t>
            </a: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US" sz="2400" i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511689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50"/>
            <a:ext cx="99060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err="1" smtClean="0">
                <a:solidFill>
                  <a:schemeClr val="accent3"/>
                </a:solidFill>
              </a:rPr>
              <a:t>scanf</a:t>
            </a:r>
            <a:r>
              <a:rPr lang="en-US" sz="3600" b="1" dirty="0" smtClean="0">
                <a:solidFill>
                  <a:schemeClr val="accent3"/>
                </a:solidFill>
              </a:rPr>
              <a:t>: </a:t>
            </a:r>
            <a:r>
              <a:rPr lang="en-US" sz="3600" b="1" dirty="0" err="1" smtClean="0">
                <a:solidFill>
                  <a:schemeClr val="accent3"/>
                </a:solidFill>
              </a:rPr>
              <a:t>voorbeeld</a:t>
            </a:r>
            <a:endParaRPr lang="en-US" sz="3600" b="1" dirty="0" smtClean="0">
              <a:solidFill>
                <a:schemeClr val="accent3"/>
              </a:solidFill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04528" y="980727"/>
            <a:ext cx="8352928" cy="55938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200" b="1" i="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</a:t>
            </a:r>
            <a:r>
              <a:rPr lang="en-US" sz="2200" b="1" i="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algn="l">
              <a:lnSpc>
                <a:spcPts val="35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fr-FR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FR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x; double </a:t>
            </a:r>
            <a:r>
              <a:rPr lang="fr-FR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fr-FR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0, v; </a:t>
            </a:r>
            <a:endParaRPr lang="fr-FR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("Enter an </a:t>
            </a: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 ");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fr-FR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("%d", &amp;x</a:t>
            </a:r>
            <a:r>
              <a:rPr lang="fr-FR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== 0) 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 not an </a:t>
            </a: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\n");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FR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fr-FR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fr-FR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fr-F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("Read in %d\n", x);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while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("%lf", &amp;v) == 1)</a:t>
            </a:r>
          </a:p>
          <a:p>
            <a:pPr>
              <a:lnSpc>
                <a:spcPts val="35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("\t%.2f\n", sum += v);</a:t>
            </a:r>
          </a:p>
          <a:p>
            <a:pPr>
              <a:lnSpc>
                <a:spcPts val="35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return 0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63856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719510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0609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3"/>
                </a:solidFill>
                <a:latin typeface="+mn-lt"/>
              </a:rPr>
              <a:t>getchar</a:t>
            </a:r>
            <a:r>
              <a:rPr lang="en-US" sz="3600" b="1" dirty="0" smtClean="0">
                <a:solidFill>
                  <a:schemeClr val="accent3"/>
                </a:solidFill>
                <a:latin typeface="+mn-lt"/>
              </a:rPr>
              <a:t> / </a:t>
            </a:r>
            <a:r>
              <a:rPr lang="en-US" sz="3600" b="1" dirty="0" err="1" smtClean="0">
                <a:solidFill>
                  <a:schemeClr val="accent3"/>
                </a:solidFill>
                <a:latin typeface="+mn-lt"/>
              </a:rPr>
              <a:t>putchar</a:t>
            </a:r>
            <a:r>
              <a:rPr lang="en-US" sz="3600" b="1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3600" b="1" dirty="0">
                <a:solidFill>
                  <a:schemeClr val="accent3"/>
                </a:solidFill>
                <a:latin typeface="+mn-lt"/>
                <a:cs typeface="Consolas" panose="020B0609020204030204" pitchFamily="49" charset="0"/>
              </a:rPr>
              <a:t>(in &lt;</a:t>
            </a:r>
            <a:r>
              <a:rPr lang="en-US" sz="3600" b="1" dirty="0" err="1">
                <a:solidFill>
                  <a:schemeClr val="accent3"/>
                </a:solidFill>
                <a:latin typeface="+mn-lt"/>
                <a:cs typeface="Consolas" panose="020B0609020204030204" pitchFamily="49" charset="0"/>
              </a:rPr>
              <a:t>stdio.h</a:t>
            </a:r>
            <a:r>
              <a:rPr lang="en-US" sz="3600" b="1" dirty="0">
                <a:solidFill>
                  <a:schemeClr val="accent3"/>
                </a:solidFill>
                <a:latin typeface="+mn-lt"/>
                <a:cs typeface="Consolas" panose="020B0609020204030204" pitchFamily="49" charset="0"/>
              </a:rPr>
              <a:t>&gt;) </a:t>
            </a:r>
            <a:endParaRPr lang="en-US" sz="3600" b="1" dirty="0" smtClean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16496" y="980727"/>
            <a:ext cx="9001000" cy="558614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</a:t>
            </a:r>
            <a:r>
              <a:rPr lang="nl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nl-BE" sz="24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nl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</a:t>
            </a:r>
            <a:endParaRPr lang="en-US" sz="2400" b="1" i="0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3" indent="-354013" algn="l">
              <a:spcBef>
                <a:spcPts val="18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doel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lezen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schrijven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van 1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karakter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endParaRPr lang="en-US" sz="2400" i="0" dirty="0">
              <a:solidFill>
                <a:schemeClr val="tx1"/>
              </a:solidFill>
              <a:latin typeface="+mn-lt"/>
            </a:endParaRPr>
          </a:p>
          <a:p>
            <a:pPr marL="354013" indent="-354013" algn="l">
              <a:spcBef>
                <a:spcPts val="12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getchar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geeft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EOF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als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einde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input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bereikt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is 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(Ctrl-Z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354013" indent="-354013" algn="l">
              <a:spcBef>
                <a:spcPts val="120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lang="en-US" sz="2400" u="sng" dirty="0" err="1" smtClean="0">
                <a:latin typeface="+mn-lt"/>
              </a:rPr>
              <a:t>Voorbeeld</a:t>
            </a:r>
            <a:r>
              <a:rPr lang="en-US" sz="2400" dirty="0" smtClean="0">
                <a:latin typeface="+mn-lt"/>
              </a:rPr>
              <a:t>: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getchar.c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#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#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ctype.h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main() { </a:t>
            </a: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while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((c =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()) != EOF)</a:t>
            </a: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return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}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6384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34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340768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Situering programmeertaal C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Eerste C-programma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 </a:t>
            </a:r>
            <a:r>
              <a:rPr lang="nl-BE" sz="2800" dirty="0">
                <a:solidFill>
                  <a:schemeClr val="tx2"/>
                </a:solidFill>
              </a:rPr>
              <a:t>Variabelen en fundamentele datatypes </a:t>
            </a:r>
            <a:endParaRPr lang="nl-BE" sz="2800" dirty="0" smtClean="0">
              <a:solidFill>
                <a:schemeClr val="tx2"/>
              </a:solidFill>
            </a:endParaRP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 smtClean="0"/>
              <a:t>Operatoren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>
                <a:solidFill>
                  <a:schemeClr val="tx2"/>
                </a:solidFill>
              </a:rPr>
              <a:t>Controlestructuren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 smtClean="0"/>
              <a:t>Elementaire I/O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Functies</a:t>
            </a:r>
            <a:endParaRPr lang="nl-BE" sz="2800" b="1" dirty="0">
              <a:solidFill>
                <a:schemeClr val="accent2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Arrays en toepassingen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576063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 txBox="1">
            <a:spLocks noChangeArrowheads="1"/>
          </p:cNvSpPr>
          <p:nvPr/>
        </p:nvSpPr>
        <p:spPr>
          <a:xfrm>
            <a:off x="0" y="26988"/>
            <a:ext cx="9906000" cy="737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Functies: Typisch C-programma  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12552" y="1490836"/>
            <a:ext cx="7977610" cy="43088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l-BE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BE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BE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nl-BE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nl-BE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   </a:t>
            </a:r>
            <a:r>
              <a:rPr lang="nl-BE" sz="22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nl-BE" sz="22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preprocessing</a:t>
            </a:r>
            <a:r>
              <a:rPr lang="nl-BE" sz="22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directives</a:t>
            </a:r>
            <a:endParaRPr lang="nl-BE" sz="2200" b="1" i="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04070" y="2595795"/>
            <a:ext cx="7986092" cy="43088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einde();                </a:t>
            </a:r>
            <a:r>
              <a:rPr lang="nl-BE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//declaratie functies</a:t>
            </a:r>
            <a:endParaRPr lang="nl-BE" sz="22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98762" y="3146707"/>
            <a:ext cx="7991400" cy="212365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pi_2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PI*PI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("pi kwadraat = %</a:t>
            </a:r>
            <a:r>
              <a:rPr lang="nl-BE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lf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\n",pi_2);</a:t>
            </a:r>
          </a:p>
          <a:p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einde();</a:t>
            </a:r>
          </a:p>
          <a:p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return 0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BE" sz="2200" b="1" i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898761" y="5404107"/>
            <a:ext cx="7991401" cy="1107996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einde() {                </a:t>
            </a:r>
            <a:r>
              <a:rPr lang="nl-BE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//definitie functies</a:t>
            </a:r>
            <a:endParaRPr lang="nl-BE" sz="22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("Einde programma ...\n");</a:t>
            </a:r>
          </a:p>
          <a:p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940098" y="939611"/>
            <a:ext cx="7950064" cy="43088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l-BE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functies1.c */                     </a:t>
            </a:r>
            <a:r>
              <a:rPr lang="nl-BE" sz="22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//commentaar</a:t>
            </a:r>
            <a:endParaRPr lang="nl-BE" sz="2200" b="1" i="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922132" y="2019731"/>
            <a:ext cx="7968030" cy="43088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double PI 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3.1416</a:t>
            </a:r>
            <a:r>
              <a:rPr lang="nl-BE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nl-BE" sz="22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//declaratie constanten </a:t>
            </a:r>
            <a:endParaRPr lang="nl-BE" sz="2200" b="1" i="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2632" y="649263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54607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 txBox="1">
            <a:spLocks noChangeArrowheads="1"/>
          </p:cNvSpPr>
          <p:nvPr/>
        </p:nvSpPr>
        <p:spPr>
          <a:xfrm>
            <a:off x="0" y="26988"/>
            <a:ext cx="9784680" cy="90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Definities functies 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84772" y="1124744"/>
            <a:ext cx="8454823" cy="14465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return-type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function-name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2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parameter declarations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{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declarations</a:t>
            </a:r>
            <a:endParaRPr lang="en-US" sz="22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statements</a:t>
            </a:r>
            <a:endParaRPr lang="en-US" sz="22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502717" y="2852936"/>
            <a:ext cx="91487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eturn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statement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zorgt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voor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het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teruggeven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van het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resultaat</a:t>
            </a:r>
            <a:endParaRPr lang="en-US" sz="2400" dirty="0" smtClean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Syntax: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niet </a:t>
            </a:r>
            <a:r>
              <a:rPr lang="nl-BE" sz="2400" dirty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bij </a:t>
            </a:r>
            <a:r>
              <a:rPr lang="nl-BE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400" dirty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functies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meer </a:t>
            </a:r>
            <a:r>
              <a:rPr lang="nl-BE" sz="2400" dirty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dan 1 return statement toegelaten</a:t>
            </a:r>
            <a:r>
              <a:rPr lang="nl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!</a:t>
            </a:r>
            <a:endParaRPr lang="nl-BE" sz="2400" dirty="0">
              <a:solidFill>
                <a:prstClr val="black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95120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 txBox="1">
            <a:spLocks noChangeArrowheads="1"/>
          </p:cNvSpPr>
          <p:nvPr/>
        </p:nvSpPr>
        <p:spPr>
          <a:xfrm>
            <a:off x="0" y="26988"/>
            <a:ext cx="9906000" cy="90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Declaraties</a:t>
            </a:r>
            <a:r>
              <a:rPr lang="nl-BE" sz="4000" b="1" dirty="0" smtClean="0">
                <a:solidFill>
                  <a:schemeClr val="accent3"/>
                </a:solidFill>
              </a:rPr>
              <a:t> </a:t>
            </a:r>
            <a:r>
              <a:rPr lang="nl-BE" sz="3600" b="1" dirty="0" smtClean="0">
                <a:solidFill>
                  <a:schemeClr val="accent3"/>
                </a:solidFill>
              </a:rPr>
              <a:t>functies 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486088" y="3789040"/>
            <a:ext cx="7272808" cy="43088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return-type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function-name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2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prototype-</a:t>
            </a:r>
            <a:r>
              <a:rPr lang="en-US" sz="22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lijst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84772" y="1052736"/>
            <a:ext cx="8454823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Functie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moet gedeclareerd worden </a:t>
            </a:r>
            <a:r>
              <a:rPr lang="nl-BE" sz="2400" b="1" dirty="0">
                <a:solidFill>
                  <a:schemeClr val="accent2"/>
                </a:solidFill>
                <a:latin typeface="Calibri"/>
              </a:rPr>
              <a:t>VOOR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gebruik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>
                <a:solidFill>
                  <a:prstClr val="black"/>
                </a:solidFill>
                <a:latin typeface="Calibri"/>
              </a:rPr>
              <a:t>2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oplossingen: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  <a:p>
            <a:pPr marL="914400" lvl="1" indent="-457200">
              <a:lnSpc>
                <a:spcPts val="33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definieer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alle functies VOOR ze gebruikt worden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(niet altijd mogelijk, bv. bij indirecte recursie!)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  <a:p>
            <a:pPr marL="914400" lvl="1" indent="-457200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gebruik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een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functie-prototype: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rgbClr val="FDA023"/>
              </a:buClr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rgbClr val="FDA023"/>
              </a:buClr>
              <a:buFont typeface="Arial" panose="020B0604020202020204" pitchFamily="34" charset="0"/>
              <a:buChar char="•"/>
            </a:pPr>
            <a:endParaRPr lang="en-US" sz="2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jntoelichting 2 6"/>
          <p:cNvSpPr/>
          <p:nvPr/>
        </p:nvSpPr>
        <p:spPr>
          <a:xfrm>
            <a:off x="3925828" y="4752370"/>
            <a:ext cx="4334438" cy="1296144"/>
          </a:xfrm>
          <a:prstGeom prst="borderCallout2">
            <a:avLst>
              <a:gd name="adj1" fmla="val -1532"/>
              <a:gd name="adj2" fmla="val 65025"/>
              <a:gd name="adj3" fmla="val -24920"/>
              <a:gd name="adj4" fmla="val 64400"/>
              <a:gd name="adj5" fmla="val -39673"/>
              <a:gd name="adj6" fmla="val 635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3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= opsomming van types van de formele parameters (variabelen mogen weggelaten worden) 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71563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50"/>
            <a:ext cx="99060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err="1" smtClean="0">
                <a:solidFill>
                  <a:schemeClr val="accent3"/>
                </a:solidFill>
              </a:rPr>
              <a:t>voorbeeld</a:t>
            </a:r>
            <a:endParaRPr lang="en-US" sz="3600" b="1" dirty="0" smtClean="0">
              <a:solidFill>
                <a:schemeClr val="accent3"/>
              </a:solidFill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04528" y="1001336"/>
            <a:ext cx="8352928" cy="52976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functies2.c */</a:t>
            </a:r>
          </a:p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print_lijn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print_ascii_tabel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(char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char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main(void) {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print_ascii_tabel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A','z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print_lijn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("2 tot de 6de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macht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%d", power(2,6));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0632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39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508029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0872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Populariteit programmeertaal C  (en C++)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099632"/>
            <a:ext cx="8424936" cy="673184"/>
          </a:xfrm>
        </p:spPr>
        <p:txBody>
          <a:bodyPr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nl-NL" sz="2600" dirty="0">
                <a:cs typeface="Courier New" pitchFamily="49" charset="0"/>
              </a:rPr>
              <a:t>http://www.tiobe.com/tiobe-index/</a:t>
            </a:r>
            <a:endParaRPr lang="nl-NL" sz="2600" dirty="0" smtClean="0">
              <a:cs typeface="Courier New" pitchFamily="49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6824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</a:t>
            </a:fld>
            <a:endParaRPr lang="nl-NL" sz="1600" dirty="0" smtClean="0"/>
          </a:p>
        </p:txBody>
      </p:sp>
      <p:sp>
        <p:nvSpPr>
          <p:cNvPr id="3" name="Rechthoek 2"/>
          <p:cNvSpPr/>
          <p:nvPr/>
        </p:nvSpPr>
        <p:spPr>
          <a:xfrm>
            <a:off x="272478" y="4184643"/>
            <a:ext cx="9258999" cy="2533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400" dirty="0">
                <a:latin typeface="+mn-lt"/>
              </a:rPr>
              <a:t>The TIOBE Programming Community index is an indicator of the popularity of programming languages. </a:t>
            </a: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ratings are based on the number of skilled engineers world-wide, courses and third party vendors. Popular search engines </a:t>
            </a:r>
            <a:r>
              <a:rPr lang="en-US" sz="2400" dirty="0" smtClean="0">
                <a:latin typeface="+mn-lt"/>
              </a:rPr>
              <a:t>are </a:t>
            </a:r>
            <a:r>
              <a:rPr lang="en-US" sz="2400" dirty="0">
                <a:latin typeface="+mn-lt"/>
              </a:rPr>
              <a:t>used to calculate the ratings. It is important to note that the TIOBE index is not about the </a:t>
            </a:r>
            <a:r>
              <a:rPr lang="en-US" sz="2400" i="1" dirty="0">
                <a:latin typeface="+mn-lt"/>
              </a:rPr>
              <a:t>best</a:t>
            </a:r>
            <a:r>
              <a:rPr lang="en-US" sz="2400" dirty="0">
                <a:latin typeface="+mn-lt"/>
              </a:rPr>
              <a:t> programming language or the language in which </a:t>
            </a:r>
            <a:r>
              <a:rPr lang="en-US" sz="2400" i="1" dirty="0">
                <a:latin typeface="+mn-lt"/>
              </a:rPr>
              <a:t>most lines of code</a:t>
            </a:r>
            <a:r>
              <a:rPr lang="en-US" sz="2400" dirty="0">
                <a:latin typeface="+mn-lt"/>
              </a:rPr>
              <a:t> have been written.</a:t>
            </a:r>
            <a:endParaRPr lang="nl-BE" sz="2400" dirty="0">
              <a:latin typeface="+mn-lt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8" y="1755672"/>
            <a:ext cx="9529103" cy="23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1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32520" y="176864"/>
            <a:ext cx="8352928" cy="65556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print_lijn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=0 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&lt;80 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('-');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print_ascii_tabel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(char s, char e) {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char c;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for (c=s ; c&lt;=e 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("%c : %d\t", c, c);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base,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p = 1,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=1 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&lt;=n 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p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*= base;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return p;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16081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87710" y="188640"/>
            <a:ext cx="9001794" cy="936104"/>
          </a:xfrm>
        </p:spPr>
        <p:txBody>
          <a:bodyPr>
            <a:normAutofit fontScale="90000"/>
          </a:bodyPr>
          <a:lstStyle/>
          <a:p>
            <a:pPr>
              <a:lnSpc>
                <a:spcPts val="3800"/>
              </a:lnSpc>
            </a:pPr>
            <a:r>
              <a:rPr lang="en-US" sz="2800" b="1" u="sng" dirty="0" err="1" smtClean="0">
                <a:solidFill>
                  <a:schemeClr val="accent4"/>
                </a:solidFill>
              </a:rPr>
              <a:t>Opmerking</a:t>
            </a:r>
            <a:r>
              <a:rPr lang="en-US" sz="2800" b="1" dirty="0" smtClean="0">
                <a:solidFill>
                  <a:schemeClr val="accent4"/>
                </a:solidFill>
              </a:rPr>
              <a:t>: </a:t>
            </a:r>
            <a:r>
              <a:rPr lang="nl-BE" sz="2800" b="1" dirty="0">
                <a:solidFill>
                  <a:schemeClr val="accent4"/>
                </a:solidFill>
              </a:rPr>
              <a:t>waarom </a:t>
            </a:r>
            <a:r>
              <a:rPr lang="nl-BE" sz="2800" b="1" dirty="0" smtClean="0">
                <a:solidFill>
                  <a:schemeClr val="accent4"/>
                </a:solidFill>
              </a:rPr>
              <a:t>is  </a:t>
            </a:r>
            <a:r>
              <a:rPr lang="nl-BE" sz="28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x*x*x</a:t>
            </a:r>
            <a:r>
              <a:rPr lang="nl-BE" sz="2800" b="1" dirty="0" smtClean="0">
                <a:solidFill>
                  <a:schemeClr val="accent4"/>
                </a:solidFill>
              </a:rPr>
              <a:t>  NIET </a:t>
            </a:r>
            <a:r>
              <a:rPr lang="nl-BE" sz="2800" b="1" dirty="0">
                <a:solidFill>
                  <a:schemeClr val="accent4"/>
                </a:solidFill>
              </a:rPr>
              <a:t>gelijk </a:t>
            </a:r>
            <a:r>
              <a:rPr lang="nl-BE" sz="2800" b="1" dirty="0" smtClean="0">
                <a:solidFill>
                  <a:schemeClr val="accent4"/>
                </a:solidFill>
              </a:rPr>
              <a:t>aan 			  </a:t>
            </a:r>
            <a:r>
              <a:rPr lang="nl-BE" sz="28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</a:t>
            </a:r>
            <a:r>
              <a:rPr lang="nl-BE" sz="28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(x,3)</a:t>
            </a:r>
            <a:r>
              <a:rPr lang="nl-BE" sz="2800" b="1" dirty="0" smtClean="0">
                <a:solidFill>
                  <a:schemeClr val="accent4"/>
                </a:solidFill>
              </a:rPr>
              <a:t> (uit </a:t>
            </a:r>
            <a:r>
              <a:rPr lang="nl-BE" sz="28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nl-BE" sz="28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math.h</a:t>
            </a:r>
            <a:r>
              <a:rPr lang="nl-BE" sz="28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nl-BE" sz="2800" b="1" dirty="0" smtClean="0">
                <a:solidFill>
                  <a:schemeClr val="accent4"/>
                </a:solidFill>
              </a:rPr>
              <a:t>) ?</a:t>
            </a:r>
            <a:endParaRPr lang="en-US" sz="2800" b="1" dirty="0" smtClean="0">
              <a:solidFill>
                <a:schemeClr val="accent4"/>
              </a:solidFill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23186" y="1124744"/>
            <a:ext cx="8534270" cy="54707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endParaRPr lang="nl-BE" sz="2400" dirty="0"/>
          </a:p>
          <a:p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pow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(double, double)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x*x*x</a:t>
            </a:r>
            <a:r>
              <a:rPr lang="nl-BE" sz="2400" dirty="0" smtClean="0">
                <a:latin typeface="+mn-lt"/>
              </a:rPr>
              <a:t> : amper </a:t>
            </a:r>
            <a:r>
              <a:rPr lang="nl-BE" sz="2400" dirty="0">
                <a:latin typeface="+mn-lt"/>
              </a:rPr>
              <a:t>2 bewerkingen </a:t>
            </a:r>
            <a:r>
              <a:rPr lang="nl-BE" sz="2400" dirty="0" smtClean="0">
                <a:latin typeface="+mn-lt"/>
              </a:rPr>
              <a:t>nodig</a:t>
            </a:r>
          </a:p>
          <a:p>
            <a:pPr marL="354013">
              <a:spcBef>
                <a:spcPts val="600"/>
              </a:spcBef>
              <a:buClr>
                <a:schemeClr val="accent2"/>
              </a:buClr>
            </a:pP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pow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(x,3)</a:t>
            </a:r>
            <a:r>
              <a:rPr lang="nl-BE" sz="2400" dirty="0" smtClean="0">
                <a:latin typeface="+mn-lt"/>
              </a:rPr>
              <a:t> : functieaanroep en</a:t>
            </a:r>
            <a:r>
              <a:rPr lang="nl-BE" sz="2400" dirty="0">
                <a:latin typeface="+mn-lt"/>
              </a:rPr>
              <a:t> </a:t>
            </a:r>
            <a:r>
              <a:rPr lang="nl-BE" sz="2400" dirty="0" smtClean="0">
                <a:latin typeface="+mn-lt"/>
              </a:rPr>
              <a:t>reeksontwikkeling</a:t>
            </a:r>
          </a:p>
          <a:p>
            <a:pPr marL="354013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nl-BE" sz="2400" dirty="0">
                <a:latin typeface="+mn-lt"/>
              </a:rPr>
              <a:t>	</a:t>
            </a:r>
            <a:r>
              <a:rPr lang="nl-BE" sz="2400" dirty="0" smtClean="0">
                <a:latin typeface="+mn-lt"/>
                <a:sym typeface="Symbol"/>
              </a:rPr>
              <a:t> </a:t>
            </a:r>
            <a:r>
              <a:rPr lang="nl-BE" sz="2400" dirty="0" smtClean="0">
                <a:latin typeface="+mn-lt"/>
              </a:rPr>
              <a:t>benaderende </a:t>
            </a:r>
            <a:r>
              <a:rPr lang="nl-BE" sz="2400" dirty="0">
                <a:latin typeface="+mn-lt"/>
              </a:rPr>
              <a:t>berekening (stopt als `verbeterde' </a:t>
            </a:r>
            <a:r>
              <a:rPr lang="nl-BE" sz="2400" dirty="0" smtClean="0">
                <a:latin typeface="+mn-lt"/>
              </a:rPr>
              <a:t>			      uitkomst </a:t>
            </a:r>
            <a:r>
              <a:rPr lang="nl-BE" sz="2400" dirty="0">
                <a:latin typeface="+mn-lt"/>
              </a:rPr>
              <a:t>niet </a:t>
            </a:r>
            <a:r>
              <a:rPr lang="nl-BE" sz="2400" dirty="0" smtClean="0">
                <a:latin typeface="+mn-lt"/>
              </a:rPr>
              <a:t>meer verschilt </a:t>
            </a:r>
            <a:r>
              <a:rPr lang="nl-BE" sz="2400" dirty="0">
                <a:latin typeface="+mn-lt"/>
              </a:rPr>
              <a:t>van vorige </a:t>
            </a:r>
            <a:r>
              <a:rPr lang="nl-BE" sz="2400" dirty="0" smtClean="0">
                <a:latin typeface="+mn-lt"/>
              </a:rPr>
              <a:t>benadering)</a:t>
            </a:r>
          </a:p>
          <a:p>
            <a:pPr marL="354013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nl-BE" sz="2400" dirty="0" smtClean="0">
                <a:latin typeface="+mn-lt"/>
              </a:rPr>
              <a:t>	</a:t>
            </a:r>
            <a:r>
              <a:rPr lang="nl-BE" sz="2400" dirty="0" smtClean="0">
                <a:sym typeface="Symbol"/>
              </a:rPr>
              <a:t> </a:t>
            </a:r>
            <a:r>
              <a:rPr lang="nl-BE" sz="2400" dirty="0" smtClean="0">
                <a:latin typeface="+mn-lt"/>
              </a:rPr>
              <a:t>te </a:t>
            </a:r>
            <a:r>
              <a:rPr lang="nl-BE" sz="2400" dirty="0">
                <a:latin typeface="+mn-lt"/>
              </a:rPr>
              <a:t>veel bewerkingen </a:t>
            </a:r>
            <a:r>
              <a:rPr lang="nl-BE" sz="2400" dirty="0" smtClean="0">
                <a:latin typeface="+mn-lt"/>
              </a:rPr>
              <a:t>+ kans </a:t>
            </a:r>
            <a:r>
              <a:rPr lang="nl-BE" sz="2400" dirty="0">
                <a:latin typeface="+mn-lt"/>
              </a:rPr>
              <a:t>op </a:t>
            </a:r>
            <a:r>
              <a:rPr lang="nl-BE" sz="2400" dirty="0" smtClean="0">
                <a:latin typeface="+mn-lt"/>
              </a:rPr>
              <a:t>afrondingsfouten</a:t>
            </a:r>
            <a:endParaRPr lang="nl-BE" sz="2400" dirty="0">
              <a:latin typeface="+mn-lt"/>
            </a:endParaRP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nl-BE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</a:t>
            </a:r>
            <a:r>
              <a:rPr lang="nl-BE" sz="2400" b="1" dirty="0" smtClean="0">
                <a:solidFill>
                  <a:srgbClr val="C00000"/>
                </a:solidFill>
                <a:latin typeface="+mn-lt"/>
              </a:rPr>
              <a:t> is </a:t>
            </a:r>
            <a:r>
              <a:rPr lang="nl-BE" sz="2400" b="1" dirty="0">
                <a:solidFill>
                  <a:srgbClr val="C00000"/>
                </a:solidFill>
                <a:latin typeface="+mn-lt"/>
              </a:rPr>
              <a:t>bedoeld voor niet-gehele </a:t>
            </a:r>
            <a:r>
              <a:rPr lang="nl-BE" sz="2400" b="1" dirty="0" smtClean="0">
                <a:solidFill>
                  <a:srgbClr val="C00000"/>
                </a:solidFill>
                <a:latin typeface="+mn-lt"/>
              </a:rPr>
              <a:t>exponenten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+mn-lt"/>
              </a:rPr>
              <a:t>Merk op: </a:t>
            </a:r>
          </a:p>
          <a:p>
            <a:pPr marL="800100" lvl="1" indent="-342900">
              <a:spcBef>
                <a:spcPts val="12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>
                <a:latin typeface="+mn-lt"/>
              </a:rPr>
              <a:t>a</a:t>
            </a:r>
            <a:r>
              <a:rPr lang="nl-BE" sz="2400" dirty="0" smtClean="0">
                <a:latin typeface="+mn-lt"/>
              </a:rPr>
              <a:t>ls t een negatief </a:t>
            </a:r>
            <a:r>
              <a:rPr lang="nl-BE" sz="2400" dirty="0">
                <a:latin typeface="+mn-lt"/>
              </a:rPr>
              <a:t>geheel getal is, dan </a:t>
            </a:r>
            <a:r>
              <a:rPr lang="nl-BE" sz="2400" dirty="0" smtClean="0">
                <a:latin typeface="+mn-lt"/>
              </a:rPr>
              <a:t>is </a:t>
            </a:r>
            <a:r>
              <a:rPr lang="nl-BE" sz="2400" dirty="0" err="1" smtClean="0">
                <a:latin typeface="+mn-lt"/>
              </a:rPr>
              <a:t>x</a:t>
            </a:r>
            <a:r>
              <a:rPr lang="nl-BE" sz="2800" baseline="30000" dirty="0" err="1" smtClean="0">
                <a:latin typeface="+mn-lt"/>
              </a:rPr>
              <a:t>t</a:t>
            </a:r>
            <a:r>
              <a:rPr lang="nl-BE" sz="2400" dirty="0" smtClean="0">
                <a:latin typeface="+mn-lt"/>
              </a:rPr>
              <a:t> = 1/x</a:t>
            </a:r>
            <a:r>
              <a:rPr lang="nl-BE" sz="2800" baseline="30000" dirty="0" smtClean="0">
                <a:latin typeface="+mn-lt"/>
              </a:rPr>
              <a:t>-t</a:t>
            </a:r>
          </a:p>
          <a:p>
            <a:pPr marL="800100" lvl="1" indent="-342900">
              <a:spcBef>
                <a:spcPts val="12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sz="2400" dirty="0" err="1">
                <a:latin typeface="+mn-lt"/>
              </a:rPr>
              <a:t>x</a:t>
            </a:r>
            <a:r>
              <a:rPr lang="nl-BE" sz="2800" baseline="30000" dirty="0" err="1" smtClean="0">
                <a:latin typeface="+mn-lt"/>
              </a:rPr>
              <a:t>t</a:t>
            </a:r>
            <a:r>
              <a:rPr lang="nl-BE" sz="2400" dirty="0" smtClean="0">
                <a:latin typeface="+mn-lt"/>
              </a:rPr>
              <a:t> = x * x</a:t>
            </a:r>
            <a:r>
              <a:rPr lang="nl-BE" sz="2800" baseline="30000" dirty="0" smtClean="0">
                <a:latin typeface="+mn-lt"/>
              </a:rPr>
              <a:t>t-1</a:t>
            </a:r>
            <a:endParaRPr lang="nl-BE" sz="2800" baseline="30000" dirty="0">
              <a:latin typeface="+mn-lt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607713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 txBox="1">
            <a:spLocks noChangeArrowheads="1"/>
          </p:cNvSpPr>
          <p:nvPr/>
        </p:nvSpPr>
        <p:spPr>
          <a:xfrm>
            <a:off x="0" y="26988"/>
            <a:ext cx="9906000" cy="80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Oproepen </a:t>
            </a:r>
            <a:r>
              <a:rPr lang="nl-BE" sz="3600" b="1" dirty="0">
                <a:solidFill>
                  <a:schemeClr val="accent3"/>
                </a:solidFill>
              </a:rPr>
              <a:t>van functies: call </a:t>
            </a:r>
            <a:r>
              <a:rPr lang="nl-BE" sz="3600" b="1" dirty="0" err="1">
                <a:solidFill>
                  <a:schemeClr val="accent3"/>
                </a:solidFill>
              </a:rPr>
              <a:t>by</a:t>
            </a:r>
            <a:r>
              <a:rPr lang="nl-BE" sz="3600" b="1" dirty="0">
                <a:solidFill>
                  <a:schemeClr val="accent3"/>
                </a:solidFill>
              </a:rPr>
              <a:t> </a:t>
            </a:r>
            <a:r>
              <a:rPr lang="nl-BE" sz="3600" b="1" dirty="0" err="1" smtClean="0">
                <a:solidFill>
                  <a:schemeClr val="accent3"/>
                </a:solidFill>
              </a:rPr>
              <a:t>value</a:t>
            </a:r>
            <a:endParaRPr lang="nl-BE" sz="3600" b="1" dirty="0">
              <a:solidFill>
                <a:schemeClr val="accent3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72480" y="1020480"/>
            <a:ext cx="8784976" cy="528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57175">
              <a:lnSpc>
                <a:spcPts val="35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Effect functie-oproep: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/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	1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.  argumenten worden geëvalueerd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	2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.  waarde van elk argument wordt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toegekend aan 	  	 		formele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parameter van functiedefinitie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	3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.  controle wordt overgedragen aan functie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	4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.  resultaatwaarde (return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value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) vervangt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functie-oproep 			(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evt. na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conversie) in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de oproepende context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3"/>
                </a:solidFill>
                <a:latin typeface="Calibri"/>
              </a:rPr>
              <a:t>Call </a:t>
            </a:r>
            <a:r>
              <a:rPr lang="nl-BE" sz="2400" b="1" dirty="0" err="1">
                <a:solidFill>
                  <a:schemeClr val="accent3"/>
                </a:solidFill>
                <a:latin typeface="Calibri"/>
              </a:rPr>
              <a:t>by</a:t>
            </a:r>
            <a:r>
              <a:rPr lang="nl-BE" sz="2400" b="1" dirty="0">
                <a:solidFill>
                  <a:schemeClr val="accent3"/>
                </a:solidFill>
                <a:latin typeface="Calibri"/>
              </a:rPr>
              <a:t> </a:t>
            </a:r>
            <a:r>
              <a:rPr lang="nl-BE" sz="2400" b="1" dirty="0" err="1">
                <a:solidFill>
                  <a:schemeClr val="accent3"/>
                </a:solidFill>
                <a:latin typeface="Calibri"/>
              </a:rPr>
              <a:t>value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: 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waarde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wordt doorgegeven</a:t>
            </a:r>
          </a:p>
          <a:p>
            <a:pPr lvl="0">
              <a:lnSpc>
                <a:spcPts val="3500"/>
              </a:lnSpc>
              <a:spcBef>
                <a:spcPts val="1200"/>
              </a:spcBef>
              <a:spcAft>
                <a:spcPts val="0"/>
              </a:spcAft>
              <a:buClr>
                <a:srgbClr val="FDA023"/>
              </a:buClr>
            </a:pPr>
            <a:r>
              <a:rPr lang="nl-BE" sz="2400" dirty="0" smtClean="0">
                <a:solidFill>
                  <a:prstClr val="black"/>
                </a:solidFill>
                <a:latin typeface="Calibri"/>
                <a:sym typeface="Symbol"/>
              </a:rPr>
              <a:t>     </a:t>
            </a:r>
            <a:r>
              <a:rPr lang="nl-BE" sz="2400" dirty="0" smtClean="0">
                <a:sym typeface="Symbol"/>
              </a:rPr>
              <a:t>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indien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het </a:t>
            </a:r>
            <a:r>
              <a:rPr lang="nl-BE" sz="2400" b="1" dirty="0" smtClean="0">
                <a:solidFill>
                  <a:schemeClr val="accent2"/>
                </a:solidFill>
                <a:latin typeface="Calibri"/>
              </a:rPr>
              <a:t>niet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om een adres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gaat, </a:t>
            </a:r>
            <a:r>
              <a:rPr lang="nl-BE" sz="2400" b="1" dirty="0" smtClean="0">
                <a:solidFill>
                  <a:schemeClr val="accent2"/>
                </a:solidFill>
                <a:latin typeface="Calibri"/>
              </a:rPr>
              <a:t>kan een 			functie-oproep nooit de waarde van een 			variabele uit de oproepende context wijzigen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!!!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13792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872032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err="1" smtClean="0">
                <a:solidFill>
                  <a:schemeClr val="accent3"/>
                </a:solidFill>
              </a:rPr>
              <a:t>voorbeeld</a:t>
            </a:r>
            <a:endParaRPr lang="en-US" sz="3600" b="1" dirty="0" smtClean="0">
              <a:solidFill>
                <a:schemeClr val="accent3"/>
              </a:solidFill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32520" y="764704"/>
            <a:ext cx="8784976" cy="58887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functies3.c */</a:t>
            </a:r>
          </a:p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bepaal_tegengestelde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-5; 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%d\n",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bepaal_tegengestelde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%d\n",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nl-BE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bepaal_tegengestelde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(int i) {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nl-BE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 </a:t>
            </a: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*= -1;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0632" y="647093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23659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13276"/>
            <a:ext cx="9906000" cy="64807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Recursieve functies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340768"/>
            <a:ext cx="6768752" cy="383063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nl-NL" altLang="en-US" sz="2400" dirty="0" smtClean="0">
                <a:cs typeface="Arial" pitchFamily="34" charset="0"/>
              </a:rPr>
              <a:t>Een functie heet (direct) </a:t>
            </a:r>
            <a:r>
              <a:rPr lang="nl-NL" altLang="en-US" sz="2400" b="1" dirty="0" smtClean="0">
                <a:solidFill>
                  <a:schemeClr val="accent4"/>
                </a:solidFill>
                <a:cs typeface="Arial" pitchFamily="34" charset="0"/>
              </a:rPr>
              <a:t>recursief</a:t>
            </a:r>
            <a:r>
              <a:rPr lang="nl-NL" altLang="en-US" sz="2400" dirty="0" smtClean="0">
                <a:cs typeface="Arial" pitchFamily="34" charset="0"/>
              </a:rPr>
              <a:t>                                   als hij zichzelf aanroept.</a:t>
            </a:r>
          </a:p>
          <a:p>
            <a:pPr eaLnBrk="1" hangingPunct="1">
              <a:lnSpc>
                <a:spcPts val="3600"/>
              </a:lnSpc>
              <a:buFont typeface="Wingdings" pitchFamily="2" charset="2"/>
              <a:buNone/>
            </a:pPr>
            <a:endParaRPr lang="fr-BE" sz="2400" dirty="0" smtClean="0">
              <a:cs typeface="Arial" pitchFamily="34" charset="0"/>
            </a:endParaRPr>
          </a:p>
          <a:p>
            <a:pPr marL="0" indent="0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nl-NL" altLang="en-US" sz="2400" dirty="0" smtClean="0">
                <a:cs typeface="Arial" pitchFamily="34" charset="0"/>
              </a:rPr>
              <a:t>Een functie heet </a:t>
            </a:r>
            <a:r>
              <a:rPr lang="nl-NL" altLang="en-US" sz="2400" b="1" dirty="0" smtClean="0">
                <a:solidFill>
                  <a:schemeClr val="accent4"/>
                </a:solidFill>
                <a:cs typeface="Arial" pitchFamily="34" charset="0"/>
              </a:rPr>
              <a:t>indirect recursief                                                        </a:t>
            </a:r>
            <a:r>
              <a:rPr lang="nl-NL" altLang="en-US" sz="2400" dirty="0" smtClean="0">
                <a:cs typeface="Arial" pitchFamily="34" charset="0"/>
              </a:rPr>
              <a:t>als de aanroep van zichzelf via                                                        een o</a:t>
            </a:r>
            <a:r>
              <a:rPr lang="en-US" altLang="en-US" sz="2400" dirty="0" smtClean="0">
                <a:cs typeface="Arial" pitchFamily="34" charset="0"/>
              </a:rPr>
              <a:t>f</a:t>
            </a:r>
            <a:r>
              <a:rPr lang="nl-NL" altLang="en-US" sz="2400" dirty="0" smtClean="0">
                <a:cs typeface="Arial" pitchFamily="34" charset="0"/>
              </a:rPr>
              <a:t> meerdere andere functies gaat. </a:t>
            </a:r>
            <a:endParaRPr lang="nl-NL" sz="2400" dirty="0" smtClean="0">
              <a:cs typeface="Arial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92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44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254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Voorbeeld</a:t>
            </a:r>
            <a:r>
              <a:rPr lang="fr-BE" sz="3600" b="1" dirty="0" smtClean="0">
                <a:solidFill>
                  <a:schemeClr val="accent3"/>
                </a:solidFill>
              </a:rPr>
              <a:t>: </a:t>
            </a:r>
            <a:r>
              <a:rPr lang="fr-BE" sz="3600" b="1" dirty="0" err="1" smtClean="0">
                <a:solidFill>
                  <a:schemeClr val="accent3"/>
                </a:solidFill>
              </a:rPr>
              <a:t>berekening</a:t>
            </a:r>
            <a:r>
              <a:rPr lang="fr-BE" sz="3600" b="1" dirty="0" smtClean="0">
                <a:solidFill>
                  <a:schemeClr val="accent3"/>
                </a:solidFill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</a:rPr>
              <a:t>faculteit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28744" y="1417932"/>
            <a:ext cx="4320480" cy="4249738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nl-BE" sz="2400" dirty="0" smtClean="0">
                <a:cs typeface="Arial" pitchFamily="34" charset="0"/>
                <a:sym typeface="Symbol" pitchFamily="18" charset="2"/>
              </a:rPr>
              <a:t>niet recursieve berekening: 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nl-BE" sz="2400" dirty="0" smtClean="0">
                <a:cs typeface="Arial" pitchFamily="34" charset="0"/>
                <a:sym typeface="Symbol" pitchFamily="18" charset="2"/>
              </a:rPr>
              <a:t>n! = 1 * 2 * 3 * … * (n-1) * n</a:t>
            </a:r>
          </a:p>
          <a:p>
            <a:pPr eaLnBrk="1" hangingPunct="1">
              <a:buFont typeface="Wingdings" pitchFamily="2" charset="2"/>
              <a:buNone/>
            </a:pPr>
            <a:endParaRPr lang="nl-BE" sz="800" dirty="0" smtClean="0">
              <a:cs typeface="Arial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nl-BE" sz="1800" dirty="0" smtClean="0">
              <a:cs typeface="Arial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nl-BE" sz="800" dirty="0" smtClean="0">
              <a:cs typeface="Arial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nl-BE" dirty="0" smtClean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int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fac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(int n) {</a:t>
            </a:r>
          </a:p>
          <a:p>
            <a:pPr eaLnBrk="1" hangingPunct="1">
              <a:buFont typeface="Wingdings" pitchFamily="2" charset="2"/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int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res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= 1, i;</a:t>
            </a:r>
          </a:p>
          <a:p>
            <a:pPr eaLnBrk="1" hangingPunct="1">
              <a:buFont typeface="Wingdings" pitchFamily="2" charset="2"/>
              <a:buNone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for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(i=2 ; i&lt;=n ; i++)</a:t>
            </a:r>
            <a:endParaRPr lang="en-US" alt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    res</a:t>
            </a:r>
            <a:r>
              <a:rPr lang="nl-NL" alt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*= i;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fr-BE" alt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fr-BE" alt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fr-BE" alt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alt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80206" y="1364183"/>
            <a:ext cx="4248472" cy="500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fontAlgn="auto">
              <a:lnSpc>
                <a:spcPts val="36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nl-BE" sz="2600" dirty="0" smtClean="0">
                <a:cs typeface="Arial" charset="0"/>
                <a:sym typeface="Symbol" pitchFamily="18" charset="2"/>
              </a:rPr>
              <a:t> 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recursieve berekening: </a:t>
            </a:r>
            <a:endParaRPr lang="fr-BE" sz="2400" dirty="0" smtClean="0">
              <a:cs typeface="Arial" pitchFamily="34" charset="0"/>
            </a:endParaRPr>
          </a:p>
          <a:p>
            <a:pPr marL="533400" indent="-533400" fontAlgn="auto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fr-BE" sz="2400" dirty="0">
                <a:cs typeface="Arial" pitchFamily="34" charset="0"/>
              </a:rPr>
              <a:t>	</a:t>
            </a:r>
            <a:r>
              <a:rPr lang="pt-BR" sz="2400" dirty="0" smtClean="0">
                <a:cs typeface="Arial" pitchFamily="34" charset="0"/>
              </a:rPr>
              <a:t>n! = 1	       als n = 0 of 1</a:t>
            </a:r>
          </a:p>
          <a:p>
            <a:pPr marL="533400" indent="-533400" fontAlgn="auto">
              <a:lnSpc>
                <a:spcPts val="36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pt-BR" sz="2400" dirty="0" smtClean="0">
                <a:cs typeface="Arial" pitchFamily="34" charset="0"/>
              </a:rPr>
              <a:t>	n! = (n-1)! * n</a:t>
            </a:r>
            <a:r>
              <a:rPr lang="pt-BR" sz="2400" dirty="0">
                <a:cs typeface="Arial" pitchFamily="34" charset="0"/>
              </a:rPr>
              <a:t> </a:t>
            </a:r>
            <a:r>
              <a:rPr lang="pt-BR" sz="2400" dirty="0" smtClean="0">
                <a:cs typeface="Arial" pitchFamily="34" charset="0"/>
              </a:rPr>
              <a:t>       als n &gt; 1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endParaRPr lang="pt-BR" sz="2400" dirty="0" smtClean="0"/>
          </a:p>
          <a:p>
            <a:pPr marL="533400" indent="-53340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fac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 n) {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(n==0 || n==1)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1;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nl-N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 	   return </a:t>
            </a:r>
            <a:r>
              <a:rPr lang="nl-N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fac</a:t>
            </a: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(n-1)*n;</a:t>
            </a:r>
          </a:p>
          <a:p>
            <a:pPr marL="533400" indent="-5334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nl-NL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Linkeraccolade 1"/>
          <p:cNvSpPr/>
          <p:nvPr/>
        </p:nvSpPr>
        <p:spPr>
          <a:xfrm>
            <a:off x="5385048" y="2132856"/>
            <a:ext cx="144016" cy="93610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" name="Rechte verbindingslijn 3"/>
          <p:cNvCxnSpPr/>
          <p:nvPr/>
        </p:nvCxnSpPr>
        <p:spPr>
          <a:xfrm>
            <a:off x="4736976" y="1417932"/>
            <a:ext cx="0" cy="4893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02624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45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6540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Recursie</a:t>
            </a:r>
            <a:r>
              <a:rPr lang="fr-BE" sz="3600" b="1" dirty="0" smtClean="0">
                <a:solidFill>
                  <a:schemeClr val="accent3"/>
                </a:solidFill>
              </a:rPr>
              <a:t> versus </a:t>
            </a:r>
            <a:r>
              <a:rPr lang="fr-BE" sz="3600" b="1" dirty="0" err="1" smtClean="0">
                <a:solidFill>
                  <a:schemeClr val="accent3"/>
                </a:solidFill>
              </a:rPr>
              <a:t>iteratie</a:t>
            </a:r>
            <a:r>
              <a:rPr lang="fr-BE" sz="3600" b="1" dirty="0" smtClean="0">
                <a:solidFill>
                  <a:schemeClr val="accent3"/>
                </a:solidFill>
              </a:rPr>
              <a:t>?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052736"/>
            <a:ext cx="9001000" cy="4306887"/>
          </a:xfrm>
        </p:spPr>
        <p:txBody>
          <a:bodyPr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nl-BE" sz="2400" dirty="0"/>
              <a:t>Bij iedere recursieve aanroep moet de nodige administratie verricht worden m.b.t.  </a:t>
            </a:r>
            <a:r>
              <a:rPr lang="nl-BE" sz="2400" dirty="0" smtClean="0"/>
              <a:t>bijvoorbeeld </a:t>
            </a:r>
            <a:r>
              <a:rPr lang="nl-BE" sz="2400" dirty="0"/>
              <a:t>de </a:t>
            </a:r>
            <a:r>
              <a:rPr lang="nl-BE" sz="2400" dirty="0" smtClean="0"/>
              <a:t>lokale </a:t>
            </a:r>
            <a:r>
              <a:rPr lang="nl-BE" sz="2400" dirty="0"/>
              <a:t>variabelen en parameters.  Daarom heeft recursie </a:t>
            </a:r>
            <a:r>
              <a:rPr lang="nl-BE" sz="2400" dirty="0" smtClean="0"/>
              <a:t>meestal een </a:t>
            </a:r>
            <a:r>
              <a:rPr lang="nl-BE" sz="2400" dirty="0"/>
              <a:t>overhead </a:t>
            </a:r>
            <a:r>
              <a:rPr lang="nl-BE" sz="2400" dirty="0" smtClean="0"/>
              <a:t>t.o.v. iteratie</a:t>
            </a:r>
            <a:r>
              <a:rPr lang="nl-BE" sz="2400" dirty="0"/>
              <a:t>.   </a:t>
            </a:r>
            <a:r>
              <a:rPr lang="nl-BE" sz="2400" dirty="0" smtClean="0"/>
              <a:t>                   Het </a:t>
            </a:r>
            <a:r>
              <a:rPr lang="nl-BE" sz="2400" dirty="0"/>
              <a:t>gebruik van recursie versus iteratie is meestal een afweging van </a:t>
            </a:r>
            <a:r>
              <a:rPr lang="nl-BE" sz="2400" dirty="0" smtClean="0"/>
              <a:t>schoonheid en </a:t>
            </a:r>
            <a:r>
              <a:rPr lang="nl-BE" sz="2400" dirty="0"/>
              <a:t>duidelijkheid t.o.v.  snelheid</a:t>
            </a:r>
            <a:r>
              <a:rPr lang="nl-BE" sz="2400" dirty="0" smtClean="0"/>
              <a:t>.</a:t>
            </a:r>
          </a:p>
          <a:p>
            <a:pPr marL="0" indent="0">
              <a:lnSpc>
                <a:spcPts val="3500"/>
              </a:lnSpc>
              <a:buNone/>
            </a:pPr>
            <a:endParaRPr lang="nl-BE" sz="2400" dirty="0"/>
          </a:p>
          <a:p>
            <a:pPr marL="0" indent="0">
              <a:lnSpc>
                <a:spcPts val="3500"/>
              </a:lnSpc>
              <a:buNone/>
            </a:pPr>
            <a:r>
              <a:rPr lang="nl-BE" sz="2400" dirty="0" smtClean="0"/>
              <a:t>Voorbeeld faculteit: de </a:t>
            </a:r>
            <a:r>
              <a:rPr lang="nl-BE" sz="2400" dirty="0"/>
              <a:t>snelheid van de rechtstreekse berekening </a:t>
            </a:r>
            <a:r>
              <a:rPr lang="nl-BE" sz="2400" dirty="0" smtClean="0"/>
              <a:t> en </a:t>
            </a:r>
            <a:r>
              <a:rPr lang="nl-BE" sz="2400" dirty="0"/>
              <a:t>de recursieve zijn niet merkbaar verschillend. Enkel als de stack </a:t>
            </a:r>
            <a:r>
              <a:rPr lang="nl-BE" sz="2400" dirty="0" smtClean="0"/>
              <a:t>           (= </a:t>
            </a:r>
            <a:r>
              <a:rPr lang="nl-BE" sz="2400" dirty="0"/>
              <a:t>geheugenruimte die </a:t>
            </a:r>
            <a:r>
              <a:rPr lang="nl-BE" sz="2400" dirty="0" smtClean="0"/>
              <a:t>bijhoudt waar </a:t>
            </a:r>
            <a:r>
              <a:rPr lang="nl-BE" sz="2400" dirty="0"/>
              <a:t>het programma gebleven was met de recursie) vol begint te raken, zou je vertraging </a:t>
            </a:r>
            <a:r>
              <a:rPr lang="nl-BE" sz="2400" dirty="0" smtClean="0"/>
              <a:t>kunnen zien</a:t>
            </a:r>
            <a:r>
              <a:rPr lang="nl-BE" sz="2400" dirty="0"/>
              <a:t>. Maar tegen dan zijn we al lang de limiet voor de overflow gepasseerd...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7122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6540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Oefening</a:t>
            </a:r>
            <a:r>
              <a:rPr lang="fr-BE" sz="3600" b="1" dirty="0" smtClean="0">
                <a:solidFill>
                  <a:schemeClr val="accent3"/>
                </a:solidFill>
              </a:rPr>
              <a:t> 1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052736"/>
            <a:ext cx="9001000" cy="4306887"/>
          </a:xfrm>
        </p:spPr>
        <p:txBody>
          <a:bodyPr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nl-BE" sz="2400" dirty="0"/>
              <a:t>Schrijf een </a:t>
            </a:r>
            <a:r>
              <a:rPr lang="nl-BE" sz="2400" dirty="0" smtClean="0"/>
              <a:t>functie  </a:t>
            </a:r>
            <a:r>
              <a:rPr lang="nl-BE" sz="2400" dirty="0" smtClean="0">
                <a:latin typeface="Consolas" panose="020B0609020204030204" pitchFamily="49" charset="0"/>
              </a:rPr>
              <a:t>int </a:t>
            </a:r>
            <a:r>
              <a:rPr lang="nl-BE" sz="2400" dirty="0" err="1" smtClean="0">
                <a:latin typeface="Consolas" panose="020B0609020204030204" pitchFamily="49" charset="0"/>
              </a:rPr>
              <a:t>fibonacci</a:t>
            </a:r>
            <a:r>
              <a:rPr lang="nl-BE" sz="2400" dirty="0" smtClean="0">
                <a:latin typeface="Consolas" panose="020B0609020204030204" pitchFamily="49" charset="0"/>
              </a:rPr>
              <a:t>(int x)</a:t>
            </a:r>
            <a:r>
              <a:rPr lang="nl-BE" sz="2400" dirty="0" smtClean="0"/>
              <a:t> die </a:t>
            </a:r>
            <a:r>
              <a:rPr lang="nl-BE" sz="2400" dirty="0"/>
              <a:t>het Fibonacci-getal met </a:t>
            </a:r>
            <a:r>
              <a:rPr lang="nl-BE" sz="2400" dirty="0" smtClean="0"/>
              <a:t>volgnummer </a:t>
            </a:r>
            <a:r>
              <a:rPr lang="nl-BE" sz="2400" dirty="0" smtClean="0">
                <a:latin typeface="Consolas" panose="020B0609020204030204" pitchFamily="49" charset="0"/>
              </a:rPr>
              <a:t>x</a:t>
            </a:r>
            <a:r>
              <a:rPr lang="nl-BE" sz="2400" dirty="0"/>
              <a:t> </a:t>
            </a:r>
            <a:r>
              <a:rPr lang="nl-BE" sz="2400" dirty="0" smtClean="0"/>
              <a:t>berekent</a:t>
            </a:r>
            <a:r>
              <a:rPr lang="nl-BE" sz="2400" dirty="0"/>
              <a:t>. De </a:t>
            </a:r>
            <a:r>
              <a:rPr lang="nl-BE" sz="2400" dirty="0" smtClean="0"/>
              <a:t>Fibonaccigetallen</a:t>
            </a:r>
            <a:r>
              <a:rPr lang="nl-BE" sz="2400" dirty="0"/>
              <a:t>, startend bij volgnummer 1, </a:t>
            </a:r>
            <a:r>
              <a:rPr lang="nl-BE" sz="2400" dirty="0" smtClean="0"/>
              <a:t>zijn   1 </a:t>
            </a:r>
            <a:r>
              <a:rPr lang="nl-BE" sz="2400" dirty="0"/>
              <a:t>1 2 3 5 8 13 21 34 55 </a:t>
            </a:r>
            <a:r>
              <a:rPr lang="nl-BE" sz="2400" dirty="0" smtClean="0"/>
              <a:t>... waarbij </a:t>
            </a:r>
            <a:r>
              <a:rPr lang="nl-BE" sz="2400" dirty="0"/>
              <a:t>elk getal de som is van de twee vorige. (Behalve de twee </a:t>
            </a:r>
            <a:r>
              <a:rPr lang="nl-BE" sz="2400" dirty="0" smtClean="0"/>
              <a:t>eerste, </a:t>
            </a:r>
            <a:r>
              <a:rPr lang="nl-BE" sz="2400" dirty="0"/>
              <a:t>die </a:t>
            </a:r>
            <a:r>
              <a:rPr lang="nl-BE" sz="2400" dirty="0" smtClean="0"/>
              <a:t>zijn gewoon</a:t>
            </a:r>
            <a:r>
              <a:rPr lang="nl-BE" sz="2400" dirty="0"/>
              <a:t> </a:t>
            </a:r>
            <a:r>
              <a:rPr lang="nl-BE" sz="2400" dirty="0" smtClean="0"/>
              <a:t>1.)  Gebruik </a:t>
            </a:r>
            <a:r>
              <a:rPr lang="nl-BE" sz="2400" dirty="0"/>
              <a:t>geen recursie.</a:t>
            </a:r>
          </a:p>
          <a:p>
            <a:pPr marL="0" indent="0">
              <a:lnSpc>
                <a:spcPts val="3500"/>
              </a:lnSpc>
              <a:buNone/>
            </a:pPr>
            <a:r>
              <a:rPr lang="nl-BE" sz="2400" dirty="0"/>
              <a:t>Schrijf een </a:t>
            </a:r>
            <a:r>
              <a:rPr lang="nl-BE" sz="2400" dirty="0" smtClean="0"/>
              <a:t>functie  </a:t>
            </a:r>
            <a:r>
              <a:rPr lang="nl-BE" sz="2400" dirty="0" smtClean="0">
                <a:latin typeface="Consolas" panose="020B0609020204030204" pitchFamily="49" charset="0"/>
              </a:rPr>
              <a:t>int </a:t>
            </a:r>
            <a:r>
              <a:rPr lang="nl-BE" sz="2400" dirty="0" err="1" smtClean="0">
                <a:latin typeface="Consolas" panose="020B0609020204030204" pitchFamily="49" charset="0"/>
              </a:rPr>
              <a:t>fibonacci_rec</a:t>
            </a:r>
            <a:r>
              <a:rPr lang="nl-BE" sz="2400" dirty="0" smtClean="0">
                <a:latin typeface="Consolas" panose="020B0609020204030204" pitchFamily="49" charset="0"/>
              </a:rPr>
              <a:t>(int x)</a:t>
            </a:r>
            <a:r>
              <a:rPr lang="nl-BE" sz="2400" dirty="0" smtClean="0"/>
              <a:t> die hetzelfde </a:t>
            </a:r>
            <a:r>
              <a:rPr lang="nl-BE" sz="2400" dirty="0"/>
              <a:t>doet, maar recursie gebruikt</a:t>
            </a:r>
            <a:r>
              <a:rPr lang="nl-BE" sz="2400" dirty="0" smtClean="0"/>
              <a:t>.</a:t>
            </a:r>
          </a:p>
          <a:p>
            <a:pPr marL="0" indent="0">
              <a:lnSpc>
                <a:spcPts val="3500"/>
              </a:lnSpc>
              <a:buNone/>
            </a:pPr>
            <a:endParaRPr lang="nl-BE" sz="2400" dirty="0"/>
          </a:p>
          <a:p>
            <a:pPr marL="0" indent="0">
              <a:lnSpc>
                <a:spcPts val="3500"/>
              </a:lnSpc>
              <a:buNone/>
            </a:pPr>
            <a:r>
              <a:rPr lang="nl-BE" sz="2400" b="1" dirty="0" smtClean="0">
                <a:solidFill>
                  <a:schemeClr val="accent4"/>
                </a:solidFill>
              </a:rPr>
              <a:t>OPMERKING:</a:t>
            </a:r>
            <a:endParaRPr lang="nl-BE" sz="2400" b="1" dirty="0">
              <a:solidFill>
                <a:schemeClr val="accent4"/>
              </a:solidFill>
            </a:endParaRPr>
          </a:p>
          <a:p>
            <a:pPr marL="0" indent="0">
              <a:lnSpc>
                <a:spcPts val="3500"/>
              </a:lnSpc>
              <a:buNone/>
            </a:pPr>
            <a:r>
              <a:rPr lang="nl-BE" sz="2400" dirty="0" smtClean="0"/>
              <a:t>De </a:t>
            </a:r>
            <a:r>
              <a:rPr lang="nl-BE" sz="2400" dirty="0"/>
              <a:t>recursieve versie gaat </a:t>
            </a:r>
            <a:r>
              <a:rPr lang="nl-BE" sz="2400" dirty="0" smtClean="0"/>
              <a:t>veel trager dan de niet-recursieve versie. Waarom?</a:t>
            </a:r>
            <a:endParaRPr lang="nl-BE" sz="2400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9208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15015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784680" cy="6540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Structuur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recursieve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algoritmen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76536" y="1196752"/>
            <a:ext cx="7776864" cy="4306887"/>
          </a:xfrm>
        </p:spPr>
        <p:txBody>
          <a:bodyPr>
            <a:normAutofit/>
          </a:bodyPr>
          <a:lstStyle/>
          <a:p>
            <a:pPr marL="92075" indent="-92075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nl-NL" altLang="en-US" sz="2400" dirty="0" smtClean="0">
                <a:cs typeface="Arial" pitchFamily="34" charset="0"/>
              </a:rPr>
              <a:t>Een recursieve oplossing bevat altijd:</a:t>
            </a:r>
          </a:p>
          <a:p>
            <a:pPr marL="723900" lvl="1" indent="-452438" eaLnBrk="1" hangingPunct="1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nl-NL" altLang="en-US" sz="2400" dirty="0" smtClean="0">
                <a:cs typeface="Arial" pitchFamily="34" charset="0"/>
              </a:rPr>
              <a:t>Een of meer </a:t>
            </a:r>
            <a:r>
              <a:rPr lang="nl-NL" altLang="en-US" sz="2400" b="1" dirty="0" smtClean="0">
                <a:solidFill>
                  <a:schemeClr val="accent4"/>
                </a:solidFill>
                <a:cs typeface="Arial" pitchFamily="34" charset="0"/>
              </a:rPr>
              <a:t>basisgevallen</a:t>
            </a:r>
            <a:r>
              <a:rPr lang="en-US" altLang="en-US" sz="2400" dirty="0" smtClean="0">
                <a:solidFill>
                  <a:schemeClr val="accent4"/>
                </a:solidFill>
                <a:cs typeface="Arial" pitchFamily="34" charset="0"/>
              </a:rPr>
              <a:t>   </a:t>
            </a:r>
            <a:r>
              <a:rPr lang="en-US" altLang="en-US" sz="2400" dirty="0" smtClean="0">
                <a:cs typeface="Arial" pitchFamily="34" charset="0"/>
              </a:rPr>
              <a:t>                                       </a:t>
            </a:r>
            <a:r>
              <a:rPr lang="nl-NL" altLang="en-US" sz="2400" dirty="0" smtClean="0">
                <a:cs typeface="Arial" pitchFamily="34" charset="0"/>
              </a:rPr>
              <a:t>waarvoor een oplossing geformuleerd wordt                (geen recursieve oproep).</a:t>
            </a:r>
          </a:p>
          <a:p>
            <a:pPr marL="723900" lvl="1" indent="-452438" eaLnBrk="1" hangingPunct="1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nl-NL" altLang="en-US" sz="2400" dirty="0" smtClean="0">
                <a:cs typeface="Arial" pitchFamily="34" charset="0"/>
              </a:rPr>
              <a:t>Een of meer </a:t>
            </a:r>
            <a:r>
              <a:rPr lang="nl-NL" altLang="en-US" sz="2400" b="1" dirty="0" smtClean="0">
                <a:solidFill>
                  <a:schemeClr val="accent4"/>
                </a:solidFill>
                <a:cs typeface="Arial" pitchFamily="34" charset="0"/>
              </a:rPr>
              <a:t>recursieve gevallen</a:t>
            </a:r>
            <a:r>
              <a:rPr lang="nl-NL" altLang="en-US" sz="2400" dirty="0" smtClean="0">
                <a:cs typeface="Arial" pitchFamily="34" charset="0"/>
              </a:rPr>
              <a:t>,                            waarvan de oplossing wordt herleid                                tot een eenvoudigere versie van hetzelfde probleem (recursieve oproep(en)).</a:t>
            </a:r>
            <a:endParaRPr lang="nl-NL" altLang="en-US" sz="2400" b="1" dirty="0" smtClean="0">
              <a:cs typeface="Arial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0632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48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8292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Oefening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smtClean="0">
                <a:solidFill>
                  <a:schemeClr val="accent3"/>
                </a:solidFill>
              </a:rPr>
              <a:t> 2: </a:t>
            </a:r>
            <a:r>
              <a:rPr lang="fr-BE" sz="3600" b="1" dirty="0" err="1">
                <a:solidFill>
                  <a:schemeClr val="accent3"/>
                </a:solidFill>
              </a:rPr>
              <a:t>wat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is</a:t>
            </a:r>
            <a:r>
              <a:rPr lang="fr-BE" sz="3600" b="1" dirty="0">
                <a:solidFill>
                  <a:schemeClr val="accent3"/>
                </a:solidFill>
              </a:rPr>
              <a:t> de </a:t>
            </a:r>
            <a:r>
              <a:rPr lang="fr-BE" sz="3600" b="1" dirty="0" err="1">
                <a:solidFill>
                  <a:schemeClr val="accent3"/>
                </a:solidFill>
              </a:rPr>
              <a:t>uitvoer</a:t>
            </a:r>
            <a:r>
              <a:rPr lang="fr-BE" sz="3600" b="1" dirty="0">
                <a:solidFill>
                  <a:schemeClr val="accent3"/>
                </a:solidFill>
              </a:rPr>
              <a:t>? 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88505" y="1395327"/>
            <a:ext cx="4248471" cy="5072062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n) 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if (n == 0) 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("Start\t");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else 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("%d\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t",n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proc(3); 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69024" y="1395327"/>
            <a:ext cx="4248471" cy="507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(n == 0) 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("Start\t");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else {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(n-1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("%d\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t",n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fr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fr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proc(3); 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Rechte verbindingslijn 5"/>
          <p:cNvCxnSpPr/>
          <p:nvPr/>
        </p:nvCxnSpPr>
        <p:spPr>
          <a:xfrm>
            <a:off x="4736976" y="1484784"/>
            <a:ext cx="0" cy="4893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2409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49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0872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Populariteit programmeertaal C  (en C++)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052736"/>
            <a:ext cx="9385085" cy="1172652"/>
          </a:xfrm>
        </p:spPr>
        <p:txBody>
          <a:bodyPr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nl-NL" sz="2600" dirty="0">
                <a:cs typeface="Courier New" pitchFamily="49" charset="0"/>
              </a:rPr>
              <a:t>https://</a:t>
            </a:r>
            <a:r>
              <a:rPr lang="nl-NL" sz="2600" dirty="0" smtClean="0">
                <a:cs typeface="Courier New" pitchFamily="49" charset="0"/>
              </a:rPr>
              <a:t>spectrum.ieee.org/computing/software/the-2017-top-							</a:t>
            </a:r>
            <a:r>
              <a:rPr lang="nl-NL" sz="2600" dirty="0" err="1" smtClean="0">
                <a:cs typeface="Courier New" pitchFamily="49" charset="0"/>
              </a:rPr>
              <a:t>programming-languages</a:t>
            </a:r>
            <a:endParaRPr lang="nl-NL" sz="2600" dirty="0" smtClean="0">
              <a:cs typeface="Courier New" pitchFamily="49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6824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</a:t>
            </a:fld>
            <a:endParaRPr lang="nl-NL" sz="1600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2703753"/>
            <a:ext cx="7648575" cy="3286125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18381" y="2410641"/>
            <a:ext cx="3552437" cy="10183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5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nl-NL" sz="2400" dirty="0" err="1" smtClean="0">
                <a:cs typeface="Courier New" pitchFamily="49" charset="0"/>
              </a:rPr>
              <a:t>Languages</a:t>
            </a:r>
            <a:r>
              <a:rPr lang="nl-NL" sz="2400" dirty="0" smtClean="0">
                <a:cs typeface="Courier New" pitchFamily="49" charset="0"/>
              </a:rPr>
              <a:t> </a:t>
            </a:r>
            <a:r>
              <a:rPr lang="nl-NL" sz="2400" dirty="0" err="1" smtClean="0">
                <a:cs typeface="Courier New" pitchFamily="49" charset="0"/>
              </a:rPr>
              <a:t>used</a:t>
            </a:r>
            <a:r>
              <a:rPr lang="nl-NL" sz="2400" dirty="0" smtClean="0">
                <a:cs typeface="Courier New" pitchFamily="49" charset="0"/>
              </a:rPr>
              <a:t> </a:t>
            </a:r>
            <a:r>
              <a:rPr lang="nl-NL" sz="2400" dirty="0" err="1" smtClean="0">
                <a:cs typeface="Courier New" pitchFamily="49" charset="0"/>
              </a:rPr>
              <a:t>to</a:t>
            </a:r>
            <a:r>
              <a:rPr lang="nl-NL" sz="2400" dirty="0" smtClean="0">
                <a:cs typeface="Courier New" pitchFamily="49" charset="0"/>
              </a:rPr>
              <a:t> program device controllers</a:t>
            </a:r>
          </a:p>
        </p:txBody>
      </p:sp>
      <p:cxnSp>
        <p:nvCxnSpPr>
          <p:cNvPr id="3" name="Rechte verbindingslijn met pijl 2"/>
          <p:cNvCxnSpPr/>
          <p:nvPr/>
        </p:nvCxnSpPr>
        <p:spPr>
          <a:xfrm flipH="1">
            <a:off x="5025008" y="2703753"/>
            <a:ext cx="720080" cy="18237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33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750"/>
            <a:ext cx="9906000" cy="88292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Oefening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smtClean="0">
                <a:solidFill>
                  <a:schemeClr val="accent3"/>
                </a:solidFill>
              </a:rPr>
              <a:t> 3: </a:t>
            </a:r>
            <a:r>
              <a:rPr lang="fr-BE" sz="3600" b="1" dirty="0" err="1">
                <a:solidFill>
                  <a:schemeClr val="accent3"/>
                </a:solidFill>
              </a:rPr>
              <a:t>wat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is</a:t>
            </a:r>
            <a:r>
              <a:rPr lang="fr-BE" sz="3600" b="1" dirty="0">
                <a:solidFill>
                  <a:schemeClr val="accent3"/>
                </a:solidFill>
              </a:rPr>
              <a:t> de </a:t>
            </a:r>
            <a:r>
              <a:rPr lang="fr-BE" sz="3600" b="1" dirty="0" err="1">
                <a:solidFill>
                  <a:schemeClr val="accent3"/>
                </a:solidFill>
              </a:rPr>
              <a:t>uitvoer</a:t>
            </a:r>
            <a:r>
              <a:rPr lang="fr-BE" sz="3600" b="1" dirty="0">
                <a:solidFill>
                  <a:schemeClr val="accent3"/>
                </a:solidFill>
              </a:rPr>
              <a:t>? 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20552" y="1052736"/>
            <a:ext cx="8208911" cy="5072062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b) {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if (a &lt;=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Stop %d %d\n", a, b);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else {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(a-1,b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("a=%d\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tb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=%d\n", a, b);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,++b);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B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proc(5,3); 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3031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14904"/>
            <a:ext cx="9872032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202496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Situering programmeertaal C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Eerste C-programma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 </a:t>
            </a:r>
            <a:r>
              <a:rPr lang="nl-BE" sz="2800" dirty="0">
                <a:solidFill>
                  <a:schemeClr val="tx2"/>
                </a:solidFill>
              </a:rPr>
              <a:t>Variabelen en fundamentele datatypes </a:t>
            </a:r>
            <a:endParaRPr lang="nl-BE" sz="2800" dirty="0" smtClean="0">
              <a:solidFill>
                <a:schemeClr val="tx2"/>
              </a:solidFill>
            </a:endParaRP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 smtClean="0"/>
              <a:t>Operatoren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>
                <a:solidFill>
                  <a:schemeClr val="tx2"/>
                </a:solidFill>
              </a:rPr>
              <a:t>Controlestructuren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 smtClean="0"/>
              <a:t>Elementaire I/O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Functies</a:t>
            </a:r>
            <a:endParaRPr lang="nl-BE" sz="2800" dirty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Arrays en toepassingen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0632" y="649208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944157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3898"/>
            <a:ext cx="9906000" cy="7254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  <a:cs typeface="Arial" pitchFamily="34" charset="0"/>
              </a:rPr>
              <a:t>Wat </a:t>
            </a:r>
            <a:r>
              <a:rPr lang="fr-BE" sz="3600" b="1" dirty="0" err="1">
                <a:solidFill>
                  <a:schemeClr val="accent3"/>
                </a:solidFill>
                <a:cs typeface="Arial" pitchFamily="34" charset="0"/>
              </a:rPr>
              <a:t>zijn</a:t>
            </a:r>
            <a:r>
              <a:rPr lang="fr-BE" sz="36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  <a:cs typeface="Arial" pitchFamily="34" charset="0"/>
              </a:rPr>
              <a:t>arrays</a:t>
            </a:r>
            <a:r>
              <a:rPr lang="fr-BE" sz="3600" b="1" dirty="0" smtClean="0">
                <a:solidFill>
                  <a:schemeClr val="accent3"/>
                </a:solidFill>
                <a:cs typeface="Arial" pitchFamily="34" charset="0"/>
              </a:rPr>
              <a:t>?</a:t>
            </a:r>
            <a:endParaRPr lang="nl-NL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124744"/>
            <a:ext cx="8712968" cy="4572000"/>
          </a:xfrm>
        </p:spPr>
        <p:txBody>
          <a:bodyPr>
            <a:normAutofit/>
          </a:bodyPr>
          <a:lstStyle/>
          <a:p>
            <a:pPr marL="360363" indent="-360363" eaLnBrk="1" hangingPunct="1">
              <a:lnSpc>
                <a:spcPts val="3600"/>
              </a:lnSpc>
              <a:spcBef>
                <a:spcPts val="1800"/>
              </a:spcBef>
              <a:buClr>
                <a:schemeClr val="accent2"/>
              </a:buClr>
            </a:pPr>
            <a:r>
              <a:rPr lang="nl-BE" altLang="nl-BE" sz="2400" dirty="0" smtClean="0">
                <a:cs typeface="Arial" charset="0"/>
              </a:rPr>
              <a:t>één naam (variabele) die meerdere geheugenplaatsen of elementen bevat. </a:t>
            </a:r>
          </a:p>
          <a:p>
            <a:pPr marL="360363" indent="-360363" eaLnBrk="1" hangingPunct="1">
              <a:lnSpc>
                <a:spcPts val="36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nl-BE" altLang="nl-BE" sz="2400" dirty="0" smtClean="0">
                <a:cs typeface="Arial" charset="0"/>
              </a:rPr>
              <a:t>	</a:t>
            </a:r>
            <a:r>
              <a:rPr lang="nl-BE" altLang="nl-BE" sz="2400" dirty="0" smtClean="0">
                <a:cs typeface="Arial" charset="0"/>
                <a:sym typeface="Symbol" pitchFamily="18" charset="2"/>
              </a:rPr>
              <a:t> een array is een samengesteld type</a:t>
            </a:r>
          </a:p>
          <a:p>
            <a:pPr marL="360363" indent="-360363" eaLnBrk="1" hangingPunct="1">
              <a:lnSpc>
                <a:spcPts val="3600"/>
              </a:lnSpc>
              <a:spcBef>
                <a:spcPts val="2400"/>
              </a:spcBef>
              <a:buClr>
                <a:schemeClr val="accent2"/>
              </a:buClr>
            </a:pPr>
            <a:r>
              <a:rPr lang="nl-BE" altLang="nl-BE" sz="2400" dirty="0" smtClean="0">
                <a:cs typeface="Arial" charset="0"/>
                <a:sym typeface="Symbol" pitchFamily="18" charset="2"/>
              </a:rPr>
              <a:t>Elk element </a:t>
            </a:r>
          </a:p>
          <a:p>
            <a:pPr marL="823912" lvl="1" indent="-457200">
              <a:lnSpc>
                <a:spcPts val="3600"/>
              </a:lnSpc>
              <a:spcBef>
                <a:spcPts val="12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altLang="nl-BE" sz="2400" dirty="0" smtClean="0">
                <a:cs typeface="Arial" charset="0"/>
                <a:sym typeface="Symbol" pitchFamily="18" charset="2"/>
              </a:rPr>
              <a:t>is van </a:t>
            </a:r>
            <a:r>
              <a:rPr lang="nl-BE" altLang="nl-BE" sz="2400" b="1" dirty="0" smtClean="0">
                <a:solidFill>
                  <a:schemeClr val="accent4"/>
                </a:solidFill>
                <a:cs typeface="Arial" charset="0"/>
                <a:sym typeface="Symbol" pitchFamily="18" charset="2"/>
              </a:rPr>
              <a:t>hetzelfde </a:t>
            </a:r>
            <a:r>
              <a:rPr lang="nl-BE" altLang="nl-BE" sz="2400" b="1" dirty="0">
                <a:solidFill>
                  <a:schemeClr val="accent4"/>
                </a:solidFill>
                <a:cs typeface="Arial" charset="0"/>
                <a:sym typeface="Symbol" pitchFamily="18" charset="2"/>
              </a:rPr>
              <a:t>type </a:t>
            </a:r>
            <a:r>
              <a:rPr lang="nl-BE" altLang="nl-BE" sz="2400" dirty="0">
                <a:cs typeface="Arial" charset="0"/>
                <a:sym typeface="Symbol" pitchFamily="18" charset="2"/>
              </a:rPr>
              <a:t>(een </a:t>
            </a:r>
            <a:r>
              <a:rPr lang="nl-BE" altLang="nl-BE" sz="2400" dirty="0" smtClean="0">
                <a:cs typeface="Arial" charset="0"/>
                <a:sym typeface="Symbol" pitchFamily="18" charset="2"/>
              </a:rPr>
              <a:t>array </a:t>
            </a:r>
            <a:r>
              <a:rPr lang="nl-BE" altLang="nl-BE" sz="2400" dirty="0">
                <a:cs typeface="Arial" charset="0"/>
                <a:sym typeface="Symbol" pitchFamily="18" charset="2"/>
              </a:rPr>
              <a:t>is homogeen)</a:t>
            </a:r>
            <a:endParaRPr lang="nl-BE" altLang="nl-BE" sz="2400" dirty="0" smtClean="0">
              <a:cs typeface="Arial" charset="0"/>
              <a:sym typeface="Symbol" pitchFamily="18" charset="2"/>
            </a:endParaRPr>
          </a:p>
          <a:p>
            <a:pPr marL="823912" lvl="1" indent="-457200" eaLnBrk="1" hangingPunct="1">
              <a:lnSpc>
                <a:spcPts val="3600"/>
              </a:lnSpc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nl-BE" altLang="nl-BE" sz="2400" dirty="0" smtClean="0">
                <a:cs typeface="Arial" charset="0"/>
                <a:sym typeface="Symbol" pitchFamily="18" charset="2"/>
              </a:rPr>
              <a:t>wordt aangeduid d.m.v. een </a:t>
            </a:r>
            <a:r>
              <a:rPr lang="nl-BE" altLang="nl-BE" sz="2400" b="1" dirty="0" smtClean="0">
                <a:solidFill>
                  <a:schemeClr val="accent4"/>
                </a:solidFill>
                <a:cs typeface="Arial" charset="0"/>
                <a:sym typeface="Symbol" pitchFamily="18" charset="2"/>
              </a:rPr>
              <a:t>index</a:t>
            </a:r>
            <a:r>
              <a:rPr lang="nl-BE" altLang="nl-BE" sz="2400" dirty="0" smtClean="0">
                <a:cs typeface="Arial" charset="0"/>
                <a:sym typeface="Symbol" pitchFamily="18" charset="2"/>
              </a:rPr>
              <a:t> (plaats, nummer)</a:t>
            </a:r>
            <a:endParaRPr lang="nl-BE" altLang="nl-BE" sz="2400" dirty="0" smtClean="0">
              <a:cs typeface="Arial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52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254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  <a:cs typeface="Arial" pitchFamily="34" charset="0"/>
              </a:rPr>
              <a:t>Declaratie</a:t>
            </a:r>
            <a:r>
              <a:rPr lang="fr-BE" sz="40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fr-BE" sz="3600" b="1" dirty="0">
                <a:solidFill>
                  <a:schemeClr val="accent3"/>
                </a:solidFill>
                <a:cs typeface="Arial" pitchFamily="34" charset="0"/>
              </a:rPr>
              <a:t>van </a:t>
            </a:r>
            <a:r>
              <a:rPr lang="fr-BE" sz="3600" b="1" dirty="0" err="1">
                <a:solidFill>
                  <a:schemeClr val="accent3"/>
                </a:solidFill>
                <a:cs typeface="Arial" pitchFamily="34" charset="0"/>
              </a:rPr>
              <a:t>een</a:t>
            </a:r>
            <a:r>
              <a:rPr lang="fr-BE" sz="36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  <a:cs typeface="Arial" pitchFamily="34" charset="0"/>
              </a:rPr>
              <a:t>array</a:t>
            </a:r>
            <a:r>
              <a:rPr lang="fr-BE" sz="3600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nl-NL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66574" y="1132998"/>
            <a:ext cx="8748464" cy="5072063"/>
          </a:xfrm>
        </p:spPr>
        <p:txBody>
          <a:bodyPr>
            <a:noAutofit/>
          </a:bodyPr>
          <a:lstStyle/>
          <a:p>
            <a:pPr marL="354013" indent="-354013" eaLnBrk="1" fontAlgn="auto" hangingPunct="1">
              <a:spcAft>
                <a:spcPts val="0"/>
              </a:spcAft>
              <a:buClr>
                <a:schemeClr val="accent2"/>
              </a:buClr>
              <a:defRPr/>
            </a:pPr>
            <a:r>
              <a:rPr lang="nl-BE" sz="2400" dirty="0" smtClean="0">
                <a:cs typeface="Arial" pitchFamily="34" charset="0"/>
              </a:rPr>
              <a:t>Syntax: </a:t>
            </a:r>
            <a:endParaRPr lang="nl-BE" sz="2400" dirty="0">
              <a:latin typeface="Arial" pitchFamily="34" charset="0"/>
              <a:cs typeface="Arial" pitchFamily="34" charset="0"/>
            </a:endParaRPr>
          </a:p>
          <a:p>
            <a:pPr marL="952500" lvl="1" indent="-495300" eaLnBrk="1" fontAlgn="auto" hangingPunct="1">
              <a:spcAft>
                <a:spcPts val="0"/>
              </a:spcAft>
              <a:buClr>
                <a:schemeClr val="accent2"/>
              </a:buClr>
              <a:buFontTx/>
              <a:buNone/>
              <a:defRPr/>
            </a:pPr>
            <a:r>
              <a:rPr lang="nl-BE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nl-BE" sz="2400" b="1" i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i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naam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2400" b="1" i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grootte_array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52500" lvl="1" indent="-495300" eaLnBrk="1" fontAlgn="auto" hangingPunct="1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Tx/>
              <a:buNone/>
              <a:defRPr/>
            </a:pPr>
            <a:r>
              <a:rPr lang="nl-BE" sz="2400" b="1" dirty="0" smtClean="0">
                <a:solidFill>
                  <a:srgbClr val="A50021"/>
                </a:solidFill>
                <a:cs typeface="Arial" pitchFamily="34" charset="0"/>
              </a:rPr>
              <a:t>Let </a:t>
            </a:r>
            <a:r>
              <a:rPr lang="nl-BE" sz="2400" b="1" dirty="0">
                <a:solidFill>
                  <a:srgbClr val="A50021"/>
                </a:solidFill>
                <a:cs typeface="Arial" pitchFamily="34" charset="0"/>
              </a:rPr>
              <a:t>op:</a:t>
            </a:r>
            <a:r>
              <a:rPr lang="nl-BE" sz="2400" dirty="0">
                <a:cs typeface="Arial" pitchFamily="34" charset="0"/>
              </a:rPr>
              <a:t> </a:t>
            </a:r>
            <a:r>
              <a:rPr lang="nl-BE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grootte_array</a:t>
            </a:r>
            <a:r>
              <a:rPr lang="nl-BE" sz="2400" dirty="0" smtClean="0">
                <a:cs typeface="Arial" pitchFamily="34" charset="0"/>
              </a:rPr>
              <a:t> </a:t>
            </a:r>
            <a:r>
              <a:rPr lang="nl-BE" sz="2400" dirty="0">
                <a:cs typeface="Arial" pitchFamily="34" charset="0"/>
              </a:rPr>
              <a:t>moet een </a:t>
            </a:r>
            <a:r>
              <a:rPr lang="nl-BE" sz="2400" dirty="0" err="1">
                <a:cs typeface="Arial" pitchFamily="34" charset="0"/>
              </a:rPr>
              <a:t>getal</a:t>
            </a:r>
            <a:r>
              <a:rPr lang="nl-BE" sz="2400" b="1" dirty="0" err="1">
                <a:solidFill>
                  <a:schemeClr val="accent2"/>
                </a:solidFill>
                <a:cs typeface="Arial" pitchFamily="34" charset="0"/>
              </a:rPr>
              <a:t>constante</a:t>
            </a:r>
            <a:r>
              <a:rPr lang="nl-BE" sz="2400" dirty="0">
                <a:cs typeface="Arial" pitchFamily="34" charset="0"/>
              </a:rPr>
              <a:t> </a:t>
            </a:r>
            <a:r>
              <a:rPr lang="nl-BE" sz="2400" dirty="0" smtClean="0">
                <a:cs typeface="Arial" pitchFamily="34" charset="0"/>
              </a:rPr>
              <a:t> </a:t>
            </a:r>
            <a:r>
              <a:rPr lang="nl-BE" sz="2400" dirty="0">
                <a:cs typeface="Arial" pitchFamily="34" charset="0"/>
              </a:rPr>
              <a:t>zijn</a:t>
            </a:r>
            <a:r>
              <a:rPr lang="nl-BE" sz="2400" dirty="0" smtClean="0">
                <a:cs typeface="Arial" pitchFamily="34" charset="0"/>
              </a:rPr>
              <a:t>!!</a:t>
            </a:r>
            <a:endParaRPr lang="nl-BE" sz="2400" dirty="0">
              <a:cs typeface="Arial" pitchFamily="34" charset="0"/>
            </a:endParaRPr>
          </a:p>
          <a:p>
            <a:pPr marL="354013" indent="-354013" eaLnBrk="1" fontAlgn="auto" hangingPunct="1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nl-BE" sz="2400" u="sng" dirty="0">
                <a:cs typeface="Arial" pitchFamily="34" charset="0"/>
              </a:rPr>
              <a:t>Voorbeeld</a:t>
            </a:r>
          </a:p>
          <a:p>
            <a:pPr marL="952500" lvl="1" indent="-495300" eaLnBrk="1" fontAlgn="auto" hangingPunct="1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/>
            </a:pPr>
            <a:r>
              <a:rPr lang="nl-BE" sz="2400" dirty="0">
                <a:latin typeface="Courier New" pitchFamily="49" charset="0"/>
              </a:rPr>
              <a:t>	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int getallen[8];</a:t>
            </a:r>
          </a:p>
          <a:p>
            <a:pPr marL="952500" lvl="1" indent="-327025" eaLnBrk="1" fontAlgn="auto" hangingPunct="1">
              <a:lnSpc>
                <a:spcPts val="4000"/>
              </a:lnSpc>
              <a:spcAft>
                <a:spcPts val="0"/>
              </a:spcAft>
              <a:buFontTx/>
              <a:buNone/>
              <a:defRPr/>
            </a:pPr>
            <a:r>
              <a:rPr lang="nl-BE" sz="2600" dirty="0" smtClean="0">
                <a:cs typeface="Arial" pitchFamily="34" charset="0"/>
              </a:rPr>
              <a:t>of</a:t>
            </a:r>
            <a:endParaRPr lang="nl-BE" sz="2600" dirty="0">
              <a:cs typeface="Arial" pitchFamily="34" charset="0"/>
            </a:endParaRPr>
          </a:p>
          <a:p>
            <a:pPr marL="952500" lvl="1" indent="-495300">
              <a:lnSpc>
                <a:spcPts val="4000"/>
              </a:lnSpc>
              <a:spcBef>
                <a:spcPts val="1200"/>
              </a:spcBef>
              <a:buNone/>
              <a:defRPr/>
            </a:pPr>
            <a:r>
              <a:rPr lang="nl-BE" sz="2400" dirty="0">
                <a:latin typeface="Courier New" pitchFamily="49" charset="0"/>
              </a:rPr>
              <a:t>	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MAX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52500" lvl="1" indent="-495300" eaLnBrk="1" fontAlgn="auto" hangingPunct="1">
              <a:lnSpc>
                <a:spcPts val="3400"/>
              </a:lnSpc>
              <a:spcAft>
                <a:spcPts val="0"/>
              </a:spcAft>
              <a:buFontTx/>
              <a:buNone/>
              <a:defRPr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int getallen[MAX];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317956" y="3878908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dirty="0" smtClean="0"/>
              <a:t>?	</a:t>
            </a:r>
            <a:endParaRPr lang="nl-BE" altLang="nl-BE" dirty="0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6698956" y="3878908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dirty="0" smtClean="0"/>
              <a:t>?</a:t>
            </a:r>
            <a:endParaRPr lang="nl-BE" altLang="nl-BE" dirty="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7079956" y="3878908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dirty="0" smtClean="0"/>
              <a:t>?</a:t>
            </a:r>
            <a:endParaRPr lang="nl-BE" altLang="nl-BE" dirty="0"/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7460956" y="3878908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dirty="0" smtClean="0"/>
              <a:t>?</a:t>
            </a:r>
            <a:endParaRPr lang="nl-BE" altLang="nl-BE" dirty="0"/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7841956" y="3878908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dirty="0" smtClean="0"/>
              <a:t>?</a:t>
            </a:r>
            <a:endParaRPr lang="nl-BE" altLang="nl-BE" dirty="0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8222956" y="3878908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dirty="0" smtClean="0"/>
              <a:t>?</a:t>
            </a:r>
            <a:endParaRPr lang="nl-BE" altLang="nl-BE" dirty="0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8603956" y="3878908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dirty="0" smtClean="0"/>
              <a:t>?</a:t>
            </a:r>
            <a:endParaRPr lang="nl-BE" altLang="nl-BE" dirty="0"/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8984956" y="3878908"/>
            <a:ext cx="3810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dirty="0" smtClean="0"/>
              <a:t>?</a:t>
            </a:r>
            <a:endParaRPr lang="nl-BE" altLang="nl-BE" dirty="0"/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5319925" y="3427720"/>
            <a:ext cx="1544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getallen</a:t>
            </a:r>
            <a:endParaRPr lang="nl-NL" alt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5406572" y="4298961"/>
            <a:ext cx="7880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 i="1">
                <a:latin typeface="+mn-lt"/>
              </a:rPr>
              <a:t>index</a:t>
            </a:r>
            <a:endParaRPr lang="nl-NL" altLang="nl-BE" sz="2200" i="1">
              <a:latin typeface="+mn-lt"/>
            </a:endParaRP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6320972" y="4298961"/>
            <a:ext cx="3273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>
                <a:latin typeface="+mn-lt"/>
              </a:rPr>
              <a:t>0</a:t>
            </a:r>
            <a:endParaRPr lang="nl-NL" altLang="nl-BE" sz="2200">
              <a:latin typeface="+mn-lt"/>
            </a:endParaRP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6727372" y="4298961"/>
            <a:ext cx="3540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>
                <a:latin typeface="+mn-lt"/>
              </a:rPr>
              <a:t>1</a:t>
            </a:r>
            <a:endParaRPr lang="nl-NL" altLang="nl-BE" sz="2200">
              <a:latin typeface="+mn-lt"/>
            </a:endParaRP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7082972" y="4298961"/>
            <a:ext cx="3273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>
                <a:latin typeface="+mn-lt"/>
              </a:rPr>
              <a:t>2</a:t>
            </a:r>
            <a:endParaRPr lang="nl-NL" altLang="nl-BE" sz="2200">
              <a:latin typeface="+mn-lt"/>
            </a:endParaRP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7463972" y="4298961"/>
            <a:ext cx="3273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>
                <a:latin typeface="+mn-lt"/>
              </a:rPr>
              <a:t>3</a:t>
            </a:r>
            <a:endParaRPr lang="nl-NL" altLang="nl-BE" sz="2200">
              <a:latin typeface="+mn-lt"/>
            </a:endParaRPr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auto">
          <a:xfrm>
            <a:off x="7844972" y="4298961"/>
            <a:ext cx="3273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>
                <a:latin typeface="+mn-lt"/>
              </a:rPr>
              <a:t>4</a:t>
            </a:r>
            <a:endParaRPr lang="nl-NL" altLang="nl-BE" sz="2200">
              <a:latin typeface="+mn-lt"/>
            </a:endParaRPr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8225972" y="4298961"/>
            <a:ext cx="3273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>
                <a:latin typeface="+mn-lt"/>
              </a:rPr>
              <a:t>5</a:t>
            </a:r>
            <a:endParaRPr lang="nl-NL" altLang="nl-BE" sz="2200">
              <a:latin typeface="+mn-lt"/>
            </a:endParaRPr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8606972" y="4298961"/>
            <a:ext cx="3273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>
                <a:latin typeface="+mn-lt"/>
              </a:rPr>
              <a:t>6</a:t>
            </a:r>
            <a:endParaRPr lang="nl-NL" altLang="nl-BE" sz="2200">
              <a:latin typeface="+mn-lt"/>
            </a:endParaRPr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8987972" y="4298961"/>
            <a:ext cx="3273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altLang="nl-BE" sz="2200">
                <a:latin typeface="+mn-lt"/>
              </a:rPr>
              <a:t>7</a:t>
            </a:r>
            <a:endParaRPr lang="nl-NL" altLang="nl-BE" sz="2200">
              <a:latin typeface="+mn-lt"/>
            </a:endParaRPr>
          </a:p>
        </p:txBody>
      </p:sp>
      <p:sp>
        <p:nvSpPr>
          <p:cNvPr id="2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53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14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  <a:cs typeface="Arial" pitchFamily="34" charset="0"/>
              </a:rPr>
              <a:t>G</a:t>
            </a:r>
            <a:r>
              <a:rPr lang="fr-BE" sz="3600" b="1" dirty="0" err="1" smtClean="0">
                <a:solidFill>
                  <a:schemeClr val="accent3"/>
                </a:solidFill>
                <a:cs typeface="Arial" pitchFamily="34" charset="0"/>
              </a:rPr>
              <a:t>ebruik</a:t>
            </a:r>
            <a:r>
              <a:rPr lang="fr-BE" sz="3600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fr-BE" sz="3600" b="1" dirty="0">
                <a:solidFill>
                  <a:schemeClr val="accent3"/>
                </a:solidFill>
                <a:cs typeface="Arial" pitchFamily="34" charset="0"/>
              </a:rPr>
              <a:t>van de </a:t>
            </a:r>
            <a:r>
              <a:rPr lang="fr-BE" sz="3600" b="1" dirty="0" err="1" smtClean="0">
                <a:solidFill>
                  <a:schemeClr val="accent3"/>
                </a:solidFill>
                <a:cs typeface="Arial" pitchFamily="34" charset="0"/>
              </a:rPr>
              <a:t>array</a:t>
            </a:r>
            <a:endParaRPr lang="nl-NL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908720"/>
            <a:ext cx="8928992" cy="5000625"/>
          </a:xfrm>
        </p:spPr>
        <p:txBody>
          <a:bodyPr>
            <a:noAutofit/>
          </a:bodyPr>
          <a:lstStyle/>
          <a:p>
            <a:pPr marL="354013" lvl="0" indent="-354013">
              <a:buClr>
                <a:schemeClr val="accent2"/>
              </a:buClr>
              <a:defRPr/>
            </a:pPr>
            <a:r>
              <a:rPr lang="nl-BE" sz="2400" dirty="0" smtClean="0">
                <a:solidFill>
                  <a:prstClr val="black"/>
                </a:solidFill>
                <a:cs typeface="Arial" pitchFamily="34" charset="0"/>
              </a:rPr>
              <a:t>Syntax</a:t>
            </a:r>
            <a:r>
              <a:rPr lang="nl-BE" sz="2400" dirty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</a:p>
          <a:p>
            <a:pPr marL="0" lvl="0" indent="0">
              <a:buClr>
                <a:schemeClr val="accent2"/>
              </a:buClr>
              <a:buNone/>
              <a:defRPr/>
            </a:pPr>
            <a:r>
              <a:rPr lang="nl-BE" sz="2400" b="1" i="1" dirty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nl-BE" sz="2400" b="1" i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naam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2400" b="1" i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l-BE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met   </a:t>
            </a:r>
            <a:r>
              <a:rPr lang="en-US" sz="2400" dirty="0" smtClean="0"/>
              <a:t>0 </a:t>
            </a:r>
            <a:r>
              <a:rPr lang="en-US" sz="2400" dirty="0">
                <a:sym typeface="Symbol" pitchFamily="18" charset="2"/>
              </a:rPr>
              <a:t>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index</a:t>
            </a:r>
            <a:r>
              <a:rPr lang="en-US" sz="2400" dirty="0">
                <a:sym typeface="Symbol" pitchFamily="18" charset="2"/>
              </a:rPr>
              <a:t> &lt; </a:t>
            </a:r>
            <a:r>
              <a:rPr lang="nl-BE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grootte_array</a:t>
            </a:r>
            <a:endParaRPr lang="nl-BE" sz="2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3" lvl="0" indent="-354013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defRPr/>
            </a:pPr>
            <a:r>
              <a:rPr lang="nl-BE" sz="2400" dirty="0">
                <a:solidFill>
                  <a:prstClr val="black"/>
                </a:solidFill>
                <a:cs typeface="Consolas" panose="020B0609020204030204" pitchFamily="49" charset="0"/>
              </a:rPr>
              <a:t>kan overal gebruikt worden waar gewone 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variabele van </a:t>
            </a:r>
            <a:r>
              <a:rPr lang="nl-BE" sz="2400" dirty="0">
                <a:solidFill>
                  <a:prstClr val="black"/>
                </a:solidFill>
                <a:cs typeface="Consolas" panose="020B0609020204030204" pitchFamily="49" charset="0"/>
              </a:rPr>
              <a:t>zelfde type toegelaten </a:t>
            </a: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is</a:t>
            </a:r>
            <a:endParaRPr lang="nl-BE" sz="2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3" lvl="0" indent="-354013">
              <a:lnSpc>
                <a:spcPts val="4000"/>
              </a:lnSpc>
              <a:spcBef>
                <a:spcPts val="1200"/>
              </a:spcBef>
              <a:buClr>
                <a:schemeClr val="accent2"/>
              </a:buClr>
              <a:defRPr/>
            </a:pPr>
            <a:r>
              <a:rPr lang="nl-BE" sz="2400" u="sng" dirty="0" smtClean="0">
                <a:solidFill>
                  <a:prstClr val="black"/>
                </a:solidFill>
                <a:cs typeface="Arial" pitchFamily="34" charset="0"/>
              </a:rPr>
              <a:t>Voorbeeld</a:t>
            </a:r>
            <a:endParaRPr lang="nl-BE" sz="2400" u="sng" dirty="0">
              <a:solidFill>
                <a:prstClr val="black"/>
              </a:solidFill>
              <a:cs typeface="Arial" pitchFamily="34" charset="0"/>
            </a:endParaRPr>
          </a:p>
          <a:p>
            <a:pPr marL="577850" indent="-577850" eaLnBrk="1" hangingPunct="1">
              <a:lnSpc>
                <a:spcPts val="35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nl-BE" altLang="nl-BE" sz="2400" dirty="0" smtClean="0">
                <a:latin typeface="Courier New" pitchFamily="49" charset="0"/>
              </a:rPr>
              <a:t>	</a:t>
            </a:r>
            <a:r>
              <a:rPr lang="nl-BE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getallen[2*index+1] = getallen[index]/9;</a:t>
            </a:r>
          </a:p>
          <a:p>
            <a:pPr marL="354013" lvl="0" indent="-354013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defRPr/>
            </a:pPr>
            <a:r>
              <a:rPr lang="nl-BE" sz="2400" b="1" dirty="0">
                <a:solidFill>
                  <a:schemeClr val="accent2"/>
                </a:solidFill>
              </a:rPr>
              <a:t>Let op</a:t>
            </a:r>
            <a:r>
              <a:rPr lang="nl-BE" sz="2400" dirty="0"/>
              <a:t>: </a:t>
            </a:r>
            <a:r>
              <a:rPr lang="nl-BE" sz="2400" dirty="0" smtClean="0"/>
              <a:t>element </a:t>
            </a:r>
            <a:r>
              <a:rPr lang="nl-BE" sz="2400" dirty="0"/>
              <a:t>uitschrijven </a:t>
            </a:r>
            <a:r>
              <a:rPr lang="nl-BE" sz="2400" dirty="0" smtClean="0"/>
              <a:t>met </a:t>
            </a:r>
            <a:r>
              <a:rPr lang="nl-BE" sz="2400" dirty="0"/>
              <a:t>index buiten bereik van de </a:t>
            </a:r>
            <a:r>
              <a:rPr lang="nl-BE" sz="2400" dirty="0" smtClean="0"/>
              <a:t>array </a:t>
            </a:r>
            <a:r>
              <a:rPr lang="nl-BE" sz="2400" dirty="0" smtClean="0">
                <a:sym typeface="Symbol"/>
              </a:rPr>
              <a:t> </a:t>
            </a:r>
            <a:r>
              <a:rPr lang="nl-BE" sz="2400" dirty="0" smtClean="0"/>
              <a:t>GEEN foutmelding!  </a:t>
            </a:r>
            <a:endParaRPr lang="nl-BE" altLang="nl-BE" sz="2400" dirty="0" smtClean="0"/>
          </a:p>
          <a:p>
            <a:pPr marL="354013" indent="-354013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defRPr/>
            </a:pPr>
            <a:r>
              <a:rPr lang="nl-BE" sz="2400" b="1" dirty="0" smtClean="0">
                <a:solidFill>
                  <a:schemeClr val="accent2"/>
                </a:solidFill>
              </a:rPr>
              <a:t>Merk </a:t>
            </a:r>
            <a:r>
              <a:rPr lang="nl-BE" sz="2400" b="1" dirty="0">
                <a:solidFill>
                  <a:schemeClr val="accent2"/>
                </a:solidFill>
              </a:rPr>
              <a:t>op</a:t>
            </a:r>
            <a:r>
              <a:rPr lang="nl-BE" sz="2400" dirty="0"/>
              <a:t>: </a:t>
            </a:r>
            <a:r>
              <a:rPr lang="nl-BE" sz="2400" dirty="0" smtClean="0"/>
              <a:t>grootte array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Clr>
                <a:schemeClr val="accent2"/>
              </a:buClr>
              <a:buNone/>
              <a:defRPr/>
            </a:pPr>
            <a:r>
              <a:rPr lang="nl-BE" sz="2400" dirty="0"/>
              <a:t>	</a:t>
            </a:r>
            <a:r>
              <a:rPr lang="nl-BE" sz="2400" dirty="0" smtClean="0"/>
              <a:t>	= </a:t>
            </a:r>
            <a:r>
              <a:rPr lang="nl-BE" sz="2400" dirty="0" err="1" smtClean="0">
                <a:latin typeface="Consolas" panose="020B0609020204030204" pitchFamily="49" charset="0"/>
              </a:rPr>
              <a:t>sizeof</a:t>
            </a:r>
            <a:r>
              <a:rPr lang="nl-BE" sz="2400" dirty="0" smtClean="0">
                <a:latin typeface="Consolas" panose="020B0609020204030204" pitchFamily="49" charset="0"/>
              </a:rPr>
              <a:t>(</a:t>
            </a:r>
            <a:r>
              <a:rPr lang="nl-BE" sz="2400" i="1" dirty="0" smtClean="0">
                <a:latin typeface="Consolas" panose="020B0609020204030204" pitchFamily="49" charset="0"/>
              </a:rPr>
              <a:t>naam</a:t>
            </a:r>
            <a:r>
              <a:rPr lang="nl-BE" sz="2400" dirty="0" smtClean="0">
                <a:latin typeface="Consolas" panose="020B0609020204030204" pitchFamily="49" charset="0"/>
              </a:rPr>
              <a:t>)/</a:t>
            </a:r>
            <a:r>
              <a:rPr lang="nl-BE" sz="2400" dirty="0" err="1" smtClean="0">
                <a:latin typeface="Consolas" panose="020B0609020204030204" pitchFamily="49" charset="0"/>
              </a:rPr>
              <a:t>sizeof</a:t>
            </a:r>
            <a:r>
              <a:rPr lang="nl-BE" sz="2400" dirty="0" smtClean="0">
                <a:latin typeface="Consolas" panose="020B0609020204030204" pitchFamily="49" charset="0"/>
              </a:rPr>
              <a:t>(</a:t>
            </a:r>
            <a:r>
              <a:rPr lang="nl-BE" sz="2400" i="1" dirty="0" smtClean="0">
                <a:latin typeface="Consolas" panose="020B0609020204030204" pitchFamily="49" charset="0"/>
              </a:rPr>
              <a:t>type</a:t>
            </a:r>
            <a:r>
              <a:rPr lang="nl-BE" sz="2400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2400" u="sng" dirty="0" err="1"/>
              <a:t>Voorbeeld</a:t>
            </a:r>
            <a:r>
              <a:rPr lang="en-US" sz="2400" dirty="0"/>
              <a:t>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arrays1.c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Clr>
                <a:schemeClr val="accent2"/>
              </a:buClr>
              <a:buNone/>
              <a:defRPr/>
            </a:pPr>
            <a:endParaRPr lang="nl-BE" sz="2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Clr>
                <a:schemeClr val="accent2"/>
              </a:buClr>
              <a:buNone/>
              <a:defRPr/>
            </a:pPr>
            <a:endParaRPr lang="nl-NL" altLang="nl-BE" sz="2400" dirty="0" smtClean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45288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54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750"/>
            <a:ext cx="9906000" cy="6540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Initialisatie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bij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declaratie</a:t>
            </a:r>
            <a:r>
              <a:rPr lang="fr-BE" sz="3600" b="1" dirty="0">
                <a:solidFill>
                  <a:schemeClr val="accent3"/>
                </a:solidFill>
              </a:rPr>
              <a:t> van </a:t>
            </a:r>
            <a:r>
              <a:rPr lang="fr-BE" sz="3600" b="1" dirty="0" err="1" smtClean="0">
                <a:solidFill>
                  <a:schemeClr val="accent3"/>
                </a:solidFill>
              </a:rPr>
              <a:t>arrays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196752"/>
            <a:ext cx="9145016" cy="5328592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t[6] = {1, 2, 3, 4, 5, 6};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 smtClean="0">
                <a:latin typeface="Courier New" pitchFamily="49" charset="0"/>
              </a:rPr>
              <a:t>	</a:t>
            </a:r>
            <a:r>
              <a:rPr lang="fr-BE" sz="2400" b="1" dirty="0" smtClean="0">
                <a:cs typeface="Arial" pitchFamily="34" charset="0"/>
                <a:sym typeface="Symbol" pitchFamily="18" charset="2"/>
              </a:rPr>
              <a:t></a:t>
            </a:r>
            <a:r>
              <a:rPr lang="fr-BE" sz="2400" b="1" dirty="0" smtClean="0">
                <a:solidFill>
                  <a:srgbClr val="A50021"/>
                </a:solidFill>
                <a:cs typeface="Arial" pitchFamily="34" charset="0"/>
                <a:sym typeface="Symbol" pitchFamily="18" charset="2"/>
              </a:rPr>
              <a:t>  </a:t>
            </a:r>
            <a:r>
              <a:rPr lang="fr-BE" sz="2400" b="1" dirty="0" err="1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deze</a:t>
            </a:r>
            <a:r>
              <a:rPr lang="fr-BE" sz="2400" b="1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err="1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opdracht</a:t>
            </a:r>
            <a:r>
              <a:rPr lang="fr-BE" sz="2400" b="1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 niet </a:t>
            </a:r>
            <a:r>
              <a:rPr lang="fr-BE" sz="2400" b="1" dirty="0" err="1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opsplitsen</a:t>
            </a:r>
            <a:r>
              <a:rPr lang="fr-BE" sz="2400" b="1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!!</a:t>
            </a:r>
            <a:endParaRPr lang="fr-BE" sz="2400" dirty="0" smtClean="0">
              <a:latin typeface="Courier New" pitchFamily="49" charset="0"/>
              <a:sym typeface="Symbol" pitchFamily="18" charset="2"/>
            </a:endParaRPr>
          </a:p>
          <a:p>
            <a:pPr>
              <a:spcBef>
                <a:spcPts val="240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neerslag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[12] = {20.7,23.0,99.0,77.4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0">
              <a:spcBef>
                <a:spcPts val="1200"/>
              </a:spcBef>
              <a:buClr>
                <a:srgbClr val="FDA023"/>
              </a:buClr>
              <a:buNone/>
            </a:pPr>
            <a:r>
              <a:rPr lang="fr-BE" sz="2400" b="1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	</a:t>
            </a:r>
            <a:r>
              <a:rPr lang="fr-BE" sz="2400" b="1" dirty="0" smtClean="0">
                <a:solidFill>
                  <a:srgbClr val="A50021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elementen 4 …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11 </a:t>
            </a:r>
            <a:r>
              <a:rPr lang="nl-BE" sz="2400" dirty="0" err="1" smtClean="0">
                <a:cs typeface="Arial" pitchFamily="34" charset="0"/>
                <a:sym typeface="Symbol" pitchFamily="18" charset="2"/>
              </a:rPr>
              <a:t>geïnitialiseerd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op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0</a:t>
            </a:r>
          </a:p>
          <a:p>
            <a:pPr>
              <a:spcBef>
                <a:spcPts val="240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test[4]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ts val="1200"/>
              </a:spcBef>
              <a:buClr>
                <a:srgbClr val="FDA023"/>
              </a:buClr>
              <a:buNone/>
            </a:pPr>
            <a:r>
              <a:rPr lang="fr-BE" sz="2400" b="1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	</a:t>
            </a:r>
            <a:r>
              <a:rPr lang="fr-BE" sz="2400" b="1" dirty="0">
                <a:solidFill>
                  <a:srgbClr val="A50021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 err="1" smtClean="0">
                <a:cs typeface="Arial" pitchFamily="34" charset="0"/>
                <a:sym typeface="Symbol" pitchFamily="18" charset="2"/>
              </a:rPr>
              <a:t>initializer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 list moet minstens 1 waarde bevatten</a:t>
            </a:r>
            <a:endParaRPr lang="nl-BE" sz="2400" dirty="0">
              <a:cs typeface="Arial" pitchFamily="34" charset="0"/>
              <a:sym typeface="Symbol" pitchFamily="18" charset="2"/>
            </a:endParaRPr>
          </a:p>
          <a:p>
            <a:pPr>
              <a:spcBef>
                <a:spcPts val="2400"/>
              </a:spcBef>
              <a:buNone/>
            </a:pP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a[] = {1,2,3,4};</a:t>
            </a:r>
          </a:p>
          <a:p>
            <a:pPr lvl="0">
              <a:lnSpc>
                <a:spcPts val="3500"/>
              </a:lnSpc>
              <a:spcBef>
                <a:spcPts val="1200"/>
              </a:spcBef>
              <a:buClr>
                <a:srgbClr val="FDA023"/>
              </a:buClr>
              <a:buNone/>
            </a:pPr>
            <a:r>
              <a:rPr lang="fr-BE" sz="2400" b="1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	</a:t>
            </a:r>
            <a:r>
              <a:rPr lang="fr-BE" sz="2400" b="1" dirty="0" smtClean="0">
                <a:solidFill>
                  <a:srgbClr val="A50021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indien </a:t>
            </a:r>
            <a:r>
              <a:rPr lang="nl-BE" sz="24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bereik niet 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opgegeven: compiler </a:t>
            </a:r>
            <a:r>
              <a:rPr lang="nl-BE" sz="24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vult zelf 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		aantal </a:t>
            </a:r>
            <a:r>
              <a:rPr lang="nl-BE" sz="24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elementen in</a:t>
            </a:r>
            <a:r>
              <a:rPr lang="nl-BE" sz="26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/>
            </a:r>
            <a:br>
              <a:rPr lang="nl-BE" sz="26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</a:br>
            <a:r>
              <a:rPr lang="nl-BE" sz="28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 </a:t>
            </a: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55</a:t>
            </a:fld>
            <a:endParaRPr lang="nl-NL" sz="1600" dirty="0" smtClean="0"/>
          </a:p>
        </p:txBody>
      </p:sp>
      <p:cxnSp>
        <p:nvCxnSpPr>
          <p:cNvPr id="3" name="Rechte verbindingslijn 2"/>
          <p:cNvCxnSpPr/>
          <p:nvPr/>
        </p:nvCxnSpPr>
        <p:spPr>
          <a:xfrm>
            <a:off x="704528" y="3573016"/>
            <a:ext cx="2448272" cy="5040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 flipH="1">
            <a:off x="704528" y="3573016"/>
            <a:ext cx="2376264" cy="5040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254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  <a:cs typeface="Arial" pitchFamily="34" charset="0"/>
              </a:rPr>
              <a:t>Arrays</a:t>
            </a:r>
            <a:r>
              <a:rPr lang="fr-BE" sz="3600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  <a:cs typeface="Arial" pitchFamily="34" charset="0"/>
              </a:rPr>
              <a:t>als</a:t>
            </a:r>
            <a:r>
              <a:rPr lang="fr-BE" sz="3600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  <a:cs typeface="Arial" pitchFamily="34" charset="0"/>
              </a:rPr>
              <a:t>functieparameters</a:t>
            </a:r>
            <a:r>
              <a:rPr lang="fr-BE" sz="3600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nl-NL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725488"/>
            <a:ext cx="8748464" cy="5072063"/>
          </a:xfrm>
        </p:spPr>
        <p:txBody>
          <a:bodyPr>
            <a:noAutofit/>
          </a:bodyPr>
          <a:lstStyle/>
          <a:p>
            <a:pPr marL="354013" indent="-354013" eaLnBrk="1" fontAlgn="auto" hangingPunct="1">
              <a:spcAft>
                <a:spcPts val="0"/>
              </a:spcAft>
              <a:buClr>
                <a:schemeClr val="accent2"/>
              </a:buClr>
              <a:defRPr/>
            </a:pPr>
            <a:r>
              <a:rPr lang="nl-BE" sz="2400" dirty="0" smtClean="0">
                <a:cs typeface="Arial" pitchFamily="34" charset="0"/>
              </a:rPr>
              <a:t>Syntax: </a:t>
            </a:r>
            <a:endParaRPr lang="nl-BE" sz="2400" dirty="0">
              <a:latin typeface="Arial" pitchFamily="34" charset="0"/>
              <a:cs typeface="Arial" pitchFamily="34" charset="0"/>
            </a:endParaRPr>
          </a:p>
          <a:p>
            <a:pPr marL="952500" lvl="1" indent="-495300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nl-BE" sz="2400" dirty="0" smtClean="0">
                <a:cs typeface="Arial" pitchFamily="34" charset="0"/>
              </a:rPr>
              <a:t>Formele parameter: </a:t>
            </a:r>
            <a:r>
              <a:rPr lang="nl-BE" sz="2400" b="1" i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i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naam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952500" lvl="1" indent="-495300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nl-BE" sz="2400" dirty="0" smtClean="0">
                <a:cs typeface="Arial" pitchFamily="34" charset="0"/>
              </a:rPr>
              <a:t>Prototype parameter</a:t>
            </a:r>
            <a:r>
              <a:rPr lang="nl-BE" sz="2400" dirty="0">
                <a:cs typeface="Arial" pitchFamily="34" charset="0"/>
              </a:rPr>
              <a:t>: </a:t>
            </a:r>
            <a:r>
              <a:rPr lang="nl-BE" sz="2400" b="1" i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nl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354013" indent="-354013" eaLnBrk="1" fontAlgn="auto" hangingPunct="1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nl-BE" sz="2400" u="sng" dirty="0" smtClean="0">
                <a:cs typeface="Arial" pitchFamily="34" charset="0"/>
              </a:rPr>
              <a:t>Voorbeeld</a:t>
            </a:r>
            <a:r>
              <a:rPr lang="nl-BE" sz="2400" dirty="0" smtClean="0">
                <a:cs typeface="Arial" pitchFamily="34" charset="0"/>
              </a:rPr>
              <a:t> (</a:t>
            </a:r>
            <a:r>
              <a:rPr lang="nl-BE" sz="2400" b="1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arrays2.c</a:t>
            </a:r>
            <a:r>
              <a:rPr lang="nl-BE" sz="2400" dirty="0" smtClean="0">
                <a:cs typeface="Arial" pitchFamily="34" charset="0"/>
              </a:rPr>
              <a:t>)</a:t>
            </a:r>
            <a:endParaRPr lang="nl-BE" sz="2400" dirty="0">
              <a:cs typeface="Arial" pitchFamily="34" charset="0"/>
            </a:endParaRPr>
          </a:p>
          <a:p>
            <a:pPr marL="952500" lvl="1" indent="-495300">
              <a:lnSpc>
                <a:spcPts val="3200"/>
              </a:lnSpc>
              <a:spcBef>
                <a:spcPts val="600"/>
              </a:spcBef>
              <a:buNone/>
              <a:defRPr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bereken_som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(int[], int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int a[] = {1,2,3,4,5};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("Som = %d\n",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bereken_som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(a,5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 return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bereken_som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(int a[], int n) {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int i, som=0;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(i=0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; i&lt;n ; i++)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 += a[i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return som;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hthoek 23"/>
          <p:cNvSpPr/>
          <p:nvPr/>
        </p:nvSpPr>
        <p:spPr>
          <a:xfrm>
            <a:off x="6109453" y="3254223"/>
            <a:ext cx="324036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2"/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6166407" y="3257651"/>
            <a:ext cx="320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+mn-lt"/>
              </a:rPr>
              <a:t>g</a:t>
            </a:r>
            <a:r>
              <a:rPr lang="nl-BE" sz="2400" dirty="0" smtClean="0">
                <a:latin typeface="+mn-lt"/>
              </a:rPr>
              <a:t>een </a:t>
            </a:r>
            <a:r>
              <a:rPr lang="nl-BE" sz="2400" dirty="0" smtClean="0">
                <a:latin typeface="Consolas" pitchFamily="49" charset="0"/>
                <a:cs typeface="Consolas" pitchFamily="49" charset="0"/>
              </a:rPr>
              <a:t>[]</a:t>
            </a:r>
            <a:r>
              <a:rPr lang="nl-BE" sz="2400" dirty="0" smtClean="0">
                <a:latin typeface="+mn-lt"/>
              </a:rPr>
              <a:t> toevoegen!!!</a:t>
            </a:r>
            <a:endParaRPr lang="nl-BE" sz="2400" dirty="0">
              <a:latin typeface="+mn-lt"/>
            </a:endParaRPr>
          </a:p>
        </p:txBody>
      </p:sp>
      <p:cxnSp>
        <p:nvCxnSpPr>
          <p:cNvPr id="26" name="Rechte verbindingslijn 25"/>
          <p:cNvCxnSpPr/>
          <p:nvPr/>
        </p:nvCxnSpPr>
        <p:spPr>
          <a:xfrm flipV="1">
            <a:off x="6609184" y="3722744"/>
            <a:ext cx="72008" cy="330422"/>
          </a:xfrm>
          <a:prstGeom prst="line">
            <a:avLst/>
          </a:prstGeom>
          <a:ln w="254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154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0303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55352" y="188640"/>
            <a:ext cx="9584208" cy="5072063"/>
          </a:xfrm>
        </p:spPr>
        <p:txBody>
          <a:bodyPr>
            <a:noAutofit/>
          </a:bodyPr>
          <a:lstStyle/>
          <a:p>
            <a:pPr marL="354013" indent="-354013" eaLnBrk="1" fontAlgn="auto" hangingPunct="1">
              <a:lnSpc>
                <a:spcPts val="3500"/>
              </a:lnSpc>
              <a:spcAft>
                <a:spcPts val="0"/>
              </a:spcAft>
              <a:buClr>
                <a:schemeClr val="accent2"/>
              </a:buClr>
              <a:defRPr/>
            </a:pPr>
            <a:r>
              <a:rPr lang="nl-BE" sz="2400" dirty="0" smtClean="0">
                <a:cs typeface="Arial" pitchFamily="34" charset="0"/>
              </a:rPr>
              <a:t>Opmerking 1: </a:t>
            </a:r>
            <a:r>
              <a:rPr lang="nl-BE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nl-BE" sz="2400" dirty="0" smtClean="0">
                <a:cs typeface="Arial" pitchFamily="34" charset="0"/>
              </a:rPr>
              <a:t>de grootte </a:t>
            </a:r>
            <a:r>
              <a:rPr lang="nl-BE" sz="2400" dirty="0">
                <a:cs typeface="Arial" pitchFamily="34" charset="0"/>
              </a:rPr>
              <a:t>van een array </a:t>
            </a:r>
            <a:r>
              <a:rPr lang="nl-BE" sz="2400" dirty="0" smtClean="0">
                <a:cs typeface="Arial" pitchFamily="34" charset="0"/>
              </a:rPr>
              <a:t>moet steeds </a:t>
            </a:r>
            <a:r>
              <a:rPr lang="nl-BE" sz="2400" dirty="0">
                <a:cs typeface="Arial" pitchFamily="34" charset="0"/>
              </a:rPr>
              <a:t>expliciet </a:t>
            </a:r>
            <a:r>
              <a:rPr lang="nl-BE" sz="2400" dirty="0" smtClean="0">
                <a:cs typeface="Arial" pitchFamily="34" charset="0"/>
              </a:rPr>
              <a:t>	meegegeven worden aan de functie, want:</a:t>
            </a:r>
          </a:p>
          <a:p>
            <a:pPr marL="987425" lvl="2" indent="-447675">
              <a:lnSpc>
                <a:spcPts val="3500"/>
              </a:lnSpc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nl-BE" dirty="0" smtClean="0">
                <a:cs typeface="Arial" pitchFamily="34" charset="0"/>
              </a:rPr>
              <a:t>er bestaat </a:t>
            </a:r>
            <a:r>
              <a:rPr lang="nl-BE" dirty="0">
                <a:cs typeface="Arial" pitchFamily="34" charset="0"/>
              </a:rPr>
              <a:t>geen </a:t>
            </a:r>
            <a:r>
              <a:rPr lang="nl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nl-BE" dirty="0" smtClean="0">
                <a:cs typeface="Arial" pitchFamily="34" charset="0"/>
              </a:rPr>
              <a:t> </a:t>
            </a:r>
            <a:r>
              <a:rPr lang="nl-BE" dirty="0">
                <a:cs typeface="Arial" pitchFamily="34" charset="0"/>
              </a:rPr>
              <a:t>functie of attribuut (zoals in Java) </a:t>
            </a:r>
            <a:r>
              <a:rPr lang="nl-BE" dirty="0" smtClean="0">
                <a:cs typeface="Arial" pitchFamily="34" charset="0"/>
              </a:rPr>
              <a:t>             om </a:t>
            </a:r>
            <a:r>
              <a:rPr lang="nl-BE" dirty="0">
                <a:cs typeface="Arial" pitchFamily="34" charset="0"/>
              </a:rPr>
              <a:t>dit op te </a:t>
            </a:r>
            <a:r>
              <a:rPr lang="nl-BE" dirty="0" smtClean="0">
                <a:cs typeface="Arial" pitchFamily="34" charset="0"/>
              </a:rPr>
              <a:t>vragen</a:t>
            </a:r>
          </a:p>
          <a:p>
            <a:pPr marL="987425" lvl="2" indent="-447675">
              <a:lnSpc>
                <a:spcPts val="3500"/>
              </a:lnSpc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nl-BE" dirty="0" err="1" smtClean="0">
                <a:latin typeface="Consolas" panose="020B0609020204030204" pitchFamily="49" charset="0"/>
                <a:cs typeface="Arial" pitchFamily="34" charset="0"/>
              </a:rPr>
              <a:t>sizeof</a:t>
            </a:r>
            <a:r>
              <a:rPr lang="nl-BE" dirty="0" smtClean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nl-BE" dirty="0" err="1" smtClean="0">
                <a:latin typeface="Consolas" panose="020B0609020204030204" pitchFamily="49" charset="0"/>
                <a:cs typeface="Arial" pitchFamily="34" charset="0"/>
              </a:rPr>
              <a:t>param</a:t>
            </a:r>
            <a:r>
              <a:rPr lang="nl-BE" dirty="0" smtClean="0">
                <a:latin typeface="Consolas" panose="020B0609020204030204" pitchFamily="49" charset="0"/>
                <a:cs typeface="Arial" pitchFamily="34" charset="0"/>
              </a:rPr>
              <a:t>)/</a:t>
            </a:r>
            <a:r>
              <a:rPr lang="nl-BE" dirty="0" err="1" smtClean="0">
                <a:latin typeface="Consolas" panose="020B0609020204030204" pitchFamily="49" charset="0"/>
                <a:cs typeface="Arial" pitchFamily="34" charset="0"/>
              </a:rPr>
              <a:t>sizeof</a:t>
            </a:r>
            <a:r>
              <a:rPr lang="nl-BE" dirty="0" smtClean="0">
                <a:latin typeface="Consolas" panose="020B0609020204030204" pitchFamily="49" charset="0"/>
                <a:cs typeface="Arial" pitchFamily="34" charset="0"/>
              </a:rPr>
              <a:t>(type) </a:t>
            </a:r>
            <a:r>
              <a:rPr lang="nl-BE" dirty="0" smtClean="0">
                <a:cs typeface="Arial" pitchFamily="34" charset="0"/>
              </a:rPr>
              <a:t>geeft niet de correcte grootte  </a:t>
            </a:r>
          </a:p>
          <a:p>
            <a:pPr marL="0" indent="0" eaLnBrk="1" fontAlgn="auto" hangingPunct="1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nl-BE" sz="2400" dirty="0" smtClean="0">
                <a:cs typeface="Arial" pitchFamily="34" charset="0"/>
              </a:rPr>
              <a:t>	</a:t>
            </a:r>
            <a:r>
              <a:rPr lang="nl-BE" sz="2400" u="sng" dirty="0" smtClean="0">
                <a:cs typeface="Arial" pitchFamily="34" charset="0"/>
              </a:rPr>
              <a:t>Voorbeeld</a:t>
            </a:r>
            <a:r>
              <a:rPr lang="nl-BE" sz="2400" dirty="0" smtClean="0">
                <a:cs typeface="Arial" pitchFamily="34" charset="0"/>
              </a:rPr>
              <a:t> </a:t>
            </a:r>
            <a:endParaRPr lang="nl-BE" sz="2400" dirty="0">
              <a:cs typeface="Arial" pitchFamily="34" charset="0"/>
            </a:endParaRPr>
          </a:p>
          <a:p>
            <a:pPr marL="952500" lvl="1" indent="-495300">
              <a:lnSpc>
                <a:spcPts val="3500"/>
              </a:lnSpc>
              <a:spcBef>
                <a:spcPts val="600"/>
              </a:spcBef>
              <a:buNone/>
              <a:defRPr/>
            </a:pPr>
            <a:r>
              <a:rPr 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grootte(int t[]) {return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(t)/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(int);}</a:t>
            </a:r>
          </a:p>
          <a:p>
            <a:pPr marL="952500" lvl="1" indent="-49530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nn-NO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952500" lvl="1" indent="-49530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a[] = {1,2,3,4,5};</a:t>
            </a:r>
          </a:p>
          <a:p>
            <a:pPr marL="952500" lvl="1" indent="-49530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("grootte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= %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 %d\n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(int),</a:t>
            </a:r>
          </a:p>
          <a:p>
            <a:pPr marL="952500" lvl="1" indent="-49530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grootte(a)); </a:t>
            </a:r>
          </a:p>
          <a:p>
            <a:pPr marL="952500" lvl="1" indent="-49530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952500" lvl="1" indent="-49530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6344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57</a:t>
            </a:fld>
            <a:endParaRPr lang="nl-NL" sz="1600" dirty="0" smtClean="0"/>
          </a:p>
        </p:txBody>
      </p:sp>
      <p:sp>
        <p:nvSpPr>
          <p:cNvPr id="2" name="Lijnbijschrift 1 1"/>
          <p:cNvSpPr/>
          <p:nvPr/>
        </p:nvSpPr>
        <p:spPr>
          <a:xfrm>
            <a:off x="6465168" y="5661248"/>
            <a:ext cx="2520280" cy="576064"/>
          </a:xfrm>
          <a:prstGeom prst="borderCallout1">
            <a:avLst>
              <a:gd name="adj1" fmla="val 56846"/>
              <a:gd name="adj2" fmla="val -2165"/>
              <a:gd name="adj3" fmla="val -52582"/>
              <a:gd name="adj4" fmla="val -513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grootte = 5 2</a:t>
            </a:r>
            <a:endParaRPr lang="nl-BE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116632"/>
            <a:ext cx="9289032" cy="5072063"/>
          </a:xfrm>
        </p:spPr>
        <p:txBody>
          <a:bodyPr>
            <a:noAutofit/>
          </a:bodyPr>
          <a:lstStyle/>
          <a:p>
            <a:pPr marL="354013" indent="-354013" eaLnBrk="1" fontAlgn="auto" hangingPunct="1">
              <a:lnSpc>
                <a:spcPts val="3500"/>
              </a:lnSpc>
              <a:spcAft>
                <a:spcPts val="0"/>
              </a:spcAft>
              <a:buClr>
                <a:schemeClr val="accent2"/>
              </a:buClr>
              <a:defRPr/>
            </a:pPr>
            <a:r>
              <a:rPr lang="nl-BE" sz="2400" dirty="0" smtClean="0">
                <a:cs typeface="Arial" pitchFamily="34" charset="0"/>
              </a:rPr>
              <a:t>Opmerking 2: het resultaat van een functie kan géén array zijn, wel 	een pointer (zie Hoofdstuk 2)</a:t>
            </a:r>
          </a:p>
          <a:p>
            <a:pPr marL="0" indent="0">
              <a:lnSpc>
                <a:spcPts val="3500"/>
              </a:lnSpc>
              <a:buClr>
                <a:schemeClr val="accent2"/>
              </a:buClr>
              <a:buNone/>
              <a:defRPr/>
            </a:pPr>
            <a:r>
              <a:rPr lang="nl-BE" sz="2200" dirty="0" smtClean="0">
                <a:latin typeface="Consolas" panose="020B0609020204030204" pitchFamily="49" charset="0"/>
                <a:cs typeface="Arial" pitchFamily="34" charset="0"/>
              </a:rPr>
              <a:t>	int</a:t>
            </a:r>
            <a:r>
              <a:rPr lang="nl-BE" sz="2200" dirty="0">
                <a:latin typeface="Consolas" panose="020B0609020204030204" pitchFamily="49" charset="0"/>
                <a:cs typeface="Arial" pitchFamily="34" charset="0"/>
              </a:rPr>
              <a:t>[] </a:t>
            </a:r>
            <a:r>
              <a:rPr lang="nl-BE" sz="2200" dirty="0" err="1" smtClean="0">
                <a:latin typeface="Consolas" panose="020B0609020204030204" pitchFamily="49" charset="0"/>
                <a:cs typeface="Arial" pitchFamily="34" charset="0"/>
              </a:rPr>
              <a:t>maak_array</a:t>
            </a:r>
            <a:r>
              <a:rPr lang="nl-BE" sz="2200" dirty="0" smtClean="0">
                <a:latin typeface="Consolas" panose="020B0609020204030204" pitchFamily="49" charset="0"/>
                <a:cs typeface="Arial" pitchFamily="34" charset="0"/>
              </a:rPr>
              <a:t>(int </a:t>
            </a:r>
            <a:r>
              <a:rPr lang="nl-BE" sz="2200" dirty="0">
                <a:latin typeface="Consolas" panose="020B0609020204030204" pitchFamily="49" charset="0"/>
                <a:cs typeface="Arial" pitchFamily="34" charset="0"/>
              </a:rPr>
              <a:t>n);</a:t>
            </a:r>
            <a:endParaRPr lang="nl-BE" sz="2200" dirty="0" smtClean="0">
              <a:latin typeface="Consolas" panose="020B0609020204030204" pitchFamily="49" charset="0"/>
              <a:cs typeface="Arial" pitchFamily="34" charset="0"/>
            </a:endParaRPr>
          </a:p>
          <a:p>
            <a:pPr marL="354013" indent="-354013" eaLnBrk="1" fontAlgn="auto" hangingPunct="1">
              <a:lnSpc>
                <a:spcPts val="35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nl-BE" sz="2400" dirty="0" smtClean="0">
                <a:cs typeface="Arial" pitchFamily="34" charset="0"/>
              </a:rPr>
              <a:t>Opmerking 3: het </a:t>
            </a:r>
            <a:r>
              <a:rPr lang="nl-BE" sz="2400" b="1" dirty="0" smtClean="0">
                <a:solidFill>
                  <a:schemeClr val="accent4"/>
                </a:solidFill>
                <a:cs typeface="Arial" pitchFamily="34" charset="0"/>
              </a:rPr>
              <a:t>adres</a:t>
            </a:r>
            <a:r>
              <a:rPr lang="nl-BE" sz="2400" dirty="0" smtClean="0">
                <a:cs typeface="Arial" pitchFamily="34" charset="0"/>
              </a:rPr>
              <a:t> van de array wordt meegegeven als argument</a:t>
            </a:r>
          </a:p>
          <a:p>
            <a:pPr marL="457200" lvl="1" indent="0">
              <a:lnSpc>
                <a:spcPts val="3500"/>
              </a:lnSpc>
              <a:buClr>
                <a:schemeClr val="accent4"/>
              </a:buClr>
              <a:buNone/>
              <a:defRPr/>
            </a:pPr>
            <a:r>
              <a:rPr lang="nl-BE" sz="2400" dirty="0" smtClean="0">
                <a:cs typeface="Arial" pitchFamily="34" charset="0"/>
              </a:rPr>
              <a:t>	</a:t>
            </a:r>
            <a:r>
              <a:rPr lang="nl-BE" sz="2400" dirty="0" smtClean="0">
                <a:cs typeface="Arial" pitchFamily="34" charset="0"/>
                <a:sym typeface="Symbol"/>
              </a:rPr>
              <a:t> de functie kan de inhoud van de array wijzigen!</a:t>
            </a:r>
          </a:p>
          <a:p>
            <a:pPr marL="457200" lvl="1" indent="0">
              <a:lnSpc>
                <a:spcPts val="3500"/>
              </a:lnSpc>
              <a:buClr>
                <a:schemeClr val="accent4"/>
              </a:buClr>
              <a:buNone/>
              <a:defRPr/>
            </a:pPr>
            <a:r>
              <a:rPr lang="nl-BE" sz="2400" dirty="0">
                <a:cs typeface="Arial" pitchFamily="34" charset="0"/>
                <a:sym typeface="Symbol"/>
              </a:rPr>
              <a:t>	</a:t>
            </a:r>
            <a:r>
              <a:rPr lang="nl-BE" sz="2400" dirty="0" smtClean="0">
                <a:cs typeface="Arial" pitchFamily="34" charset="0"/>
                <a:sym typeface="Symbol"/>
              </a:rPr>
              <a:t> om dit te verhinderen: voeg 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const</a:t>
            </a:r>
            <a:r>
              <a:rPr lang="nl-BE" sz="2400" dirty="0" smtClean="0">
                <a:cs typeface="Arial" pitchFamily="34" charset="0"/>
                <a:sym typeface="Symbol"/>
              </a:rPr>
              <a:t> toe aan f</a:t>
            </a:r>
            <a:r>
              <a:rPr lang="nl-BE" sz="2400" dirty="0" smtClean="0">
                <a:cs typeface="Arial" pitchFamily="34" charset="0"/>
              </a:rPr>
              <a:t>ormele en 			prototype parameter</a:t>
            </a:r>
            <a:endParaRPr lang="nl-BE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fontAlgn="auto" hangingPunct="1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nl-BE" sz="2400" dirty="0" smtClean="0">
                <a:cs typeface="Arial" pitchFamily="34" charset="0"/>
              </a:rPr>
              <a:t>	</a:t>
            </a:r>
            <a:r>
              <a:rPr lang="nl-BE" sz="2400" u="sng" dirty="0" smtClean="0">
                <a:cs typeface="Arial" pitchFamily="34" charset="0"/>
              </a:rPr>
              <a:t>Voorbeeld</a:t>
            </a:r>
            <a:r>
              <a:rPr lang="nl-BE" sz="2400" dirty="0" smtClean="0">
                <a:cs typeface="Arial" pitchFamily="34" charset="0"/>
              </a:rPr>
              <a:t> (</a:t>
            </a:r>
            <a:r>
              <a:rPr lang="nl-BE" sz="2400" b="1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arrays3.c</a:t>
            </a:r>
            <a:r>
              <a:rPr lang="nl-BE" sz="2400" dirty="0" smtClean="0">
                <a:cs typeface="Arial" pitchFamily="34" charset="0"/>
              </a:rPr>
              <a:t>)</a:t>
            </a:r>
            <a:endParaRPr lang="nl-BE" sz="2400" dirty="0">
              <a:cs typeface="Arial" pitchFamily="34" charset="0"/>
            </a:endParaRPr>
          </a:p>
          <a:p>
            <a:pPr marL="952500" lvl="1" indent="-495300">
              <a:lnSpc>
                <a:spcPts val="2800"/>
              </a:lnSpc>
              <a:spcBef>
                <a:spcPts val="600"/>
              </a:spcBef>
              <a:buNone/>
              <a:defRPr/>
            </a:pPr>
            <a:r>
              <a:rPr 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kopieer(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int[], int[], int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952500" lvl="1" indent="-495300">
              <a:lnSpc>
                <a:spcPts val="3200"/>
              </a:lnSpc>
              <a:spcBef>
                <a:spcPts val="600"/>
              </a:spcBef>
              <a:buNone/>
              <a:defRPr/>
            </a:pPr>
            <a:r>
              <a:rPr lang="nn-NO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void </a:t>
            </a:r>
            <a:r>
              <a:rPr lang="nn-NO" sz="2200" dirty="0">
                <a:latin typeface="Consolas" panose="020B0609020204030204" pitchFamily="49" charset="0"/>
                <a:cs typeface="Consolas" panose="020B0609020204030204" pitchFamily="49" charset="0"/>
              </a:rPr>
              <a:t>kopieer(const int s[], int d[], int n) {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n-NO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n-NO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nn-NO" sz="2200" dirty="0">
                <a:latin typeface="Consolas" panose="020B0609020204030204" pitchFamily="49" charset="0"/>
                <a:cs typeface="Consolas" panose="020B0609020204030204" pitchFamily="49" charset="0"/>
              </a:rPr>
              <a:t>i;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n-NO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n-NO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for(i=0 </a:t>
            </a:r>
            <a:r>
              <a:rPr lang="nn-NO" sz="2200" dirty="0">
                <a:latin typeface="Consolas" panose="020B0609020204030204" pitchFamily="49" charset="0"/>
                <a:cs typeface="Consolas" panose="020B0609020204030204" pitchFamily="49" charset="0"/>
              </a:rPr>
              <a:t>; i&lt;n ; i++) </a:t>
            </a:r>
          </a:p>
          <a:p>
            <a:pPr marL="952500" lvl="1" indent="-49530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nn-NO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nn-NO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d[i</a:t>
            </a:r>
            <a:r>
              <a:rPr lang="nn-NO" sz="22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nn-NO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s[i];</a:t>
            </a:r>
            <a:r>
              <a:rPr lang="nn-NO" sz="2200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</a:p>
          <a:p>
            <a:pPr marL="952500" lvl="1" indent="-495300">
              <a:lnSpc>
                <a:spcPts val="2900"/>
              </a:lnSpc>
              <a:spcBef>
                <a:spcPts val="0"/>
              </a:spcBef>
              <a:buNone/>
              <a:defRPr/>
            </a:pPr>
            <a:r>
              <a:rPr lang="nn-NO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9208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58</a:t>
            </a:fld>
            <a:endParaRPr lang="nl-NL" sz="1600" dirty="0" smtClean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1064568" y="1196752"/>
            <a:ext cx="720080" cy="4320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 flipH="1">
            <a:off x="1064568" y="1196752"/>
            <a:ext cx="792088" cy="4320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2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16424"/>
            <a:ext cx="9906000" cy="7254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 Toepassingen op arrays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1052736"/>
            <a:ext cx="9505056" cy="5311492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800" b="1" dirty="0" err="1" smtClean="0">
                <a:solidFill>
                  <a:schemeClr val="accent2"/>
                </a:solidFill>
                <a:cs typeface="Arial" pitchFamily="34" charset="0"/>
              </a:rPr>
              <a:t>Toepassing</a:t>
            </a:r>
            <a:r>
              <a:rPr lang="fr-BE" sz="2800" b="1" dirty="0" smtClean="0">
                <a:solidFill>
                  <a:schemeClr val="accent2"/>
                </a:solidFill>
                <a:cs typeface="Arial" pitchFamily="34" charset="0"/>
              </a:rPr>
              <a:t> 1: </a:t>
            </a:r>
            <a:r>
              <a:rPr lang="fr-BE" sz="2800" b="1" dirty="0" err="1" smtClean="0">
                <a:solidFill>
                  <a:schemeClr val="accent2"/>
                </a:solidFill>
                <a:cs typeface="Arial" pitchFamily="34" charset="0"/>
              </a:rPr>
              <a:t>Evaluatie</a:t>
            </a:r>
            <a:r>
              <a:rPr lang="fr-BE" sz="28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fr-BE" sz="2800" b="1" dirty="0" err="1" smtClean="0">
                <a:solidFill>
                  <a:schemeClr val="accent2"/>
                </a:solidFill>
                <a:cs typeface="Arial" pitchFamily="34" charset="0"/>
              </a:rPr>
              <a:t>veelterm</a:t>
            </a:r>
            <a:r>
              <a:rPr lang="fr-BE" sz="28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fr-BE" sz="2800" b="1" dirty="0" err="1" smtClean="0">
                <a:solidFill>
                  <a:schemeClr val="accent2"/>
                </a:solidFill>
                <a:cs typeface="Arial" pitchFamily="34" charset="0"/>
              </a:rPr>
              <a:t>volgens</a:t>
            </a:r>
            <a:r>
              <a:rPr lang="fr-BE" sz="2800" b="1" dirty="0" smtClean="0">
                <a:solidFill>
                  <a:schemeClr val="accent2"/>
                </a:solidFill>
                <a:cs typeface="Arial" pitchFamily="34" charset="0"/>
              </a:rPr>
              <a:t> de regel van </a:t>
            </a:r>
            <a:r>
              <a:rPr lang="fr-BE" sz="2800" b="1" dirty="0" err="1" smtClean="0">
                <a:solidFill>
                  <a:schemeClr val="accent2"/>
                </a:solidFill>
                <a:cs typeface="Arial" pitchFamily="34" charset="0"/>
              </a:rPr>
              <a:t>Horner</a:t>
            </a:r>
            <a:endParaRPr lang="fr-BE" sz="2800" b="1" dirty="0" smtClean="0">
              <a:solidFill>
                <a:schemeClr val="accent2"/>
              </a:solidFill>
              <a:cs typeface="Arial" pitchFamily="34" charset="0"/>
            </a:endParaRPr>
          </a:p>
          <a:p>
            <a:pPr eaLnBrk="1" hangingPunct="1">
              <a:spcBef>
                <a:spcPts val="2400"/>
              </a:spcBef>
              <a:buFont typeface="Wingdings" pitchFamily="2" charset="2"/>
              <a:buNone/>
            </a:pPr>
            <a:r>
              <a:rPr lang="fr-BE" sz="2600" b="1" u="sng" dirty="0" err="1" smtClean="0">
                <a:solidFill>
                  <a:schemeClr val="accent4"/>
                </a:solidFill>
                <a:cs typeface="Arial" pitchFamily="34" charset="0"/>
              </a:rPr>
              <a:t>Gegeven</a:t>
            </a:r>
            <a:endParaRPr lang="fr-BE" sz="2600" dirty="0" smtClean="0">
              <a:solidFill>
                <a:schemeClr val="accent4"/>
              </a:solidFill>
              <a:cs typeface="Arial" pitchFamily="34" charset="0"/>
            </a:endParaRP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</a:t>
            </a:r>
            <a:r>
              <a:rPr lang="fr-BE" sz="2400" dirty="0" err="1" smtClean="0">
                <a:cs typeface="Arial" pitchFamily="34" charset="0"/>
              </a:rPr>
              <a:t>veelterm</a:t>
            </a:r>
            <a:r>
              <a:rPr lang="fr-BE" sz="2400" dirty="0" smtClean="0">
                <a:cs typeface="Arial" pitchFamily="34" charset="0"/>
              </a:rPr>
              <a:t> van </a:t>
            </a:r>
            <a:r>
              <a:rPr lang="fr-BE" sz="2400" dirty="0" err="1" smtClean="0">
                <a:cs typeface="Arial" pitchFamily="34" charset="0"/>
              </a:rPr>
              <a:t>graad</a:t>
            </a:r>
            <a:r>
              <a:rPr lang="fr-BE" sz="2400" dirty="0" smtClean="0">
                <a:cs typeface="Arial" pitchFamily="34" charset="0"/>
              </a:rPr>
              <a:t> n: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 smtClean="0">
                <a:cs typeface="Times New Roman" pitchFamily="18" charset="0"/>
              </a:rPr>
              <a:t>		</a:t>
            </a:r>
            <a:r>
              <a:rPr lang="fr-BE" sz="2400" dirty="0" err="1" smtClean="0">
                <a:cs typeface="Arial" pitchFamily="34" charset="0"/>
              </a:rPr>
              <a:t>a</a:t>
            </a:r>
            <a:r>
              <a:rPr lang="fr-BE" sz="2400" baseline="-25000" dirty="0" err="1" smtClean="0">
                <a:cs typeface="Arial" pitchFamily="34" charset="0"/>
              </a:rPr>
              <a:t>n</a:t>
            </a:r>
            <a:r>
              <a:rPr lang="fr-BE" sz="2400" dirty="0" err="1" smtClean="0">
                <a:cs typeface="Arial" pitchFamily="34" charset="0"/>
              </a:rPr>
              <a:t>x</a:t>
            </a:r>
            <a:r>
              <a:rPr lang="fr-BE" sz="2400" baseline="30000" dirty="0" err="1" smtClean="0">
                <a:cs typeface="Arial" pitchFamily="34" charset="0"/>
              </a:rPr>
              <a:t>n</a:t>
            </a:r>
            <a:r>
              <a:rPr lang="fr-BE" sz="2400" dirty="0" smtClean="0">
                <a:cs typeface="Arial" pitchFamily="34" charset="0"/>
              </a:rPr>
              <a:t> + a</a:t>
            </a:r>
            <a:r>
              <a:rPr lang="fr-BE" sz="2400" baseline="-25000" dirty="0" smtClean="0">
                <a:cs typeface="Arial" pitchFamily="34" charset="0"/>
              </a:rPr>
              <a:t>n-1</a:t>
            </a:r>
            <a:r>
              <a:rPr lang="fr-BE" sz="2400" dirty="0" smtClean="0">
                <a:cs typeface="Arial" pitchFamily="34" charset="0"/>
              </a:rPr>
              <a:t>x</a:t>
            </a:r>
            <a:r>
              <a:rPr lang="fr-BE" sz="2400" baseline="30000" dirty="0" smtClean="0">
                <a:cs typeface="Arial" pitchFamily="34" charset="0"/>
              </a:rPr>
              <a:t>n-1</a:t>
            </a:r>
            <a:r>
              <a:rPr lang="fr-BE" sz="2400" dirty="0" smtClean="0">
                <a:cs typeface="Arial" pitchFamily="34" charset="0"/>
              </a:rPr>
              <a:t> + … + a</a:t>
            </a:r>
            <a:r>
              <a:rPr lang="fr-BE" sz="2400" baseline="-25000" dirty="0" smtClean="0">
                <a:cs typeface="Arial" pitchFamily="34" charset="0"/>
              </a:rPr>
              <a:t>2</a:t>
            </a:r>
            <a:r>
              <a:rPr lang="fr-BE" sz="2400" dirty="0" smtClean="0">
                <a:cs typeface="Arial" pitchFamily="34" charset="0"/>
              </a:rPr>
              <a:t>x</a:t>
            </a:r>
            <a:r>
              <a:rPr lang="fr-BE" sz="2400" baseline="30000" dirty="0" smtClean="0">
                <a:cs typeface="Arial" pitchFamily="34" charset="0"/>
              </a:rPr>
              <a:t>2</a:t>
            </a:r>
            <a:r>
              <a:rPr lang="fr-BE" sz="2400" dirty="0" smtClean="0">
                <a:cs typeface="Arial" pitchFamily="34" charset="0"/>
              </a:rPr>
              <a:t> + a</a:t>
            </a:r>
            <a:r>
              <a:rPr lang="fr-BE" sz="2400" baseline="-25000" dirty="0" smtClean="0">
                <a:cs typeface="Arial" pitchFamily="34" charset="0"/>
              </a:rPr>
              <a:t>1</a:t>
            </a:r>
            <a:r>
              <a:rPr lang="fr-BE" sz="2400" dirty="0" smtClean="0">
                <a:cs typeface="Arial" pitchFamily="34" charset="0"/>
              </a:rPr>
              <a:t>x + a</a:t>
            </a:r>
            <a:r>
              <a:rPr lang="fr-BE" sz="2400" baseline="-25000" dirty="0" smtClean="0">
                <a:cs typeface="Arial" pitchFamily="34" charset="0"/>
              </a:rPr>
              <a:t>0</a:t>
            </a:r>
            <a:r>
              <a:rPr lang="fr-BE" sz="2400" dirty="0" smtClean="0">
                <a:cs typeface="Arial" pitchFamily="34" charset="0"/>
              </a:rPr>
              <a:t>     (a</a:t>
            </a:r>
            <a:r>
              <a:rPr lang="fr-BE" sz="2400" baseline="-25000" dirty="0" smtClean="0">
                <a:cs typeface="Arial" pitchFamily="34" charset="0"/>
              </a:rPr>
              <a:t>i</a:t>
            </a:r>
            <a:r>
              <a:rPr lang="fr-BE" sz="2400" dirty="0" smtClean="0">
                <a:cs typeface="Arial" pitchFamily="34" charset="0"/>
              </a:rPr>
              <a:t> = </a:t>
            </a:r>
            <a:r>
              <a:rPr lang="fr-BE" sz="2400" dirty="0" err="1" smtClean="0">
                <a:cs typeface="Arial" pitchFamily="34" charset="0"/>
              </a:rPr>
              <a:t>reëel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getal</a:t>
            </a:r>
            <a:r>
              <a:rPr lang="fr-BE" sz="2400" dirty="0" smtClean="0"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fr-BE" dirty="0" smtClean="0"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BE" sz="2600" b="1" u="sng" dirty="0" err="1" smtClean="0">
                <a:solidFill>
                  <a:schemeClr val="accent4"/>
                </a:solidFill>
                <a:cs typeface="Arial" pitchFamily="34" charset="0"/>
              </a:rPr>
              <a:t>Gevraagd</a:t>
            </a:r>
            <a:endParaRPr lang="fr-BE" sz="2600" b="1" u="sng" dirty="0" smtClean="0">
              <a:solidFill>
                <a:schemeClr val="accent4"/>
              </a:solidFill>
              <a:cs typeface="Arial" pitchFamily="34" charset="0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</a:t>
            </a:r>
            <a:r>
              <a:rPr lang="fr-BE" sz="2400" dirty="0" err="1" smtClean="0">
                <a:cs typeface="Arial" pitchFamily="34" charset="0"/>
              </a:rPr>
              <a:t>Schrijf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functie</a:t>
            </a:r>
            <a:r>
              <a:rPr lang="fr-BE" sz="2400" dirty="0" smtClean="0">
                <a:cs typeface="Arial" pitchFamily="34" charset="0"/>
              </a:rPr>
              <a:t>  </a:t>
            </a:r>
            <a:r>
              <a:rPr lang="fr-BE" sz="2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eval</a:t>
            </a:r>
            <a:r>
              <a:rPr lang="fr-BE" sz="2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BE" sz="2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a,n,x</a:t>
            </a:r>
            <a:r>
              <a:rPr lang="fr-BE" sz="2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fr-BE" sz="2400" dirty="0" smtClean="0">
                <a:cs typeface="Arial" pitchFamily="34" charset="0"/>
              </a:rPr>
              <a:t> die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gegeven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veelterm</a:t>
            </a:r>
            <a:r>
              <a:rPr lang="fr-BE" sz="2400" dirty="0" smtClean="0">
                <a:cs typeface="Arial" pitchFamily="34" charset="0"/>
              </a:rPr>
              <a:t> van </a:t>
            </a:r>
            <a:r>
              <a:rPr lang="fr-BE" sz="2400" i="1" dirty="0" err="1" smtClean="0">
                <a:cs typeface="Arial" pitchFamily="34" charset="0"/>
              </a:rPr>
              <a:t>graad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evalueert</a:t>
            </a:r>
            <a:r>
              <a:rPr lang="fr-BE" sz="2400" dirty="0" smtClean="0">
                <a:cs typeface="Arial" pitchFamily="34" charset="0"/>
              </a:rPr>
              <a:t> in het </a:t>
            </a:r>
            <a:r>
              <a:rPr lang="fr-BE" sz="2400" dirty="0" err="1" smtClean="0">
                <a:cs typeface="Arial" pitchFamily="34" charset="0"/>
              </a:rPr>
              <a:t>gegeven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reëel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getal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fr-BE" sz="2400" dirty="0" smtClean="0">
                <a:cs typeface="Arial" pitchFamily="34" charset="0"/>
              </a:rPr>
              <a:t> (</a:t>
            </a:r>
            <a:r>
              <a:rPr lang="fr-BE" sz="24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fr-BE" sz="2400" dirty="0" smtClean="0">
                <a:cs typeface="Arial" pitchFamily="34" charset="0"/>
              </a:rPr>
              <a:t> = </a:t>
            </a:r>
            <a:r>
              <a:rPr lang="fr-BE" sz="2400" dirty="0" err="1" smtClean="0">
                <a:cs typeface="Arial" pitchFamily="34" charset="0"/>
              </a:rPr>
              <a:t>array</a:t>
            </a:r>
            <a:r>
              <a:rPr lang="fr-BE" sz="2400" dirty="0" smtClean="0">
                <a:cs typeface="Arial" pitchFamily="34" charset="0"/>
              </a:rPr>
              <a:t> met n+1 </a:t>
            </a:r>
            <a:r>
              <a:rPr lang="fr-BE" sz="2400" dirty="0" err="1" smtClean="0">
                <a:cs typeface="Arial" pitchFamily="34" charset="0"/>
              </a:rPr>
              <a:t>coëfficiënten</a:t>
            </a:r>
            <a:r>
              <a:rPr lang="fr-BE" sz="2400" dirty="0" smtClean="0">
                <a:cs typeface="Arial" pitchFamily="34" charset="0"/>
              </a:rPr>
              <a:t>, met a</a:t>
            </a:r>
            <a:r>
              <a:rPr lang="fr-BE" sz="2400" baseline="-25000" dirty="0" smtClean="0">
                <a:cs typeface="Arial" pitchFamily="34" charset="0"/>
              </a:rPr>
              <a:t>i</a:t>
            </a:r>
            <a:r>
              <a:rPr lang="fr-BE" sz="2400" dirty="0" smtClean="0">
                <a:cs typeface="Arial" pitchFamily="34" charset="0"/>
              </a:rPr>
              <a:t> op index i)</a:t>
            </a:r>
            <a:endParaRPr lang="nl-NL" sz="2400" dirty="0" smtClean="0">
              <a:cs typeface="Arial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48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59</a:t>
            </a:fld>
            <a:endParaRPr lang="nl-NL" sz="1600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152718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5918" y="1323187"/>
            <a:ext cx="885698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Situering programmeertaal C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Eerste C-programma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 </a:t>
            </a:r>
            <a:r>
              <a:rPr lang="nl-BE" sz="2800" dirty="0"/>
              <a:t>Variabelen en fundamentele datatypes </a:t>
            </a:r>
            <a:endParaRPr lang="nl-BE" sz="2800" dirty="0" smtClean="0"/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Operatoren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</a:t>
            </a:r>
            <a:r>
              <a:rPr lang="nl-BE" sz="2800" dirty="0">
                <a:solidFill>
                  <a:srgbClr val="000000"/>
                </a:solidFill>
              </a:rPr>
              <a:t>Controlestructuren</a:t>
            </a:r>
          </a:p>
          <a:p>
            <a:pPr marL="354013" indent="-354013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 Elementaire I/O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Functies</a:t>
            </a:r>
            <a:endParaRPr lang="nl-BE" sz="2800" dirty="0">
              <a:solidFill>
                <a:srgbClr val="000000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Arrays en toepassingen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963673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272480" y="116632"/>
            <a:ext cx="8089900" cy="725488"/>
          </a:xfrm>
        </p:spPr>
        <p:txBody>
          <a:bodyPr>
            <a:normAutofit/>
          </a:bodyPr>
          <a:lstStyle/>
          <a:p>
            <a:pPr marL="342900" lvl="0" indent="-228600" algn="l">
              <a:spcBef>
                <a:spcPct val="20000"/>
              </a:spcBef>
            </a:pPr>
            <a:r>
              <a:rPr lang="fr-BE" sz="2600" b="1" u="sng" spc="0" dirty="0" err="1" smtClean="0">
                <a:solidFill>
                  <a:schemeClr val="accent4"/>
                </a:solidFill>
                <a:latin typeface="Calibri"/>
                <a:ea typeface="+mn-ea"/>
                <a:cs typeface="Arial" pitchFamily="34" charset="0"/>
              </a:rPr>
              <a:t>Oplossing</a:t>
            </a:r>
            <a:r>
              <a:rPr lang="fr-BE" sz="2600" b="1" u="sng" spc="0" dirty="0" smtClean="0">
                <a:solidFill>
                  <a:schemeClr val="accent4"/>
                </a:solidFill>
                <a:latin typeface="Calibri"/>
                <a:ea typeface="+mn-ea"/>
                <a:cs typeface="Arial" pitchFamily="34" charset="0"/>
              </a:rPr>
              <a:t>:</a:t>
            </a:r>
            <a:r>
              <a:rPr lang="fr-BE" sz="2600" b="1" spc="0" dirty="0" smtClean="0">
                <a:solidFill>
                  <a:schemeClr val="tx1"/>
                </a:solidFill>
                <a:latin typeface="Calibri"/>
                <a:ea typeface="+mn-ea"/>
                <a:cs typeface="Arial" pitchFamily="34" charset="0"/>
              </a:rPr>
              <a:t>  regel van </a:t>
            </a:r>
            <a:r>
              <a:rPr lang="fr-BE" sz="2600" b="1" spc="0" dirty="0" err="1" smtClean="0">
                <a:solidFill>
                  <a:schemeClr val="tx1"/>
                </a:solidFill>
                <a:latin typeface="Calibri"/>
                <a:ea typeface="+mn-ea"/>
                <a:cs typeface="Arial" pitchFamily="34" charset="0"/>
              </a:rPr>
              <a:t>Horner</a:t>
            </a:r>
            <a:endParaRPr lang="nl-NL" sz="2600" b="1" dirty="0">
              <a:solidFill>
                <a:schemeClr val="tx1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124744"/>
            <a:ext cx="9289032" cy="5311477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nl-BE" dirty="0" smtClean="0">
                <a:sym typeface="Symbol" pitchFamily="18" charset="2"/>
              </a:rPr>
              <a:t>			</a:t>
            </a:r>
            <a:endParaRPr lang="nl-BE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nl-BE" sz="8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nl-BE" sz="8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74320" indent="-274320">
              <a:spcBef>
                <a:spcPts val="4200"/>
              </a:spcBef>
              <a:buNone/>
              <a:defRPr/>
            </a:pPr>
            <a:r>
              <a:rPr lang="fr-BE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fr-BE" sz="2400" dirty="0" err="1" smtClean="0">
                <a:cs typeface="Arial" pitchFamily="34" charset="0"/>
              </a:rPr>
              <a:t>Bv</a:t>
            </a:r>
            <a:r>
              <a:rPr lang="fr-BE" sz="2400" dirty="0" smtClean="0">
                <a:cs typeface="Arial" pitchFamily="34" charset="0"/>
              </a:rPr>
              <a:t>:	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5x</a:t>
            </a:r>
            <a:r>
              <a:rPr lang="nl-BE" sz="2400" baseline="300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3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– 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6x</a:t>
            </a:r>
            <a:r>
              <a:rPr lang="nl-BE" sz="2400" baseline="300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2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 + 7x – 8  ≡ ((5x – 6)x + 7)x – 8</a:t>
            </a:r>
            <a:endParaRPr lang="fr-BE" sz="2400" baseline="-25000" dirty="0" smtClean="0">
              <a:cs typeface="Arial" pitchFamily="34" charset="0"/>
            </a:endParaRPr>
          </a:p>
          <a:p>
            <a:pPr marL="533400" indent="-533400" eaLnBrk="1" fontAlgn="auto" hangingPunct="1">
              <a:lnSpc>
                <a:spcPts val="3200"/>
              </a:lnSpc>
              <a:spcBef>
                <a:spcPts val="3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600" dirty="0" smtClean="0">
                <a:latin typeface="Courier New" pitchFamily="49" charset="0"/>
              </a:rPr>
              <a:t>  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double a[],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n, double x) {</a:t>
            </a:r>
          </a:p>
          <a:p>
            <a:pPr marL="533400" indent="-533400" eaLnBrk="1" fontAlgn="auto" hangingPunct="1">
              <a:lnSpc>
                <a:spcPts val="32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533400" indent="-533400" eaLnBrk="1" fontAlgn="auto" hangingPunct="1">
              <a:lnSpc>
                <a:spcPts val="32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double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res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= a[n];</a:t>
            </a:r>
          </a:p>
          <a:p>
            <a:pPr marL="533400" indent="-533400" eaLnBrk="1" fontAlgn="auto" hangingPunct="1">
              <a:lnSpc>
                <a:spcPts val="32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for (i=n-1 ; i&gt;=0 ; i--)</a:t>
            </a:r>
          </a:p>
          <a:p>
            <a:pPr marL="533400" indent="-533400" eaLnBrk="1" fontAlgn="auto" hangingPunct="1">
              <a:lnSpc>
                <a:spcPts val="32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res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res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*x + a[i];</a:t>
            </a:r>
          </a:p>
          <a:p>
            <a:pPr marL="533400" indent="-533400" eaLnBrk="1" fontAlgn="auto" hangingPunct="1">
              <a:lnSpc>
                <a:spcPts val="32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return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res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33400" indent="-533400" eaLnBrk="1" fontAlgn="auto" hangingPunct="1">
              <a:lnSpc>
                <a:spcPts val="32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}</a:t>
            </a:r>
            <a:r>
              <a:rPr lang="fr-BE" sz="2200" baseline="-25000" dirty="0" smtClean="0">
                <a:latin typeface="Consolas" pitchFamily="49" charset="0"/>
                <a:cs typeface="Consolas" pitchFamily="49" charset="0"/>
              </a:rPr>
              <a:t> </a:t>
            </a:r>
            <a:endParaRPr lang="nl-BE" sz="2200" baseline="-250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69985"/>
              </p:ext>
            </p:extLst>
          </p:nvPr>
        </p:nvGraphicFramePr>
        <p:xfrm>
          <a:off x="632520" y="1124744"/>
          <a:ext cx="8208912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3891A7"/>
                        </a:buClr>
                        <a:buSzPct val="68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BE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a</a:t>
                      </a:r>
                      <a:r>
                        <a:rPr kumimoji="0" lang="fr-BE" sz="24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fr-BE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x</a:t>
                      </a:r>
                      <a:r>
                        <a:rPr kumimoji="0" lang="fr-BE" sz="24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n-1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x</a:t>
                      </a:r>
                      <a:r>
                        <a:rPr kumimoji="0" lang="fr-BE" sz="24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n-1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 + …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x</a:t>
                      </a:r>
                      <a:r>
                        <a:rPr kumimoji="0" lang="fr-BE" sz="24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x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0 </a:t>
                      </a:r>
                      <a:r>
                        <a:rPr kumimoji="0" lang="nl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≡ 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3891A7"/>
                        </a:buClr>
                        <a:buSzPct val="68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nl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  <a:sym typeface="Symbol" pitchFamily="18" charset="2"/>
                        </a:rPr>
                        <a:t>		((…((</a:t>
                      </a:r>
                      <a:r>
                        <a:rPr kumimoji="0" lang="fr-BE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a</a:t>
                      </a:r>
                      <a:r>
                        <a:rPr kumimoji="0" lang="fr-BE" sz="24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fr-BE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x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n-1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)x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n-2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)x +…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)x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fr-B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)x + a</a:t>
                      </a:r>
                      <a:r>
                        <a:rPr kumimoji="0" lang="fr-BE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8064" y="6480786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60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35180"/>
            <a:ext cx="9906000" cy="1143000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fr-BE" sz="2800" b="1" dirty="0" err="1">
                <a:solidFill>
                  <a:schemeClr val="accent2"/>
                </a:solidFill>
              </a:rPr>
              <a:t>Toepassing</a:t>
            </a:r>
            <a:r>
              <a:rPr lang="fr-BE" sz="2800" b="1" dirty="0">
                <a:solidFill>
                  <a:schemeClr val="accent2"/>
                </a:solidFill>
              </a:rPr>
              <a:t> </a:t>
            </a:r>
            <a:r>
              <a:rPr lang="fr-BE" sz="2800" b="1" dirty="0" smtClean="0">
                <a:solidFill>
                  <a:schemeClr val="accent2"/>
                </a:solidFill>
              </a:rPr>
              <a:t>2: </a:t>
            </a:r>
            <a:r>
              <a:rPr lang="fr-BE" sz="2800" b="1" dirty="0" err="1" smtClean="0">
                <a:solidFill>
                  <a:schemeClr val="accent2"/>
                </a:solidFill>
              </a:rPr>
              <a:t>lineair</a:t>
            </a:r>
            <a:r>
              <a:rPr lang="fr-BE" sz="2800" b="1" dirty="0" smtClean="0">
                <a:solidFill>
                  <a:schemeClr val="accent2"/>
                </a:solidFill>
              </a:rPr>
              <a:t> </a:t>
            </a:r>
            <a:r>
              <a:rPr lang="fr-BE" sz="2800" b="1" dirty="0" err="1" smtClean="0">
                <a:solidFill>
                  <a:schemeClr val="accent2"/>
                </a:solidFill>
              </a:rPr>
              <a:t>zoeken</a:t>
            </a:r>
            <a:r>
              <a:rPr lang="fr-BE" sz="2800" b="1" dirty="0" smtClean="0">
                <a:solidFill>
                  <a:schemeClr val="accent2"/>
                </a:solidFill>
              </a:rPr>
              <a:t> </a:t>
            </a:r>
            <a:r>
              <a:rPr lang="fr-BE" sz="2800" b="1" dirty="0">
                <a:solidFill>
                  <a:schemeClr val="accent2"/>
                </a:solidFill>
              </a:rPr>
              <a:t>in </a:t>
            </a:r>
            <a:r>
              <a:rPr lang="fr-BE" sz="2800" b="1" dirty="0" err="1" smtClean="0">
                <a:solidFill>
                  <a:schemeClr val="accent2"/>
                </a:solidFill>
              </a:rPr>
              <a:t>een</a:t>
            </a:r>
            <a:r>
              <a:rPr lang="fr-BE" sz="2800" b="1" dirty="0">
                <a:solidFill>
                  <a:schemeClr val="accent2"/>
                </a:solidFill>
              </a:rPr>
              <a:t> </a:t>
            </a:r>
            <a:r>
              <a:rPr lang="fr-BE" sz="2800" b="1" dirty="0" err="1" smtClean="0">
                <a:solidFill>
                  <a:schemeClr val="accent2"/>
                </a:solidFill>
              </a:rPr>
              <a:t>ongesorteerde</a:t>
            </a:r>
            <a:r>
              <a:rPr lang="fr-BE" sz="2800" b="1" dirty="0" smtClean="0">
                <a:solidFill>
                  <a:schemeClr val="accent2"/>
                </a:solidFill>
              </a:rPr>
              <a:t> </a:t>
            </a:r>
            <a:r>
              <a:rPr lang="fr-BE" sz="2800" b="1" dirty="0" err="1" smtClean="0">
                <a:solidFill>
                  <a:schemeClr val="accent2"/>
                </a:solidFill>
              </a:rPr>
              <a:t>array</a:t>
            </a:r>
            <a:endParaRPr lang="nl-NL" sz="2800" b="1" dirty="0">
              <a:solidFill>
                <a:schemeClr val="accent2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628800"/>
            <a:ext cx="7920880" cy="4365625"/>
          </a:xfrm>
        </p:spPr>
        <p:txBody>
          <a:bodyPr>
            <a:normAutofit/>
          </a:bodyPr>
          <a:lstStyle/>
          <a:p>
            <a:pPr marL="533400" indent="-5334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nl-NL" sz="2600" b="1" u="sng" dirty="0" smtClean="0">
                <a:solidFill>
                  <a:schemeClr val="accent4"/>
                </a:solidFill>
                <a:cs typeface="Arial" pitchFamily="34" charset="0"/>
              </a:rPr>
              <a:t>Gegeven</a:t>
            </a:r>
          </a:p>
          <a:p>
            <a:pPr marL="452438" indent="-452438" eaLnBrk="1" fontAlgn="auto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nl-NL" b="1" dirty="0" smtClean="0">
                <a:cs typeface="Arial" pitchFamily="34" charset="0"/>
              </a:rPr>
              <a:t>	</a:t>
            </a:r>
            <a:r>
              <a:rPr lang="nl-NL" sz="2400" dirty="0" smtClean="0">
                <a:cs typeface="Arial" pitchFamily="34" charset="0"/>
              </a:rPr>
              <a:t>een </a:t>
            </a:r>
            <a:r>
              <a:rPr lang="nl-NL" sz="2400" dirty="0">
                <a:cs typeface="Arial" pitchFamily="34" charset="0"/>
              </a:rPr>
              <a:t>ongesorteerde </a:t>
            </a:r>
            <a:r>
              <a:rPr lang="nl-NL" sz="2400" dirty="0" smtClean="0">
                <a:cs typeface="Arial" pitchFamily="34" charset="0"/>
              </a:rPr>
              <a:t>array 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t</a:t>
            </a:r>
            <a:r>
              <a:rPr lang="nl-NL" sz="2400" dirty="0">
                <a:cs typeface="Arial" pitchFamily="34" charset="0"/>
              </a:rPr>
              <a:t> die 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n</a:t>
            </a:r>
            <a:r>
              <a:rPr lang="nl-NL" sz="2400" dirty="0">
                <a:cs typeface="Arial" pitchFamily="34" charset="0"/>
              </a:rPr>
              <a:t> (&gt;0) gehele getallen bevat</a:t>
            </a:r>
          </a:p>
          <a:p>
            <a:pPr marL="533400" indent="-5334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fr-BE" sz="900" dirty="0">
              <a:cs typeface="Arial" pitchFamily="34" charset="0"/>
            </a:endParaRPr>
          </a:p>
          <a:p>
            <a:pPr marL="533400" indent="-533400" eaLnBrk="1" fontAlgn="auto" hangingPunct="1">
              <a:spcBef>
                <a:spcPts val="18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600" b="1" u="sng" dirty="0" err="1" smtClean="0">
                <a:solidFill>
                  <a:schemeClr val="accent4"/>
                </a:solidFill>
                <a:cs typeface="Arial" pitchFamily="34" charset="0"/>
              </a:rPr>
              <a:t>Gevraagd</a:t>
            </a:r>
            <a:endParaRPr lang="nl-NL" sz="2600" b="1" u="sng" dirty="0">
              <a:solidFill>
                <a:schemeClr val="accent4"/>
              </a:solidFill>
              <a:cs typeface="Arial" pitchFamily="34" charset="0"/>
            </a:endParaRPr>
          </a:p>
          <a:p>
            <a:pPr marL="444500" indent="0" eaLnBrk="1" fontAlgn="auto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nl-NL" sz="2400" dirty="0" smtClean="0">
                <a:cs typeface="Arial" pitchFamily="34" charset="0"/>
              </a:rPr>
              <a:t>Schrijf </a:t>
            </a:r>
            <a:r>
              <a:rPr lang="nl-NL" sz="2400" dirty="0">
                <a:cs typeface="Arial" pitchFamily="34" charset="0"/>
              </a:rPr>
              <a:t>een </a:t>
            </a:r>
            <a:r>
              <a:rPr lang="nl-NL" sz="2400" dirty="0" smtClean="0">
                <a:cs typeface="Arial" pitchFamily="34" charset="0"/>
              </a:rPr>
              <a:t>functie  </a:t>
            </a:r>
            <a:r>
              <a:rPr lang="nl-NL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index(t,n,g)</a:t>
            </a:r>
            <a:r>
              <a:rPr lang="nl-NL" sz="2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nl-NL" sz="2400" b="1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nl-NL" sz="2400" dirty="0" smtClean="0">
                <a:cs typeface="Arial" pitchFamily="34" charset="0"/>
              </a:rPr>
              <a:t>die </a:t>
            </a:r>
            <a:r>
              <a:rPr lang="nl-NL" sz="2400" dirty="0">
                <a:cs typeface="Arial" pitchFamily="34" charset="0"/>
              </a:rPr>
              <a:t>de index van het gegeven geheel getal 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g</a:t>
            </a:r>
            <a:r>
              <a:rPr lang="nl-NL" sz="2400" dirty="0">
                <a:cs typeface="Arial" pitchFamily="34" charset="0"/>
              </a:rPr>
              <a:t> in de gegeven </a:t>
            </a:r>
            <a:r>
              <a:rPr lang="nl-NL" sz="2400" dirty="0" smtClean="0">
                <a:cs typeface="Arial" pitchFamily="34" charset="0"/>
              </a:rPr>
              <a:t>array 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t</a:t>
            </a:r>
            <a:r>
              <a:rPr lang="nl-NL" sz="2400" dirty="0">
                <a:cs typeface="Courier New" pitchFamily="49" charset="0"/>
              </a:rPr>
              <a:t> </a:t>
            </a:r>
            <a:r>
              <a:rPr lang="nl-NL" sz="2400" dirty="0">
                <a:cs typeface="Arial" pitchFamily="34" charset="0"/>
              </a:rPr>
              <a:t>teruggeeft of </a:t>
            </a:r>
            <a:r>
              <a:rPr lang="nl-NL" sz="2400" dirty="0" smtClean="0">
                <a:cs typeface="Arial" pitchFamily="34" charset="0"/>
              </a:rPr>
              <a:t> -</a:t>
            </a:r>
            <a:r>
              <a:rPr lang="nl-NL" sz="2400" dirty="0">
                <a:cs typeface="Arial" pitchFamily="34" charset="0"/>
              </a:rPr>
              <a:t>1 indien 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g</a:t>
            </a:r>
            <a:r>
              <a:rPr lang="nl-NL" sz="2400" dirty="0">
                <a:cs typeface="Arial" pitchFamily="34" charset="0"/>
              </a:rPr>
              <a:t> niet voorkomt in </a:t>
            </a:r>
            <a:r>
              <a:rPr lang="nl-NL" sz="2400" dirty="0" smtClean="0">
                <a:cs typeface="Arial" pitchFamily="34" charset="0"/>
              </a:rPr>
              <a:t>de array.</a:t>
            </a:r>
            <a:endParaRPr lang="fr-BE" sz="2400" dirty="0">
              <a:cs typeface="Arial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61</a:t>
            </a:fld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88640"/>
            <a:ext cx="9361040" cy="4235450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buNone/>
            </a:pPr>
            <a:r>
              <a:rPr lang="fr-BE" sz="2600" b="1" u="sng" dirty="0" err="1" smtClean="0">
                <a:solidFill>
                  <a:schemeClr val="accent4"/>
                </a:solidFill>
                <a:cs typeface="Arial" pitchFamily="34" charset="0"/>
              </a:rPr>
              <a:t>Oplossing</a:t>
            </a:r>
            <a:r>
              <a:rPr lang="fr-BE" sz="2600" b="1" u="sng" dirty="0" smtClean="0">
                <a:solidFill>
                  <a:schemeClr val="accent4"/>
                </a:solidFill>
                <a:cs typeface="Arial" pitchFamily="34" charset="0"/>
              </a:rPr>
              <a:t>:</a:t>
            </a:r>
            <a:r>
              <a:rPr lang="fr-BE" sz="2600" b="1" dirty="0" smtClean="0">
                <a:cs typeface="Arial" pitchFamily="34" charset="0"/>
              </a:rPr>
              <a:t> </a:t>
            </a:r>
            <a:r>
              <a:rPr lang="fr-BE" sz="2600" b="1" dirty="0" err="1" smtClean="0">
                <a:cs typeface="Arial" pitchFamily="34" charset="0"/>
              </a:rPr>
              <a:t>lineair</a:t>
            </a:r>
            <a:r>
              <a:rPr lang="fr-BE" sz="2600" b="1" dirty="0" smtClean="0">
                <a:cs typeface="Arial" pitchFamily="34" charset="0"/>
              </a:rPr>
              <a:t> </a:t>
            </a:r>
            <a:r>
              <a:rPr lang="fr-BE" sz="2600" b="1" dirty="0" err="1" smtClean="0">
                <a:cs typeface="Arial" pitchFamily="34" charset="0"/>
              </a:rPr>
              <a:t>zoeken</a:t>
            </a:r>
            <a:endParaRPr lang="fr-BE" sz="2600" b="1" dirty="0" smtClean="0">
              <a:cs typeface="Arial" pitchFamily="34" charset="0"/>
            </a:endParaRPr>
          </a:p>
          <a:p>
            <a:pPr marL="355600" indent="-355600">
              <a:lnSpc>
                <a:spcPts val="3500"/>
              </a:lnSpc>
              <a:spcBef>
                <a:spcPts val="1200"/>
              </a:spcBef>
              <a:buSzPct val="100000"/>
            </a:pPr>
            <a:r>
              <a:rPr lang="nl-BE" sz="2400" dirty="0">
                <a:solidFill>
                  <a:srgbClr val="000000"/>
                </a:solidFill>
                <a:cs typeface="Courier New" pitchFamily="49" charset="0"/>
              </a:rPr>
              <a:t>De elementen worden 1 voor 1 overlopen met een lus en telkens vergeleken met de gezochte waarde.</a:t>
            </a:r>
          </a:p>
          <a:p>
            <a:pPr marL="355600" indent="-355600">
              <a:lnSpc>
                <a:spcPts val="3500"/>
              </a:lnSpc>
              <a:buSzPct val="100000"/>
            </a:pPr>
            <a:r>
              <a:rPr lang="nl-BE" sz="2400" dirty="0">
                <a:solidFill>
                  <a:srgbClr val="000000"/>
                </a:solidFill>
                <a:cs typeface="Courier New" pitchFamily="49" charset="0"/>
              </a:rPr>
              <a:t>Eens de waarde gevonden, heeft het geen zin de array nog verder te doorzoeken.  </a:t>
            </a:r>
          </a:p>
          <a:p>
            <a:pPr>
              <a:lnSpc>
                <a:spcPts val="3300"/>
              </a:lnSpc>
              <a:spcBef>
                <a:spcPts val="2400"/>
              </a:spcBef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index(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t[],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n,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g) {</a:t>
            </a:r>
          </a:p>
          <a:p>
            <a:pPr>
              <a:lnSpc>
                <a:spcPts val="3300"/>
              </a:lnSpc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i = 0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>
              <a:lnSpc>
                <a:spcPts val="3300"/>
              </a:lnSpc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fr-BE" sz="2200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(i&lt;n &amp;&amp; t[i]!=g)  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	</a:t>
            </a:r>
            <a:r>
              <a:rPr lang="nl-NL" sz="2200" dirty="0" err="1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nl-NL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l-NL" sz="2200" dirty="0">
                <a:latin typeface="Consolas" pitchFamily="49" charset="0"/>
                <a:cs typeface="Consolas" pitchFamily="49" charset="0"/>
              </a:rPr>
              <a:t>(i=0 ; i&lt;n ; i++)</a:t>
            </a: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lnSpc>
                <a:spcPts val="3300"/>
              </a:lnSpc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   i++;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(t[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== g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BE" sz="22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300"/>
              </a:lnSpc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   return i&lt;n ? i : -1;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   	      return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ts val="3300"/>
              </a:lnSpc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						    	return </a:t>
            </a:r>
            <a:r>
              <a:rPr lang="fr-BE" sz="2200" dirty="0">
                <a:latin typeface="Consolas" pitchFamily="49" charset="0"/>
                <a:cs typeface="Consolas" pitchFamily="49" charset="0"/>
              </a:rPr>
              <a:t>-1;</a:t>
            </a:r>
            <a:endParaRPr lang="fr-BE" sz="220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ts val="3300"/>
              </a:lnSpc>
              <a:buFont typeface="Wingdings" pitchFamily="2" charset="2"/>
              <a:buNone/>
            </a:pPr>
            <a:r>
              <a:rPr lang="fr-BE" sz="2200" dirty="0" smtClean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cxnSp>
        <p:nvCxnSpPr>
          <p:cNvPr id="6" name="Rechte verbindingslijn 5"/>
          <p:cNvCxnSpPr/>
          <p:nvPr/>
        </p:nvCxnSpPr>
        <p:spPr>
          <a:xfrm>
            <a:off x="5096252" y="3645024"/>
            <a:ext cx="0" cy="2232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62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929799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052736"/>
            <a:ext cx="9073008" cy="3071812"/>
          </a:xfrm>
        </p:spPr>
        <p:txBody>
          <a:bodyPr>
            <a:noAutofit/>
          </a:bodyPr>
          <a:lstStyle/>
          <a:p>
            <a:pPr marL="0" indent="0">
              <a:lnSpc>
                <a:spcPts val="3400"/>
              </a:lnSpc>
              <a:buNone/>
              <a:defRPr/>
            </a:pPr>
            <a:r>
              <a:rPr lang="fr-BE" sz="2600" b="1" u="sng" dirty="0" err="1" smtClean="0">
                <a:solidFill>
                  <a:schemeClr val="accent4"/>
                </a:solidFill>
                <a:cs typeface="Arial" pitchFamily="34" charset="0"/>
              </a:rPr>
              <a:t>Gevraagd</a:t>
            </a:r>
            <a:r>
              <a:rPr lang="nl-BE" sz="26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lnSpc>
                <a:spcPts val="3400"/>
              </a:lnSpc>
              <a:buNone/>
              <a:defRPr/>
            </a:pPr>
            <a:r>
              <a:rPr lang="nl-BE" sz="2400" dirty="0" smtClean="0">
                <a:cs typeface="Arial" pitchFamily="34" charset="0"/>
              </a:rPr>
              <a:t>lees 10 gehele getallen in en sla ze </a:t>
            </a:r>
            <a:r>
              <a:rPr lang="nl-BE" sz="2400" b="1" dirty="0" smtClean="0">
                <a:cs typeface="Arial" pitchFamily="34" charset="0"/>
              </a:rPr>
              <a:t>meteen</a:t>
            </a:r>
            <a:r>
              <a:rPr lang="nl-BE" sz="2400" dirty="0">
                <a:cs typeface="Arial" pitchFamily="34" charset="0"/>
              </a:rPr>
              <a:t> </a:t>
            </a:r>
            <a:r>
              <a:rPr lang="nl-BE" sz="2400" dirty="0" smtClean="0">
                <a:cs typeface="Arial" pitchFamily="34" charset="0"/>
              </a:rPr>
              <a:t>in volgorde op in een array </a:t>
            </a:r>
            <a:endParaRPr lang="nl-BE" sz="2400" dirty="0">
              <a:latin typeface="Arial" pitchFamily="34" charset="0"/>
              <a:cs typeface="Arial" pitchFamily="34" charset="0"/>
            </a:endParaRPr>
          </a:p>
          <a:p>
            <a:pPr lvl="0" indent="-342900">
              <a:lnSpc>
                <a:spcPts val="3500"/>
              </a:lnSpc>
              <a:spcBef>
                <a:spcPts val="1200"/>
              </a:spcBef>
              <a:buClr>
                <a:srgbClr val="FDA023"/>
              </a:buClr>
              <a:buNone/>
            </a:pPr>
            <a:r>
              <a:rPr lang="fr-BE" sz="2600" b="1" u="sng" dirty="0" err="1" smtClean="0">
                <a:solidFill>
                  <a:schemeClr val="accent4"/>
                </a:solidFill>
                <a:cs typeface="Arial" pitchFamily="34" charset="0"/>
              </a:rPr>
              <a:t>Methode</a:t>
            </a:r>
            <a:r>
              <a:rPr lang="fr-BE" sz="2600" b="1" u="sng" dirty="0" smtClean="0">
                <a:solidFill>
                  <a:schemeClr val="accent4"/>
                </a:solidFill>
                <a:cs typeface="Arial" pitchFamily="34" charset="0"/>
              </a:rPr>
              <a:t>:</a:t>
            </a:r>
            <a:endParaRPr lang="fr-BE" sz="2600" b="1" dirty="0">
              <a:solidFill>
                <a:schemeClr val="accent4"/>
              </a:solidFill>
              <a:cs typeface="Arial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nl-BE" sz="2600" dirty="0" smtClean="0">
              <a:latin typeface="Arial" pitchFamily="34" charset="0"/>
              <a:cs typeface="Arial" pitchFamily="34" charset="0"/>
            </a:endParaRPr>
          </a:p>
          <a:p>
            <a:pPr marL="114300" indent="0" eaLnBrk="1" hangingPunct="1">
              <a:lnSpc>
                <a:spcPct val="80000"/>
              </a:lnSpc>
              <a:buNone/>
              <a:defRPr/>
            </a:pPr>
            <a:endParaRPr lang="nl-BE" sz="1400" dirty="0" smtClean="0">
              <a:latin typeface="Arial" pitchFamily="34" charset="0"/>
              <a:cs typeface="Arial" pitchFamily="34" charset="0"/>
            </a:endParaRPr>
          </a:p>
          <a:p>
            <a:pPr marL="114300" indent="0" eaLnBrk="1" hangingPunct="1">
              <a:lnSpc>
                <a:spcPct val="80000"/>
              </a:lnSpc>
              <a:buNone/>
              <a:defRPr/>
            </a:pPr>
            <a:endParaRPr lang="nl-BE" sz="2000" dirty="0">
              <a:latin typeface="Arial" pitchFamily="34" charset="0"/>
              <a:cs typeface="Arial" pitchFamily="34" charset="0"/>
            </a:endParaRPr>
          </a:p>
          <a:p>
            <a:pPr marL="114300" indent="0" eaLnBrk="1" hangingPunct="1">
              <a:lnSpc>
                <a:spcPct val="80000"/>
              </a:lnSpc>
              <a:buNone/>
              <a:defRPr/>
            </a:pPr>
            <a:endParaRPr lang="nl-BE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nl-BE" sz="1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ts val="3500"/>
              </a:lnSpc>
              <a:spcBef>
                <a:spcPts val="2400"/>
              </a:spcBef>
              <a:defRPr/>
            </a:pPr>
            <a:r>
              <a:rPr lang="nl-BE" sz="2400" dirty="0" smtClean="0">
                <a:cs typeface="Arial" pitchFamily="34" charset="0"/>
              </a:rPr>
              <a:t>Lees een nieuw getal in</a:t>
            </a:r>
            <a:r>
              <a:rPr lang="nl-BE" sz="2400" dirty="0" smtClean="0">
                <a:cs typeface="Arial" pitchFamily="34" charset="0"/>
                <a:sym typeface="Wingdings" pitchFamily="2" charset="2"/>
              </a:rPr>
              <a:t> </a:t>
            </a:r>
            <a:endParaRPr lang="nl-BE" sz="2400" dirty="0" smtClean="0">
              <a:cs typeface="Arial" pitchFamily="34" charset="0"/>
            </a:endParaRPr>
          </a:p>
          <a:p>
            <a:pPr lvl="1" eaLnBrk="1" hangingPunct="1">
              <a:lnSpc>
                <a:spcPts val="3500"/>
              </a:lnSpc>
              <a:defRPr/>
            </a:pPr>
            <a:r>
              <a:rPr lang="nl-BE" sz="2400" dirty="0" smtClean="0">
                <a:cs typeface="Arial" pitchFamily="34" charset="0"/>
              </a:rPr>
              <a:t>Vergelijk dit getal met het laatste element in de tabel en schuif dit element eventueel op</a:t>
            </a:r>
          </a:p>
          <a:p>
            <a:pPr lvl="1" eaLnBrk="1" hangingPunct="1">
              <a:lnSpc>
                <a:spcPts val="3500"/>
              </a:lnSpc>
              <a:defRPr/>
            </a:pPr>
            <a:r>
              <a:rPr lang="nl-BE" sz="2400" dirty="0" smtClean="0">
                <a:cs typeface="Arial" pitchFamily="34" charset="0"/>
              </a:rPr>
              <a:t>…</a:t>
            </a:r>
          </a:p>
          <a:p>
            <a:pPr lvl="1" eaLnBrk="1" hangingPunct="1">
              <a:lnSpc>
                <a:spcPts val="3500"/>
              </a:lnSpc>
              <a:defRPr/>
            </a:pPr>
            <a:r>
              <a:rPr lang="nl-BE" sz="2400" dirty="0" smtClean="0">
                <a:cs typeface="Arial" pitchFamily="34" charset="0"/>
              </a:rPr>
              <a:t>Voeg het nieuwe getal toe op de juiste plaats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nl-B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AutoShape 25"/>
          <p:cNvSpPr>
            <a:spLocks noChangeAspect="1" noChangeArrowheads="1"/>
          </p:cNvSpPr>
          <p:nvPr/>
        </p:nvSpPr>
        <p:spPr bwMode="auto">
          <a:xfrm>
            <a:off x="3096196" y="3004199"/>
            <a:ext cx="730250" cy="439738"/>
          </a:xfrm>
          <a:prstGeom prst="curvedDownArrow">
            <a:avLst>
              <a:gd name="adj1" fmla="val 33213"/>
              <a:gd name="adj2" fmla="val 66426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18438" name="AutoShape 26"/>
          <p:cNvSpPr>
            <a:spLocks noChangeAspect="1" noChangeArrowheads="1"/>
          </p:cNvSpPr>
          <p:nvPr/>
        </p:nvSpPr>
        <p:spPr bwMode="auto">
          <a:xfrm>
            <a:off x="3974083" y="3004199"/>
            <a:ext cx="730250" cy="439738"/>
          </a:xfrm>
          <a:prstGeom prst="curvedDownArrow">
            <a:avLst>
              <a:gd name="adj1" fmla="val 33213"/>
              <a:gd name="adj2" fmla="val 66426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cxnSp>
        <p:nvCxnSpPr>
          <p:cNvPr id="18439" name="AutoShape 27"/>
          <p:cNvCxnSpPr>
            <a:cxnSpLocks noChangeShapeType="1"/>
          </p:cNvCxnSpPr>
          <p:nvPr/>
        </p:nvCxnSpPr>
        <p:spPr bwMode="auto">
          <a:xfrm rot="10800000" flipV="1">
            <a:off x="3024758" y="2647012"/>
            <a:ext cx="2336800" cy="785812"/>
          </a:xfrm>
          <a:prstGeom prst="bentConnector3">
            <a:avLst>
              <a:gd name="adj1" fmla="val 100000"/>
            </a:avLst>
          </a:prstGeom>
          <a:noFill/>
          <a:ln w="41275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Tabel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94025"/>
              </p:ext>
            </p:extLst>
          </p:nvPr>
        </p:nvGraphicFramePr>
        <p:xfrm>
          <a:off x="1136576" y="3462416"/>
          <a:ext cx="7540900" cy="45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4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el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93928"/>
              </p:ext>
            </p:extLst>
          </p:nvPr>
        </p:nvGraphicFramePr>
        <p:xfrm>
          <a:off x="5239321" y="2432699"/>
          <a:ext cx="857250" cy="45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3" marB="4579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63</a:t>
            </a:fld>
            <a:endParaRPr lang="nl-NL" sz="1600" dirty="0" smtClean="0"/>
          </a:p>
        </p:txBody>
      </p:sp>
      <p:sp>
        <p:nvSpPr>
          <p:cNvPr id="11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-9104"/>
            <a:ext cx="9906000" cy="1032249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fr-BE" sz="2800" b="1" dirty="0" err="1">
                <a:solidFill>
                  <a:schemeClr val="accent2"/>
                </a:solidFill>
              </a:rPr>
              <a:t>Toepassing</a:t>
            </a:r>
            <a:r>
              <a:rPr lang="fr-BE" sz="2800" b="1" dirty="0">
                <a:solidFill>
                  <a:schemeClr val="accent2"/>
                </a:solidFill>
              </a:rPr>
              <a:t> 3</a:t>
            </a:r>
            <a:r>
              <a:rPr lang="fr-BE" sz="2800" b="1" dirty="0" smtClean="0">
                <a:solidFill>
                  <a:schemeClr val="accent2"/>
                </a:solidFill>
              </a:rPr>
              <a:t>: </a:t>
            </a:r>
            <a:r>
              <a:rPr lang="fr-BE" sz="2800" b="1" dirty="0" err="1" smtClean="0">
                <a:solidFill>
                  <a:schemeClr val="accent2"/>
                </a:solidFill>
              </a:rPr>
              <a:t>array</a:t>
            </a:r>
            <a:r>
              <a:rPr lang="fr-BE" sz="2800" b="1" dirty="0" smtClean="0">
                <a:solidFill>
                  <a:schemeClr val="accent2"/>
                </a:solidFill>
              </a:rPr>
              <a:t> </a:t>
            </a:r>
            <a:r>
              <a:rPr lang="fr-BE" sz="2800" b="1" dirty="0" err="1" smtClean="0">
                <a:solidFill>
                  <a:schemeClr val="accent2"/>
                </a:solidFill>
              </a:rPr>
              <a:t>opvullen</a:t>
            </a:r>
            <a:r>
              <a:rPr lang="fr-BE" sz="2800" b="1" dirty="0" smtClean="0">
                <a:solidFill>
                  <a:schemeClr val="accent2"/>
                </a:solidFill>
              </a:rPr>
              <a:t> in </a:t>
            </a:r>
            <a:r>
              <a:rPr lang="fr-BE" sz="2800" b="1" dirty="0" err="1" smtClean="0">
                <a:solidFill>
                  <a:schemeClr val="accent2"/>
                </a:solidFill>
              </a:rPr>
              <a:t>volgorde</a:t>
            </a:r>
            <a:endParaRPr lang="nl-NL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88640"/>
            <a:ext cx="8640960" cy="4929187"/>
          </a:xfrm>
        </p:spPr>
        <p:txBody>
          <a:bodyPr>
            <a:noAutofit/>
          </a:bodyPr>
          <a:lstStyle/>
          <a:p>
            <a:pPr marL="533400" indent="-533400" eaLnBrk="1" hangingPunct="1">
              <a:lnSpc>
                <a:spcPts val="3200"/>
              </a:lnSpc>
              <a:buFont typeface="Wingdings" pitchFamily="2" charset="2"/>
              <a:buNone/>
            </a:pPr>
            <a:r>
              <a:rPr lang="en-US" sz="2600" b="1" u="sng" dirty="0" err="1" smtClean="0">
                <a:solidFill>
                  <a:schemeClr val="accent4"/>
                </a:solidFill>
                <a:cs typeface="Consolas" pitchFamily="49" charset="0"/>
              </a:rPr>
              <a:t>Oplossing</a:t>
            </a:r>
            <a:r>
              <a:rPr lang="en-US" sz="2600" b="1" dirty="0" smtClean="0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en-US" sz="2600" dirty="0" smtClean="0">
                <a:cs typeface="Consolas" pitchFamily="49" charset="0"/>
              </a:rPr>
              <a:t>(</a:t>
            </a:r>
            <a:r>
              <a:rPr lang="en-US" sz="2600" b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opvullen.c</a:t>
            </a:r>
            <a:r>
              <a:rPr lang="en-US" sz="2600" dirty="0" smtClean="0">
                <a:cs typeface="Consolas" pitchFamily="49" charset="0"/>
              </a:rPr>
              <a:t>)</a:t>
            </a:r>
          </a:p>
          <a:p>
            <a:pPr marL="533400" indent="-533400" eaLnBrk="1" hangingPunct="1">
              <a:lnSpc>
                <a:spcPts val="32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define MAX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10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main() {	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t[MAX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];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getal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, index,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for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=0 ;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&lt;MAX ;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scanf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("%d", &amp;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getal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 index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i-1;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	while (index&gt;=0 &amp;&amp;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getal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&lt;t[index]) {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		t[index+1] = t[index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]; index-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-;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	t[index+1] =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getal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…</a:t>
            </a:r>
          </a:p>
          <a:p>
            <a:pPr marL="533400" indent="-533400">
              <a:lnSpc>
                <a:spcPts val="3200"/>
              </a:lnSpc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}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0083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64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913161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28620"/>
            <a:ext cx="9906000" cy="90001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Eerste C-programma  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257532"/>
            <a:ext cx="8640960" cy="4536504"/>
          </a:xfrm>
        </p:spPr>
        <p:txBody>
          <a:bodyPr>
            <a:noAutofit/>
          </a:bodyPr>
          <a:lstStyle/>
          <a:p>
            <a:pPr marL="190500" lvl="1" indent="0">
              <a:lnSpc>
                <a:spcPct val="90000"/>
              </a:lnSpc>
              <a:buNone/>
            </a:pP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  </a:t>
            </a:r>
            <a:r>
              <a:rPr lang="nl-N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nl-N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erste.c</a:t>
            </a: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*/</a:t>
            </a:r>
          </a:p>
          <a:p>
            <a:pPr marL="190500" lvl="1" indent="0">
              <a:lnSpc>
                <a:spcPct val="90000"/>
              </a:lnSpc>
              <a:buNone/>
            </a:pPr>
            <a:endParaRPr lang="nl-NL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0500" lvl="1" indent="0">
              <a:lnSpc>
                <a:spcPct val="90000"/>
              </a:lnSpc>
              <a:buNone/>
            </a:pPr>
            <a:r>
              <a:rPr lang="nl-N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N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N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nl-N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nl-N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/* standard I/O */</a:t>
            </a:r>
            <a:endParaRPr lang="nl-N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0500" lvl="1" indent="0">
              <a:lnSpc>
                <a:spcPct val="90000"/>
              </a:lnSpc>
              <a:buNone/>
            </a:pPr>
            <a:endParaRPr lang="nl-N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0500" lvl="1" indent="0">
              <a:lnSpc>
                <a:spcPct val="90000"/>
              </a:lnSpc>
              <a:buNone/>
            </a:pPr>
            <a:r>
              <a:rPr lang="nl-N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  <a:endParaRPr lang="nl-N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0500" lvl="1" indent="0">
              <a:lnSpc>
                <a:spcPct val="90000"/>
              </a:lnSpc>
              <a:buNone/>
            </a:pPr>
            <a:r>
              <a:rPr lang="nl-N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("\"If at first you don't succeed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,\n");</a:t>
            </a:r>
          </a:p>
          <a:p>
            <a:pPr marL="190500" lvl="1" indent="0">
              <a:lnSpc>
                <a:spcPct val="90000"/>
              </a:lnSpc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("try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try,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try again!\"")</a:t>
            </a: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N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0500" lvl="1" indent="0">
              <a:lnSpc>
                <a:spcPct val="90000"/>
              </a:lnSpc>
              <a:buNone/>
            </a:pP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nl-N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90500" lvl="1" indent="0">
              <a:lnSpc>
                <a:spcPct val="90000"/>
              </a:lnSpc>
              <a:buNone/>
            </a:pP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72" y="4364854"/>
            <a:ext cx="5904656" cy="237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jntoelichting 2 7"/>
          <p:cNvSpPr/>
          <p:nvPr/>
        </p:nvSpPr>
        <p:spPr>
          <a:xfrm>
            <a:off x="7041232" y="980728"/>
            <a:ext cx="2664296" cy="792088"/>
          </a:xfrm>
          <a:prstGeom prst="borderCallout2">
            <a:avLst>
              <a:gd name="adj1" fmla="val 50497"/>
              <a:gd name="adj2" fmla="val -637"/>
              <a:gd name="adj3" fmla="val 61685"/>
              <a:gd name="adj4" fmla="val -22211"/>
              <a:gd name="adj5" fmla="val 122601"/>
              <a:gd name="adj6" fmla="val -19718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tx1"/>
                </a:solidFill>
              </a:rPr>
              <a:t>c</a:t>
            </a:r>
            <a:r>
              <a:rPr lang="nl-BE" sz="2400" dirty="0" err="1" smtClean="0">
                <a:solidFill>
                  <a:schemeClr val="tx1"/>
                </a:solidFill>
              </a:rPr>
              <a:t>fr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nl-BE" sz="2400" dirty="0" smtClean="0">
                <a:solidFill>
                  <a:schemeClr val="tx1"/>
                </a:solidFill>
              </a:rPr>
              <a:t> (Java)</a:t>
            </a:r>
            <a:endParaRPr lang="nl-BE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7559" y="80628"/>
            <a:ext cx="8640960" cy="38164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nl-BE" sz="2800" b="1" u="sng" dirty="0" smtClean="0">
                <a:solidFill>
                  <a:schemeClr val="accent4"/>
                </a:solidFill>
              </a:rPr>
              <a:t>Commentaar</a:t>
            </a:r>
          </a:p>
          <a:p>
            <a:pPr marL="628650" indent="-365125"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dirty="0"/>
              <a:t>w</a:t>
            </a:r>
            <a:r>
              <a:rPr lang="nl-BE" sz="2400" b="0" dirty="0" smtClean="0"/>
              <a:t>ordt genegeerd door de compiler</a:t>
            </a:r>
          </a:p>
          <a:p>
            <a:pPr marL="628650" indent="-365125"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dirty="0" smtClean="0"/>
              <a:t>2 vormen:</a:t>
            </a:r>
          </a:p>
          <a:p>
            <a:pPr marL="217488" indent="0">
              <a:buNone/>
            </a:pPr>
            <a:r>
              <a:rPr lang="nl-BE" sz="2400" b="0" dirty="0"/>
              <a:t>	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commentaar </a:t>
            </a:r>
          </a:p>
          <a:p>
            <a:pPr marL="217488" indent="0">
              <a:buNone/>
            </a:pP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(kan over meerdere regels) */</a:t>
            </a:r>
          </a:p>
          <a:p>
            <a:pPr marL="217488" indent="0">
              <a:buNone/>
            </a:pPr>
            <a:r>
              <a:rPr lang="nl-BE" sz="24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rest van de regel is commentaar</a:t>
            </a:r>
          </a:p>
          <a:p>
            <a:pPr marL="217488" indent="0">
              <a:buNone/>
            </a:pPr>
            <a:endParaRPr lang="nl-BE" sz="2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31640" y="3287276"/>
            <a:ext cx="8570802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nl-BE" sz="2800" u="sng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eturn 0 </a:t>
            </a:r>
            <a:r>
              <a:rPr lang="nl-BE" sz="2800" u="sng" dirty="0" smtClean="0">
                <a:solidFill>
                  <a:schemeClr val="accent4"/>
                </a:solidFill>
                <a:cs typeface="Consolas" panose="020B0609020204030204" pitchFamily="49" charset="0"/>
              </a:rPr>
              <a:t>(in main)</a:t>
            </a:r>
          </a:p>
          <a:p>
            <a:pPr marL="628650" indent="-365125"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dirty="0" smtClean="0"/>
              <a:t>einde succesvol programma</a:t>
            </a:r>
          </a:p>
          <a:p>
            <a:pPr marL="628650" indent="-365125"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nl-BE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eturn </a:t>
            </a:r>
            <a:r>
              <a:rPr lang="nl-BE" sz="2400" b="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andere waarde</a:t>
            </a:r>
            <a:r>
              <a:rPr lang="nl-BE" sz="2400" b="0" dirty="0" smtClean="0"/>
              <a:t>: einde programma met probleem</a:t>
            </a:r>
          </a:p>
          <a:p>
            <a:pPr marL="628650" indent="-365125">
              <a:buClr>
                <a:schemeClr val="accent2"/>
              </a:buClr>
              <a:buFont typeface="Arial" pitchFamily="34" charset="0"/>
              <a:buChar char="•"/>
            </a:pPr>
            <a:r>
              <a:rPr lang="nl-BE" sz="2400" b="0" dirty="0"/>
              <a:t>o</a:t>
            </a:r>
            <a:r>
              <a:rPr lang="nl-BE" sz="2400" b="0" dirty="0" smtClean="0"/>
              <a:t>pvragen exit status:  </a:t>
            </a:r>
          </a:p>
          <a:p>
            <a:pPr marL="263525"/>
            <a:r>
              <a:rPr lang="nl-BE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%</a:t>
            </a:r>
            <a:r>
              <a:rPr lang="nl-BE" sz="24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nl-BE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2" name="Lijntoelichting 2 1"/>
          <p:cNvSpPr/>
          <p:nvPr/>
        </p:nvSpPr>
        <p:spPr>
          <a:xfrm>
            <a:off x="5996191" y="944724"/>
            <a:ext cx="2376264" cy="792088"/>
          </a:xfrm>
          <a:prstGeom prst="borderCallout2">
            <a:avLst>
              <a:gd name="adj1" fmla="val 50497"/>
              <a:gd name="adj2" fmla="val -637"/>
              <a:gd name="adj3" fmla="val 64927"/>
              <a:gd name="adj4" fmla="val -12338"/>
              <a:gd name="adj5" fmla="val 112500"/>
              <a:gd name="adj6" fmla="val -4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tx1"/>
                </a:solidFill>
              </a:rPr>
              <a:t>n</a:t>
            </a:r>
            <a:r>
              <a:rPr lang="nl-BE" sz="2400" dirty="0" smtClean="0">
                <a:solidFill>
                  <a:schemeClr val="tx1"/>
                </a:solidFill>
              </a:rPr>
              <a:t>esten  </a:t>
            </a:r>
            <a:r>
              <a:rPr lang="nl-BE" sz="2400" dirty="0">
                <a:solidFill>
                  <a:schemeClr val="tx1"/>
                </a:solidFill>
              </a:rPr>
              <a:t>is niet toegelaten</a:t>
            </a:r>
          </a:p>
        </p:txBody>
      </p:sp>
      <p:sp>
        <p:nvSpPr>
          <p:cNvPr id="7" name="Lijntoelichting 2 6"/>
          <p:cNvSpPr/>
          <p:nvPr/>
        </p:nvSpPr>
        <p:spPr>
          <a:xfrm>
            <a:off x="6860287" y="2950664"/>
            <a:ext cx="1656184" cy="648072"/>
          </a:xfrm>
          <a:prstGeom prst="borderCallout2">
            <a:avLst>
              <a:gd name="adj1" fmla="val 50497"/>
              <a:gd name="adj2" fmla="val -637"/>
              <a:gd name="adj3" fmla="val 17307"/>
              <a:gd name="adj4" fmla="val -19239"/>
              <a:gd name="adj5" fmla="val -28595"/>
              <a:gd name="adj6" fmla="val -4942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tx1"/>
                </a:solidFill>
              </a:rPr>
              <a:t>s</a:t>
            </a:r>
            <a:r>
              <a:rPr lang="nl-BE" sz="2400" dirty="0" smtClean="0">
                <a:solidFill>
                  <a:schemeClr val="tx1"/>
                </a:solidFill>
              </a:rPr>
              <a:t>inds C99</a:t>
            </a:r>
            <a:endParaRPr lang="nl-BE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328" y="4940751"/>
            <a:ext cx="4190944" cy="172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5488" y="648679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0623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8788" y="1231424"/>
            <a:ext cx="7005735" cy="1200329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/**************************************</a:t>
            </a:r>
            <a:endParaRPr lang="nl-BE" sz="24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naam bestand </a:t>
            </a:r>
            <a:r>
              <a:rPr lang="nl-BE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korte </a:t>
            </a:r>
            <a:r>
              <a:rPr lang="nl-BE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zin over </a:t>
            </a:r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inhoud</a:t>
            </a:r>
            <a:endParaRPr lang="nl-BE" sz="24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************************************ */</a:t>
            </a:r>
            <a:endParaRPr lang="nl-BE" sz="24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78642" y="2583374"/>
            <a:ext cx="6985881" cy="46166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BE" sz="24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nl-BE" sz="24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nl-BE" sz="24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90494" y="3197439"/>
            <a:ext cx="6974029" cy="46166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declaraties variabelen/constanten]</a:t>
            </a:r>
            <a:endParaRPr lang="nl-BE" sz="24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78642" y="3811504"/>
            <a:ext cx="6985881" cy="46166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declaraties functies (a)]</a:t>
            </a:r>
            <a:endParaRPr lang="nl-BE" sz="24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18320" y="4475586"/>
            <a:ext cx="6985881" cy="193899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definities functies (b)]</a:t>
            </a:r>
          </a:p>
          <a:p>
            <a:pPr algn="l"/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algn="l"/>
            <a:r>
              <a:rPr lang="nl-BE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  <a:p>
            <a:pPr algn="l"/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nl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[definities functies (a)]</a:t>
            </a:r>
            <a:endParaRPr lang="nl-BE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Lijntoelichting 2 13"/>
          <p:cNvSpPr/>
          <p:nvPr/>
        </p:nvSpPr>
        <p:spPr>
          <a:xfrm>
            <a:off x="4651010" y="2549011"/>
            <a:ext cx="4334438" cy="493191"/>
          </a:xfrm>
          <a:prstGeom prst="borderCallout2">
            <a:avLst>
              <a:gd name="adj1" fmla="val 50497"/>
              <a:gd name="adj2" fmla="val -637"/>
              <a:gd name="adj3" fmla="val 57974"/>
              <a:gd name="adj4" fmla="val -12074"/>
              <a:gd name="adj5" fmla="val 66149"/>
              <a:gd name="adj6" fmla="val -2161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tx1"/>
                </a:solidFill>
              </a:rPr>
              <a:t>Preprocessing</a:t>
            </a:r>
            <a:r>
              <a:rPr lang="nl-BE" sz="2400" dirty="0">
                <a:solidFill>
                  <a:schemeClr val="tx1"/>
                </a:solidFill>
              </a:rPr>
              <a:t> </a:t>
            </a:r>
            <a:r>
              <a:rPr lang="nl-BE" sz="2400" dirty="0" err="1">
                <a:solidFill>
                  <a:schemeClr val="tx1"/>
                </a:solidFill>
              </a:rPr>
              <a:t>d</a:t>
            </a:r>
            <a:r>
              <a:rPr lang="nl-BE" sz="2400" dirty="0" err="1" smtClean="0">
                <a:solidFill>
                  <a:schemeClr val="tx1"/>
                </a:solidFill>
              </a:rPr>
              <a:t>irectives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15" name="Lijntoelichting 2 14"/>
          <p:cNvSpPr/>
          <p:nvPr/>
        </p:nvSpPr>
        <p:spPr>
          <a:xfrm>
            <a:off x="5336982" y="4037362"/>
            <a:ext cx="4334438" cy="2034397"/>
          </a:xfrm>
          <a:prstGeom prst="borderCallout2">
            <a:avLst>
              <a:gd name="adj1" fmla="val 50497"/>
              <a:gd name="adj2" fmla="val -637"/>
              <a:gd name="adj3" fmla="val 50670"/>
              <a:gd name="adj4" fmla="val 56"/>
              <a:gd name="adj5" fmla="val 50867"/>
              <a:gd name="adj6" fmla="val -46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400"/>
              </a:lnSpc>
            </a:pPr>
            <a:r>
              <a:rPr lang="nl-BE" sz="2400" dirty="0">
                <a:solidFill>
                  <a:schemeClr val="tx1"/>
                </a:solidFill>
              </a:rPr>
              <a:t>C is een </a:t>
            </a:r>
            <a:r>
              <a:rPr lang="nl-BE" sz="2400" dirty="0" smtClean="0">
                <a:solidFill>
                  <a:schemeClr val="tx1"/>
                </a:solidFill>
              </a:rPr>
              <a:t>procedurele taal (procedures staan centraal)</a:t>
            </a:r>
          </a:p>
          <a:p>
            <a:pPr algn="ctr">
              <a:lnSpc>
                <a:spcPts val="2600"/>
              </a:lnSpc>
            </a:pPr>
            <a:r>
              <a:rPr lang="nl-BE" sz="2400" dirty="0" smtClean="0">
                <a:solidFill>
                  <a:schemeClr val="tx1"/>
                </a:solidFill>
                <a:sym typeface="Symbol"/>
              </a:rPr>
              <a:t></a:t>
            </a:r>
            <a:endParaRPr lang="nl-BE" sz="2400" dirty="0">
              <a:solidFill>
                <a:schemeClr val="tx1"/>
              </a:solidFill>
            </a:endParaRPr>
          </a:p>
          <a:p>
            <a:pPr algn="ctr">
              <a:lnSpc>
                <a:spcPts val="34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 object georiënteerde taal (objecten staan centraal)  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D083DD-77B1-4707-AC77-0C656B0169EE}" type="slidenum">
              <a:rPr lang="nl-NL" sz="1600" smtClean="0"/>
              <a:pPr/>
              <a:t>9</a:t>
            </a:fld>
            <a:endParaRPr lang="nl-NL" sz="1600" dirty="0" smtClean="0"/>
          </a:p>
        </p:txBody>
      </p:sp>
      <p:sp>
        <p:nvSpPr>
          <p:cNvPr id="13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28620"/>
            <a:ext cx="9906000" cy="90001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Programmastructuur  </a:t>
            </a:r>
            <a:endParaRPr lang="nl-NL" sz="36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26733</TotalTime>
  <Words>2603</Words>
  <Application>Microsoft Office PowerPoint</Application>
  <PresentationFormat>A4 (210 x 297 mm)</PresentationFormat>
  <Paragraphs>775</Paragraphs>
  <Slides>64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64</vt:i4>
      </vt:variant>
    </vt:vector>
  </HeadingPairs>
  <TitlesOfParts>
    <vt:vector size="73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Kantoorthema</vt:lpstr>
      <vt:lpstr>1_Kantoorthema</vt:lpstr>
      <vt:lpstr>Hoofdstuk 1:  Basisconcepten C</vt:lpstr>
      <vt:lpstr>Inhoud</vt:lpstr>
      <vt:lpstr>Situering programmeertaal C  </vt:lpstr>
      <vt:lpstr>Populariteit programmeertaal C  (en C++)</vt:lpstr>
      <vt:lpstr>Populariteit programmeertaal C  (en C++)</vt:lpstr>
      <vt:lpstr>Inhoud</vt:lpstr>
      <vt:lpstr>Eerste C-programma  </vt:lpstr>
      <vt:lpstr>PowerPoint-presentatie</vt:lpstr>
      <vt:lpstr>Programmastructuur  </vt:lpstr>
      <vt:lpstr>PowerPoint-presentatie</vt:lpstr>
      <vt:lpstr>Inhoud</vt:lpstr>
      <vt:lpstr>Variabelen declareren  </vt:lpstr>
      <vt:lpstr>Fundamentele datatypes in C</vt:lpstr>
      <vt:lpstr>Gehele types</vt:lpstr>
      <vt:lpstr>PowerPoint-presentatie</vt:lpstr>
      <vt:lpstr>Literals</vt:lpstr>
      <vt:lpstr>PowerPoint-presentatie</vt:lpstr>
      <vt:lpstr>Constanten</vt:lpstr>
      <vt:lpstr>PowerPoint-presentatie</vt:lpstr>
      <vt:lpstr>Expliciete conversies (= casten)</vt:lpstr>
      <vt:lpstr>Inhoud</vt:lpstr>
      <vt:lpstr>Operatoren</vt:lpstr>
      <vt:lpstr>Regels  auto-(in/de)crement operatoren</vt:lpstr>
      <vt:lpstr>Inhoud</vt:lpstr>
      <vt:lpstr>Constrolestructuren</vt:lpstr>
      <vt:lpstr>switch:  syntax</vt:lpstr>
      <vt:lpstr>Voorbeeld switch</vt:lpstr>
      <vt:lpstr>Verschillen controlestructuren C en Java</vt:lpstr>
      <vt:lpstr>Inhoud</vt:lpstr>
      <vt:lpstr>uitvoer:  printf (in &lt;stdio.h&gt;) </vt:lpstr>
      <vt:lpstr>printf: voorbeeld</vt:lpstr>
      <vt:lpstr>invoer:  scanf (in &lt;stdio.h&gt;) </vt:lpstr>
      <vt:lpstr>scanf: voorbeeld</vt:lpstr>
      <vt:lpstr>getchar / putchar (in &lt;stdio.h&gt;) </vt:lpstr>
      <vt:lpstr>Inhoud</vt:lpstr>
      <vt:lpstr>PowerPoint-presentatie</vt:lpstr>
      <vt:lpstr>PowerPoint-presentatie</vt:lpstr>
      <vt:lpstr>PowerPoint-presentatie</vt:lpstr>
      <vt:lpstr>voorbeeld</vt:lpstr>
      <vt:lpstr>PowerPoint-presentatie</vt:lpstr>
      <vt:lpstr>Opmerking: waarom is  x*x*x  NIET gelijk aan      pow(x,3) (uit &lt;math.h&gt;) ?</vt:lpstr>
      <vt:lpstr>PowerPoint-presentatie</vt:lpstr>
      <vt:lpstr>voorbeeld</vt:lpstr>
      <vt:lpstr>Recursieve functies</vt:lpstr>
      <vt:lpstr>Voorbeeld: berekening faculteit</vt:lpstr>
      <vt:lpstr>Recursie versus iteratie?</vt:lpstr>
      <vt:lpstr>Oefening 1</vt:lpstr>
      <vt:lpstr>Structuur recursieve algoritmen</vt:lpstr>
      <vt:lpstr>Oefening  2: wat is de uitvoer? </vt:lpstr>
      <vt:lpstr>Oefening  3: wat is de uitvoer? </vt:lpstr>
      <vt:lpstr>Inhoud</vt:lpstr>
      <vt:lpstr>Wat zijn arrays?</vt:lpstr>
      <vt:lpstr>Declaratie van een array </vt:lpstr>
      <vt:lpstr>Gebruik van de array</vt:lpstr>
      <vt:lpstr>Initialisatie bij declaratie van arrays</vt:lpstr>
      <vt:lpstr>Arrays als functieparameters </vt:lpstr>
      <vt:lpstr>PowerPoint-presentatie</vt:lpstr>
      <vt:lpstr>PowerPoint-presentatie</vt:lpstr>
      <vt:lpstr> Toepassingen op arrays</vt:lpstr>
      <vt:lpstr>Oplossing:  regel van Horner</vt:lpstr>
      <vt:lpstr>Toepassing 2: lineair zoeken in een ongesorteerde array</vt:lpstr>
      <vt:lpstr>PowerPoint-presentatie</vt:lpstr>
      <vt:lpstr>Toepassing 3: array opvullen in volgorde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Helga Naessens</dc:creator>
  <cp:lastModifiedBy>Helga</cp:lastModifiedBy>
  <cp:revision>483</cp:revision>
  <cp:lastPrinted>2015-09-21T08:15:14Z</cp:lastPrinted>
  <dcterms:created xsi:type="dcterms:W3CDTF">2003-09-29T11:12:20Z</dcterms:created>
  <dcterms:modified xsi:type="dcterms:W3CDTF">2017-09-25T18:27:43Z</dcterms:modified>
</cp:coreProperties>
</file>