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63" r:id="rId3"/>
    <p:sldId id="264" r:id="rId4"/>
    <p:sldId id="281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8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64F0"/>
    <a:srgbClr val="7BFFBD"/>
    <a:srgbClr val="83F0F8"/>
    <a:srgbClr val="E78CEF"/>
    <a:srgbClr val="73FF27"/>
    <a:srgbClr val="FF648C"/>
    <a:srgbClr val="7B9B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3" autoAdjust="0"/>
    <p:restoredTop sz="86368" autoAdjust="0"/>
  </p:normalViewPr>
  <p:slideViewPr>
    <p:cSldViewPr snapToGrid="0">
      <p:cViewPr varScale="1">
        <p:scale>
          <a:sx n="130" d="100"/>
          <a:sy n="130" d="100"/>
        </p:scale>
        <p:origin x="-19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1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-335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A2797-4D26-433F-B00B-49C580A579E9}" type="datetimeFigureOut">
              <a:rPr lang="nl-BE" smtClean="0"/>
              <a:pPr/>
              <a:t>24/11/2017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9DF37-7BA4-4E55-AEE0-4800190254CB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5ECAA-4294-4B81-A684-8A7BDC8B79A9}" type="datetimeFigureOut">
              <a:rPr lang="nl-BE" smtClean="0"/>
              <a:pPr/>
              <a:t>24/11/2017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280F2-18C0-4144-A025-301E5D781B55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21</a:t>
            </a:fld>
            <a:endParaRPr lang="nl-B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22</a:t>
            </a:fld>
            <a:endParaRPr lang="nl-B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23</a:t>
            </a:fld>
            <a:endParaRPr lang="nl-B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24</a:t>
            </a:fld>
            <a:endParaRPr lang="nl-B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25</a:t>
            </a:fld>
            <a:endParaRPr lang="nl-B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26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24/11/2017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24/11/2017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24/11/2017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>
            <a:lvl1pPr marL="3636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1pPr>
            <a:lvl2pPr marL="7308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2pPr>
            <a:lvl3pPr marL="10980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3pPr>
            <a:lvl4pPr marL="14616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4pPr>
            <a:lvl5pPr marL="18288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24/11/2017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24/11/2017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24/11/2017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24/11/2017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24/11/2017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24/11/2017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24/11/2017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86E60-0951-4760-BA86-9115166545AD}" type="datetimeFigureOut">
              <a:rPr lang="nl-BE" smtClean="0"/>
              <a:pPr/>
              <a:t>24/11/2017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eb.bentley.edu/empl/c/ncarter/vgt/gallery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Discrete wiskunde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1200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1 Velden</a:t>
            </a: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2 Grafen</a:t>
            </a: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3 Groepen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3.0  Proloog</a:t>
            </a:r>
          </a:p>
          <a:p>
            <a:pPr lvl="1"/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3.1  Cayley-diagrammen</a:t>
            </a:r>
          </a:p>
          <a:p>
            <a:pPr lvl="1"/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3.2  Banen en cykelgrafen</a:t>
            </a:r>
          </a:p>
          <a:p>
            <a:pPr lvl="1"/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3.3 (niet-)Abelse groepen</a:t>
            </a:r>
          </a:p>
          <a:p>
            <a:pPr lvl="1"/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3.4</a:t>
            </a:r>
            <a:r>
              <a:rPr lang="nl-BE" baseline="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 Dihedrale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groepen</a:t>
            </a:r>
            <a:endParaRPr lang="nl-BE" baseline="0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pPr lvl="1"/>
            <a:r>
              <a:rPr lang="nl-BE" baseline="0" smtClean="0">
                <a:latin typeface="Courier New"/>
                <a:cs typeface="Courier New"/>
                <a:sym typeface="Mathematica3Mono"/>
              </a:rPr>
              <a:t>3.5  Permutatiegroepen</a:t>
            </a:r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3.6  Subgroepen en cosets</a:t>
            </a:r>
            <a:endParaRPr lang="nl-BE" baseline="0" smtClean="0">
              <a:latin typeface="Courier New"/>
              <a:cs typeface="Courier New"/>
              <a:sym typeface="Mathematica3Mono"/>
            </a:endParaRPr>
          </a:p>
          <a:p>
            <a:pPr lvl="1"/>
            <a:r>
              <a:rPr lang="nl-BE" baseline="0" smtClean="0">
                <a:latin typeface="Courier New"/>
                <a:cs typeface="Courier New"/>
                <a:sym typeface="Mathematica3Mono"/>
              </a:rPr>
              <a:t>3.7  Direct product</a:t>
            </a:r>
          </a:p>
          <a:p>
            <a:pPr lvl="1"/>
            <a:r>
              <a:rPr lang="nl-BE" baseline="0" smtClean="0">
                <a:latin typeface="Courier New"/>
                <a:cs typeface="Courier New"/>
                <a:sym typeface="Mathematica3Mono"/>
              </a:rPr>
              <a:t>3.8  Quotientgroepen</a:t>
            </a:r>
          </a:p>
          <a:p>
            <a:pPr lvl="1"/>
            <a:r>
              <a:rPr lang="nl-BE" baseline="0" smtClean="0">
                <a:latin typeface="Courier New"/>
                <a:cs typeface="Courier New"/>
                <a:sym typeface="Mathematica3Mono"/>
              </a:rPr>
              <a:t>3.9  Conjugatieklassen</a:t>
            </a:r>
          </a:p>
          <a:p>
            <a:pPr lvl="1"/>
            <a:r>
              <a:rPr lang="nl-BE" baseline="0" smtClean="0">
                <a:latin typeface="Courier New"/>
                <a:cs typeface="Courier New"/>
                <a:sym typeface="Mathematica3Mono"/>
              </a:rPr>
              <a:t>3.10 Commutatoren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3.11 Burnside-Polya telproblemen</a:t>
            </a:r>
            <a:endParaRPr lang="nl-BE" baseline="0" smtClean="0">
              <a:latin typeface="Courier New"/>
              <a:cs typeface="Courier New"/>
              <a:sym typeface="Mathematica3Mono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6497" y="1151323"/>
            <a:ext cx="3421468" cy="487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1401" y="1813014"/>
            <a:ext cx="4255763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489" y="1813014"/>
            <a:ext cx="432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3.1 Cayley-diagrammen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alternerende group A</a:t>
            </a:r>
            <a:r>
              <a:rPr lang="nl-BE" baseline="-25000" smtClean="0">
                <a:latin typeface="Courier New"/>
                <a:cs typeface="Courier New"/>
                <a:sym typeface="Mathematica3Mono"/>
              </a:rPr>
              <a:t>5</a:t>
            </a: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Symbol"/>
              </a:rPr>
              <a:t>                      </a:t>
            </a:r>
            <a:r>
              <a:rPr lang="nl-BE" sz="400" smtClean="0">
                <a:solidFill>
                  <a:srgbClr val="00FF00"/>
                </a:solidFill>
                <a:latin typeface="Courier New"/>
                <a:cs typeface="Courier New"/>
                <a:sym typeface="Symbol"/>
              </a:rPr>
              <a:t>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Symbol"/>
              </a:rPr>
              <a:t></a:t>
            </a: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                                 </a:t>
            </a:r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658" y="802001"/>
            <a:ext cx="4391459" cy="393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4167" y="2520545"/>
            <a:ext cx="389890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00074" y="845091"/>
            <a:ext cx="2443399" cy="255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3.2 Banen en cykelgrafen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Symbol"/>
              </a:rPr>
              <a:t>                  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Symbol"/>
              </a:rPr>
              <a:t></a:t>
            </a: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Symbol"/>
              </a:rPr>
              <a:t>                                </a:t>
            </a: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Symbol"/>
              </a:rPr>
              <a:t>baan</a:t>
            </a:r>
            <a:r>
              <a:rPr lang="nl-BE" smtClean="0">
                <a:latin typeface="Courier New"/>
                <a:cs typeface="Courier New"/>
                <a:sym typeface="Symbol"/>
              </a:rPr>
              <a:t> (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Symbol"/>
              </a:rPr>
              <a:t>orbit</a:t>
            </a:r>
            <a:r>
              <a:rPr lang="nl-BE" smtClean="0">
                <a:latin typeface="Courier New"/>
                <a:cs typeface="Courier New"/>
                <a:sym typeface="Symbol"/>
              </a:rPr>
              <a:t>): verzameling</a:t>
            </a:r>
          </a:p>
          <a:p>
            <a:r>
              <a:rPr lang="nl-BE" smtClean="0">
                <a:latin typeface="Courier New"/>
                <a:cs typeface="Courier New"/>
                <a:sym typeface="Symbol"/>
              </a:rPr>
              <a:t>elementen gegenereerd door</a:t>
            </a:r>
          </a:p>
          <a:p>
            <a:r>
              <a:rPr lang="nl-BE" smtClean="0">
                <a:latin typeface="Courier New"/>
                <a:cs typeface="Courier New"/>
                <a:sym typeface="Symbol"/>
              </a:rPr>
              <a:t>één specifiek element</a:t>
            </a:r>
          </a:p>
          <a:p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Symbol"/>
              </a:rPr>
              <a:t>cykelgraaf</a:t>
            </a:r>
            <a:r>
              <a:rPr lang="nl-BE" smtClean="0">
                <a:latin typeface="Courier New"/>
                <a:cs typeface="Courier New"/>
                <a:sym typeface="Symbol"/>
              </a:rPr>
              <a:t>: voorstelling van</a:t>
            </a:r>
          </a:p>
          <a:p>
            <a:r>
              <a:rPr lang="nl-BE" smtClean="0">
                <a:latin typeface="Courier New"/>
                <a:cs typeface="Courier New"/>
                <a:sym typeface="Symbol"/>
              </a:rPr>
              <a:t>de banen van alle elementen</a:t>
            </a:r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7191" y="2272750"/>
            <a:ext cx="3521413" cy="326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646" y="1559226"/>
            <a:ext cx="5113290" cy="510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3.2 Banen en cykelgrafen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1200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cyclische groepen</a:t>
            </a: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Symbol"/>
              </a:rPr>
              <a:t>                          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Symbol"/>
              </a:rPr>
              <a:t></a:t>
            </a:r>
            <a:endParaRPr lang="nl-BE" smtClean="0">
              <a:latin typeface="Courier New"/>
              <a:cs typeface="Courier New"/>
              <a:sym typeface="Mathematica3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3.2 Banen en cykelgrafen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>
                <a:latin typeface="Courier New"/>
                <a:cs typeface="Courier New"/>
                <a:sym typeface="Mathematica3Mono"/>
              </a:rPr>
              <a:t>direct product C</a:t>
            </a:r>
            <a:r>
              <a:rPr lang="nl-BE" baseline="-25000" smtClean="0">
                <a:latin typeface="Courier New"/>
                <a:cs typeface="Courier New"/>
                <a:sym typeface="Mathematica3Mono"/>
              </a:rPr>
              <a:t>3</a:t>
            </a:r>
            <a:r>
              <a:rPr lang="nl-BE" smtClean="0">
                <a:latin typeface="Courier New"/>
                <a:cs typeface="Courier New"/>
                <a:sym typeface="Symbol"/>
              </a:rPr>
              <a:t>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C</a:t>
            </a:r>
            <a:r>
              <a:rPr lang="nl-BE" baseline="-25000" smtClean="0">
                <a:latin typeface="Courier New"/>
                <a:cs typeface="Courier New"/>
                <a:sym typeface="Mathematica3Mono"/>
              </a:rPr>
              <a:t>3</a:t>
            </a:r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890" y="1249395"/>
            <a:ext cx="802005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890" y="1249395"/>
            <a:ext cx="802005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7890" y="1249395"/>
            <a:ext cx="802005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7890" y="1249395"/>
            <a:ext cx="802005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2460" y="1628573"/>
            <a:ext cx="4639080" cy="470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3.3 (niet-)Abelse groepen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herkennen commutativiteit in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groepstabel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:</a:t>
            </a:r>
          </a:p>
          <a:p>
            <a:endParaRPr lang="nl-BE" sz="1200" smtClean="0">
              <a:latin typeface="Courier New"/>
              <a:cs typeface="Courier New"/>
              <a:sym typeface="Mathematica3Mono"/>
            </a:endParaRPr>
          </a:p>
          <a:p>
            <a:r>
              <a:rPr lang="nl-BE" sz="3200" smtClean="0">
                <a:latin typeface="Courier New"/>
                <a:cs typeface="Courier New"/>
                <a:sym typeface="Mathematica3Mono"/>
              </a:rPr>
              <a:t>              </a:t>
            </a:r>
            <a:r>
              <a:rPr lang="nl-BE" sz="200" smtClean="0">
                <a:latin typeface="Courier New"/>
                <a:cs typeface="Courier New"/>
                <a:sym typeface="Mathematica3Mono"/>
              </a:rPr>
              <a:t> </a:t>
            </a:r>
            <a:r>
              <a:rPr lang="nl-BE" sz="320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  <a:sym typeface="Mathematica3Mono"/>
              </a:rPr>
              <a:t>a</a:t>
            </a:r>
            <a:r>
              <a:rPr lang="nl-BE" sz="3200" smtClean="0">
                <a:latin typeface="Courier New"/>
                <a:cs typeface="Courier New"/>
                <a:sym typeface="Mathematica3Mono"/>
              </a:rPr>
              <a:t>    </a:t>
            </a:r>
            <a:r>
              <a:rPr lang="nl-BE" sz="2800" smtClean="0">
                <a:latin typeface="Courier New"/>
                <a:cs typeface="Courier New"/>
                <a:sym typeface="Mathematica3Mono"/>
              </a:rPr>
              <a:t> </a:t>
            </a:r>
            <a:r>
              <a:rPr lang="nl-BE" sz="1400" smtClean="0">
                <a:latin typeface="Courier New"/>
                <a:cs typeface="Courier New"/>
                <a:sym typeface="Mathematica3Mono"/>
              </a:rPr>
              <a:t> </a:t>
            </a:r>
            <a:r>
              <a:rPr lang="nl-BE" sz="3200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b</a:t>
            </a:r>
          </a:p>
          <a:p>
            <a:endParaRPr lang="nl-BE" sz="2000" smtClean="0">
              <a:latin typeface="Courier New"/>
              <a:cs typeface="Courier New"/>
              <a:sym typeface="Mathematica3Mono"/>
            </a:endParaRPr>
          </a:p>
          <a:p>
            <a:endParaRPr lang="nl-BE" sz="3200" smtClean="0">
              <a:latin typeface="Courier New"/>
              <a:cs typeface="Courier New"/>
              <a:sym typeface="Mathematica3Mono"/>
            </a:endParaRPr>
          </a:p>
          <a:p>
            <a:endParaRPr lang="nl-BE" sz="1400" smtClean="0">
              <a:latin typeface="Courier New"/>
              <a:cs typeface="Courier New"/>
              <a:sym typeface="Mathematica3Mono"/>
            </a:endParaRPr>
          </a:p>
          <a:p>
            <a:r>
              <a:rPr lang="nl-BE" sz="3200" smtClean="0">
                <a:latin typeface="Courier New"/>
                <a:cs typeface="Courier New"/>
                <a:sym typeface="Mathematica3Mono"/>
              </a:rPr>
              <a:t>      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</a:t>
            </a:r>
            <a:r>
              <a:rPr lang="nl-BE" sz="320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  <a:sym typeface="Mathematica3Mono"/>
              </a:rPr>
              <a:t>a</a:t>
            </a:r>
            <a:r>
              <a:rPr lang="nl-BE" sz="3200" smtClean="0">
                <a:latin typeface="Courier New"/>
                <a:cs typeface="Courier New"/>
                <a:sym typeface="Mathematica3Mono"/>
              </a:rPr>
              <a:t>    </a:t>
            </a:r>
            <a:r>
              <a:rPr lang="nl-BE" sz="2800" smtClean="0">
                <a:latin typeface="Courier New"/>
                <a:cs typeface="Courier New"/>
                <a:sym typeface="Mathematica3Mono"/>
              </a:rPr>
              <a:t>       </a:t>
            </a:r>
            <a:r>
              <a:rPr lang="nl-BE" sz="200" smtClean="0">
                <a:latin typeface="Courier New"/>
                <a:cs typeface="Courier New"/>
                <a:sym typeface="Mathematica3Mono"/>
              </a:rPr>
              <a:t>                 </a:t>
            </a:r>
            <a:r>
              <a:rPr lang="nl-BE" sz="320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  <a:sym typeface="Mathematica3Mono"/>
              </a:rPr>
              <a:t>a</a:t>
            </a:r>
            <a:r>
              <a:rPr lang="nl-BE" sz="3200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b</a:t>
            </a:r>
          </a:p>
          <a:p>
            <a:pPr>
              <a:spcBef>
                <a:spcPts val="1200"/>
              </a:spcBef>
            </a:pPr>
            <a:r>
              <a:rPr lang="nl-BE" sz="280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                     </a:t>
            </a:r>
            <a:r>
              <a:rPr lang="nl-BE" sz="2800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= Abels</a:t>
            </a:r>
          </a:p>
          <a:p>
            <a:r>
              <a:rPr lang="nl-BE" sz="280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                   ≠ niet-Abels</a:t>
            </a:r>
          </a:p>
          <a:p>
            <a:pPr>
              <a:spcBef>
                <a:spcPts val="600"/>
              </a:spcBef>
            </a:pPr>
            <a:r>
              <a:rPr lang="nl-BE" sz="3200" smtClean="0">
                <a:latin typeface="Courier New"/>
                <a:cs typeface="Courier New"/>
                <a:sym typeface="Mathematica3Mono"/>
              </a:rPr>
              <a:t>        </a:t>
            </a:r>
            <a:r>
              <a:rPr lang="nl-BE" sz="3200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b</a:t>
            </a:r>
            <a:r>
              <a:rPr lang="nl-BE" sz="3200" smtClean="0">
                <a:latin typeface="Courier New"/>
                <a:cs typeface="Courier New"/>
                <a:sym typeface="Mathematica3Mono"/>
              </a:rPr>
              <a:t>   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</a:t>
            </a:r>
            <a:r>
              <a:rPr lang="nl-BE" sz="3200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b</a:t>
            </a:r>
            <a:r>
              <a:rPr lang="nl-BE" sz="320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  <a:sym typeface="Mathematica3Mono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3.3 (niet-)Abelse groepen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herkennen commutativiteit in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Caley-diagram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:</a:t>
            </a: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       </a:t>
            </a:r>
            <a:r>
              <a:rPr lang="nl-BE" sz="1000" smtClean="0">
                <a:latin typeface="Courier New"/>
                <a:cs typeface="Courier New"/>
                <a:sym typeface="Mathematica3Mono"/>
              </a:rPr>
              <a:t>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Abels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                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niet-Abels</a:t>
            </a:r>
            <a:endParaRPr lang="nl-BE" smtClean="0">
              <a:latin typeface="Courier New"/>
              <a:cs typeface="Courier New"/>
              <a:sym typeface="Mathematica3Mono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8499" y="1871923"/>
            <a:ext cx="18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1184" y="1871923"/>
            <a:ext cx="2097392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425" y="4211417"/>
            <a:ext cx="9072000" cy="21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425" y="4211417"/>
            <a:ext cx="9072000" cy="21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3.3 (niet-)Abelse groepen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1200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voorbeeld niet-Abelse groep van orde 21, </a:t>
            </a:r>
            <a:r>
              <a:rPr lang="nl-BE" smtClean="0">
                <a:sym typeface="Symbol"/>
              </a:rPr>
              <a:t>C</a:t>
            </a:r>
            <a:r>
              <a:rPr lang="nl-BE" baseline="-25000" smtClean="0">
                <a:sym typeface="Symbol"/>
              </a:rPr>
              <a:t>7</a:t>
            </a:r>
            <a:r>
              <a:rPr lang="nl-BE" smtClean="0">
                <a:latin typeface="Mathematica3Mono" pitchFamily="2" charset="2"/>
                <a:sym typeface="Mathematica5Mono"/>
              </a:rPr>
              <a:t></a:t>
            </a:r>
            <a:r>
              <a:rPr lang="nl-BE" smtClean="0">
                <a:sym typeface="Symbol"/>
              </a:rPr>
              <a:t>C</a:t>
            </a:r>
            <a:r>
              <a:rPr lang="nl-BE" baseline="-25000" smtClean="0">
                <a:sym typeface="Symbol"/>
              </a:rPr>
              <a:t>3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:</a:t>
            </a:r>
            <a:endParaRPr lang="nl-BE" smtClean="0">
              <a:latin typeface="Courier New"/>
              <a:cs typeface="Courier New"/>
              <a:sym typeface="Mathematica3Mono"/>
            </a:endParaRPr>
          </a:p>
        </p:txBody>
      </p:sp>
      <p:pic>
        <p:nvPicPr>
          <p:cNvPr id="6" name="Content Placeholder 13" descr="http://web.bentley.edu/empl/c/ncarter/vgt/images/cd-any21-3.png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8884" y="1485091"/>
            <a:ext cx="5206232" cy="5158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44" y="1326475"/>
            <a:ext cx="8977313" cy="549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3.3 (niet-)Abelse groepen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1200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cykelgrafen van enkele Abelse groepen</a:t>
            </a: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                                       C</a:t>
            </a:r>
            <a:r>
              <a:rPr lang="nl-BE" baseline="-2500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2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Symbol"/>
              </a:rPr>
              <a:t>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C</a:t>
            </a:r>
            <a:r>
              <a:rPr lang="nl-BE" baseline="-2500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10</a:t>
            </a:r>
          </a:p>
          <a:p>
            <a:endParaRPr lang="nl-BE" baseline="-25000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baseline="-25000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baseline="-25000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baseline="-25000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baseline="-25000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baseline="-25000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baseline="-25000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  C</a:t>
            </a:r>
            <a:r>
              <a:rPr lang="nl-BE" baseline="-2500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4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Symbol"/>
              </a:rPr>
              <a:t>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C</a:t>
            </a:r>
            <a:r>
              <a:rPr lang="nl-BE" baseline="-2500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4</a:t>
            </a:r>
            <a:endParaRPr lang="nl-BE" smtClean="0">
              <a:latin typeface="Courier New"/>
              <a:cs typeface="Courier New"/>
              <a:sym typeface="Mathematica3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3.4 Dihedrale groepen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cyclische groepen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beschrijven objecten die enkel symmetrisch zijn met betrekking tot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rotaties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</a:t>
            </a:r>
            <a:endParaRPr lang="nl-BE" sz="3600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z="3600" smtClean="0">
              <a:latin typeface="Courier New"/>
              <a:cs typeface="Courier New"/>
              <a:sym typeface="Mathematica3Mono"/>
            </a:endParaRPr>
          </a:p>
          <a:p>
            <a:pPr marL="72000"/>
            <a:r>
              <a:rPr lang="nl-BE" smtClean="0">
                <a:latin typeface="Courier New"/>
                <a:cs typeface="Courier New"/>
                <a:sym typeface="Mathematica3Mono"/>
              </a:rPr>
              <a:t>   na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rotatie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neemt</a:t>
            </a:r>
          </a:p>
          <a:p>
            <a:pPr marL="72000"/>
            <a:r>
              <a:rPr lang="nl-BE" smtClean="0">
                <a:latin typeface="Courier New"/>
                <a:cs typeface="Courier New"/>
                <a:sym typeface="Mathematica3Mono"/>
              </a:rPr>
              <a:t>het object dezelfde</a:t>
            </a:r>
          </a:p>
          <a:p>
            <a:pPr marL="72000"/>
            <a:r>
              <a:rPr lang="nl-BE" smtClean="0">
                <a:latin typeface="Courier New"/>
                <a:cs typeface="Courier New"/>
                <a:sym typeface="Mathematica3Mono"/>
              </a:rPr>
              <a:t>          ruimte in,</a:t>
            </a:r>
          </a:p>
          <a:p>
            <a:pPr marL="72000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72000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72000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72000"/>
            <a:endParaRPr lang="nl-BE" sz="1600" smtClean="0">
              <a:latin typeface="Courier New"/>
              <a:cs typeface="Courier New"/>
              <a:sym typeface="Mathematica3Mono"/>
            </a:endParaRPr>
          </a:p>
          <a:p>
            <a:pPr marL="72000"/>
            <a:r>
              <a:rPr lang="nl-BE" smtClean="0">
                <a:latin typeface="Courier New"/>
                <a:cs typeface="Courier New"/>
                <a:sym typeface="Mathematica3Mono"/>
              </a:rPr>
              <a:t>      na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spiegeling</a:t>
            </a:r>
          </a:p>
          <a:p>
            <a:pPr marL="72000"/>
            <a:r>
              <a:rPr lang="nl-BE" smtClean="0">
                <a:latin typeface="Courier New"/>
                <a:cs typeface="Courier New"/>
                <a:sym typeface="Mathematica3Mono"/>
              </a:rPr>
              <a:t>        echter niet</a:t>
            </a:r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116800"/>
            <a:ext cx="5334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333" y="2116800"/>
            <a:ext cx="5333334" cy="44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3.4 Dihedrale groepen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om objecten te beschrijven, zoals regelmatige veelhoeken met n zijden,</a:t>
            </a:r>
          </a:p>
          <a:p>
            <a:endParaRPr lang="nl-BE" sz="1200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z="1200" smtClean="0">
              <a:latin typeface="Courier New"/>
              <a:cs typeface="Courier New"/>
              <a:sym typeface="Mathematica3Mono"/>
            </a:endParaRPr>
          </a:p>
          <a:p>
            <a:endParaRPr lang="nl-BE" sz="1200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die zowel symmetrisch zijn met betrekking tot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rotaties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als tot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spiegelingen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,</a:t>
            </a:r>
          </a:p>
          <a:p>
            <a:endParaRPr lang="nl-BE" sz="1800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z="1200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zijn de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dihedrale groepen D</a:t>
            </a:r>
            <a:r>
              <a:rPr lang="nl-BE" baseline="-2500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n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(orde 2n) vereist</a:t>
            </a:r>
          </a:p>
        </p:txBody>
      </p:sp>
      <p:pic>
        <p:nvPicPr>
          <p:cNvPr id="6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048" y="2016615"/>
            <a:ext cx="8761905" cy="124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1294" y="4411164"/>
            <a:ext cx="8761413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3.1 Cayley-diagrammen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gekende begrippen (uit de voorbereiding §1):</a:t>
            </a:r>
          </a:p>
          <a:p>
            <a:pPr marL="720000" lvl="1" indent="-360000">
              <a:buFont typeface="Arial" pitchFamily="34" charset="0"/>
              <a:buChar char="•"/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verzameling interagerende elementen</a:t>
            </a:r>
          </a:p>
          <a:p>
            <a:pPr marL="720000" lvl="1" indent="-360000">
              <a:buFont typeface="Arial" pitchFamily="34" charset="0"/>
              <a:buChar char="•"/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interactie voldoet aan groepsaxioma’s</a:t>
            </a:r>
          </a:p>
          <a:p>
            <a:pPr marL="720000" lvl="1" indent="-360000">
              <a:buFont typeface="Arial" pitchFamily="34" charset="0"/>
              <a:buChar char="•"/>
            </a:pP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groepstabellen</a:t>
            </a:r>
          </a:p>
          <a:p>
            <a:pPr marL="720000" lvl="1" indent="-360000">
              <a:buFont typeface="Arial" pitchFamily="34" charset="0"/>
              <a:buChar char="•"/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facultatieve commutativiteit (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abelse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groepen)</a:t>
            </a:r>
          </a:p>
          <a:p>
            <a:pPr marL="720000" lvl="1" indent="-360000">
              <a:buFont typeface="Arial" pitchFamily="34" charset="0"/>
              <a:buChar char="•"/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isomorfe groepen</a:t>
            </a:r>
          </a:p>
          <a:p>
            <a:pPr marL="720000" lvl="1" indent="-360000">
              <a:buFont typeface="Arial" pitchFamily="34" charset="0"/>
              <a:buChar char="•"/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beperkt aantal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discrete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groepen (orde n)</a:t>
            </a:r>
          </a:p>
          <a:p>
            <a:pPr marL="720000" lvl="1" indent="-360000">
              <a:buFont typeface="Arial" pitchFamily="34" charset="0"/>
              <a:buChar char="•"/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orde van een element deelt orde van de groep</a:t>
            </a:r>
          </a:p>
          <a:p>
            <a:pPr marL="720000" lvl="1" indent="-360000">
              <a:buFont typeface="Arial" pitchFamily="34" charset="0"/>
              <a:buChar char="•"/>
            </a:pP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generatoren</a:t>
            </a:r>
          </a:p>
          <a:p>
            <a:pPr marL="720000" lvl="1" indent="-360000">
              <a:buFont typeface="Arial" pitchFamily="34" charset="0"/>
              <a:buChar char="•"/>
            </a:pP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cyclische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groepen</a:t>
            </a:r>
          </a:p>
          <a:p>
            <a:pPr lvl="2"/>
            <a:r>
              <a:rPr lang="nl-BE" smtClean="0">
                <a:latin typeface="Courier New"/>
                <a:cs typeface="Courier New"/>
                <a:sym typeface="Symbol"/>
              </a:rPr>
              <a:t>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primitief element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, en dan meteen </a:t>
            </a:r>
            <a:r>
              <a:rPr lang="nl-BE" smtClean="0">
                <a:latin typeface="Courier New"/>
                <a:cs typeface="Courier New"/>
                <a:sym typeface="Symbol"/>
              </a:rPr>
              <a:t>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(n)</a:t>
            </a:r>
          </a:p>
          <a:p>
            <a:pPr lvl="2"/>
            <a:r>
              <a:rPr lang="nl-BE" smtClean="0">
                <a:latin typeface="Courier New"/>
                <a:cs typeface="Courier New"/>
                <a:sym typeface="Mathematica3Mono"/>
              </a:rPr>
              <a:t>orde primitief element = orde groep</a:t>
            </a:r>
          </a:p>
          <a:p>
            <a:pPr lvl="2"/>
            <a:r>
              <a:rPr lang="nl-BE" smtClean="0">
                <a:latin typeface="Courier New"/>
                <a:cs typeface="Courier New"/>
                <a:sym typeface="Mathematica3Mono"/>
              </a:rPr>
              <a:t>primitief element = generator van groep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3.4 Dihedrale groepen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het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Cayley-diagram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van D</a:t>
            </a:r>
            <a:r>
              <a:rPr lang="nl-BE" baseline="-25000" smtClean="0">
                <a:latin typeface="Courier New"/>
                <a:cs typeface="Courier New"/>
                <a:sym typeface="Mathematica3Mono"/>
              </a:rPr>
              <a:t>n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vertoont twee cyclische ringen, in tegengestelde zin</a:t>
            </a: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     </a:t>
            </a:r>
            <a:r>
              <a:rPr lang="nl-BE" sz="1400" smtClean="0">
                <a:latin typeface="Courier New"/>
                <a:cs typeface="Courier New"/>
                <a:sym typeface="Mathematica3Mono"/>
              </a:rPr>
              <a:t>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D</a:t>
            </a:r>
            <a:r>
              <a:rPr lang="nl-BE" baseline="-25000" smtClean="0">
                <a:latin typeface="Courier New"/>
                <a:cs typeface="Courier New"/>
                <a:sym typeface="Mathematica3Mono"/>
              </a:rPr>
              <a:t>3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              D</a:t>
            </a:r>
            <a:r>
              <a:rPr lang="nl-BE" baseline="-25000" smtClean="0">
                <a:latin typeface="Courier New"/>
                <a:cs typeface="Courier New"/>
                <a:sym typeface="Mathematica3Mono"/>
              </a:rPr>
              <a:t>5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              D</a:t>
            </a:r>
            <a:r>
              <a:rPr lang="nl-BE" baseline="-25000" smtClean="0">
                <a:latin typeface="Courier New"/>
                <a:cs typeface="Courier New"/>
                <a:sym typeface="Mathematica3Mono"/>
              </a:rPr>
              <a:t>n</a:t>
            </a:r>
            <a:endParaRPr lang="nl-BE" sz="1200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waardoor de elementen van D</a:t>
            </a:r>
            <a:r>
              <a:rPr lang="nl-BE" baseline="-25000" smtClean="0">
                <a:latin typeface="Courier New"/>
                <a:cs typeface="Courier New"/>
                <a:sym typeface="Mathematica3Mono"/>
              </a:rPr>
              <a:t>n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tot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twee categorieën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behoren: de baan van r, en de overige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5" y="1988598"/>
            <a:ext cx="9009063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3.4 Dihedrale groepen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180000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108000"/>
            <a:endParaRPr lang="nl-BE" sz="2000" smtClean="0">
              <a:latin typeface="Courier New"/>
              <a:cs typeface="Courier New"/>
              <a:sym typeface="Mathematica3Mono"/>
            </a:endParaRPr>
          </a:p>
          <a:p>
            <a:pPr marL="108000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108000"/>
            <a:r>
              <a:rPr lang="nl-BE" smtClean="0">
                <a:latin typeface="Courier New"/>
                <a:cs typeface="Courier New"/>
                <a:sym typeface="Mathematica3Mono"/>
              </a:rPr>
              <a:t>de twee categorieën</a:t>
            </a:r>
          </a:p>
          <a:p>
            <a:pPr marL="108000"/>
            <a:r>
              <a:rPr lang="nl-BE" smtClean="0">
                <a:latin typeface="Courier New"/>
                <a:cs typeface="Courier New"/>
                <a:sym typeface="Mathematica3Mono"/>
              </a:rPr>
              <a:t>komen ook tot uiting </a:t>
            </a:r>
          </a:p>
          <a:p>
            <a:pPr marL="108000"/>
            <a:r>
              <a:rPr lang="nl-BE" smtClean="0">
                <a:latin typeface="Courier New"/>
                <a:cs typeface="Courier New"/>
                <a:sym typeface="Mathematica3Mono"/>
              </a:rPr>
              <a:t>in de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groepstabel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,</a:t>
            </a:r>
          </a:p>
          <a:p>
            <a:pPr marL="108000"/>
            <a:r>
              <a:rPr lang="nl-BE" smtClean="0">
                <a:latin typeface="Courier New"/>
                <a:cs typeface="Courier New"/>
                <a:sym typeface="Mathematica3Mono"/>
              </a:rPr>
              <a:t>bijvoorbeeld van D</a:t>
            </a:r>
            <a:r>
              <a:rPr lang="nl-BE" baseline="-25000" smtClean="0">
                <a:latin typeface="Courier New"/>
                <a:cs typeface="Courier New"/>
                <a:sym typeface="Mathematica3Mono"/>
              </a:rPr>
              <a:t>5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:</a:t>
            </a:r>
          </a:p>
          <a:p>
            <a:pPr marL="108000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108000"/>
            <a:r>
              <a:rPr lang="nl-BE" smtClean="0">
                <a:latin typeface="Courier New"/>
                <a:cs typeface="Courier New"/>
                <a:sym typeface="Mathematica3Mono"/>
              </a:rPr>
              <a:t>een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generator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wordt</a:t>
            </a:r>
          </a:p>
          <a:p>
            <a:pPr marL="108000"/>
            <a:r>
              <a:rPr lang="nl-BE" smtClean="0">
                <a:latin typeface="Courier New"/>
                <a:cs typeface="Courier New"/>
                <a:sym typeface="Mathematica3Mono"/>
              </a:rPr>
              <a:t>gevormd door een</a:t>
            </a:r>
          </a:p>
          <a:p>
            <a:pPr marL="108000"/>
            <a:r>
              <a:rPr lang="nl-BE" smtClean="0">
                <a:latin typeface="Courier New"/>
                <a:cs typeface="Courier New"/>
                <a:sym typeface="Mathematica3Mono"/>
              </a:rPr>
              <a:t>koppel elementen,</a:t>
            </a:r>
          </a:p>
          <a:p>
            <a:pPr marL="108000"/>
            <a:r>
              <a:rPr lang="nl-BE" smtClean="0">
                <a:latin typeface="Courier New"/>
                <a:cs typeface="Courier New"/>
                <a:sym typeface="Mathematica3Mono"/>
              </a:rPr>
              <a:t>die niet tot dezelfde</a:t>
            </a:r>
          </a:p>
          <a:p>
            <a:pPr marL="108000"/>
            <a:r>
              <a:rPr lang="nl-BE" smtClean="0">
                <a:latin typeface="Courier New"/>
                <a:cs typeface="Courier New"/>
                <a:sym typeface="Mathematica3Mono"/>
              </a:rPr>
              <a:t>categorie behoren</a:t>
            </a:r>
          </a:p>
        </p:txBody>
      </p:sp>
      <p:pic>
        <p:nvPicPr>
          <p:cNvPr id="7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5005" y="1381018"/>
            <a:ext cx="488632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3.4 Dihedrale groepen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elk element, dat niet tot de baan van r behoort, is de inverse van zichzelf, zodat ook de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cykelgrafen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steeds hetzelfde patroon volgen:</a:t>
            </a:r>
          </a:p>
          <a:p>
            <a:endParaRPr lang="nl-BE" sz="1600" smtClean="0">
              <a:latin typeface="Courier New"/>
              <a:cs typeface="Courier New"/>
              <a:sym typeface="Mathematica3Mono"/>
            </a:endParaRPr>
          </a:p>
          <a:p>
            <a:endParaRPr lang="nl-BE" sz="1600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    </a:t>
            </a:r>
            <a:r>
              <a:rPr lang="nl-BE" sz="1800" smtClean="0">
                <a:latin typeface="Courier New"/>
                <a:cs typeface="Courier New"/>
                <a:sym typeface="Mathematica3Mono"/>
              </a:rPr>
              <a:t>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D</a:t>
            </a:r>
            <a:r>
              <a:rPr lang="nl-BE" baseline="-25000" smtClean="0">
                <a:latin typeface="Courier New"/>
                <a:cs typeface="Courier New"/>
                <a:sym typeface="Mathematica3Mono"/>
              </a:rPr>
              <a:t>4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             </a:t>
            </a:r>
            <a:r>
              <a:rPr lang="nl-BE" sz="400" smtClean="0">
                <a:latin typeface="Courier New"/>
                <a:cs typeface="Courier New"/>
                <a:sym typeface="Mathematica3Mono"/>
              </a:rPr>
              <a:t>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D</a:t>
            </a:r>
            <a:r>
              <a:rPr lang="nl-BE" baseline="-25000" smtClean="0">
                <a:latin typeface="Courier New"/>
                <a:cs typeface="Courier New"/>
                <a:sym typeface="Mathematica3Mono"/>
              </a:rPr>
              <a:t>5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               D</a:t>
            </a:r>
            <a:r>
              <a:rPr lang="nl-BE" baseline="-25000" smtClean="0">
                <a:latin typeface="Courier New"/>
                <a:cs typeface="Courier New"/>
                <a:sym typeface="Mathematica3Mono"/>
              </a:rPr>
              <a:t>n</a:t>
            </a:r>
            <a:endParaRPr lang="nl-BE" smtClean="0">
              <a:latin typeface="Courier New"/>
              <a:cs typeface="Courier New"/>
              <a:sym typeface="Mathematica3Mono"/>
            </a:endParaRPr>
          </a:p>
        </p:txBody>
      </p:sp>
      <p:pic>
        <p:nvPicPr>
          <p:cNvPr id="7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380" y="2340098"/>
            <a:ext cx="8695239" cy="36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Discrete wiskunde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3 Groepen</a:t>
            </a:r>
          </a:p>
          <a:p>
            <a:pPr lvl="1">
              <a:lnSpc>
                <a:spcPts val="2800"/>
              </a:lnSpc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3.0  Proloog</a:t>
            </a:r>
          </a:p>
          <a:p>
            <a:pPr lvl="1">
              <a:lnSpc>
                <a:spcPts val="2800"/>
              </a:lnSpc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3.1  Cayley-diagrammen</a:t>
            </a:r>
          </a:p>
          <a:p>
            <a:pPr lvl="1">
              <a:lnSpc>
                <a:spcPts val="2800"/>
              </a:lnSpc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3.2  Banen en cykelgrafen</a:t>
            </a:r>
          </a:p>
          <a:p>
            <a:pPr lvl="1">
              <a:lnSpc>
                <a:spcPts val="2800"/>
              </a:lnSpc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3.3 (niet-)Abelse groepen</a:t>
            </a:r>
          </a:p>
          <a:p>
            <a:pPr lvl="1">
              <a:lnSpc>
                <a:spcPts val="2800"/>
              </a:lnSpc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3.4</a:t>
            </a:r>
            <a:r>
              <a:rPr lang="nl-BE" baseline="0" smtClean="0">
                <a:latin typeface="Courier New"/>
                <a:cs typeface="Courier New"/>
                <a:sym typeface="Mathematica3Mono"/>
              </a:rPr>
              <a:t>  Dihedrale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groepen</a:t>
            </a:r>
            <a:endParaRPr lang="nl-BE" baseline="0" smtClean="0">
              <a:latin typeface="Courier New"/>
              <a:cs typeface="Courier New"/>
              <a:sym typeface="Mathematica3Mono"/>
            </a:endParaRPr>
          </a:p>
          <a:p>
            <a:pPr lvl="1">
              <a:lnSpc>
                <a:spcPts val="2800"/>
              </a:lnSpc>
            </a:pPr>
            <a:r>
              <a:rPr lang="nl-BE" baseline="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3.5  Permutatiegroepen</a:t>
            </a:r>
          </a:p>
          <a:p>
            <a:pPr lvl="2">
              <a:lnSpc>
                <a:spcPts val="2800"/>
              </a:lnSpc>
            </a:pP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3.5.1 Permutaties</a:t>
            </a:r>
          </a:p>
          <a:p>
            <a:pPr lvl="2">
              <a:lnSpc>
                <a:spcPts val="2800"/>
              </a:lnSpc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3.5.2 Heap algoritme</a:t>
            </a:r>
          </a:p>
          <a:p>
            <a:pPr lvl="2">
              <a:lnSpc>
                <a:spcPts val="2800"/>
              </a:lnSpc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3.5.3 Samenstelling van permutaties</a:t>
            </a:r>
          </a:p>
          <a:p>
            <a:pPr lvl="2">
              <a:lnSpc>
                <a:spcPts val="2800"/>
              </a:lnSpc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3.5.4 Stelling van Cayley</a:t>
            </a:r>
            <a:endParaRPr lang="nl-BE" baseline="0" smtClean="0">
              <a:latin typeface="Courier New"/>
              <a:cs typeface="Courier New"/>
              <a:sym typeface="Mathematica3Mono"/>
            </a:endParaRPr>
          </a:p>
          <a:p>
            <a:pPr lvl="1">
              <a:lnSpc>
                <a:spcPts val="2800"/>
              </a:lnSpc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3.6  Subgroepen en cosets</a:t>
            </a:r>
          </a:p>
          <a:p>
            <a:pPr lvl="1">
              <a:lnSpc>
                <a:spcPts val="2800"/>
              </a:lnSpc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3.7  Direct product</a:t>
            </a:r>
          </a:p>
          <a:p>
            <a:pPr lvl="1">
              <a:lnSpc>
                <a:spcPts val="2800"/>
              </a:lnSpc>
            </a:pPr>
            <a:r>
              <a:rPr lang="nl-BE" baseline="0" smtClean="0">
                <a:latin typeface="Courier New"/>
                <a:cs typeface="Courier New"/>
                <a:sym typeface="Mathematica3Mono"/>
              </a:rPr>
              <a:t>3.8  Quotientgroepen</a:t>
            </a:r>
          </a:p>
          <a:p>
            <a:pPr lvl="1">
              <a:lnSpc>
                <a:spcPts val="2800"/>
              </a:lnSpc>
            </a:pPr>
            <a:r>
              <a:rPr lang="nl-BE" baseline="0" smtClean="0">
                <a:latin typeface="Courier New"/>
                <a:cs typeface="Courier New"/>
                <a:sym typeface="Mathematica3Mono"/>
              </a:rPr>
              <a:t>3.9  Conjugatieklassen</a:t>
            </a:r>
          </a:p>
          <a:p>
            <a:pPr lvl="1">
              <a:lnSpc>
                <a:spcPts val="2800"/>
              </a:lnSpc>
            </a:pPr>
            <a:r>
              <a:rPr lang="nl-BE" baseline="0" smtClean="0">
                <a:latin typeface="Courier New"/>
                <a:cs typeface="Courier New"/>
                <a:sym typeface="Mathematica3Mono"/>
              </a:rPr>
              <a:t>3.10 Commutatoren</a:t>
            </a:r>
          </a:p>
          <a:p>
            <a:pPr lvl="1">
              <a:lnSpc>
                <a:spcPts val="2800"/>
              </a:lnSpc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3.11 Burnside-Polya telproblemen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3.5.1 Permutaties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3204000"/>
            <a:r>
              <a:rPr lang="nl-BE" smtClean="0">
                <a:latin typeface="Courier New"/>
                <a:cs typeface="Courier New"/>
                <a:sym typeface="Mathematica3Mono"/>
              </a:rPr>
              <a:t>een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permutatie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van de getallen 1..n is een rij van deze getallen, waarbij elk getal precies éénmaal vermeld wordt, in een willekeurige volgorde</a:t>
            </a:r>
          </a:p>
          <a:p>
            <a:pPr marL="3204000"/>
            <a:r>
              <a:rPr lang="nl-BE" smtClean="0">
                <a:latin typeface="Courier New"/>
                <a:cs typeface="Courier New"/>
                <a:sym typeface="Mathematica3Mono"/>
              </a:rPr>
              <a:t>elke permutatie kan voorgesteld worden door een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diagram</a:t>
            </a: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het aantal diverse permutaties van 1..n is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n!</a:t>
            </a: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de meest voor de hand liggende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lijstnotatie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voor een permutatie vermeldt gewoon de opeenvolgende getallen, bijvoorbeeld 42613587</a:t>
            </a: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vanuit wiskundig oogpunt zijn er meer interessante notaties: de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notatie van Cauchy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, en de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disjuncte cykelnotatie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830" y="891446"/>
            <a:ext cx="26670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7870" y="1870682"/>
            <a:ext cx="3158922" cy="68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3.5.1 Permutaties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de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notatie van Cauchy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, bestaande uit twee rijen, plaatst onder elk getal zijn volgorde in de permutatie:</a:t>
            </a:r>
          </a:p>
          <a:p>
            <a:endParaRPr lang="nl-BE" sz="800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enkele voorbeelden:</a:t>
            </a: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indien enkel de tweede rij vermeld wordt, mag verondersteld worden dat de eerste rij gesorteerd is,</a:t>
            </a:r>
            <a:r>
              <a:rPr lang="nl-BE" sz="1000" smtClean="0">
                <a:latin typeface="Courier New"/>
                <a:cs typeface="Courier New"/>
                <a:sym typeface="Mathematica3Mono"/>
              </a:rPr>
              <a:t>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bijvoorbeeld 42613587</a:t>
            </a:r>
            <a:r>
              <a:rPr lang="nl-BE" smtClean="0">
                <a:latin typeface="Courier New"/>
                <a:cs typeface="Courier New"/>
                <a:sym typeface="Symbol"/>
              </a:rPr>
              <a:t></a:t>
            </a:r>
            <a:r>
              <a:rPr lang="nl-BE" baseline="-2500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└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42516387</a:t>
            </a:r>
            <a:r>
              <a:rPr lang="nl-BE" baseline="-2500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┘</a:t>
            </a:r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00" y="3133310"/>
            <a:ext cx="9015413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3.5.1 Permutaties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1200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de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disjuncte cykelnotatie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, bestaat uit de vermelding van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cykels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, waarin telkens de getallen gegroepeerd zijn, die onderling cyclisch gepermuteerd worden:</a:t>
            </a:r>
          </a:p>
          <a:p>
            <a:pPr algn="ctr"/>
            <a:r>
              <a:rPr lang="nl-BE" smtClean="0">
                <a:latin typeface="Courier New"/>
                <a:cs typeface="Courier New"/>
                <a:sym typeface="Mathematica3Mono"/>
              </a:rPr>
              <a:t>42613587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Symbol"/>
              </a:rPr>
              <a:t></a:t>
            </a:r>
            <a:r>
              <a:rPr lang="nl-BE" baseline="-2500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└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42516387</a:t>
            </a:r>
            <a:r>
              <a:rPr lang="nl-BE" baseline="-2500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┘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Symbol"/>
              </a:rPr>
              <a:t>(78)(356)(14)</a:t>
            </a:r>
            <a:endParaRPr lang="nl-BE" smtClean="0">
              <a:solidFill>
                <a:srgbClr val="00FF00"/>
              </a:solidFill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getallen die hun rangorde in de permutatie innemen, </a:t>
            </a:r>
            <a:r>
              <a:rPr lang="nl-BE" smtClean="0">
                <a:solidFill>
                  <a:srgbClr val="00B0F0"/>
                </a:solidFill>
                <a:latin typeface="Courier New"/>
                <a:cs typeface="Courier New"/>
                <a:sym typeface="Mathematica3Mono"/>
              </a:rPr>
              <a:t>worden niet in de notatie opgenomen</a:t>
            </a: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alle andere getallen komen precies éénmaal in één van de cykels voor (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disjunct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)</a:t>
            </a: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de volgorde in elke cykel mag cyclisch gepermuteerd worden (optionele afspraak: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kleinste getal eerst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)</a:t>
            </a: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de volgorde van de cykels mag vrij omgewisseld worden (optionele afspraak: cykels in volgorde van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grootste kopgetal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3.1 Cayley-diagrammen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in wat volgt beschouwen we: </a:t>
            </a:r>
          </a:p>
          <a:p>
            <a:pPr marL="720000" indent="-360000">
              <a:buFont typeface="Arial" pitchFamily="34" charset="0"/>
              <a:buChar char="•"/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een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systeem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dat zich in een </a:t>
            </a:r>
            <a:r>
              <a:rPr lang="nl-BE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eindig aantal toestanden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kan bevinden (waaronder een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initiële toestand e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), </a:t>
            </a:r>
          </a:p>
          <a:p>
            <a:pPr marL="720000" indent="-360000">
              <a:buFont typeface="Arial" pitchFamily="34" charset="0"/>
              <a:buChar char="•"/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en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reversibele acties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, die het systeem van de ene toestand naar de andere kunnen brengen</a:t>
            </a: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op een groepstructuur te bekomen, nemen we</a:t>
            </a:r>
          </a:p>
          <a:p>
            <a:pPr marL="720000" indent="-360000">
              <a:buFont typeface="Arial" pitchFamily="34" charset="0"/>
              <a:buChar char="•"/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als </a:t>
            </a:r>
            <a:r>
              <a:rPr lang="nl-BE" u="sng" smtClean="0">
                <a:latin typeface="Courier New"/>
                <a:cs typeface="Courier New"/>
                <a:sym typeface="Mathematica3Mono"/>
              </a:rPr>
              <a:t>elementen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: de noodzakelijke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acties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om het systeem van de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initiële toestand e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naar een </a:t>
            </a:r>
            <a:r>
              <a:rPr lang="nl-BE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specifieke toestand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te brengen</a:t>
            </a:r>
          </a:p>
          <a:p>
            <a:pPr marL="720000"/>
            <a:r>
              <a:rPr lang="nl-BE" smtClean="0">
                <a:latin typeface="Courier New"/>
                <a:cs typeface="Courier New"/>
                <a:sym typeface="Mathematica3Mono"/>
              </a:rPr>
              <a:t>de elementen kunnen gerepresenteerd worden door de </a:t>
            </a:r>
            <a:r>
              <a:rPr lang="nl-BE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corresponderende systeemtoestand</a:t>
            </a:r>
          </a:p>
          <a:p>
            <a:pPr marL="720000" indent="-360000">
              <a:buFont typeface="Arial" pitchFamily="34" charset="0"/>
              <a:buChar char="•"/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als </a:t>
            </a:r>
            <a:r>
              <a:rPr lang="nl-BE" u="sng" smtClean="0">
                <a:latin typeface="Courier New"/>
                <a:cs typeface="Courier New"/>
                <a:sym typeface="Mathematica3Mono"/>
              </a:rPr>
              <a:t>groepsinteractie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: de opeenvolgende uitvoering van twee dergelijke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acties</a:t>
            </a:r>
            <a:endParaRPr lang="nl-BE" smtClean="0">
              <a:latin typeface="Courier New"/>
              <a:cs typeface="Courier New"/>
              <a:sym typeface="Mathematica3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3.1 Cayley-diagrammen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de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groepstabel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geeft het effect weer van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elke mogelijke actie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op </a:t>
            </a:r>
            <a:r>
              <a:rPr lang="nl-BE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elke mogelijke toestand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2771" y="2216281"/>
            <a:ext cx="4058458" cy="4019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518" y="2644291"/>
            <a:ext cx="4058458" cy="4019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61768" y="2261150"/>
            <a:ext cx="4391459" cy="393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3.1 Cayley-diagrammen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elke mogelijke toestand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kan bereikt worden door opeenvolgende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acties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, beperkt tot de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elementen van een specifieke generator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van de groep</a:t>
            </a:r>
          </a:p>
          <a:p>
            <a:r>
              <a:rPr lang="nl-BE" smtClean="0">
                <a:latin typeface="Courier New"/>
                <a:cs typeface="Courier New"/>
                <a:sym typeface="Symbol"/>
              </a:rPr>
              <a:t>      </a:t>
            </a:r>
            <a:r>
              <a:rPr lang="nl-BE" sz="1000" smtClean="0">
                <a:latin typeface="Courier New"/>
                <a:cs typeface="Courier New"/>
                <a:sym typeface="Symbol"/>
              </a:rPr>
              <a:t> </a:t>
            </a:r>
            <a:r>
              <a:rPr lang="nl-BE" smtClean="0">
                <a:solidFill>
                  <a:schemeClr val="accent1"/>
                </a:solidFill>
                <a:latin typeface="Courier New"/>
                <a:cs typeface="Courier New"/>
                <a:sym typeface="Symbol"/>
              </a:rPr>
              <a:t></a:t>
            </a:r>
            <a:r>
              <a:rPr lang="nl-BE" smtClean="0">
                <a:latin typeface="Courier New"/>
                <a:cs typeface="Courier New"/>
                <a:sym typeface="Symbol"/>
              </a:rPr>
              <a:t>     </a:t>
            </a:r>
            <a:r>
              <a:rPr lang="nl-BE" sz="400" smtClean="0">
                <a:latin typeface="Courier New"/>
                <a:cs typeface="Courier New"/>
                <a:sym typeface="Symbol"/>
              </a:rPr>
              <a:t>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Symbol"/>
              </a:rPr>
              <a:t></a:t>
            </a:r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Symbol"/>
              </a:rPr>
              <a:t>                       </a:t>
            </a: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                         Cayley-diagram &lt;</a:t>
            </a:r>
            <a:r>
              <a:rPr lang="nl-BE" smtClean="0">
                <a:solidFill>
                  <a:schemeClr val="accent1"/>
                </a:solidFill>
                <a:latin typeface="Courier New"/>
                <a:cs typeface="Courier New"/>
                <a:sym typeface="Mathematica3Mono"/>
              </a:rPr>
              <a:t>r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,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f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&gt;</a:t>
            </a:r>
            <a:endParaRPr lang="nl-BE" smtClean="0">
              <a:latin typeface="Courier New"/>
              <a:cs typeface="Courier New"/>
              <a:sym typeface="Mathematica3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3.1 Cayley-diagrammen</a:t>
            </a:r>
            <a:endParaRPr lang="nl-BE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8977" y="2135768"/>
            <a:ext cx="4280170" cy="3905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cyclische groep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C</a:t>
            </a:r>
            <a:r>
              <a:rPr lang="nl-BE" baseline="-2500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3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(of </a:t>
            </a:r>
            <a:r>
              <a:rPr lang="nl-BE" smtClean="0">
                <a:latin typeface="Mathematica7Mono"/>
                <a:ea typeface="Mathematica7Mono"/>
                <a:cs typeface="Courier New"/>
                <a:sym typeface="Mathematica3Mono"/>
              </a:rPr>
              <a:t></a:t>
            </a:r>
            <a:r>
              <a:rPr lang="nl-BE" baseline="-25000" smtClean="0">
                <a:latin typeface="Courier New"/>
                <a:cs typeface="Courier New"/>
                <a:sym typeface="Mathematica3Mono"/>
              </a:rPr>
              <a:t>3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)</a:t>
            </a:r>
          </a:p>
          <a:p>
            <a:r>
              <a:rPr lang="nl-BE" smtClean="0">
                <a:latin typeface="Courier New"/>
                <a:cs typeface="Courier New"/>
                <a:sym typeface="Symbol"/>
              </a:rPr>
              <a:t>            </a:t>
            </a:r>
            <a:r>
              <a:rPr lang="nl-BE" sz="1000" smtClean="0">
                <a:latin typeface="Courier New"/>
                <a:cs typeface="Courier New"/>
                <a:sym typeface="Symbol"/>
              </a:rPr>
              <a:t> </a:t>
            </a:r>
            <a:r>
              <a:rPr lang="nl-BE" sz="1400" smtClean="0">
                <a:latin typeface="Courier New"/>
                <a:cs typeface="Courier New"/>
                <a:sym typeface="Symbol"/>
              </a:rPr>
              <a:t>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Symbol"/>
              </a:rPr>
              <a:t></a:t>
            </a: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z="1600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Symbol"/>
              </a:rPr>
              <a:t>                       </a:t>
            </a: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                                  </a:t>
            </a:r>
            <a:r>
              <a:rPr lang="nl-BE" sz="900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&lt;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a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&gt;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39" y="1928742"/>
            <a:ext cx="4392606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3.1 Cayley-diagrammen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direct product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C</a:t>
            </a:r>
            <a:r>
              <a:rPr lang="nl-BE" baseline="-2500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3</a:t>
            </a:r>
            <a:r>
              <a:rPr lang="nl-BE" smtClean="0">
                <a:latin typeface="Courier New"/>
                <a:cs typeface="Courier New"/>
                <a:sym typeface="Symbol"/>
              </a:rPr>
              <a:t></a:t>
            </a:r>
            <a:r>
              <a:rPr lang="nl-BE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C</a:t>
            </a:r>
            <a:r>
              <a:rPr lang="nl-BE" baseline="-25000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3</a:t>
            </a:r>
            <a:endParaRPr lang="nl-BE" smtClean="0">
              <a:solidFill>
                <a:srgbClr val="0070C0"/>
              </a:solidFill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Symbol"/>
              </a:rPr>
              <a:t>   </a:t>
            </a:r>
            <a:r>
              <a:rPr lang="nl-BE" sz="2000" smtClean="0">
                <a:latin typeface="Courier New"/>
                <a:cs typeface="Courier New"/>
                <a:sym typeface="Symbol"/>
              </a:rPr>
              <a:t>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Symbol"/>
              </a:rPr>
              <a:t></a:t>
            </a:r>
            <a:r>
              <a:rPr lang="nl-BE" smtClean="0">
                <a:latin typeface="Courier New"/>
                <a:cs typeface="Courier New"/>
                <a:sym typeface="Symbol"/>
              </a:rPr>
              <a:t>   </a:t>
            </a:r>
            <a:r>
              <a:rPr lang="nl-BE" sz="1800" smtClean="0">
                <a:latin typeface="Courier New"/>
                <a:cs typeface="Courier New"/>
                <a:sym typeface="Symbol"/>
              </a:rPr>
              <a:t> </a:t>
            </a:r>
            <a:r>
              <a:rPr lang="nl-BE" smtClean="0">
                <a:solidFill>
                  <a:srgbClr val="0070C0"/>
                </a:solidFill>
                <a:latin typeface="Courier New"/>
                <a:cs typeface="Courier New"/>
                <a:sym typeface="Symbol"/>
              </a:rPr>
              <a:t></a:t>
            </a: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z="800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Symbol"/>
              </a:rPr>
              <a:t>                      </a:t>
            </a: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z="900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                             </a:t>
            </a:r>
            <a:r>
              <a:rPr lang="nl-BE" sz="1000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&lt;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(</a:t>
            </a:r>
            <a:r>
              <a:rPr lang="nl-BE" i="1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a,e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)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,</a:t>
            </a:r>
            <a:r>
              <a:rPr lang="nl-BE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(</a:t>
            </a:r>
            <a:r>
              <a:rPr lang="nl-BE" i="1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e,a</a:t>
            </a:r>
            <a:r>
              <a:rPr lang="nl-BE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)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&gt;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870" y="1866864"/>
            <a:ext cx="432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4880585" y="1909985"/>
            <a:ext cx="4218020" cy="4233759"/>
            <a:chOff x="4880585" y="1909985"/>
            <a:chExt cx="4218020" cy="4233759"/>
          </a:xfrm>
        </p:grpSpPr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0585" y="1909985"/>
              <a:ext cx="4218020" cy="423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5068670" y="2256816"/>
              <a:ext cx="3918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(</a:t>
              </a:r>
              <a:r>
                <a:rPr lang="nl-BE" i="1" smtClean="0"/>
                <a:t>e</a:t>
              </a:r>
              <a:r>
                <a:rPr lang="nl-BE" smtClean="0"/>
                <a:t>,</a:t>
              </a:r>
              <a:r>
                <a:rPr lang="nl-BE" i="1" smtClean="0"/>
                <a:t>e</a:t>
              </a:r>
              <a:r>
                <a:rPr lang="nl-BE" smtClean="0"/>
                <a:t>)                       (</a:t>
              </a:r>
              <a:r>
                <a:rPr lang="nl-BE" i="1" smtClean="0"/>
                <a:t>e</a:t>
              </a:r>
              <a:r>
                <a:rPr lang="nl-BE" smtClean="0"/>
                <a:t>,</a:t>
              </a:r>
              <a:r>
                <a:rPr lang="nl-BE" i="1" smtClean="0"/>
                <a:t>a</a:t>
              </a:r>
              <a:r>
                <a:rPr lang="nl-BE" smtClean="0"/>
                <a:t>)                      (</a:t>
              </a:r>
              <a:r>
                <a:rPr lang="nl-BE" i="1" smtClean="0"/>
                <a:t>e</a:t>
              </a:r>
              <a:r>
                <a:rPr lang="nl-BE" smtClean="0"/>
                <a:t>,</a:t>
              </a:r>
              <a:r>
                <a:rPr lang="nl-BE" i="1" smtClean="0"/>
                <a:t>a²</a:t>
              </a:r>
              <a:r>
                <a:rPr lang="nl-BE" smtClean="0"/>
                <a:t>)</a:t>
              </a:r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68670" y="3829455"/>
              <a:ext cx="3918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(</a:t>
              </a:r>
              <a:r>
                <a:rPr lang="nl-BE" i="1" smtClean="0"/>
                <a:t>a</a:t>
              </a:r>
              <a:r>
                <a:rPr lang="nl-BE" smtClean="0"/>
                <a:t>,</a:t>
              </a:r>
              <a:r>
                <a:rPr lang="nl-BE" i="1" smtClean="0"/>
                <a:t>e</a:t>
              </a:r>
              <a:r>
                <a:rPr lang="nl-BE" smtClean="0"/>
                <a:t>)                       (</a:t>
              </a:r>
              <a:r>
                <a:rPr lang="nl-BE" i="1" smtClean="0"/>
                <a:t>a</a:t>
              </a:r>
              <a:r>
                <a:rPr lang="nl-BE" smtClean="0"/>
                <a:t>,</a:t>
              </a:r>
              <a:r>
                <a:rPr lang="nl-BE" i="1" smtClean="0"/>
                <a:t>a</a:t>
              </a:r>
              <a:r>
                <a:rPr lang="nl-BE" smtClean="0"/>
                <a:t>)                      (</a:t>
              </a:r>
              <a:r>
                <a:rPr lang="nl-BE" i="1" smtClean="0"/>
                <a:t>a</a:t>
              </a:r>
              <a:r>
                <a:rPr lang="nl-BE" smtClean="0"/>
                <a:t>,</a:t>
              </a:r>
              <a:r>
                <a:rPr lang="nl-BE" i="1" smtClean="0"/>
                <a:t>a²</a:t>
              </a:r>
              <a:r>
                <a:rPr lang="nl-BE" smtClean="0"/>
                <a:t>)</a:t>
              </a:r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39902" y="5453417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(</a:t>
              </a:r>
              <a:r>
                <a:rPr lang="nl-BE" i="1" smtClean="0"/>
                <a:t>a²</a:t>
              </a:r>
              <a:r>
                <a:rPr lang="nl-BE" smtClean="0"/>
                <a:t>,</a:t>
              </a:r>
              <a:r>
                <a:rPr lang="nl-BE" i="1" smtClean="0"/>
                <a:t>e</a:t>
              </a:r>
              <a:r>
                <a:rPr lang="nl-BE" smtClean="0"/>
                <a:t>)                    </a:t>
              </a:r>
              <a:r>
                <a:rPr lang="nl-BE" sz="400" smtClean="0"/>
                <a:t> </a:t>
              </a:r>
              <a:r>
                <a:rPr lang="nl-BE" smtClean="0"/>
                <a:t> (</a:t>
              </a:r>
              <a:r>
                <a:rPr lang="nl-BE" i="1" smtClean="0"/>
                <a:t>a²</a:t>
              </a:r>
              <a:r>
                <a:rPr lang="nl-BE" smtClean="0"/>
                <a:t>,</a:t>
              </a:r>
              <a:r>
                <a:rPr lang="nl-BE" i="1" smtClean="0"/>
                <a:t>a</a:t>
              </a:r>
              <a:r>
                <a:rPr lang="nl-BE" smtClean="0"/>
                <a:t>)                   </a:t>
              </a:r>
              <a:r>
                <a:rPr lang="nl-BE" sz="400" smtClean="0"/>
                <a:t> </a:t>
              </a:r>
              <a:r>
                <a:rPr lang="nl-BE" smtClean="0"/>
                <a:t> (</a:t>
              </a:r>
              <a:r>
                <a:rPr lang="nl-BE" i="1" smtClean="0"/>
                <a:t>a²</a:t>
              </a:r>
              <a:r>
                <a:rPr lang="nl-BE" smtClean="0"/>
                <a:t>,</a:t>
              </a:r>
              <a:r>
                <a:rPr lang="nl-BE" i="1" smtClean="0"/>
                <a:t>a²</a:t>
              </a:r>
              <a:r>
                <a:rPr lang="nl-BE" smtClean="0"/>
                <a:t>)</a:t>
              </a:r>
              <a:endParaRPr lang="nl-B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5529" y="1666266"/>
            <a:ext cx="4437131" cy="472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3.1 Cayley-diagrammen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direct product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C</a:t>
            </a:r>
            <a:r>
              <a:rPr lang="nl-BE" baseline="-2500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2</a:t>
            </a:r>
            <a:r>
              <a:rPr lang="nl-BE" smtClean="0">
                <a:latin typeface="Courier New"/>
                <a:cs typeface="Courier New"/>
                <a:sym typeface="Symbol"/>
              </a:rPr>
              <a:t>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C</a:t>
            </a:r>
            <a:r>
              <a:rPr lang="nl-BE" baseline="-25000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2</a:t>
            </a:r>
            <a:r>
              <a:rPr lang="nl-BE" smtClean="0">
                <a:latin typeface="Courier New"/>
                <a:cs typeface="Courier New"/>
                <a:sym typeface="Symbol"/>
              </a:rPr>
              <a:t></a:t>
            </a:r>
            <a:r>
              <a:rPr lang="nl-BE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C</a:t>
            </a:r>
            <a:r>
              <a:rPr lang="nl-BE" baseline="-25000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2</a:t>
            </a:r>
          </a:p>
          <a:p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Symbol"/>
              </a:rPr>
              <a:t>    </a:t>
            </a:r>
            <a:r>
              <a:rPr lang="nl-BE" sz="1400" smtClean="0">
                <a:solidFill>
                  <a:srgbClr val="FF0000"/>
                </a:solidFill>
                <a:latin typeface="Courier New"/>
                <a:cs typeface="Courier New"/>
                <a:sym typeface="Symbol"/>
              </a:rPr>
              <a:t>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Symbol"/>
              </a:rPr>
              <a:t></a:t>
            </a:r>
            <a:r>
              <a:rPr lang="nl-BE" smtClean="0">
                <a:latin typeface="Courier New"/>
                <a:cs typeface="Courier New"/>
                <a:sym typeface="Symbol"/>
              </a:rPr>
              <a:t> </a:t>
            </a:r>
            <a:r>
              <a:rPr lang="nl-BE" sz="1200" smtClean="0">
                <a:latin typeface="Courier New"/>
                <a:cs typeface="Courier New"/>
                <a:sym typeface="Symbol"/>
              </a:rPr>
              <a:t>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Symbol"/>
              </a:rPr>
              <a:t>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Symbol"/>
              </a:rPr>
              <a:t>    </a:t>
            </a:r>
            <a:r>
              <a:rPr lang="nl-BE" sz="400" smtClean="0">
                <a:solidFill>
                  <a:srgbClr val="FF0000"/>
                </a:solidFill>
                <a:latin typeface="Courier New"/>
                <a:cs typeface="Courier New"/>
                <a:sym typeface="Symbol"/>
              </a:rPr>
              <a:t> </a:t>
            </a:r>
            <a:r>
              <a:rPr lang="nl-BE" smtClean="0">
                <a:solidFill>
                  <a:srgbClr val="0070C0"/>
                </a:solidFill>
                <a:latin typeface="Courier New"/>
                <a:cs typeface="Courier New"/>
                <a:sym typeface="Symbol"/>
              </a:rPr>
              <a:t></a:t>
            </a: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z="900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Symbol"/>
              </a:rPr>
              <a:t>                      </a:t>
            </a: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                            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&lt;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100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,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010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,</a:t>
            </a:r>
            <a:r>
              <a:rPr lang="nl-BE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001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&gt;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000" y="1867047"/>
            <a:ext cx="4333714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546060" y="1708150"/>
            <a:ext cx="4597940" cy="4614970"/>
            <a:chOff x="4546060" y="1708150"/>
            <a:chExt cx="4597940" cy="461497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46060" y="1708150"/>
              <a:ext cx="4597940" cy="4614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6679659" y="1725039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400" i="1" smtClean="0"/>
                <a:t>a</a:t>
              </a:r>
              <a:endParaRPr lang="nl-BE" sz="2400" i="1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29080" y="2331397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400" i="1" smtClean="0"/>
                <a:t>b</a:t>
              </a:r>
              <a:endParaRPr lang="nl-BE" sz="2400" i="1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28952" y="3787303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400" i="1" smtClean="0"/>
                <a:t>c</a:t>
              </a:r>
              <a:endParaRPr lang="nl-BE" sz="2400" i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18258" y="523565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i="1" smtClean="0"/>
                <a:t>d</a:t>
              </a:r>
              <a:endParaRPr lang="nl-BE" sz="2400" i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72102" y="5835385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i="1" smtClean="0"/>
                <a:t>e</a:t>
              </a:r>
              <a:endParaRPr lang="nl-BE" sz="2400" i="1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1429" y="5244423"/>
              <a:ext cx="2792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i="1" smtClean="0"/>
                <a:t>f</a:t>
              </a:r>
              <a:endParaRPr lang="nl-BE" sz="2400" i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06464" y="4679776"/>
              <a:ext cx="2551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i="1" smtClean="0"/>
                <a:t>l</a:t>
              </a:r>
              <a:endParaRPr lang="nl-BE" sz="2400" i="1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41488" y="3786208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i="1" smtClean="0"/>
                <a:t>k</a:t>
              </a:r>
              <a:endParaRPr lang="nl-BE" sz="2400" i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3632" y="2899217"/>
              <a:ext cx="258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i="1" smtClean="0"/>
                <a:t>j</a:t>
              </a:r>
              <a:endParaRPr lang="nl-BE" sz="2400" i="1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21667" y="2531923"/>
              <a:ext cx="2551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i="1" smtClean="0"/>
                <a:t>i</a:t>
              </a:r>
              <a:endParaRPr lang="nl-BE" sz="2400" i="1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18273" y="232908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i="1" smtClean="0"/>
                <a:t>h</a:t>
              </a:r>
              <a:endParaRPr lang="nl-BE" sz="2400" i="1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20734" y="3784014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i="1" smtClean="0"/>
                <a:t>g</a:t>
              </a:r>
              <a:endParaRPr lang="nl-BE" sz="2400" i="1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38395" y="5048164"/>
              <a:ext cx="428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i="1" smtClean="0"/>
                <a:t>m</a:t>
              </a:r>
              <a:endParaRPr lang="nl-BE" sz="2400" i="1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87307" y="4674295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i="1" smtClean="0"/>
                <a:t>n</a:t>
              </a:r>
              <a:endParaRPr lang="nl-BE" sz="2400" i="1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3432" y="3780725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i="1" smtClean="0"/>
                <a:t>o</a:t>
              </a:r>
              <a:endParaRPr lang="nl-BE" sz="2400" i="1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82921" y="2887156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i="1" smtClean="0"/>
                <a:t>p</a:t>
              </a:r>
              <a:endParaRPr lang="nl-BE" sz="2400" i="1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3.1 Cayley-diagrammen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quasihedrale groep orde 16</a:t>
            </a:r>
          </a:p>
          <a:p>
            <a:r>
              <a:rPr lang="nl-BE" smtClean="0">
                <a:latin typeface="Courier New"/>
                <a:cs typeface="Courier New"/>
                <a:sym typeface="Symbol"/>
              </a:rPr>
              <a:t> </a:t>
            </a:r>
            <a:r>
              <a:rPr lang="nl-BE" sz="800" smtClean="0">
                <a:latin typeface="Courier New"/>
                <a:cs typeface="Courier New"/>
                <a:sym typeface="Symbol"/>
              </a:rPr>
              <a:t> </a:t>
            </a:r>
            <a:r>
              <a:rPr lang="nl-BE" smtClean="0">
                <a:solidFill>
                  <a:schemeClr val="accent1"/>
                </a:solidFill>
                <a:latin typeface="Courier New"/>
                <a:cs typeface="Courier New"/>
                <a:sym typeface="Symbol"/>
              </a:rPr>
              <a:t></a:t>
            </a:r>
            <a:r>
              <a:rPr lang="nl-BE" smtClean="0">
                <a:latin typeface="Courier New"/>
                <a:cs typeface="Courier New"/>
                <a:sym typeface="Symbol"/>
              </a:rPr>
              <a:t>     </a:t>
            </a:r>
            <a:r>
              <a:rPr lang="nl-BE" sz="400" smtClean="0">
                <a:latin typeface="Courier New"/>
                <a:cs typeface="Courier New"/>
                <a:sym typeface="Symbol"/>
              </a:rPr>
              <a:t>                     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Symbol"/>
              </a:rPr>
              <a:t></a:t>
            </a: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Symbol"/>
              </a:rPr>
              <a:t>                      </a:t>
            </a: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00FF00"/>
              </a:solidFill>
              <a:latin typeface="Courier New"/>
              <a:cs typeface="Courier New"/>
              <a:sym typeface="Symbol"/>
            </a:endParaRPr>
          </a:p>
          <a:p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                                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&lt;</a:t>
            </a:r>
            <a:r>
              <a:rPr lang="nl-BE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b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,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i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&gt;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136" y="1876495"/>
            <a:ext cx="432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5251</TotalTime>
  <Words>981</Words>
  <Application>Microsoft Office PowerPoint</Application>
  <PresentationFormat>On-screen Show (4:3)</PresentationFormat>
  <Paragraphs>382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Discrete wiskunde</vt:lpstr>
      <vt:lpstr>3.1 Cayley-diagrammen</vt:lpstr>
      <vt:lpstr>3.1 Cayley-diagrammen</vt:lpstr>
      <vt:lpstr>3.1 Cayley-diagrammen</vt:lpstr>
      <vt:lpstr>3.1 Cayley-diagrammen</vt:lpstr>
      <vt:lpstr>3.1 Cayley-diagrammen</vt:lpstr>
      <vt:lpstr>3.1 Cayley-diagrammen</vt:lpstr>
      <vt:lpstr>3.1 Cayley-diagrammen</vt:lpstr>
      <vt:lpstr>3.1 Cayley-diagrammen</vt:lpstr>
      <vt:lpstr>3.1 Cayley-diagrammen</vt:lpstr>
      <vt:lpstr>3.2 Banen en cykelgrafen</vt:lpstr>
      <vt:lpstr>3.2 Banen en cykelgrafen</vt:lpstr>
      <vt:lpstr>3.2 Banen en cykelgrafen</vt:lpstr>
      <vt:lpstr>3.3 (niet-)Abelse groepen</vt:lpstr>
      <vt:lpstr>3.3 (niet-)Abelse groepen</vt:lpstr>
      <vt:lpstr>3.3 (niet-)Abelse groepen</vt:lpstr>
      <vt:lpstr>3.3 (niet-)Abelse groepen</vt:lpstr>
      <vt:lpstr>3.4 Dihedrale groepen</vt:lpstr>
      <vt:lpstr>3.4 Dihedrale groepen</vt:lpstr>
      <vt:lpstr>3.4 Dihedrale groepen</vt:lpstr>
      <vt:lpstr>3.4 Dihedrale groepen</vt:lpstr>
      <vt:lpstr>3.4 Dihedrale groepen</vt:lpstr>
      <vt:lpstr>Discrete wiskunde</vt:lpstr>
      <vt:lpstr>3.5.1 Permutaties</vt:lpstr>
      <vt:lpstr>3.5.1 Permutaties</vt:lpstr>
      <vt:lpstr>3.5.1 Permutaties</vt:lpstr>
    </vt:vector>
  </TitlesOfParts>
  <Company>Hogeschool Gent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Joris Moreau</cp:lastModifiedBy>
  <cp:revision>401</cp:revision>
  <dcterms:created xsi:type="dcterms:W3CDTF">2014-08-28T04:36:20Z</dcterms:created>
  <dcterms:modified xsi:type="dcterms:W3CDTF">2017-11-24T16:53:58Z</dcterms:modified>
</cp:coreProperties>
</file>