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xls" ContentType="application/vnd.ms-exce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48" r:id="rId2"/>
    <p:sldId id="381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10" r:id="rId18"/>
    <p:sldId id="329" r:id="rId19"/>
    <p:sldId id="327" r:id="rId20"/>
    <p:sldId id="330" r:id="rId21"/>
    <p:sldId id="311" r:id="rId22"/>
    <p:sldId id="346" r:id="rId23"/>
    <p:sldId id="297" r:id="rId24"/>
    <p:sldId id="298" r:id="rId25"/>
    <p:sldId id="332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82" r:id="rId46"/>
    <p:sldId id="383" r:id="rId47"/>
    <p:sldId id="384" r:id="rId4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64F0"/>
    <a:srgbClr val="7BFFBD"/>
    <a:srgbClr val="83F0F8"/>
    <a:srgbClr val="E78CEF"/>
    <a:srgbClr val="73FF27"/>
    <a:srgbClr val="FF648C"/>
    <a:srgbClr val="7B9B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4593" autoAdjust="0"/>
    <p:restoredTop sz="86368" autoAdjust="0"/>
  </p:normalViewPr>
  <p:slideViewPr>
    <p:cSldViewPr snapToGrid="0">
      <p:cViewPr varScale="1">
        <p:scale>
          <a:sx n="87" d="100"/>
          <a:sy n="87" d="100"/>
        </p:scale>
        <p:origin x="-4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12"/>
    </p:cViewPr>
  </p:sorterViewPr>
  <p:notesViewPr>
    <p:cSldViewPr snapToGrid="0">
      <p:cViewPr varScale="1">
        <p:scale>
          <a:sx n="111" d="100"/>
          <a:sy n="111" d="100"/>
        </p:scale>
        <p:origin x="-335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A2797-4D26-433F-B00B-49C580A579E9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DF37-7BA4-4E55-AEE0-4800190254CB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ECAA-4294-4B81-A684-8A7BDC8B79A9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80F2-18C0-4144-A025-301E5D781B55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30</a:t>
            </a:fld>
            <a:endParaRPr lang="nl-B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31</a:t>
            </a:fld>
            <a:endParaRPr lang="nl-B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32</a:t>
            </a:fld>
            <a:endParaRPr lang="nl-B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33</a:t>
            </a:fld>
            <a:endParaRPr lang="nl-B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34</a:t>
            </a:fld>
            <a:endParaRPr lang="nl-B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35</a:t>
            </a:fld>
            <a:endParaRPr lang="nl-B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36</a:t>
            </a:fld>
            <a:endParaRPr lang="nl-B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37</a:t>
            </a:fld>
            <a:endParaRPr lang="nl-B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38</a:t>
            </a:fld>
            <a:endParaRPr lang="nl-B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39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40</a:t>
            </a:fld>
            <a:endParaRPr lang="nl-B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41</a:t>
            </a:fld>
            <a:endParaRPr lang="nl-B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42</a:t>
            </a:fld>
            <a:endParaRPr lang="nl-B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43</a:t>
            </a:fld>
            <a:endParaRPr lang="nl-B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44</a:t>
            </a:fld>
            <a:endParaRPr lang="nl-B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45</a:t>
            </a:fld>
            <a:endParaRPr lang="nl-B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46</a:t>
            </a:fld>
            <a:endParaRPr lang="nl-B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47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280F2-18C0-4144-A025-301E5D781B55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>
            <a:lvl1pPr marL="363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1pPr>
            <a:lvl2pPr marL="730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2pPr>
            <a:lvl3pPr marL="10980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3pPr>
            <a:lvl4pPr marL="14616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4pPr>
            <a:lvl5pPr marL="1828800" indent="0">
              <a:spcBef>
                <a:spcPts val="0"/>
              </a:spcBef>
              <a:buNone/>
              <a:defRPr sz="2400"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6E60-0951-4760-BA86-9115166545AD}" type="datetimeFigureOut">
              <a:rPr lang="nl-BE" smtClean="0"/>
              <a:pPr/>
              <a:t>27/11/2017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6640-0E2F-4198-9044-D3269BD9999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24.xls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Microsoft_Office_Excel_97-2003_Worksheet2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Excel_97-2003_Worksheet22.xls"/><Relationship Id="rId11" Type="http://schemas.openxmlformats.org/officeDocument/2006/relationships/oleObject" Target="../embeddings/Microsoft_Office_Excel_97-2003_Worksheet27.xls"/><Relationship Id="rId5" Type="http://schemas.openxmlformats.org/officeDocument/2006/relationships/oleObject" Target="../embeddings/Microsoft_Office_Excel_97-2003_Worksheet21.xls"/><Relationship Id="rId10" Type="http://schemas.openxmlformats.org/officeDocument/2006/relationships/oleObject" Target="../embeddings/Microsoft_Office_Excel_97-2003_Worksheet26.xls"/><Relationship Id="rId4" Type="http://schemas.openxmlformats.org/officeDocument/2006/relationships/oleObject" Target="../embeddings/Microsoft_Office_Excel_97-2003_Worksheet20.xls"/><Relationship Id="rId9" Type="http://schemas.openxmlformats.org/officeDocument/2006/relationships/oleObject" Target="../embeddings/Microsoft_Office_Excel_97-2003_Worksheet25.xls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png"/><Relationship Id="rId4" Type="http://schemas.openxmlformats.org/officeDocument/2006/relationships/oleObject" Target="../embeddings/Microsoft_Office_Excel_97-2003_Worksheet28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Microsoft_Office_Excel_97-2003_Worksheet29.xls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5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5.xls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Excel_97-2003_Worksheet3.xls"/><Relationship Id="rId11" Type="http://schemas.openxmlformats.org/officeDocument/2006/relationships/oleObject" Target="../embeddings/Microsoft_Office_Excel_97-2003_Worksheet8.xls"/><Relationship Id="rId5" Type="http://schemas.openxmlformats.org/officeDocument/2006/relationships/oleObject" Target="../embeddings/Microsoft_Office_Excel_97-2003_Worksheet2.xls"/><Relationship Id="rId10" Type="http://schemas.openxmlformats.org/officeDocument/2006/relationships/oleObject" Target="../embeddings/Microsoft_Office_Excel_97-2003_Worksheet7.xls"/><Relationship Id="rId4" Type="http://schemas.openxmlformats.org/officeDocument/2006/relationships/oleObject" Target="../embeddings/Microsoft_Office_Excel_97-2003_Worksheet1.xls"/><Relationship Id="rId9" Type="http://schemas.openxmlformats.org/officeDocument/2006/relationships/oleObject" Target="../embeddings/Microsoft_Office_Excel_97-2003_Worksheet6.xls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13.xls"/><Relationship Id="rId13" Type="http://schemas.openxmlformats.org/officeDocument/2006/relationships/oleObject" Target="../embeddings/Microsoft_Office_Excel_97-2003_Worksheet18.xls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Microsoft_Office_Excel_97-2003_Worksheet12.xls"/><Relationship Id="rId12" Type="http://schemas.openxmlformats.org/officeDocument/2006/relationships/oleObject" Target="../embeddings/Microsoft_Office_Excel_97-2003_Worksheet1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Excel_97-2003_Worksheet11.xls"/><Relationship Id="rId11" Type="http://schemas.openxmlformats.org/officeDocument/2006/relationships/oleObject" Target="../embeddings/Microsoft_Office_Excel_97-2003_Worksheet16.xls"/><Relationship Id="rId5" Type="http://schemas.openxmlformats.org/officeDocument/2006/relationships/oleObject" Target="../embeddings/Microsoft_Office_Excel_97-2003_Worksheet10.xls"/><Relationship Id="rId10" Type="http://schemas.openxmlformats.org/officeDocument/2006/relationships/oleObject" Target="../embeddings/Microsoft_Office_Excel_97-2003_Worksheet15.xls"/><Relationship Id="rId4" Type="http://schemas.openxmlformats.org/officeDocument/2006/relationships/oleObject" Target="../embeddings/Microsoft_Office_Excel_97-2003_Worksheet9.xls"/><Relationship Id="rId9" Type="http://schemas.openxmlformats.org/officeDocument/2006/relationships/oleObject" Target="../embeddings/Microsoft_Office_Excel_97-2003_Worksheet14.xls"/><Relationship Id="rId14" Type="http://schemas.openxmlformats.org/officeDocument/2006/relationships/oleObject" Target="../embeddings/Microsoft_Office_Excel_97-2003_Worksheet19.xls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3.0  Proloog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3.1  Cayley-diagrammen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3.2  Banen en cykelgrafen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3.3 (niet-)Abelse groepen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3.4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 Dihedrale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groepen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3.5  Permutatiegroepen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3.5.1 Permutaties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3.5.2 Heap algoritme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3.5.3 Samenstelling van permutaties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3.5.4 Stelling van Cayley</a:t>
            </a:r>
            <a:endParaRPr lang="nl-BE" baseline="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3.6  Subgroepen en cosets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3.7  Direct product</a:t>
            </a: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3.8  Quotientgroepen</a:t>
            </a: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3.9  Conjugatieklassen</a:t>
            </a: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3.10 Commutatoren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3.11 Burnside-Polya telproblemen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Heap algoritme: opeenvolgende permutaties berekenen door samenstelling met één 2-cykel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143125" y="2063750"/>
          <a:ext cx="1436688" cy="1957388"/>
        </p:xfrm>
        <a:graphic>
          <a:graphicData uri="http://schemas.openxmlformats.org/presentationml/2006/ole">
            <p:oleObj spid="_x0000_s130050" name="Worksheet" r:id="rId4" imgW="847504" imgH="1152612" progId="Excel.Sheet.8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36563" y="2063750"/>
          <a:ext cx="2608262" cy="1957388"/>
        </p:xfrm>
        <a:graphic>
          <a:graphicData uri="http://schemas.openxmlformats.org/presentationml/2006/ole">
            <p:oleObj spid="_x0000_s130051" name="Worksheet" r:id="rId5" imgW="1533304" imgH="1152612" progId="Excel.Sheet.8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143125" y="4413250"/>
          <a:ext cx="1438275" cy="1957388"/>
        </p:xfrm>
        <a:graphic>
          <a:graphicData uri="http://schemas.openxmlformats.org/presentationml/2006/ole">
            <p:oleObj spid="_x0000_s130052" name="Worksheet" r:id="rId6" imgW="847504" imgH="1152612" progId="Excel.Sheet.8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36563" y="4413250"/>
          <a:ext cx="2606675" cy="1957388"/>
        </p:xfrm>
        <a:graphic>
          <a:graphicData uri="http://schemas.openxmlformats.org/presentationml/2006/ole">
            <p:oleObj spid="_x0000_s130053" name="Worksheet" r:id="rId7" imgW="1533545" imgH="1152457" progId="Excel.Sheet.8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7542088" y="2063750"/>
          <a:ext cx="1438275" cy="1957388"/>
        </p:xfrm>
        <a:graphic>
          <a:graphicData uri="http://schemas.openxmlformats.org/presentationml/2006/ole">
            <p:oleObj spid="_x0000_s130054" name="Worksheet" r:id="rId8" imgW="847504" imgH="1152612" progId="Excel.Sheet.8">
              <p:embed/>
            </p:oleObj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7542088" y="4413250"/>
          <a:ext cx="1438275" cy="1957388"/>
        </p:xfrm>
        <a:graphic>
          <a:graphicData uri="http://schemas.openxmlformats.org/presentationml/2006/ole">
            <p:oleObj spid="_x0000_s130055" name="Worksheet" r:id="rId9" imgW="847504" imgH="1152612" progId="Excel.Sheet.8">
              <p:embed/>
            </p:oleObj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819650" y="2063750"/>
          <a:ext cx="2608263" cy="1957388"/>
        </p:xfrm>
        <a:graphic>
          <a:graphicData uri="http://schemas.openxmlformats.org/presentationml/2006/ole">
            <p:oleObj spid="_x0000_s130056" name="Worksheet" r:id="rId10" imgW="1533545" imgH="1152457" progId="Excel.Sheet.8">
              <p:embed/>
            </p:oleObj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4819650" y="4413250"/>
          <a:ext cx="2608263" cy="1957388"/>
        </p:xfrm>
        <a:graphic>
          <a:graphicData uri="http://schemas.openxmlformats.org/presentationml/2006/ole">
            <p:oleObj spid="_x0000_s130057" name="Worksheet" r:id="rId11" imgW="1533545" imgH="115245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het Heap algoritme illustreert dat elke permutatie kan beschouwd worden als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samenstelling van een aantal 2-cykels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deze samenstelling kan op diverse manieren gebeuren (is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niet uniek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wat wel uniek blijft, is de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pariteit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van de samenstelling: (het aantal 2-cykels)%2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elke permutatie heeft dan ook hetzij een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even partiteit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hetzij een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oneven pariteit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pariteit van een permutatie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in de cykelnotatie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wordt bepaald door het aantal cykels met een even lengte: is dit aantal oneven, dan is de pariteit negatief, anders positief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210" y="2193591"/>
            <a:ext cx="6700650" cy="43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aangezien ook associativiteit een feit blijkt,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vormt de samenstelling van alle permutaties van 1..n een groep,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symmetrische groep S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,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         S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4</a:t>
            </a:r>
            <a:endParaRPr lang="nl-BE" baseline="-25000" smtClean="0">
              <a:latin typeface="Courier New"/>
              <a:cs typeface="Courier New"/>
              <a:sym typeface="Mathematica3Mono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980851" y="2278686"/>
            <a:ext cx="4544541" cy="4126935"/>
            <a:chOff x="980851" y="2278686"/>
            <a:chExt cx="4544541" cy="4126935"/>
          </a:xfrm>
        </p:grpSpPr>
        <p:sp>
          <p:nvSpPr>
            <p:cNvPr id="6" name="TextBox 5"/>
            <p:cNvSpPr txBox="1"/>
            <p:nvPr/>
          </p:nvSpPr>
          <p:spPr>
            <a:xfrm>
              <a:off x="3277211" y="6159400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(12)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7748" y="4482999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(123)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4778" y="2960217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98140" y="2278686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(132)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6217" y="2401825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6058" y="3724656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(134)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5109" y="5779008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(1342)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2629" y="5170629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(234)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58494" y="4598823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(1234)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7860" y="2315262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(34)(12)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55517" y="2350619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(34)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8839" y="4924350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(243)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0851" y="3211372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(1243)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2677" y="2785873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(124)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347" y="2477417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9806" y="4539084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(1324)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7539" y="482315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(24)(13)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99793" y="2826107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(23)(14)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20981" y="2634693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(1423)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46224" y="4016047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64539" y="2683462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(142)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76220" y="514868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(143)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316" y="6025288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(1432)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83079" y="558638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 )</a:t>
              </a:r>
              <a:endParaRPr lang="nl-BE" b="1"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018" y="2192986"/>
            <a:ext cx="6775034" cy="43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Caley-diagrammen worden mede bepaald door de specifieke selectie van generatoren: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         S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4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sp>
        <p:nvSpPr>
          <p:cNvPr id="6" name="TextBox 5"/>
          <p:cNvSpPr txBox="1"/>
          <p:nvPr/>
        </p:nvSpPr>
        <p:spPr>
          <a:xfrm>
            <a:off x="2143974" y="5255921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(12)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6766" y="3995768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(123)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6280" y="4241202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(23)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506" y="360994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(132)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0598" y="2368855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(13)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3486" y="4652038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(134)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9076" y="4459902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(1342)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4141" y="465619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(234)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0365" y="592545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(1234)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7312" y="2110128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(34)(12)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1388" y="351332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(34)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9070" y="4545711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(243)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4063" y="4214895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(1243)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3033" y="3763226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(124)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72276" y="2354605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(24)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4104" y="4445223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(1324)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7544" y="5804424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(24)(13)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08909" y="2340626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(23)(14)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4816" y="3926495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(1423)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5251" y="4052726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(14)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4207" y="3949508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(142)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3680" y="491902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(143)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68317" y="605846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(1432)</a:t>
            </a:r>
            <a:endParaRPr lang="nl-BE" b="1"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2389" y="6167584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b="1" smtClean="0">
                <a:latin typeface="Arial Narrow" pitchFamily="34" charset="0"/>
              </a:rPr>
              <a:t>( )</a:t>
            </a:r>
            <a:endParaRPr lang="nl-BE" b="1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044" y="2260596"/>
            <a:ext cx="66659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ook de permutaties van 1..n met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even pariteit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vormen een groep, nu met n!/2 elementen: de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alternerende groep A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n</a:t>
            </a:r>
            <a:endParaRPr lang="nl-BE" smtClean="0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        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A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4</a:t>
            </a:r>
          </a:p>
        </p:txBody>
      </p:sp>
      <p:grpSp>
        <p:nvGrpSpPr>
          <p:cNvPr id="2" name="Group 30"/>
          <p:cNvGrpSpPr/>
          <p:nvPr/>
        </p:nvGrpSpPr>
        <p:grpSpPr>
          <a:xfrm>
            <a:off x="1294186" y="2349397"/>
            <a:ext cx="4386068" cy="4115965"/>
            <a:chOff x="1294186" y="2349397"/>
            <a:chExt cx="4386068" cy="4115965"/>
          </a:xfrm>
        </p:grpSpPr>
        <p:sp>
          <p:nvSpPr>
            <p:cNvPr id="8" name="TextBox 7"/>
            <p:cNvSpPr txBox="1"/>
            <p:nvPr/>
          </p:nvSpPr>
          <p:spPr>
            <a:xfrm>
              <a:off x="4585413" y="5982616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(123)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27806" y="4424765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(132)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1660" y="2349397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(134)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4186" y="5163315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(234)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12292" y="4481591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(34)(12)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42773" y="62191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(243)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9714" y="2698092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(124)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23691" y="4888993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(24)(13)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65476" y="2665173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(23)(14)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2586" y="3625428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(142)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05480" y="5316930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(143)</a:t>
              </a:r>
              <a:endParaRPr lang="nl-BE" b="1">
                <a:latin typeface="Arial Narrow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6579" y="5579072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000" b="1" smtClean="0">
                  <a:latin typeface="Arial Narrow" pitchFamily="34" charset="0"/>
                </a:rPr>
                <a:t>( )</a:t>
              </a:r>
              <a:endParaRPr lang="nl-BE" b="1"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alternerende groep A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5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878835"/>
            <a:ext cx="89392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878835"/>
            <a:ext cx="82915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alternerende groep A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15" y="1055733"/>
            <a:ext cx="3193653" cy="316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3.5.4 Stelling van Cayley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4704"/>
            <a:ext cx="9143999" cy="6093296"/>
          </a:xfrm>
        </p:spPr>
        <p:txBody>
          <a:bodyPr/>
          <a:lstStyle/>
          <a:p>
            <a:r>
              <a:rPr lang="nl-BE" sz="1200" smtClean="0">
                <a:latin typeface="Courier New"/>
                <a:cs typeface="Courier New"/>
                <a:sym typeface="Mathematica3Mono"/>
              </a:rPr>
              <a:t>                                                         </a:t>
            </a:r>
          </a:p>
          <a:p>
            <a:pPr marL="3240000" algn="ctr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elke discrete groep</a:t>
            </a:r>
          </a:p>
          <a:p>
            <a:pPr marL="3240000" algn="ctr"/>
            <a:r>
              <a:rPr lang="nl-BE" smtClean="0">
                <a:latin typeface="Courier New"/>
                <a:cs typeface="Courier New"/>
                <a:sym typeface="Mathematica3Mono"/>
              </a:rPr>
              <a:t>(met orde n)</a:t>
            </a:r>
          </a:p>
          <a:p>
            <a:pPr marL="3240000" algn="ctr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kan beschouwd worden</a:t>
            </a:r>
          </a:p>
          <a:p>
            <a:pPr marL="3240000" algn="ctr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als een permutatiegroep,</a:t>
            </a:r>
          </a:p>
          <a:p>
            <a:pPr marL="3240000" algn="ctr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een subgroep van S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</a:p>
          <a:p>
            <a:pPr marL="3240000" algn="ctr"/>
            <a:r>
              <a:rPr lang="nl-BE" smtClean="0">
                <a:latin typeface="Courier New"/>
                <a:cs typeface="Courier New"/>
                <a:sym typeface="Mathematica3Mono"/>
              </a:rPr>
              <a:t>(met orde n!)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38910" y="116083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nl-BE" sz="1400" b="1" baseline="-2500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nl-BE" sz="1400" b="1" smtClean="0">
                <a:latin typeface="Courier New"/>
                <a:cs typeface="Courier New"/>
              </a:rPr>
              <a:t>≡</a:t>
            </a:r>
            <a:r>
              <a:rPr lang="nl-BE" sz="1400" b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nl-BE" sz="1400" b="1" baseline="-25000" smtClean="0">
                <a:latin typeface="Courier New" pitchFamily="49" charset="0"/>
                <a:cs typeface="Courier New" pitchFamily="49" charset="0"/>
              </a:rPr>
              <a:t>3</a:t>
            </a:r>
            <a:endParaRPr lang="nl-BE" sz="1400" b="1" baseline="-250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968" y="4568564"/>
            <a:ext cx="2217392" cy="221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3497317" y="3112855"/>
            <a:ext cx="5581833" cy="3738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432000" lvl="0" indent="-457200">
              <a:lnSpc>
                <a:spcPct val="120000"/>
              </a:lnSpc>
              <a:buFont typeface="Courier New" pitchFamily="49" charset="0"/>
              <a:buChar char="►"/>
            </a:pPr>
            <a:r>
              <a:rPr lang="nl-BE" sz="3400" b="1" smtClean="0">
                <a:latin typeface="Courier New"/>
                <a:cs typeface="Courier New"/>
                <a:sym typeface="Mathematica3Mono"/>
              </a:rPr>
              <a:t>interacties berekenen via  </a:t>
            </a:r>
            <a:r>
              <a:rPr lang="nl-BE" sz="3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samenstelling van permutaties</a:t>
            </a:r>
          </a:p>
          <a:p>
            <a:pPr marL="432000" lvl="0" indent="-457200">
              <a:lnSpc>
                <a:spcPct val="120000"/>
              </a:lnSpc>
            </a:pPr>
            <a:r>
              <a:rPr lang="nl-BE" sz="3400" b="1" smtClean="0">
                <a:latin typeface="Courier New"/>
                <a:cs typeface="Courier New"/>
                <a:sym typeface="Mathematica3Mono"/>
              </a:rPr>
              <a:t> </a:t>
            </a:r>
          </a:p>
          <a:p>
            <a:pPr marL="432000" lvl="0" indent="-457200">
              <a:lnSpc>
                <a:spcPct val="120000"/>
              </a:lnSpc>
              <a:buFont typeface="Courier New" pitchFamily="49" charset="0"/>
              <a:buChar char="►"/>
            </a:pPr>
            <a:r>
              <a:rPr kumimoji="0" lang="nl-BE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elementen met identiek patroon van cykellengtes in disjuncte cykelnotatie </a:t>
            </a:r>
            <a:r>
              <a:rPr kumimoji="0" lang="nl-BE" sz="3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zouden </a:t>
            </a:r>
            <a:r>
              <a:rPr lang="nl-BE" sz="3400" b="1" i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gelijk-aardig gedrag </a:t>
            </a:r>
            <a:r>
              <a:rPr lang="nl-BE" sz="3400" b="1" i="1" smtClean="0">
                <a:latin typeface="Courier New"/>
                <a:cs typeface="Courier New"/>
                <a:sym typeface="Mathematica3Mono"/>
              </a:rPr>
              <a:t>kunnen </a:t>
            </a:r>
            <a:r>
              <a:rPr kumimoji="0" lang="nl-BE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vertonen</a:t>
            </a:r>
            <a:endParaRPr kumimoji="0" lang="nl-BE" sz="3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4320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►"/>
              <a:tabLst/>
              <a:defRPr/>
            </a:pPr>
            <a:endParaRPr kumimoji="0" lang="nl-BE" sz="3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4320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►"/>
              <a:tabLst/>
              <a:defRPr/>
            </a:pPr>
            <a:r>
              <a:rPr kumimoji="0" lang="nl-BE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hoe </a:t>
            </a:r>
            <a:r>
              <a:rPr kumimoji="0" lang="nl-BE" sz="3400" b="1" i="0" u="none" strike="noStrike" kern="1200" cap="none" spc="0" normalizeH="0" baseline="0" noProof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converteren</a:t>
            </a:r>
            <a:r>
              <a:rPr kumimoji="0" lang="nl-BE" sz="3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 naar permutatierepresentatie ?</a:t>
            </a:r>
          </a:p>
          <a:p>
            <a:pPr marL="369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rgbClr val="E78CEF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9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856" y="4309356"/>
            <a:ext cx="192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smtClean="0">
                <a:latin typeface="Courier New" pitchFamily="49" charset="0"/>
                <a:cs typeface="Courier New" pitchFamily="49" charset="0"/>
              </a:rPr>
              <a:t>quasihedrale groep</a:t>
            </a:r>
          </a:p>
          <a:p>
            <a:r>
              <a:rPr lang="nl-BE" sz="1200" b="1" smtClean="0">
                <a:latin typeface="Courier New" pitchFamily="49" charset="0"/>
                <a:cs typeface="Courier New" pitchFamily="49" charset="0"/>
              </a:rPr>
              <a:t>orde 16</a:t>
            </a:r>
            <a:endParaRPr lang="nl-BE" sz="1200" b="1" baseline="-25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01" y="1133688"/>
            <a:ext cx="3845134" cy="352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3.5.4 Stelling van Cayley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0"/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marL="3780000"/>
            <a:r>
              <a:rPr lang="nl-BE" smtClean="0">
                <a:latin typeface="Courier New"/>
                <a:cs typeface="Courier New"/>
                <a:sym typeface="Mathematica3Mono"/>
              </a:rPr>
              <a:t>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permutatierepresentaties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van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generatorelementen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kan men in cykelnotatie aflezen op een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Cayley-diagram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</a:t>
            </a:r>
          </a:p>
          <a:p>
            <a:pPr marL="3600000"/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pPr marL="3600000"/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pPr marL="3600000"/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pPr marL="3780000"/>
            <a:endParaRPr lang="nl-BE" sz="12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pPr marL="4878000" lvl="3"/>
            <a:r>
              <a:rPr lang="nl-BE" sz="2000" smtClean="0">
                <a:latin typeface="Courier New"/>
                <a:cs typeface="Courier New"/>
                <a:sym typeface="Wingdings"/>
              </a:rPr>
              <a:t>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r  (465)(123)</a:t>
            </a:r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marL="4878000" lvl="3"/>
            <a:r>
              <a:rPr lang="nl-BE" sz="2000" smtClean="0">
                <a:latin typeface="Courier New"/>
                <a:cs typeface="Courier New"/>
                <a:sym typeface="Wingdings"/>
              </a:rPr>
              <a:t> </a:t>
            </a:r>
            <a:r>
              <a:rPr lang="nl-BE" smtClean="0">
                <a:solidFill>
                  <a:schemeClr val="accent1"/>
                </a:solidFill>
                <a:latin typeface="Courier New"/>
                <a:cs typeface="Courier New"/>
                <a:sym typeface="Symbol"/>
              </a:rPr>
              <a:t>f  </a:t>
            </a:r>
            <a:r>
              <a:rPr lang="nl-BE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Symbol"/>
              </a:rPr>
              <a:t>(36)(25)(14)</a:t>
            </a:r>
            <a:endParaRPr lang="nl-BE" sz="1200" smtClean="0">
              <a:solidFill>
                <a:schemeClr val="accent5">
                  <a:lumMod val="75000"/>
                </a:schemeClr>
              </a:solidFill>
              <a:latin typeface="Courier New"/>
              <a:cs typeface="Courier New"/>
              <a:sym typeface="Mathematica3Mono"/>
            </a:endParaRPr>
          </a:p>
          <a:p>
            <a:pPr marL="3600000"/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pPr marL="360000"/>
            <a:r>
              <a:rPr lang="nl-BE" smtClean="0">
                <a:latin typeface="Courier New"/>
                <a:cs typeface="Courier New"/>
                <a:sym typeface="Mathematica3Mono"/>
              </a:rPr>
              <a:t>waarna men de cykelnotaties van de andere elementen ook via de groepstabel kan berekenen:</a:t>
            </a:r>
          </a:p>
          <a:p>
            <a:pPr marL="727200" lvl="1"/>
            <a:r>
              <a:rPr lang="nl-BE" sz="2000" smtClean="0">
                <a:latin typeface="Courier New"/>
                <a:cs typeface="Courier New"/>
                <a:sym typeface="Wingdings"/>
              </a:rPr>
              <a:t>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r² </a:t>
            </a:r>
            <a:r>
              <a:rPr lang="nl-BE" smtClean="0">
                <a:latin typeface="Courier New"/>
                <a:cs typeface="Courier New"/>
                <a:sym typeface="Symbol"/>
              </a:rPr>
              <a:t>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 (465)(123)(465)(123)</a:t>
            </a:r>
            <a:r>
              <a:rPr lang="nl-BE" smtClean="0">
                <a:latin typeface="Courier New"/>
                <a:cs typeface="Courier New"/>
                <a:sym typeface="Symbol"/>
              </a:rPr>
              <a:t> =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(456)(132)</a:t>
            </a:r>
            <a:endParaRPr lang="nl-BE" smtClean="0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  <a:p>
            <a:pPr marL="727200" lvl="1"/>
            <a:r>
              <a:rPr lang="nl-BE" sz="2000" smtClean="0">
                <a:latin typeface="Courier New"/>
                <a:cs typeface="Courier New"/>
                <a:sym typeface="Wingdings"/>
              </a:rPr>
              <a:t>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fr²</a:t>
            </a:r>
            <a:r>
              <a:rPr lang="nl-BE" smtClean="0">
                <a:latin typeface="Courier New"/>
                <a:cs typeface="Courier New"/>
                <a:sym typeface="Symbol"/>
              </a:rPr>
              <a:t> </a:t>
            </a:r>
            <a:r>
              <a:rPr lang="nl-BE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Symbol"/>
              </a:rPr>
              <a:t>(36)(25)(14)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(456)(132)</a:t>
            </a:r>
            <a:r>
              <a:rPr lang="nl-BE" smtClean="0">
                <a:latin typeface="Courier New"/>
                <a:cs typeface="Courier New"/>
                <a:sym typeface="Symbol"/>
              </a:rPr>
              <a:t> = (34)(26)(15)</a:t>
            </a:r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727200" lvl="1"/>
            <a:r>
              <a:rPr lang="nl-BE" sz="2000" smtClean="0">
                <a:latin typeface="Courier New"/>
                <a:cs typeface="Courier New"/>
                <a:sym typeface="Wingdings"/>
              </a:rPr>
              <a:t>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fr </a:t>
            </a:r>
            <a:r>
              <a:rPr lang="nl-BE" smtClean="0">
                <a:latin typeface="Courier New"/>
                <a:cs typeface="Courier New"/>
                <a:sym typeface="Symbol"/>
              </a:rPr>
              <a:t> </a:t>
            </a:r>
            <a:r>
              <a:rPr lang="nl-BE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Symbol"/>
              </a:rPr>
              <a:t>(36)(25)(14)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(465)(123)</a:t>
            </a:r>
            <a:r>
              <a:rPr lang="nl-BE" smtClean="0">
                <a:latin typeface="Courier New"/>
                <a:cs typeface="Courier New"/>
                <a:sym typeface="Symbol"/>
              </a:rPr>
              <a:t> = (35)(24)(16)</a:t>
            </a:r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3240000"/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8853" y="2834247"/>
            <a:ext cx="5012267" cy="84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3.5.4 Stelling van Cayley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                     </a:t>
            </a:r>
            <a:r>
              <a:rPr lang="nl-BE" sz="2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</a:t>
            </a:r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            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23682" y="1570455"/>
          <a:ext cx="4413895" cy="4140000"/>
        </p:xfrm>
        <a:graphic>
          <a:graphicData uri="http://schemas.openxmlformats.org/presentationml/2006/ole">
            <p:oleObj spid="_x0000_s104450" name="Worksheet" r:id="rId4" imgW="4276745" imgH="4009957" progId="Excel.Sheet.8">
              <p:embed/>
            </p:oleObj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24" y="1570455"/>
            <a:ext cx="4179812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3.5.1 Permutaties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disjuncte cykelnotatie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bestaat uit de vermelding van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cykels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waarin telkens de getallen gegroepeerd zijn, die onderling cyclisch gepermuteerd worden:</a:t>
            </a:r>
          </a:p>
          <a:p>
            <a:pPr algn="ctr"/>
            <a:r>
              <a:rPr lang="nl-BE" smtClean="0">
                <a:latin typeface="Courier New"/>
                <a:cs typeface="Courier New"/>
                <a:sym typeface="Mathematica3Mono"/>
              </a:rPr>
              <a:t>42613587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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└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42516387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┘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Symbol"/>
              </a:rPr>
              <a:t>(78)(356)(14)</a:t>
            </a:r>
            <a:endParaRPr lang="nl-BE" smtClean="0">
              <a:solidFill>
                <a:srgbClr val="00FF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getallen die hun rangorde in de permutatie innemen, </a:t>
            </a:r>
            <a:r>
              <a:rPr lang="nl-BE" smtClean="0">
                <a:solidFill>
                  <a:srgbClr val="00B0F0"/>
                </a:solidFill>
                <a:latin typeface="Courier New"/>
                <a:cs typeface="Courier New"/>
                <a:sym typeface="Mathematica3Mono"/>
              </a:rPr>
              <a:t>worden niet in de notatie opgenomen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alle andere getallen komen precies éénmaal in één van de cykels voor (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disjunct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volgorde in elke cykel mag cyclisch gepermuteerd worden (optionele afspraak: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kleinste getal eerst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volgorde van de cykels mag vrij omgewisseld worden (optionele afspraak: cykels in volgorde van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grootste kopgetal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3.5.4 Stelling van Cayley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0"/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marL="3780000"/>
            <a:r>
              <a:rPr lang="nl-BE" smtClean="0">
                <a:latin typeface="Courier New"/>
                <a:cs typeface="Courier New"/>
                <a:sym typeface="Mathematica3Mono"/>
              </a:rPr>
              <a:t>quasihedrale groep orde 16</a:t>
            </a:r>
          </a:p>
          <a:p>
            <a:pPr marL="3780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3780000"/>
            <a:r>
              <a:rPr lang="nl-BE" sz="1800" smtClean="0">
                <a:solidFill>
                  <a:schemeClr val="tx2"/>
                </a:solidFill>
                <a:latin typeface="Courier New"/>
                <a:cs typeface="Courier New"/>
                <a:sym typeface="Mathematica3Mono"/>
              </a:rPr>
              <a:t>b </a:t>
            </a:r>
            <a:r>
              <a:rPr lang="nl-BE" sz="1800" smtClean="0">
                <a:solidFill>
                  <a:schemeClr val="tx2"/>
                </a:solidFill>
                <a:latin typeface="Courier New"/>
                <a:cs typeface="Courier New"/>
                <a:sym typeface="Symbol"/>
              </a:rPr>
              <a:t> </a:t>
            </a:r>
            <a:r>
              <a:rPr lang="nl-BE" sz="180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Symbol"/>
              </a:rPr>
              <a:t>(ilojmpkn)(abcdefgh)</a:t>
            </a:r>
          </a:p>
          <a:p>
            <a:pPr marL="3780000"/>
            <a:r>
              <a:rPr lang="nl-BE" sz="18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i </a:t>
            </a:r>
            <a:r>
              <a:rPr lang="nl-BE" sz="18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 (hp)(go)(fn)(em)(dl)(ck)(bj)(ai)</a:t>
            </a:r>
          </a:p>
          <a:p>
            <a:pPr marL="3780000"/>
            <a:endParaRPr lang="nl-BE" sz="1800" smtClean="0">
              <a:latin typeface="Courier New"/>
              <a:cs typeface="Courier New"/>
              <a:sym typeface="Symbol"/>
            </a:endParaRP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c=b²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(jpnl)(iomk)(bdfh)(aceg)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d=cb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</a:t>
            </a:r>
            <a:r>
              <a:rPr lang="nl-BE" sz="180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Symbol"/>
              </a:rPr>
              <a:t>(ijklmnop)(adgbehcf)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e=db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</a:t>
            </a:r>
            <a:r>
              <a:rPr lang="nl-BE" sz="18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(lp)(ko)(jn)(im)(dh)(cg)(bf)(ae)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f=eb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</a:t>
            </a:r>
            <a:r>
              <a:rPr lang="nl-BE" sz="180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Symbol"/>
              </a:rPr>
              <a:t>(iponmlkj)(afchebgd)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g=fb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(jlnp)(ikmo)(bhfd)(agec)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h=gb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</a:t>
            </a:r>
            <a:r>
              <a:rPr lang="nl-BE" sz="180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  <a:sym typeface="Symbol"/>
              </a:rPr>
              <a:t>(inkpmjol)(ahgfedcb)</a:t>
            </a:r>
          </a:p>
          <a:p>
            <a:pPr marL="3780000"/>
            <a:endParaRPr lang="nl-BE" sz="1800" smtClean="0">
              <a:latin typeface="Courier New"/>
              <a:cs typeface="Courier New"/>
              <a:sym typeface="Symbol"/>
            </a:endParaRPr>
          </a:p>
          <a:p>
            <a:pPr marL="3780000"/>
            <a:r>
              <a:rPr lang="nl-BE" sz="1800" smtClean="0">
                <a:latin typeface="Courier New"/>
                <a:cs typeface="Courier New"/>
                <a:sym typeface="Symbol"/>
              </a:rPr>
              <a:t>j=bi(dmhi)(clgp)(bkfo)(ajen)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k=ci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</a:t>
            </a:r>
            <a:r>
              <a:rPr lang="nl-BE" sz="18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(hj)(gi)(fp)(eo)(dn)(cm)(bl)(ak)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l=di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(dohk)(cngj)(bmfi)(alep)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m=ei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</a:t>
            </a:r>
            <a:r>
              <a:rPr lang="nl-BE" sz="18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(hl)(gk)(fj)(ei)(dp)(co)(bn)(am)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n=fi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(dihm)(cpgl)(bofk)(anej)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o=gi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</a:t>
            </a:r>
            <a:r>
              <a:rPr lang="nl-BE" sz="18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(hn)(gm)(fl)(ek)(dj)(ci)(bp)(ao)</a:t>
            </a:r>
          </a:p>
          <a:p>
            <a:pPr marL="3780000"/>
            <a:r>
              <a:rPr lang="nl-BE" sz="1800" smtClean="0">
                <a:latin typeface="Courier New"/>
                <a:cs typeface="Courier New"/>
                <a:sym typeface="Mathematica3Mono"/>
              </a:rPr>
              <a:t>p=hi</a:t>
            </a:r>
            <a:r>
              <a:rPr lang="nl-BE" sz="1800" smtClean="0">
                <a:latin typeface="Courier New"/>
                <a:cs typeface="Courier New"/>
                <a:sym typeface="Symbol"/>
              </a:rPr>
              <a:t>(dkho)(cjgn)(bifm)(apel)</a:t>
            </a:r>
          </a:p>
          <a:p>
            <a:pPr marL="3780000"/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7092" y="732861"/>
            <a:ext cx="3698240" cy="3759310"/>
            <a:chOff x="27092" y="732861"/>
            <a:chExt cx="3698240" cy="375931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92" y="780234"/>
              <a:ext cx="3698240" cy="371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709335" y="732861"/>
              <a:ext cx="276176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i="1" smtClean="0"/>
                <a:t>a</a:t>
              </a:r>
              <a:endParaRPr lang="nl-BE" sz="2400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88687" y="1220570"/>
              <a:ext cx="276176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i="1" smtClean="0"/>
                <a:t>b</a:t>
              </a:r>
              <a:endParaRPr lang="nl-BE" sz="2400" i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91498" y="2391592"/>
              <a:ext cx="251678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i="1" smtClean="0"/>
                <a:t>c</a:t>
              </a:r>
              <a:endParaRPr lang="nl-BE" sz="2400" i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0302" y="3556536"/>
              <a:ext cx="276176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d</a:t>
              </a:r>
              <a:endParaRPr lang="nl-BE" sz="2400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7122" y="4038916"/>
              <a:ext cx="276176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e</a:t>
              </a:r>
              <a:endParaRPr lang="nl-BE" sz="2400" i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438" y="3563591"/>
              <a:ext cx="224602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f</a:t>
              </a:r>
              <a:endParaRPr lang="nl-BE" sz="2400" i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88653" y="3109431"/>
              <a:ext cx="205262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l</a:t>
              </a:r>
              <a:endParaRPr lang="nl-BE" sz="2400" i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58121" y="2390712"/>
              <a:ext cx="260704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k</a:t>
              </a:r>
              <a:endParaRPr lang="nl-BE" sz="2400" i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94418" y="1677282"/>
              <a:ext cx="207841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j</a:t>
              </a:r>
              <a:endParaRPr lang="nl-BE" sz="2400" i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76988" y="1381858"/>
              <a:ext cx="205262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i</a:t>
              </a:r>
              <a:endParaRPr lang="nl-BE" sz="2400" i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7770" y="1218713"/>
              <a:ext cx="276176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h</a:t>
              </a:r>
              <a:endParaRPr lang="nl-BE" sz="2400" i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154" y="2388947"/>
              <a:ext cx="276176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g</a:t>
              </a:r>
              <a:endParaRPr lang="nl-BE" sz="2400" i="1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0010" y="3405735"/>
              <a:ext cx="344511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m</a:t>
              </a:r>
              <a:endParaRPr lang="nl-BE" sz="2400" i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5459" y="3105022"/>
              <a:ext cx="276176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n</a:t>
              </a:r>
              <a:endParaRPr lang="nl-BE" sz="2400" i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741" y="2386301"/>
              <a:ext cx="276176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o</a:t>
              </a:r>
              <a:endParaRPr lang="nl-BE" sz="2400" i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931" y="1667581"/>
              <a:ext cx="276176" cy="37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i="1" smtClean="0"/>
                <a:t>p</a:t>
              </a:r>
              <a:endParaRPr lang="nl-BE" sz="2400" i="1"/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968" y="4568564"/>
            <a:ext cx="2217392" cy="221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3.5.4 Stelling van Cayley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8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                       </a:t>
            </a: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z="800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z="800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                                   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Symbol"/>
              </a:rPr>
              <a:t></a:t>
            </a:r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0" y="2787855"/>
            <a:ext cx="2562155" cy="256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937773" y="945779"/>
          <a:ext cx="6096000" cy="5711825"/>
        </p:xfrm>
        <a:graphic>
          <a:graphicData uri="http://schemas.openxmlformats.org/presentationml/2006/ole">
            <p:oleObj spid="_x0000_s76802" name="Worksheet" r:id="rId5" imgW="10372835" imgH="972495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15" y="1055733"/>
            <a:ext cx="3193653" cy="316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3.5.4 Stelling van Cayley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200" smtClean="0">
                <a:latin typeface="Courier New"/>
                <a:cs typeface="Courier New"/>
                <a:sym typeface="Mathematica3Mono"/>
              </a:rPr>
              <a:t>   1</a:t>
            </a:r>
            <a:r>
              <a:rPr lang="nl-BE" sz="1100" smtClean="0">
                <a:latin typeface="Courier New"/>
                <a:cs typeface="Courier New"/>
                <a:sym typeface="Mathematica3Mono"/>
              </a:rPr>
              <a:t>   </a:t>
            </a:r>
            <a:r>
              <a:rPr lang="nl-BE" sz="1200" smtClean="0">
                <a:latin typeface="Courier New"/>
                <a:cs typeface="Courier New"/>
                <a:sym typeface="Mathematica3Mono"/>
              </a:rPr>
              <a:t> 2</a:t>
            </a:r>
            <a:r>
              <a:rPr lang="nl-BE" sz="1100" smtClean="0">
                <a:latin typeface="Courier New"/>
                <a:cs typeface="Courier New"/>
                <a:sym typeface="Mathematica3Mono"/>
              </a:rPr>
              <a:t>   </a:t>
            </a:r>
            <a:r>
              <a:rPr lang="nl-BE" sz="1200" smtClean="0">
                <a:latin typeface="Courier New"/>
                <a:cs typeface="Courier New"/>
                <a:sym typeface="Mathematica3Mono"/>
              </a:rPr>
              <a:t> 3</a:t>
            </a:r>
            <a:r>
              <a:rPr lang="nl-BE" sz="1100" smtClean="0">
                <a:latin typeface="Courier New"/>
                <a:cs typeface="Courier New"/>
                <a:sym typeface="Mathematica3Mono"/>
              </a:rPr>
              <a:t>   </a:t>
            </a:r>
            <a:r>
              <a:rPr lang="nl-BE" sz="1200" smtClean="0">
                <a:latin typeface="Courier New"/>
                <a:cs typeface="Courier New"/>
                <a:sym typeface="Mathematica3Mono"/>
              </a:rPr>
              <a:t> 4</a:t>
            </a:r>
            <a:r>
              <a:rPr lang="nl-BE" sz="1100" smtClean="0">
                <a:latin typeface="Courier New"/>
                <a:cs typeface="Courier New"/>
                <a:sym typeface="Mathematica3Mono"/>
              </a:rPr>
              <a:t>   </a:t>
            </a:r>
            <a:r>
              <a:rPr lang="nl-BE" sz="1200" smtClean="0">
                <a:latin typeface="Courier New"/>
                <a:cs typeface="Courier New"/>
                <a:sym typeface="Mathematica3Mono"/>
              </a:rPr>
              <a:t> 5</a:t>
            </a:r>
            <a:r>
              <a:rPr lang="nl-BE" sz="1100" smtClean="0">
                <a:latin typeface="Courier New"/>
                <a:cs typeface="Courier New"/>
                <a:sym typeface="Mathematica3Mono"/>
              </a:rPr>
              <a:t>   </a:t>
            </a:r>
            <a:r>
              <a:rPr lang="nl-BE" sz="1200" smtClean="0">
                <a:latin typeface="Courier New"/>
                <a:cs typeface="Courier New"/>
                <a:sym typeface="Mathematica3Mono"/>
              </a:rPr>
              <a:t> 6                                                     </a:t>
            </a:r>
          </a:p>
          <a:p>
            <a:pPr marL="3240000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alternatieve conversie, louter met behulp van groepstabel:</a:t>
            </a:r>
          </a:p>
          <a:p>
            <a:pPr marL="3697200" indent="-457200">
              <a:buFont typeface="+mj-lt"/>
              <a:buAutoNum type="arabicPeriod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label alle elementen met (opeenvolgende) getallen</a:t>
            </a:r>
          </a:p>
          <a:p>
            <a:pPr marL="3697200" indent="-457200">
              <a:buFont typeface="+mj-lt"/>
              <a:buAutoNum type="arabicPeriod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lees voor elk element uit de rijposities in opeenvolgende kolommen de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cauchynotatie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van alle permutaties af </a:t>
            </a:r>
          </a:p>
          <a:p>
            <a:pPr marL="3697200" indent="-457200">
              <a:buFont typeface="+mj-lt"/>
              <a:buAutoNum type="arabicPeriod"/>
            </a:pP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inverteer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de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cykelnotatie</a:t>
            </a:r>
          </a:p>
          <a:p>
            <a:pPr marL="3697200" indent="-457200">
              <a:buFont typeface="+mj-lt"/>
              <a:buAutoNum type="arabicPeriod"/>
            </a:pPr>
            <a:endParaRPr lang="nl-BE" sz="800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520000"/>
            <a:r>
              <a:rPr lang="nl-BE" baseline="-25000" smtClean="0">
                <a:solidFill>
                  <a:srgbClr val="FF648C"/>
                </a:solidFill>
                <a:latin typeface="Courier New"/>
                <a:cs typeface="Courier New"/>
                <a:sym typeface="Mathematica3Mono"/>
              </a:rPr>
              <a:t>└</a:t>
            </a:r>
            <a:r>
              <a:rPr lang="nl-BE" smtClean="0">
                <a:solidFill>
                  <a:srgbClr val="FF648C"/>
                </a:solidFill>
                <a:latin typeface="Courier New"/>
                <a:cs typeface="Courier New"/>
                <a:sym typeface="Mathematica3Mono"/>
              </a:rPr>
              <a:t>123456</a:t>
            </a:r>
            <a:r>
              <a:rPr lang="nl-BE" baseline="-25000" smtClean="0">
                <a:solidFill>
                  <a:srgbClr val="FF648C"/>
                </a:solidFill>
                <a:latin typeface="Courier New"/>
                <a:cs typeface="Courier New"/>
                <a:sym typeface="Mathematica3Mono"/>
              </a:rPr>
              <a:t>┘</a:t>
            </a:r>
            <a:r>
              <a:rPr lang="nl-BE" baseline="30000" smtClean="0">
                <a:solidFill>
                  <a:srgbClr val="FF648C"/>
                </a:solidFill>
                <a:latin typeface="Courier New"/>
                <a:cs typeface="Courier New"/>
                <a:sym typeface="Mathematica3Mono"/>
              </a:rPr>
              <a:t>-1</a:t>
            </a:r>
            <a:r>
              <a:rPr lang="nl-BE" smtClean="0">
                <a:solidFill>
                  <a:srgbClr val="FF648C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FF648C"/>
                </a:solidFill>
                <a:latin typeface="Courier New"/>
                <a:cs typeface="Courier New"/>
                <a:sym typeface="Symbol"/>
              </a:rPr>
              <a:t> ()</a:t>
            </a:r>
            <a:endParaRPr lang="nl-BE" smtClean="0">
              <a:solidFill>
                <a:srgbClr val="FF648C"/>
              </a:solidFill>
              <a:latin typeface="Courier New"/>
              <a:cs typeface="Courier New"/>
              <a:sym typeface="Mathematica3Mono"/>
            </a:endParaRPr>
          </a:p>
          <a:p>
            <a:pPr marL="2520000"/>
            <a:r>
              <a:rPr lang="nl-BE" baseline="-25000" smtClean="0">
                <a:solidFill>
                  <a:srgbClr val="F7FF63"/>
                </a:solidFill>
                <a:latin typeface="Courier New"/>
                <a:cs typeface="Courier New"/>
                <a:sym typeface="Mathematica3Mono"/>
              </a:rPr>
              <a:t>└</a:t>
            </a:r>
            <a:r>
              <a:rPr lang="nl-BE" smtClean="0">
                <a:solidFill>
                  <a:srgbClr val="F7FF63"/>
                </a:solidFill>
                <a:latin typeface="Courier New"/>
                <a:cs typeface="Courier New"/>
                <a:sym typeface="Mathematica3Mono"/>
              </a:rPr>
              <a:t>312564</a:t>
            </a:r>
            <a:r>
              <a:rPr lang="nl-BE" baseline="-25000" smtClean="0">
                <a:solidFill>
                  <a:srgbClr val="F7FF63"/>
                </a:solidFill>
                <a:latin typeface="Courier New"/>
                <a:cs typeface="Courier New"/>
                <a:sym typeface="Mathematica3Mono"/>
              </a:rPr>
              <a:t>┘</a:t>
            </a:r>
            <a:r>
              <a:rPr lang="nl-BE" baseline="30000" smtClean="0">
                <a:solidFill>
                  <a:srgbClr val="F7FF63"/>
                </a:solidFill>
                <a:latin typeface="Courier New"/>
                <a:cs typeface="Courier New"/>
                <a:sym typeface="Mathematica3Mono"/>
              </a:rPr>
              <a:t>-1</a:t>
            </a:r>
            <a:r>
              <a:rPr lang="nl-BE" smtClean="0">
                <a:solidFill>
                  <a:srgbClr val="F7FF63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F7FF63"/>
                </a:solidFill>
                <a:latin typeface="Courier New"/>
                <a:cs typeface="Courier New"/>
                <a:sym typeface="Symbol"/>
              </a:rPr>
              <a:t> (465)(123)</a:t>
            </a:r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520000"/>
            <a:r>
              <a:rPr lang="nl-BE" baseline="-25000" smtClean="0">
                <a:solidFill>
                  <a:srgbClr val="73FF27"/>
                </a:solidFill>
                <a:latin typeface="Courier New"/>
                <a:cs typeface="Courier New"/>
                <a:sym typeface="Mathematica3Mono"/>
              </a:rPr>
              <a:t>└</a:t>
            </a:r>
            <a:r>
              <a:rPr lang="nl-BE" smtClean="0">
                <a:solidFill>
                  <a:srgbClr val="73FF27"/>
                </a:solidFill>
                <a:latin typeface="Courier New"/>
                <a:cs typeface="Courier New"/>
                <a:sym typeface="Mathematica3Mono"/>
              </a:rPr>
              <a:t>231645</a:t>
            </a:r>
            <a:r>
              <a:rPr lang="nl-BE" baseline="-25000" smtClean="0">
                <a:solidFill>
                  <a:srgbClr val="73FF27"/>
                </a:solidFill>
                <a:latin typeface="Courier New"/>
                <a:cs typeface="Courier New"/>
                <a:sym typeface="Mathematica3Mono"/>
              </a:rPr>
              <a:t>┘</a:t>
            </a:r>
            <a:r>
              <a:rPr lang="nl-BE" baseline="30000" smtClean="0">
                <a:solidFill>
                  <a:srgbClr val="73FF27"/>
                </a:solidFill>
                <a:latin typeface="Courier New"/>
                <a:cs typeface="Courier New"/>
                <a:sym typeface="Mathematica3Mono"/>
              </a:rPr>
              <a:t>-1</a:t>
            </a:r>
            <a:r>
              <a:rPr lang="nl-BE" smtClean="0">
                <a:solidFill>
                  <a:srgbClr val="73FF27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73FF27"/>
                </a:solidFill>
                <a:latin typeface="Courier New"/>
                <a:cs typeface="Courier New"/>
                <a:sym typeface="Symbol"/>
              </a:rPr>
              <a:t> (456)(132)</a:t>
            </a:r>
            <a:endParaRPr lang="nl-BE" smtClean="0">
              <a:solidFill>
                <a:srgbClr val="73FF27"/>
              </a:solidFill>
              <a:latin typeface="Courier New"/>
              <a:cs typeface="Courier New"/>
              <a:sym typeface="Mathematica3Mono"/>
            </a:endParaRPr>
          </a:p>
          <a:p>
            <a:pPr marL="2520000"/>
            <a:r>
              <a:rPr lang="nl-BE" baseline="-25000" smtClean="0">
                <a:solidFill>
                  <a:srgbClr val="7BFFBD"/>
                </a:solidFill>
                <a:latin typeface="Courier New"/>
                <a:cs typeface="Courier New"/>
                <a:sym typeface="Mathematica3Mono"/>
              </a:rPr>
              <a:t>└</a:t>
            </a:r>
            <a:r>
              <a:rPr lang="nl-BE" smtClean="0">
                <a:solidFill>
                  <a:srgbClr val="7BFFBD"/>
                </a:solidFill>
                <a:latin typeface="Courier New"/>
                <a:cs typeface="Courier New"/>
                <a:sym typeface="Mathematica3Mono"/>
              </a:rPr>
              <a:t>456123</a:t>
            </a:r>
            <a:r>
              <a:rPr lang="nl-BE" baseline="-25000" smtClean="0">
                <a:solidFill>
                  <a:srgbClr val="7BFFBD"/>
                </a:solidFill>
                <a:latin typeface="Courier New"/>
                <a:cs typeface="Courier New"/>
                <a:sym typeface="Mathematica3Mono"/>
              </a:rPr>
              <a:t>┘</a:t>
            </a:r>
            <a:r>
              <a:rPr lang="nl-BE" baseline="30000" smtClean="0">
                <a:solidFill>
                  <a:srgbClr val="7BFFBD"/>
                </a:solidFill>
                <a:latin typeface="Courier New"/>
                <a:cs typeface="Courier New"/>
                <a:sym typeface="Mathematica3Mono"/>
              </a:rPr>
              <a:t>-1</a:t>
            </a:r>
            <a:r>
              <a:rPr lang="nl-BE" smtClean="0">
                <a:solidFill>
                  <a:srgbClr val="7BFFBD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7BFFBD"/>
                </a:solidFill>
                <a:latin typeface="Courier New"/>
                <a:cs typeface="Courier New"/>
                <a:sym typeface="Symbol"/>
              </a:rPr>
              <a:t> (36)(25)(14)</a:t>
            </a:r>
            <a:endParaRPr lang="nl-BE" smtClean="0">
              <a:solidFill>
                <a:srgbClr val="7BFFBD"/>
              </a:solidFill>
              <a:latin typeface="Courier New"/>
              <a:cs typeface="Courier New"/>
              <a:sym typeface="Mathematica3Mono"/>
            </a:endParaRPr>
          </a:p>
          <a:p>
            <a:pPr marL="2520000"/>
            <a:r>
              <a:rPr lang="nl-BE" baseline="-25000" smtClean="0">
                <a:solidFill>
                  <a:srgbClr val="83F0F8"/>
                </a:solidFill>
                <a:latin typeface="Courier New"/>
                <a:cs typeface="Courier New"/>
                <a:sym typeface="Mathematica3Mono"/>
              </a:rPr>
              <a:t>└</a:t>
            </a:r>
            <a:r>
              <a:rPr lang="nl-BE" smtClean="0">
                <a:solidFill>
                  <a:srgbClr val="83F0F8"/>
                </a:solidFill>
                <a:latin typeface="Courier New"/>
                <a:cs typeface="Courier New"/>
                <a:sym typeface="Mathematica3Mono"/>
              </a:rPr>
              <a:t>564312</a:t>
            </a:r>
            <a:r>
              <a:rPr lang="nl-BE" baseline="-25000" smtClean="0">
                <a:solidFill>
                  <a:srgbClr val="83F0F8"/>
                </a:solidFill>
                <a:latin typeface="Courier New"/>
                <a:cs typeface="Courier New"/>
                <a:sym typeface="Mathematica3Mono"/>
              </a:rPr>
              <a:t>┘</a:t>
            </a:r>
            <a:r>
              <a:rPr lang="nl-BE" baseline="30000" smtClean="0">
                <a:solidFill>
                  <a:srgbClr val="83F0F8"/>
                </a:solidFill>
                <a:latin typeface="Courier New"/>
                <a:cs typeface="Courier New"/>
                <a:sym typeface="Mathematica3Mono"/>
              </a:rPr>
              <a:t>-1</a:t>
            </a:r>
            <a:r>
              <a:rPr lang="nl-BE" smtClean="0">
                <a:solidFill>
                  <a:srgbClr val="83F0F8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83F0F8"/>
                </a:solidFill>
                <a:latin typeface="Courier New"/>
                <a:cs typeface="Courier New"/>
                <a:sym typeface="Symbol"/>
              </a:rPr>
              <a:t> (34)(26)(15)</a:t>
            </a:r>
            <a:endParaRPr lang="nl-BE" smtClean="0">
              <a:solidFill>
                <a:srgbClr val="83F0F8"/>
              </a:solidFill>
              <a:latin typeface="Courier New"/>
              <a:cs typeface="Courier New"/>
              <a:sym typeface="Mathematica3Mono"/>
            </a:endParaRPr>
          </a:p>
          <a:p>
            <a:pPr marL="2520000"/>
            <a:r>
              <a:rPr lang="nl-BE" baseline="-25000" smtClean="0">
                <a:solidFill>
                  <a:srgbClr val="E78CEF"/>
                </a:solidFill>
                <a:latin typeface="Courier New"/>
                <a:cs typeface="Courier New"/>
                <a:sym typeface="Mathematica3Mono"/>
              </a:rPr>
              <a:t>└</a:t>
            </a:r>
            <a:r>
              <a:rPr lang="nl-BE" smtClean="0">
                <a:solidFill>
                  <a:srgbClr val="E78CEF"/>
                </a:solidFill>
                <a:latin typeface="Courier New"/>
                <a:cs typeface="Courier New"/>
                <a:sym typeface="Mathematica3Mono"/>
              </a:rPr>
              <a:t>645231</a:t>
            </a:r>
            <a:r>
              <a:rPr lang="nl-BE" baseline="-25000" smtClean="0">
                <a:solidFill>
                  <a:srgbClr val="E78CEF"/>
                </a:solidFill>
                <a:latin typeface="Courier New"/>
                <a:cs typeface="Courier New"/>
                <a:sym typeface="Mathematica3Mono"/>
              </a:rPr>
              <a:t>┘</a:t>
            </a:r>
            <a:r>
              <a:rPr lang="nl-BE" baseline="30000" smtClean="0">
                <a:solidFill>
                  <a:srgbClr val="E78CEF"/>
                </a:solidFill>
                <a:latin typeface="Courier New"/>
                <a:cs typeface="Courier New"/>
                <a:sym typeface="Mathematica3Mono"/>
              </a:rPr>
              <a:t>-1</a:t>
            </a:r>
            <a:r>
              <a:rPr lang="nl-BE" smtClean="0">
                <a:solidFill>
                  <a:srgbClr val="E78CEF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E78CEF"/>
                </a:solidFill>
                <a:latin typeface="Courier New"/>
                <a:cs typeface="Courier New"/>
                <a:sym typeface="Symbol"/>
              </a:rPr>
              <a:t> (35)(24)(16)</a:t>
            </a:r>
            <a:endParaRPr lang="nl-BE" smtClean="0">
              <a:solidFill>
                <a:srgbClr val="E78CEF"/>
              </a:solidFill>
              <a:latin typeface="Courier New"/>
              <a:cs typeface="Courier New"/>
              <a:sym typeface="Mathematica3Mo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8910" y="116083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nl-BE" sz="1400" b="1" baseline="-2500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nl-BE" sz="1400" b="1" smtClean="0">
                <a:latin typeface="Courier New"/>
                <a:cs typeface="Courier New"/>
              </a:rPr>
              <a:t>≡</a:t>
            </a:r>
            <a:r>
              <a:rPr lang="nl-BE" sz="1400" b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nl-BE" sz="1400" b="1" baseline="-25000" smtClean="0">
                <a:latin typeface="Courier New" pitchFamily="49" charset="0"/>
                <a:cs typeface="Courier New" pitchFamily="49" charset="0"/>
              </a:rPr>
              <a:t>3</a:t>
            </a:r>
            <a:endParaRPr lang="nl-BE" sz="1400" b="1" baseline="-25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63971" y="4356369"/>
            <a:ext cx="180000" cy="2295728"/>
          </a:xfrm>
          <a:prstGeom prst="rect">
            <a:avLst/>
          </a:prstGeom>
          <a:noFill/>
          <a:ln>
            <a:solidFill>
              <a:srgbClr val="E78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3475042" y="4356369"/>
            <a:ext cx="180000" cy="2295728"/>
          </a:xfrm>
          <a:prstGeom prst="rect">
            <a:avLst/>
          </a:prstGeom>
          <a:noFill/>
          <a:ln>
            <a:solidFill>
              <a:srgbClr val="7BFF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287836" y="4356369"/>
            <a:ext cx="180000" cy="2295728"/>
          </a:xfrm>
          <a:prstGeom prst="rect">
            <a:avLst/>
          </a:prstGeom>
          <a:noFill/>
          <a:ln>
            <a:solidFill>
              <a:srgbClr val="83F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109496" y="4356369"/>
            <a:ext cx="180000" cy="229572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2924671" y="4356369"/>
            <a:ext cx="180000" cy="22957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2733361" y="4356369"/>
            <a:ext cx="180000" cy="2295728"/>
          </a:xfrm>
          <a:prstGeom prst="rect">
            <a:avLst/>
          </a:prstGeom>
          <a:noFill/>
          <a:ln>
            <a:solidFill>
              <a:srgbClr val="FF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3913632" y="4286707"/>
            <a:ext cx="5230368" cy="257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3679200" y="4286707"/>
            <a:ext cx="5457138" cy="257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3487784" y="4287600"/>
            <a:ext cx="5656215" cy="257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3303685" y="4287600"/>
            <a:ext cx="5840315" cy="257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3124862" y="4287600"/>
            <a:ext cx="6019138" cy="257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/>
          <p:cNvSpPr/>
          <p:nvPr/>
        </p:nvSpPr>
        <p:spPr>
          <a:xfrm>
            <a:off x="2926133" y="4287600"/>
            <a:ext cx="6019138" cy="257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10" grpId="0" animBg="1"/>
      <p:bldP spid="10" grpId="1" animBg="1"/>
      <p:bldP spid="8" grpId="0" animBg="1"/>
      <p:bldP spid="8" grpId="1" animBg="1"/>
      <p:bldP spid="7" grpId="0" animBg="1"/>
      <p:bldP spid="7" grpId="1" animBg="1"/>
      <p:bldP spid="6" grpId="0" animBg="1"/>
      <p:bldP spid="6" grpId="1" animBg="1"/>
      <p:bldP spid="14" grpId="0" animBg="1"/>
      <p:bldP spid="15" grpId="1" animBg="1"/>
      <p:bldP spid="16" grpId="1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3.0  Proloog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3.1  Cayley-diagrammen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3.2  Banen en cykelgrafen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3.3 (niet-)Abelse groepen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3.4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 Dihedrale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groepen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3.5 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Permutatiegroepen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3.6  Subgroepen en cosets</a:t>
            </a:r>
          </a:p>
          <a:p>
            <a:pPr lvl="2">
              <a:lnSpc>
                <a:spcPts val="2800"/>
              </a:lnSpc>
            </a:pPr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3.6.1 Subgroepen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3.6.2 Nevenklassen</a:t>
            </a:r>
          </a:p>
          <a:p>
            <a:pPr lvl="2">
              <a:lnSpc>
                <a:spcPts val="2800"/>
              </a:lnSpc>
            </a:pPr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3.6.3 Normale subgroepen</a:t>
            </a:r>
          </a:p>
          <a:p>
            <a:pPr lvl="2">
              <a:lnSpc>
                <a:spcPts val="2800"/>
              </a:lnSpc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3.6.4 Hasse diagrammen</a:t>
            </a:r>
            <a:endParaRPr lang="nl-BE" baseline="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3.7  Direct product</a:t>
            </a: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3.8  Quotientgroepen</a:t>
            </a: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3.9  Conjugatieklassen</a:t>
            </a:r>
          </a:p>
          <a:p>
            <a:pPr lvl="1">
              <a:lnSpc>
                <a:spcPts val="2800"/>
              </a:lnSpc>
            </a:pPr>
            <a:r>
              <a:rPr lang="nl-BE" baseline="0" smtClean="0">
                <a:latin typeface="Courier New"/>
                <a:cs typeface="Courier New"/>
                <a:sym typeface="Mathematica3Mono"/>
              </a:rPr>
              <a:t>3.10 Commutatoren</a:t>
            </a:r>
          </a:p>
          <a:p>
            <a:pPr lvl="1">
              <a:lnSpc>
                <a:spcPts val="2800"/>
              </a:lnSpc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3.11 Burnside-Polya telproblemen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3.6.1 Subgroepen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herkennen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subgroepen in groepstabellen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      </a:t>
            </a:r>
            <a:r>
              <a:rPr lang="nl-BE" sz="18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 S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6065" y="1654444"/>
            <a:ext cx="4551870" cy="456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3.6.1 Subgroepen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herkennen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subgroepen in Cayley-diagrammen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</a:t>
            </a:r>
            <a:r>
              <a:rPr lang="nl-BE" sz="4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 S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      </a:t>
            </a:r>
            <a:r>
              <a:rPr lang="nl-BE" sz="4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2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 S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3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66" y="1771040"/>
            <a:ext cx="9100268" cy="389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44" y="1612255"/>
            <a:ext cx="42410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3.6.1 Subgroepen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herkennen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subgroepen in Cayley-diagrammen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V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4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 C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2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2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2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           </a:t>
            </a:r>
            <a:r>
              <a:rPr lang="nl-BE" sz="18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  C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 C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3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4440" y="1612255"/>
            <a:ext cx="456233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herkennen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subgroepen in Cayley-diagrammen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        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&lt; C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6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2052638"/>
            <a:ext cx="8913813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/>
          <a:srcRect r="68654"/>
          <a:stretch>
            <a:fillRect/>
          </a:stretch>
        </p:blipFill>
        <p:spPr bwMode="auto">
          <a:xfrm>
            <a:off x="114260" y="2052638"/>
            <a:ext cx="2794089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 cstate="print"/>
          <a:srcRect l="31904"/>
          <a:stretch>
            <a:fillRect/>
          </a:stretch>
        </p:blipFill>
        <p:spPr bwMode="auto">
          <a:xfrm>
            <a:off x="2958211" y="2052638"/>
            <a:ext cx="6069902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3.6.1 Subgroepen</a:t>
            </a:r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00" y="2624400"/>
            <a:ext cx="8294687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0" y="764704"/>
            <a:ext cx="9144000" cy="609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BE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beschouw een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 subgroep 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H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 van een groep 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G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:  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H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&lt;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G</a:t>
            </a: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2400" b="1" baseline="0" smtClean="0">
                <a:latin typeface="Courier New"/>
                <a:cs typeface="Courier New"/>
                <a:sym typeface="Mathematica3Mono"/>
              </a:rPr>
              <a:t>en een willekeurig element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van de groep </a:t>
            </a:r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z="2400" b="1" smtClean="0">
                <a:latin typeface="Courier New"/>
                <a:cs typeface="Courier New"/>
                <a:sym typeface="Symbol"/>
              </a:rPr>
              <a:t></a:t>
            </a:r>
            <a:r>
              <a:rPr lang="nl-BE" sz="2400" b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2400" b="1" smtClean="0">
                <a:latin typeface="Courier New"/>
                <a:cs typeface="Courier New"/>
                <a:sym typeface="Mathematica3Mono"/>
              </a:rPr>
              <a:t>nevenklassen hebben evenveel elementen als </a:t>
            </a:r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r="49040"/>
          <a:stretch>
            <a:fillRect/>
          </a:stretch>
        </p:blipFill>
        <p:spPr bwMode="auto">
          <a:xfrm>
            <a:off x="768363" y="2625855"/>
            <a:ext cx="4226912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3.6.2 Nevenklassen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98060"/>
            <a:ext cx="4578485" cy="5359940"/>
          </a:xfrm>
        </p:spPr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mtClean="0">
                <a:latin typeface="Courier New"/>
                <a:cs typeface="Courier New"/>
                <a:sym typeface="Mathematica3Mono"/>
              </a:rPr>
              <a:t>linkernevenklasse:</a:t>
            </a:r>
          </a:p>
          <a:p>
            <a:pPr marL="288000" algn="ctr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={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h|h</a:t>
            </a:r>
            <a:r>
              <a:rPr lang="nl-BE" smtClean="0">
                <a:latin typeface="Courier New"/>
                <a:cs typeface="Courier New"/>
                <a:sym typeface="Symbol"/>
              </a:rPr>
              <a:t>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}</a:t>
            </a: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g’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g”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zijn ofwel identiek, ofwel disjunct</a:t>
            </a: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5516" y="1498060"/>
            <a:ext cx="4578485" cy="535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r>
              <a:rPr kumimoji="0" lang="nl-BE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rechternevenklasse:</a:t>
            </a:r>
            <a:endParaRPr lang="nl-BE" sz="2400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={h</a:t>
            </a:r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|h</a:t>
            </a:r>
            <a:r>
              <a:rPr lang="nl-BE" sz="2400" b="1" smtClean="0">
                <a:latin typeface="Courier New"/>
                <a:cs typeface="Courier New"/>
                <a:sym typeface="Symbol"/>
              </a:rPr>
              <a:t></a:t>
            </a:r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}</a:t>
            </a:r>
            <a:endParaRPr lang="nl-BE" sz="2400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z="2400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z="2400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z="2400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z="2400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z="2400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z="2400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g’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en </a:t>
            </a:r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g”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zijn ofwel identiek, ofwel disjunct</a:t>
            </a: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0" y="764704"/>
            <a:ext cx="9144000" cy="609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lvl="0" algn="ctr"/>
            <a:r>
              <a:rPr lang="nl-BE" sz="2400" b="1" smtClean="0">
                <a:latin typeface="Courier New"/>
                <a:cs typeface="Courier New"/>
                <a:sym typeface="Mathematica3Mono"/>
              </a:rPr>
              <a:t>detectie in Cayley-diagrammen</a:t>
            </a: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12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algn="ctr"/>
            <a:r>
              <a:rPr lang="nl-BE" sz="2400" b="1" smtClean="0">
                <a:latin typeface="Courier New"/>
                <a:cs typeface="Courier New"/>
                <a:sym typeface="Mathematica3Mono"/>
              </a:rPr>
              <a:t>ten opzichte van </a:t>
            </a:r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H=&lt;f&gt; 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in </a:t>
            </a:r>
            <a:r>
              <a:rPr lang="nl-BE" sz="2400" b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S</a:t>
            </a:r>
            <a:r>
              <a:rPr lang="nl-BE" sz="2400" b="1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3</a:t>
            </a: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3.6.2 Nevenklassen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98060"/>
            <a:ext cx="4630366" cy="5359940"/>
          </a:xfrm>
        </p:spPr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mtClean="0">
                <a:latin typeface="Courier New"/>
                <a:cs typeface="Courier New"/>
                <a:sym typeface="Mathematica3Mono"/>
              </a:rPr>
              <a:t>linkernevenklassen </a:t>
            </a: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74723" y="1498060"/>
            <a:ext cx="4669279" cy="535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kumimoji="0" lang="nl-BE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rechternevenklassen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1571626"/>
            <a:ext cx="44672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4388" y="1571626"/>
            <a:ext cx="44481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3.5.2 Heap algoritme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basisprincipes van het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Heap algoritme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ter berekening van alle permutaties van 1..n:</a:t>
            </a:r>
          </a:p>
          <a:p>
            <a:pPr marL="720000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elke permutatie in de lijst past (cfr. Gray code) op de vorige permutatie in de lijst 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één enkele verwisseling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(2-cykel) toe</a:t>
            </a:r>
          </a:p>
          <a:p>
            <a:pPr marL="720000" indent="-360000">
              <a:buFont typeface="Arial" pitchFamily="34" charset="0"/>
              <a:buChar char="•"/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iteratieve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procedure: de permutaties van 1..n worden in blokken berekend op basis van de permutaties van 1..(n-1)</a:t>
            </a:r>
          </a:p>
          <a:p>
            <a:pPr marL="720000" indent="-3600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functioneel wordt eerst in elke blok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volledige sequentie van toe te passen verwisselingen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voor alle permutaties vastgelegd, daarna pas effectief toegepast op de laatst beschikbare permutatie</a:t>
            </a:r>
          </a:p>
          <a:p>
            <a:pPr marL="720000"/>
            <a:r>
              <a:rPr lang="nl-BE" smtClean="0">
                <a:latin typeface="Courier New"/>
                <a:cs typeface="Courier New"/>
                <a:sym typeface="Mathematica3Mono"/>
              </a:rPr>
              <a:t>implementaties kunnen dit simuleren, zonder daarom letterlijk uit te voeren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0" y="764704"/>
            <a:ext cx="9144000" cy="609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2400" b="1" smtClean="0">
                <a:latin typeface="Courier New"/>
                <a:cs typeface="Courier New"/>
                <a:sym typeface="Mathematica3Mono"/>
              </a:rPr>
              <a:t>detectie in groepstabellen</a:t>
            </a: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12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algn="ctr"/>
            <a:r>
              <a:rPr lang="nl-BE" sz="2400" b="1" smtClean="0">
                <a:latin typeface="Courier New"/>
                <a:cs typeface="Courier New"/>
                <a:sym typeface="Mathematica3Mono"/>
              </a:rPr>
              <a:t>van </a:t>
            </a:r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g=r²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ten opzichte van </a:t>
            </a:r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H=&lt;f&gt; 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in </a:t>
            </a:r>
            <a:r>
              <a:rPr lang="nl-BE" sz="2400" b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S</a:t>
            </a:r>
            <a:r>
              <a:rPr lang="nl-BE" sz="2400" b="1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3</a:t>
            </a: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3.6.2 Nevenklassen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98060"/>
            <a:ext cx="4630366" cy="5359940"/>
          </a:xfrm>
        </p:spPr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mtClean="0">
                <a:latin typeface="Courier New"/>
                <a:cs typeface="Courier New"/>
                <a:sym typeface="Mathematica3Mono"/>
              </a:rPr>
              <a:t>linkernevenklasse </a:t>
            </a: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74723" y="1498060"/>
            <a:ext cx="4669279" cy="535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 algn="ctr"/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kumimoji="0" lang="nl-BE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rechternevenklasse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28" y="1622393"/>
            <a:ext cx="40671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6882" y="1622393"/>
            <a:ext cx="40957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3.6.2 Nevenklassen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485775"/>
            <a:ext cx="4578485" cy="6372226"/>
          </a:xfrm>
        </p:spPr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/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/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 verzameling alle linkernevenklassen van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in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</a:p>
          <a:p>
            <a:pPr marL="288000"/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/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partitioneert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 elk element van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behoort tot precies één linkernevenklasse</a:t>
            </a:r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5516" y="485775"/>
            <a:ext cx="4578485" cy="637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288000"/>
            <a:r>
              <a:rPr lang="nl-BE" sz="2400" b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\</a:t>
            </a:r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: verzameling alle rechternevenklassen van </a:t>
            </a:r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in </a:t>
            </a:r>
            <a:r>
              <a:rPr lang="nl-BE" sz="2400" b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</a:p>
          <a:p>
            <a:pPr marL="288000"/>
            <a:endParaRPr lang="nl-BE" sz="2400" b="1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z="2400" b="1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z="2400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z="2400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z="2400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/>
            <a:endParaRPr lang="nl-BE" sz="2400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z="2400" b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\</a:t>
            </a:r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partitioneert </a:t>
            </a:r>
            <a:r>
              <a:rPr lang="nl-BE" sz="2400" b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z="2400" smtClean="0">
                <a:latin typeface="Courier New"/>
                <a:cs typeface="Courier New"/>
                <a:sym typeface="Mathematica3Mono"/>
              </a:rPr>
              <a:t>: 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elk element van </a:t>
            </a:r>
            <a:r>
              <a:rPr lang="nl-BE" sz="2400" b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behoort tot precies één rechternevenklasse</a:t>
            </a: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0" y="764704"/>
            <a:ext cx="9144000" cy="609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2400" b="1" smtClean="0">
                <a:latin typeface="Courier New"/>
                <a:cs typeface="Courier New"/>
                <a:sym typeface="Mathematica3Mono"/>
              </a:rPr>
              <a:t>gevolg, </a:t>
            </a:r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stelling van Lagrange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: de </a:t>
            </a:r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orde van een subgroep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is een deler van de </a:t>
            </a:r>
            <a:r>
              <a:rPr lang="nl-BE" sz="2400" b="1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orde van de groep</a:t>
            </a: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955" y="1943100"/>
            <a:ext cx="2314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7908" y="1943100"/>
            <a:ext cx="29337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736307" y="2133601"/>
            <a:ext cx="4181475" cy="4200525"/>
            <a:chOff x="4736307" y="2133601"/>
            <a:chExt cx="4181475" cy="4200525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6307" y="2133601"/>
              <a:ext cx="4181475" cy="420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Oval 10"/>
            <p:cNvSpPr/>
            <p:nvPr/>
          </p:nvSpPr>
          <p:spPr>
            <a:xfrm>
              <a:off x="5030376" y="2311868"/>
              <a:ext cx="747713" cy="75247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Oval 11"/>
            <p:cNvSpPr/>
            <p:nvPr/>
          </p:nvSpPr>
          <p:spPr>
            <a:xfrm>
              <a:off x="6468655" y="2309487"/>
              <a:ext cx="747713" cy="75247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Oval 12"/>
            <p:cNvSpPr/>
            <p:nvPr/>
          </p:nvSpPr>
          <p:spPr>
            <a:xfrm>
              <a:off x="8033135" y="2311868"/>
              <a:ext cx="747713" cy="75247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219" y="2133601"/>
            <a:ext cx="40576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3.6.3 Normale subgroepen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indien de linkernevenklassen en rechterneven-klassen identiek zijn, dan wordt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H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een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normale subgroep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of een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normaaldeler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van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genoemd: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H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</a:t>
            </a:r>
          </a:p>
          <a:p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                    </a:t>
            </a:r>
            <a:r>
              <a:rPr lang="nl-BE" sz="2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H=C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</a:t>
            </a:r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endParaRPr lang="nl-BE" sz="2000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algn="ctr"/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G=C</a:t>
            </a:r>
            <a:r>
              <a:rPr lang="nl-BE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3	     </a:t>
            </a:r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endParaRPr lang="nl-BE" sz="2000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endParaRPr lang="nl-BE" sz="2000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pPr algn="ctr"/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algn="ctr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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3</a:t>
            </a:r>
            <a:endParaRPr lang="nl-BE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0998" y="2309812"/>
            <a:ext cx="747713" cy="75247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1850230" y="2307431"/>
            <a:ext cx="747713" cy="75247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3412329" y="2309812"/>
            <a:ext cx="747713" cy="75247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3.6.3 Normale subgroepen</a:t>
            </a:r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010275" y="5957888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&lt;r&gt; 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 S</a:t>
            </a:r>
            <a:r>
              <a:rPr lang="nl-BE" sz="2400" b="1" baseline="-25000" smtClean="0">
                <a:latin typeface="Courier New"/>
                <a:cs typeface="Courier New"/>
                <a:sym typeface="Mathematica3Mono"/>
              </a:rPr>
              <a:t>3</a:t>
            </a:r>
            <a:endParaRPr lang="nl-BE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1590675" y="5957888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&lt;f&gt;  </a:t>
            </a:r>
            <a:r>
              <a:rPr lang="nl-BE" sz="2400" b="1" smtClean="0">
                <a:latin typeface="Courier New"/>
                <a:cs typeface="Courier New"/>
                <a:sym typeface="Mathematica3Mono"/>
              </a:rPr>
              <a:t>S</a:t>
            </a:r>
            <a:r>
              <a:rPr lang="nl-BE" sz="2400" b="1" baseline="-25000" smtClean="0">
                <a:latin typeface="Courier New"/>
                <a:cs typeface="Courier New"/>
                <a:sym typeface="Mathematica3Mono"/>
              </a:rPr>
              <a:t>3</a:t>
            </a:r>
            <a:endParaRPr lang="nl-BE" sz="2400" b="1"/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6288" y="1500187"/>
            <a:ext cx="4351862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" y="1500187"/>
            <a:ext cx="4320096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4"/>
          <p:cNvSpPr txBox="1">
            <a:spLocks/>
          </p:cNvSpPr>
          <p:nvPr/>
        </p:nvSpPr>
        <p:spPr>
          <a:xfrm>
            <a:off x="0" y="764704"/>
            <a:ext cx="9144000" cy="609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2400" b="1" smtClean="0">
                <a:latin typeface="Courier New"/>
                <a:cs typeface="Courier New"/>
                <a:sym typeface="Mathematica3Mono"/>
              </a:rPr>
              <a:t>detectie in groepstabellen</a:t>
            </a: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3.6.4 Hasse diagrammen</a:t>
            </a:r>
            <a:endParaRPr lang="nl-B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3900" y="1016794"/>
            <a:ext cx="43338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0638" y="1240631"/>
            <a:ext cx="3905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1150" y="3888581"/>
            <a:ext cx="40576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3.6.4 Hasse diagrammen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0" algn="ctr"/>
            <a:r>
              <a:rPr lang="nl-BE" smtClean="0">
                <a:latin typeface="Courier New"/>
                <a:cs typeface="Courier New"/>
                <a:sym typeface="Mathematica3Mono"/>
              </a:rPr>
              <a:t>D</a:t>
            </a:r>
            <a:r>
              <a:rPr lang="nl-BE" baseline="-25000" smtClean="0">
                <a:latin typeface="Courier New"/>
                <a:cs typeface="Courier New"/>
                <a:sym typeface="Mathematica3Mono"/>
              </a:rPr>
              <a:t>4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650" y="774700"/>
            <a:ext cx="6869113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3.0  Proloog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3.1  Cayley-diagrammen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3.2  Banen en cykelgrafen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3.3 (niet-)Abelse groepen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3.4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 Dihedrale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groepen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3.5 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Permutatiegroepen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3.6  Subgroepen en cosets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3.7  Direct product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3.7.1 Constructie van directe producten</a:t>
            </a:r>
          </a:p>
          <a:p>
            <a:pPr lvl="2"/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3.7.2 Cyclische groepen</a:t>
            </a:r>
          </a:p>
          <a:p>
            <a:pPr lvl="2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3.7.3 Abelse groepen</a:t>
            </a:r>
            <a:endParaRPr lang="nl-BE" baseline="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3.8  Quotientgroepen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3.9  Conjugatieklassen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3.10 Commutatoren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3.11 Burnside-Polya telproblemen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3.7.1 Directe producten</a:t>
            </a:r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793056" y="32612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476" y="3076575"/>
            <a:ext cx="2212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elk element</a:t>
            </a:r>
          </a:p>
          <a:p>
            <a:pPr algn="ctr"/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 </a:t>
            </a:r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kopie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4</a:t>
            </a:r>
            <a:endParaRPr lang="nl-BE" sz="2400" b="1" baseline="-2500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9835" y="3261241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</a:t>
            </a:r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4</a:t>
            </a:r>
            <a:endParaRPr lang="nl-BE" sz="2400" b="1" baseline="-2500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3081" y="59663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4</a:t>
            </a:r>
            <a:endParaRPr lang="nl-BE" sz="2400" b="1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2826" y="5781675"/>
            <a:ext cx="2212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elk element</a:t>
            </a:r>
          </a:p>
          <a:p>
            <a:pPr algn="ctr"/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 </a:t>
            </a:r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kopie 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8410" y="5966341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4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</a:t>
            </a:r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8" y="1062038"/>
            <a:ext cx="880903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8" y="1062038"/>
            <a:ext cx="880903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638" y="1062038"/>
            <a:ext cx="880903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8762" y="4224338"/>
            <a:ext cx="881856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8762" y="4224338"/>
            <a:ext cx="881856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8762" y="4224338"/>
            <a:ext cx="881856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3.7.1 Directe producten</a:t>
            </a:r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240731" y="49185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S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endParaRPr lang="nl-BE" sz="2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8051" y="4733925"/>
            <a:ext cx="2212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elk element</a:t>
            </a:r>
          </a:p>
          <a:p>
            <a:pPr algn="ctr"/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 </a:t>
            </a:r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kopie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4060" y="4918591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S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</a:t>
            </a:r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1787524"/>
            <a:ext cx="8992789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5" y="1787524"/>
            <a:ext cx="8992789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75" y="1787524"/>
            <a:ext cx="8992789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0681" y="295935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460" y="2959358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</a:t>
            </a:r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3571875"/>
            <a:ext cx="746601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775" y="3571875"/>
            <a:ext cx="746601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3.7.1 Directe producten</a:t>
            </a:r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626941" y="2959358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elk element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</a:t>
            </a:r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kopie C</a:t>
            </a:r>
            <a:r>
              <a:rPr lang="nl-BE" sz="2400" b="1" baseline="-250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2016" y="6188333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elk element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</a:t>
            </a:r>
            <a:r>
              <a:rPr lang="nl-BE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Symbol"/>
              </a:rPr>
              <a:t>kopie C</a:t>
            </a:r>
            <a:r>
              <a:rPr lang="nl-BE" sz="2400" b="1" baseline="-2500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0240" y="6188333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</a:t>
            </a:r>
            <a:r>
              <a:rPr lang="nl-BE" sz="2400" b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</a:t>
            </a:r>
            <a:r>
              <a:rPr lang="nl-BE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5" y="873125"/>
            <a:ext cx="8799513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025" y="873125"/>
            <a:ext cx="8799513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0025" y="873125"/>
            <a:ext cx="8799513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3.5.2 Heap algoritme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>
                <a:latin typeface="Courier New"/>
                <a:cs typeface="Courier New"/>
                <a:sym typeface="Mathematica3Mono"/>
              </a:rPr>
              <a:t>stapsgewijze uitwerking:</a:t>
            </a: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vul de </a:t>
            </a:r>
            <a:r>
              <a:rPr lang="nl-BE" smtClean="0">
                <a:solidFill>
                  <a:srgbClr val="00B0F0"/>
                </a:solidFill>
                <a:latin typeface="Courier New"/>
                <a:cs typeface="Courier New"/>
                <a:sym typeface="Mathematica3Mono"/>
              </a:rPr>
              <a:t>(n-1)! permutaties van (n-1) elementen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aan met n als laatste element    </a:t>
            </a:r>
            <a:r>
              <a:rPr lang="nl-BE" smtClean="0">
                <a:latin typeface="Courier New"/>
                <a:cs typeface="Courier New"/>
                <a:sym typeface="Symbol"/>
              </a:rPr>
              <a:t>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eerste (n-1)! permutaties van n elementen</a:t>
            </a: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kopieer de lijst van verwisselingen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gebruikt om de permutaties van (n-1) elementen te genereren,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n-1 keer</a:t>
            </a:r>
          </a:p>
          <a:p>
            <a:pPr marL="820800" indent="-457200">
              <a:buFont typeface="+mj-lt"/>
              <a:buAutoNum type="arabicPeriod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vervang enkel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eerste omwisseling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van elke kopie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k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als volgt:</a:t>
            </a:r>
          </a:p>
          <a:p>
            <a:pPr marL="1180800" indent="-3636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indien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n oneven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 wissel het laatste element om met het eerste element</a:t>
            </a:r>
          </a:p>
          <a:p>
            <a:pPr marL="1180800" indent="-363600">
              <a:buFont typeface="Arial" pitchFamily="34" charset="0"/>
              <a:buChar char="•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indien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 even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 wissel het laatste element om met het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k-de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element</a:t>
            </a:r>
          </a:p>
          <a:p>
            <a:pPr marL="820800" indent="-457200">
              <a:buFont typeface="+mj-lt"/>
              <a:buAutoNum type="arabicPeriod" startAt="4"/>
            </a:pPr>
            <a:r>
              <a:rPr lang="nl-BE" smtClean="0">
                <a:latin typeface="Courier New"/>
                <a:cs typeface="Courier New"/>
                <a:sym typeface="Mathematica3Mono"/>
              </a:rPr>
              <a:t>pas de volledige lijst van verwisselingen toe, startend op de laatste reeds beschikbare permutatie</a:t>
            </a:r>
            <a:r>
              <a:rPr lang="nl-BE" smtClean="0">
                <a:latin typeface="Courier New"/>
                <a:cs typeface="Courier New"/>
                <a:sym typeface="Symbol"/>
              </a:rPr>
              <a:t> 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n! permutaties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3.7.1 Directe producten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algn="ctr"/>
            <a:endParaRPr lang="nl-BE" sz="1800" smtClean="0">
              <a:latin typeface="Courier New"/>
              <a:cs typeface="Courier New"/>
              <a:sym typeface="Mathematica3Mono"/>
            </a:endParaRPr>
          </a:p>
          <a:p>
            <a:pPr algn="ctr"/>
            <a:endParaRPr lang="nl-BE" sz="1600" smtClean="0">
              <a:latin typeface="Courier New"/>
              <a:cs typeface="Courier New"/>
              <a:sym typeface="Mathematica3Mono"/>
            </a:endParaRPr>
          </a:p>
          <a:p>
            <a:pPr algn="ctr"/>
            <a:r>
              <a:rPr lang="nl-BE" smtClean="0">
                <a:latin typeface="Courier New"/>
                <a:cs typeface="Courier New"/>
                <a:sym typeface="Mathematica3Mono"/>
              </a:rPr>
              <a:t>constructie via groepstabellen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4819" y="24164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Symbol"/>
              </a:rPr>
              <a:t>4</a:t>
            </a:r>
            <a:endParaRPr lang="nl-BE" sz="24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5354" y="2416433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elk element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</a:t>
            </a:r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kopie 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0148" y="2416433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Symbol"/>
              </a:rPr>
              <a:t>4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</a:t>
            </a:r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endParaRPr lang="nl-BE" sz="2400" b="1" baseline="-25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852488"/>
            <a:ext cx="881856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852488"/>
            <a:ext cx="881856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" y="852488"/>
            <a:ext cx="881856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25" y="3562350"/>
            <a:ext cx="90090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625" y="3562350"/>
            <a:ext cx="90090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25" y="3562350"/>
            <a:ext cx="90090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32" y="2295525"/>
            <a:ext cx="88471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3.7.1 Directe producten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elk element in een direct product wordt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geïdentificeerd door een coördinaat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, die elementen identificeert in de factorgroepen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z="12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sym typeface="Symbol"/>
              </a:rPr>
              <a:t>                   (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r²</a:t>
            </a:r>
            <a:r>
              <a:rPr lang="nl-BE" smtClean="0">
                <a:sym typeface="Symbol"/>
              </a:rPr>
              <a:t>,</a:t>
            </a:r>
            <a:r>
              <a:rPr lang="nl-BE" smtClean="0">
                <a:solidFill>
                  <a:schemeClr val="accent4"/>
                </a:solidFill>
                <a:sym typeface="Symbol"/>
              </a:rPr>
              <a:t>5</a:t>
            </a:r>
            <a:r>
              <a:rPr lang="nl-BE" smtClean="0">
                <a:sym typeface="Symbol"/>
              </a:rPr>
              <a:t>)</a:t>
            </a:r>
          </a:p>
          <a:p>
            <a:r>
              <a:rPr lang="nl-BE" smtClean="0">
                <a:sym typeface="Symbol"/>
              </a:rPr>
              <a:t>                  in 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D</a:t>
            </a:r>
            <a:r>
              <a:rPr lang="nl-BE" baseline="-25000" smtClean="0">
                <a:solidFill>
                  <a:srgbClr val="FF0000"/>
                </a:solidFill>
                <a:sym typeface="Symbol"/>
              </a:rPr>
              <a:t>4</a:t>
            </a:r>
            <a:r>
              <a:rPr lang="nl-BE" smtClean="0">
                <a:sym typeface="Symbol"/>
              </a:rPr>
              <a:t></a:t>
            </a:r>
            <a:r>
              <a:rPr lang="nl-BE" smtClean="0">
                <a:solidFill>
                  <a:schemeClr val="accent4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chemeClr val="accent4"/>
                </a:solidFill>
                <a:sym typeface="Symbol"/>
              </a:rPr>
              <a:t>7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3.7.1 Directe producten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generatoren van diverse factorgroepen in een direct product commuteren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z="12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z="12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z="120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algn="ctr"/>
            <a:r>
              <a:rPr lang="nl-BE" smtClean="0">
                <a:solidFill>
                  <a:schemeClr val="tx2"/>
                </a:solidFill>
                <a:sym typeface="Symbol"/>
              </a:rPr>
              <a:t>a³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b²</a:t>
            </a:r>
            <a:r>
              <a:rPr lang="nl-BE" smtClean="0">
                <a:sym typeface="Symbol"/>
              </a:rPr>
              <a:t>=b²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a³</a:t>
            </a:r>
            <a:r>
              <a:rPr lang="nl-BE" smtClean="0">
                <a:sym typeface="Symbol"/>
              </a:rPr>
              <a:t> in </a:t>
            </a:r>
            <a:r>
              <a:rPr lang="nl-BE" smtClean="0">
                <a:solidFill>
                  <a:schemeClr val="tx2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chemeClr val="tx2"/>
                </a:solidFill>
                <a:sym typeface="Symbol"/>
              </a:rPr>
              <a:t>4</a:t>
            </a:r>
            <a:r>
              <a:rPr lang="nl-BE" smtClean="0">
                <a:sym typeface="Symbol"/>
              </a:rPr>
              <a:t></a:t>
            </a:r>
            <a:r>
              <a:rPr lang="nl-BE" smtClean="0">
                <a:solidFill>
                  <a:srgbClr val="FF0000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sym typeface="Symbol"/>
              </a:rPr>
              <a:t>3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1965325"/>
            <a:ext cx="40005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3.7.2 Cyclische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5472000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het directe product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van cyclische groepen</a:t>
            </a:r>
          </a:p>
          <a:p>
            <a:pPr marL="5472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5472000"/>
            <a:r>
              <a:rPr lang="nl-BE" smtClean="0">
                <a:latin typeface="Courier New"/>
                <a:cs typeface="Courier New"/>
                <a:sym typeface="Mathematica3Mono"/>
              </a:rPr>
              <a:t>is opnieuw een cyclische groep </a:t>
            </a:r>
          </a:p>
          <a:p>
            <a:pPr marL="5472000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5472000"/>
            <a:r>
              <a:rPr lang="nl-BE" smtClean="0">
                <a:latin typeface="Courier New"/>
                <a:cs typeface="Courier New"/>
                <a:sym typeface="Mathematica3Mono"/>
              </a:rPr>
              <a:t>indien de ordes van de factorgroepen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onderling priem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zijn</a:t>
            </a:r>
            <a:r>
              <a:rPr lang="nl-BE" smtClean="0">
                <a:solidFill>
                  <a:schemeClr val="tx2"/>
                </a:solidFill>
                <a:sym typeface="Symbol"/>
              </a:rPr>
              <a:t> </a:t>
            </a:r>
          </a:p>
          <a:p>
            <a:pPr marL="5652000"/>
            <a:endParaRPr lang="nl-BE" smtClean="0">
              <a:solidFill>
                <a:schemeClr val="tx2"/>
              </a:solidFill>
              <a:sym typeface="Symbol"/>
            </a:endParaRPr>
          </a:p>
          <a:p>
            <a:pPr marL="5652000"/>
            <a:endParaRPr lang="nl-BE" smtClean="0">
              <a:solidFill>
                <a:schemeClr val="tx2"/>
              </a:solidFill>
              <a:sym typeface="Symbol"/>
            </a:endParaRPr>
          </a:p>
          <a:p>
            <a:pPr marL="5652000"/>
            <a:endParaRPr lang="nl-BE" smtClean="0">
              <a:solidFill>
                <a:schemeClr val="tx2"/>
              </a:solidFill>
              <a:sym typeface="Symbol"/>
            </a:endParaRPr>
          </a:p>
          <a:p>
            <a:pPr marL="5652000"/>
            <a:r>
              <a:rPr lang="nl-BE" smtClean="0">
                <a:solidFill>
                  <a:srgbClr val="FF64F0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rgbClr val="FF64F0"/>
                </a:solidFill>
                <a:sym typeface="Symbol"/>
              </a:rPr>
              <a:t>4</a:t>
            </a:r>
            <a:r>
              <a:rPr lang="nl-BE" smtClean="0">
                <a:sym typeface="Symbol"/>
              </a:rPr>
              <a:t></a:t>
            </a:r>
            <a:r>
              <a:rPr lang="nl-BE" smtClean="0">
                <a:solidFill>
                  <a:srgbClr val="7BFFBD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rgbClr val="7BFFBD"/>
                </a:solidFill>
                <a:sym typeface="Symbol"/>
              </a:rPr>
              <a:t>3</a:t>
            </a:r>
            <a:r>
              <a:rPr lang="nl-BE" baseline="-25000" smtClean="0">
                <a:solidFill>
                  <a:srgbClr val="83F0F8"/>
                </a:solidFill>
                <a:sym typeface="Symbol"/>
              </a:rPr>
              <a:t> </a:t>
            </a:r>
            <a:r>
              <a:rPr lang="nl-BE" baseline="-25000" smtClean="0">
                <a:solidFill>
                  <a:srgbClr val="FF0000"/>
                </a:solidFill>
                <a:sym typeface="Symbol"/>
              </a:rPr>
              <a:t>  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8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8" y="985838"/>
            <a:ext cx="5405525" cy="56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8" y="985838"/>
            <a:ext cx="5405525" cy="56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8" y="985838"/>
            <a:ext cx="5405525" cy="56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2190750"/>
            <a:ext cx="378973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674" y="3217966"/>
            <a:ext cx="4038275" cy="343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2216" y="1790700"/>
            <a:ext cx="4896059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3.7.3 Abelse 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fundamentele stelling: </a:t>
            </a:r>
            <a:r>
              <a:rPr lang="nl-BE" u="sng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elke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abelse groep is isomorf met een direct product van cyclische groepen </a:t>
            </a:r>
          </a:p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         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5 </a:t>
            </a:r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                                  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3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3</a:t>
            </a:r>
            <a:endParaRPr lang="nl-BE" sz="2800" smtClean="0">
              <a:solidFill>
                <a:srgbClr val="0070C0"/>
              </a:solidFill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                </a:t>
            </a:r>
            <a:r>
              <a:rPr lang="nl-BE" sz="1050" smtClean="0">
                <a:latin typeface="Courier New"/>
                <a:cs typeface="Courier New"/>
                <a:sym typeface="Mathematica3Mono"/>
              </a:rPr>
              <a:t> </a:t>
            </a:r>
            <a:r>
              <a:rPr lang="nl-BE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0070C0"/>
                </a:solidFill>
                <a:latin typeface="Courier New"/>
                <a:cs typeface="Courier New"/>
                <a:sym typeface="Mathematica3Mono"/>
              </a:rPr>
              <a:t>2</a:t>
            </a:r>
            <a:r>
              <a:rPr lang="nl-BE" smtClean="0">
                <a:latin typeface="Courier New"/>
                <a:cs typeface="Courier New"/>
                <a:sym typeface="Symbol"/>
              </a:rPr>
              <a:t>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</a:t>
            </a:r>
            <a:r>
              <a:rPr lang="nl-BE" baseline="-2500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4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Discrete wiskunde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>
                <a:latin typeface="Courier New"/>
                <a:cs typeface="Courier New"/>
                <a:sym typeface="Mathematica3Mono"/>
              </a:rPr>
              <a:t>3 Groepen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3.0  Proloog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3.1  Cayley-diagrammen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3.2  Banen en cykelgrafen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3.3 (niet-)Abelse groepen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3.4</a:t>
            </a:r>
            <a:r>
              <a:rPr lang="nl-BE" baseline="0" smtClean="0">
                <a:latin typeface="Courier New"/>
                <a:cs typeface="Courier New"/>
                <a:sym typeface="Mathematica3Mono"/>
              </a:rPr>
              <a:t>  Dihedrale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groepen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3.5 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Permutatiegroepen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3.6  Subgroepen en cosets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3.7  Direct product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3.7.1 Constructie van directe producten</a:t>
            </a:r>
          </a:p>
          <a:p>
            <a:pPr lvl="2"/>
            <a:r>
              <a:rPr lang="nl-BE" baseline="0" smtClean="0">
                <a:latin typeface="Courier New"/>
                <a:cs typeface="Courier New"/>
                <a:sym typeface="Mathematica3Mono"/>
              </a:rPr>
              <a:t>3.7.2 Cyclische groepen</a:t>
            </a:r>
          </a:p>
          <a:p>
            <a:pPr lvl="2"/>
            <a:r>
              <a:rPr lang="nl-BE" smtClean="0">
                <a:latin typeface="Courier New"/>
                <a:cs typeface="Courier New"/>
                <a:sym typeface="Mathematica3Mono"/>
              </a:rPr>
              <a:t>3.7.3 Abelse groepen</a:t>
            </a:r>
            <a:endParaRPr lang="nl-BE" baseline="0" smtClean="0">
              <a:latin typeface="Courier New"/>
              <a:cs typeface="Courier New"/>
              <a:sym typeface="Mathematica3Mono"/>
            </a:endParaRPr>
          </a:p>
          <a:p>
            <a:pPr lvl="1"/>
            <a:r>
              <a:rPr lang="nl-BE" baseline="0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3.8  Quotientgroepen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3.9  Conjugatieklassen</a:t>
            </a:r>
          </a:p>
          <a:p>
            <a:pPr lvl="1"/>
            <a:r>
              <a:rPr lang="nl-BE" baseline="0" smtClean="0">
                <a:latin typeface="Courier New"/>
                <a:cs typeface="Courier New"/>
                <a:sym typeface="Mathematica3Mono"/>
              </a:rPr>
              <a:t>3.10 Commutatoren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3.11 Burnside-Polya telproblemen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4667250" y="1076325"/>
            <a:ext cx="4404255" cy="4500000"/>
            <a:chOff x="4667250" y="1076325"/>
            <a:chExt cx="4404255" cy="4500000"/>
          </a:xfrm>
        </p:grpSpPr>
        <p:pic>
          <p:nvPicPr>
            <p:cNvPr id="1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67250" y="1076325"/>
              <a:ext cx="4404255" cy="45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796984" y="1403007"/>
              <a:ext cx="622984" cy="62298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4802781" y="4618295"/>
              <a:ext cx="622984" cy="62298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06721" y="3006430"/>
              <a:ext cx="622984" cy="62298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8" name="Content Placeholder 4"/>
          <p:cNvSpPr txBox="1">
            <a:spLocks/>
          </p:cNvSpPr>
          <p:nvPr/>
        </p:nvSpPr>
        <p:spPr>
          <a:xfrm>
            <a:off x="0" y="764704"/>
            <a:ext cx="9144000" cy="6093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12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3.8 Quotientgroepen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71525"/>
            <a:ext cx="4630366" cy="6086475"/>
          </a:xfrm>
        </p:spPr>
        <p:txBody>
          <a:bodyPr/>
          <a:lstStyle/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direct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product </a:t>
            </a:r>
          </a:p>
          <a:p>
            <a:pPr marL="288000" algn="ctr"/>
            <a:r>
              <a:rPr lang="nl-BE" smtClean="0">
                <a:latin typeface="Courier New"/>
                <a:cs typeface="Courier New"/>
                <a:sym typeface="Mathematica3Mono"/>
              </a:rPr>
              <a:t>G’=</a:t>
            </a:r>
            <a:r>
              <a:rPr lang="nl-BE" smtClean="0">
                <a:solidFill>
                  <a:srgbClr val="00B0F0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rgbClr val="00B0F0"/>
                </a:solidFill>
                <a:sym typeface="Symbol"/>
              </a:rPr>
              <a:t>3</a:t>
            </a:r>
            <a:r>
              <a:rPr lang="nl-BE" smtClean="0">
                <a:sym typeface="Symbol"/>
              </a:rPr>
              <a:t></a:t>
            </a:r>
            <a:r>
              <a:rPr lang="nl-BE" smtClean="0">
                <a:solidFill>
                  <a:srgbClr val="FF64F0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rgbClr val="FF64F0"/>
                </a:solidFill>
                <a:sym typeface="Symbol"/>
              </a:rPr>
              <a:t>4 </a:t>
            </a:r>
          </a:p>
          <a:p>
            <a:pPr marL="288000" algn="ctr"/>
            <a:r>
              <a:rPr lang="nl-BE" smtClean="0">
                <a:solidFill>
                  <a:srgbClr val="00B0F0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rgbClr val="00B0F0"/>
                </a:solidFill>
                <a:sym typeface="Symbol"/>
              </a:rPr>
              <a:t>3</a:t>
            </a:r>
            <a:r>
              <a:rPr lang="nl-BE" smtClean="0">
                <a:sym typeface="Mathematica3Mono"/>
              </a:rPr>
              <a:t></a:t>
            </a:r>
            <a:r>
              <a:rPr lang="nl-BE" smtClean="0">
                <a:sym typeface="Symbol"/>
              </a:rPr>
              <a:t>G’</a:t>
            </a:r>
            <a:endParaRPr lang="nl-BE" baseline="-25000" smtClean="0">
              <a:solidFill>
                <a:srgbClr val="FF64F0"/>
              </a:solidFill>
              <a:sym typeface="Symbol"/>
            </a:endParaRPr>
          </a:p>
          <a:p>
            <a:pPr marL="288000" algn="ctr"/>
            <a:r>
              <a:rPr lang="nl-BE" baseline="-25000" smtClean="0">
                <a:sym typeface="Symbol"/>
              </a:rPr>
              <a:t> 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76750" y="771525"/>
            <a:ext cx="4667253" cy="608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Mathematica3Mono"/>
              </a:rPr>
              <a:t>semidirect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Mathematica3Mono"/>
              </a:rPr>
              <a:t> product </a:t>
            </a:r>
          </a:p>
          <a:p>
            <a:pPr marL="288000" algn="ctr"/>
            <a:r>
              <a:rPr lang="nl-BE" sz="2400" b="1" smtClean="0">
                <a:latin typeface="Courier New" pitchFamily="49" charset="0"/>
                <a:cs typeface="Courier New" pitchFamily="49" charset="0"/>
                <a:sym typeface="Mathematica3Mono"/>
              </a:rPr>
              <a:t>G”=</a:t>
            </a:r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r>
              <a:rPr lang="nl-BE" sz="2400" b="1" smtClean="0">
                <a:latin typeface="Mathematica3Mono" pitchFamily="2" charset="2"/>
                <a:cs typeface="Courier New" pitchFamily="49" charset="0"/>
                <a:sym typeface="Mathematica5Mono"/>
              </a:rPr>
              <a:t></a:t>
            </a:r>
            <a:r>
              <a:rPr lang="nl-BE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/>
              </a:rPr>
              <a:t>4</a:t>
            </a:r>
          </a:p>
          <a:p>
            <a:pPr marL="288000" algn="ctr"/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Mathematica3Mono"/>
              </a:rPr>
              <a:t>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G”</a:t>
            </a:r>
            <a:endParaRPr lang="nl-BE" sz="2400" b="1" baseline="-25000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Mathematica3Mono"/>
            </a:endParaRP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6" y="1076325"/>
            <a:ext cx="4300211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>
            <a:spLocks noChangeAspect="1"/>
          </p:cNvSpPr>
          <p:nvPr/>
        </p:nvSpPr>
        <p:spPr>
          <a:xfrm>
            <a:off x="1294244" y="1374255"/>
            <a:ext cx="678558" cy="678558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" name="Group 33"/>
          <p:cNvGrpSpPr/>
          <p:nvPr/>
        </p:nvGrpSpPr>
        <p:grpSpPr>
          <a:xfrm>
            <a:off x="1289404" y="2976663"/>
            <a:ext cx="694476" cy="2308649"/>
            <a:chOff x="1289404" y="2976663"/>
            <a:chExt cx="694476" cy="2308649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1289404" y="4592298"/>
              <a:ext cx="693014" cy="693014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305322" y="2976663"/>
              <a:ext cx="678558" cy="678558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5" name="Oval 14"/>
          <p:cNvSpPr>
            <a:spLocks noChangeAspect="1"/>
          </p:cNvSpPr>
          <p:nvPr/>
        </p:nvSpPr>
        <p:spPr>
          <a:xfrm>
            <a:off x="5972330" y="1408678"/>
            <a:ext cx="622984" cy="622984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" name="Group 34"/>
          <p:cNvGrpSpPr/>
          <p:nvPr/>
        </p:nvGrpSpPr>
        <p:grpSpPr>
          <a:xfrm>
            <a:off x="5971801" y="3007413"/>
            <a:ext cx="628680" cy="2232842"/>
            <a:chOff x="5971801" y="3007413"/>
            <a:chExt cx="628680" cy="2232842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977497" y="4617271"/>
              <a:ext cx="622984" cy="622984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5971801" y="3007413"/>
              <a:ext cx="622984" cy="622984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3" name="Oval 22"/>
          <p:cNvSpPr>
            <a:spLocks noChangeAspect="1"/>
          </p:cNvSpPr>
          <p:nvPr/>
        </p:nvSpPr>
        <p:spPr>
          <a:xfrm>
            <a:off x="111176" y="1368154"/>
            <a:ext cx="678558" cy="67855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16030" y="4593944"/>
            <a:ext cx="692877" cy="692877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22910" y="2992257"/>
            <a:ext cx="678558" cy="678558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0" name="Group 44"/>
          <p:cNvGrpSpPr/>
          <p:nvPr/>
        </p:nvGrpSpPr>
        <p:grpSpPr>
          <a:xfrm>
            <a:off x="2453481" y="1371013"/>
            <a:ext cx="709338" cy="3924027"/>
            <a:chOff x="2453481" y="1371013"/>
            <a:chExt cx="709338" cy="3924027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2453481" y="4602026"/>
              <a:ext cx="693014" cy="69301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469399" y="2986391"/>
              <a:ext cx="678558" cy="678558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484261" y="1371013"/>
              <a:ext cx="678558" cy="678558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6" name="Group 43"/>
          <p:cNvGrpSpPr/>
          <p:nvPr/>
        </p:nvGrpSpPr>
        <p:grpSpPr>
          <a:xfrm>
            <a:off x="7135873" y="1405434"/>
            <a:ext cx="628680" cy="3831577"/>
            <a:chOff x="7135873" y="1405434"/>
            <a:chExt cx="628680" cy="3831577"/>
          </a:xfrm>
        </p:grpSpPr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7136402" y="1405434"/>
              <a:ext cx="622984" cy="62298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7141569" y="4614027"/>
              <a:ext cx="622984" cy="62298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7135873" y="3004169"/>
              <a:ext cx="622984" cy="622984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4"/>
          <p:cNvSpPr txBox="1">
            <a:spLocks/>
          </p:cNvSpPr>
          <p:nvPr/>
        </p:nvSpPr>
        <p:spPr>
          <a:xfrm>
            <a:off x="0" y="879004"/>
            <a:ext cx="9144000" cy="597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l-BE" sz="21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/>
              <a:ea typeface="+mn-ea"/>
              <a:cs typeface="Courier New"/>
              <a:sym typeface="Mathematica3Mono"/>
            </a:endParaRPr>
          </a:p>
          <a:p>
            <a:pPr marL="363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nl-BE" sz="2400" b="1" noProof="0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2400" b="1" noProof="0" smtClean="0">
                <a:latin typeface="Courier New"/>
                <a:cs typeface="Courier New"/>
                <a:sym typeface="Mathematica3Mono"/>
              </a:rPr>
              <a:t>de verzameling</a:t>
            </a:r>
            <a:r>
              <a:rPr kumimoji="0" lang="nl-BE" sz="24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 van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 nevenklassen,</a:t>
            </a: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l-BE" sz="2400" b="1" baseline="0" smtClean="0">
                <a:latin typeface="Courier New"/>
                <a:cs typeface="Courier New"/>
                <a:sym typeface="Mathematica3Mono"/>
              </a:rPr>
              <a:t>        </a:t>
            </a:r>
          </a:p>
          <a:p>
            <a:pPr marL="363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vormt een groep, de 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quotientgroep</a:t>
            </a:r>
            <a:r>
              <a:rPr kumimoji="0" lang="nl-BE" sz="24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, hier C</a:t>
            </a:r>
            <a:r>
              <a:rPr kumimoji="0" lang="nl-BE" sz="2400" b="1" i="0" u="none" strike="noStrike" kern="1200" cap="none" spc="0" normalizeH="0" baseline="-25000" noProof="0" smtClean="0">
                <a:ln>
                  <a:noFill/>
                </a:ln>
                <a:effectLst/>
                <a:uLnTx/>
                <a:uFillTx/>
                <a:latin typeface="Courier New"/>
                <a:ea typeface="+mn-ea"/>
                <a:cs typeface="Courier New"/>
                <a:sym typeface="Mathematica3Mono"/>
              </a:rPr>
              <a:t>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19176"/>
            <a:ext cx="4630366" cy="5295900"/>
          </a:xfrm>
        </p:spPr>
        <p:txBody>
          <a:bodyPr/>
          <a:lstStyle/>
          <a:p>
            <a:pPr marL="288000" algn="ctr"/>
            <a:r>
              <a:rPr lang="nl-BE" smtClean="0">
                <a:latin typeface="Courier New"/>
                <a:cs typeface="Courier New"/>
                <a:sym typeface="Mathematica3Mono"/>
              </a:rPr>
              <a:t>G’=</a:t>
            </a:r>
            <a:r>
              <a:rPr lang="nl-BE" smtClean="0">
                <a:solidFill>
                  <a:srgbClr val="00B0F0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rgbClr val="00B0F0"/>
                </a:solidFill>
                <a:sym typeface="Symbol"/>
              </a:rPr>
              <a:t>3</a:t>
            </a:r>
            <a:r>
              <a:rPr lang="nl-BE" smtClean="0">
                <a:sym typeface="Symbol"/>
              </a:rPr>
              <a:t></a:t>
            </a:r>
            <a:r>
              <a:rPr lang="nl-BE" smtClean="0">
                <a:solidFill>
                  <a:srgbClr val="FF64F0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rgbClr val="FF64F0"/>
                </a:solidFill>
                <a:sym typeface="Symbol"/>
              </a:rPr>
              <a:t>4 </a:t>
            </a:r>
            <a:r>
              <a:rPr lang="nl-BE" baseline="-25000" smtClean="0">
                <a:sym typeface="Symbol"/>
              </a:rPr>
              <a:t>  </a:t>
            </a: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endParaRPr lang="nl-BE" smtClean="0">
              <a:latin typeface="Courier New"/>
              <a:cs typeface="Courier New"/>
              <a:sym typeface="Mathematica3Mono"/>
            </a:endParaRPr>
          </a:p>
          <a:p>
            <a:pPr marL="288000" algn="ctr"/>
            <a:r>
              <a:rPr lang="nl-BE" smtClean="0">
                <a:latin typeface="Courier New"/>
                <a:cs typeface="Courier New"/>
                <a:sym typeface="Mathematica3Mono"/>
              </a:rPr>
              <a:t>G’/</a:t>
            </a:r>
            <a:r>
              <a:rPr lang="nl-BE" smtClean="0">
                <a:solidFill>
                  <a:srgbClr val="00B0F0"/>
                </a:solidFill>
                <a:sym typeface="Symbol"/>
              </a:rPr>
              <a:t>C</a:t>
            </a:r>
            <a:r>
              <a:rPr lang="nl-BE" baseline="-25000" smtClean="0">
                <a:solidFill>
                  <a:srgbClr val="00B0F0"/>
                </a:solidFill>
                <a:sym typeface="Symbol"/>
              </a:rPr>
              <a:t>3</a:t>
            </a:r>
            <a:r>
              <a:rPr lang="nl-BE" smtClean="0">
                <a:sym typeface="Symbol"/>
              </a:rPr>
              <a:t> (C</a:t>
            </a:r>
            <a:r>
              <a:rPr lang="nl-BE" baseline="-25000" smtClean="0">
                <a:sym typeface="Symbol"/>
              </a:rPr>
              <a:t>3</a:t>
            </a:r>
            <a:r>
              <a:rPr lang="nl-BE" smtClean="0">
                <a:sym typeface="Mathematica3Mono"/>
              </a:rPr>
              <a:t></a:t>
            </a:r>
            <a:r>
              <a:rPr lang="nl-BE" smtClean="0">
                <a:sym typeface="Symbol"/>
              </a:rPr>
              <a:t>G’)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76750" y="1019176"/>
            <a:ext cx="4667253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8000" algn="ctr"/>
            <a:r>
              <a:rPr lang="nl-BE" sz="2400" b="1" smtClean="0">
                <a:latin typeface="Courier New" pitchFamily="49" charset="0"/>
                <a:cs typeface="Courier New" pitchFamily="49" charset="0"/>
                <a:sym typeface="Mathematica3Mono"/>
              </a:rPr>
              <a:t>G”=</a:t>
            </a:r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r>
              <a:rPr lang="nl-BE" sz="2400" b="1" smtClean="0">
                <a:latin typeface="Mathematica3Mono" pitchFamily="2" charset="2"/>
                <a:cs typeface="Courier New" pitchFamily="49" charset="0"/>
                <a:sym typeface="Mathematica5Mono"/>
              </a:rPr>
              <a:t></a:t>
            </a:r>
            <a:r>
              <a:rPr lang="nl-BE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Symbol"/>
              </a:rPr>
              <a:t>4</a:t>
            </a: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lang="nl-BE" sz="2400" b="1" smtClean="0"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r>
              <a:rPr lang="nl-BE" sz="2400" b="1" smtClean="0">
                <a:latin typeface="Courier New" pitchFamily="49" charset="0"/>
                <a:cs typeface="Courier New" pitchFamily="49" charset="0"/>
                <a:sym typeface="Mathematica3Mono"/>
              </a:rPr>
              <a:t>G”/</a:t>
            </a:r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C</a:t>
            </a:r>
            <a:r>
              <a:rPr lang="nl-BE" sz="2400" b="1" baseline="-25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 (C</a:t>
            </a:r>
            <a:r>
              <a:rPr lang="nl-BE" sz="2400" b="1" baseline="-25000" smtClean="0">
                <a:latin typeface="Courier New" pitchFamily="49" charset="0"/>
                <a:cs typeface="Courier New" pitchFamily="49" charset="0"/>
                <a:sym typeface="Symbol"/>
              </a:rPr>
              <a:t>3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Mathematica3Mono"/>
              </a:rPr>
              <a:t></a:t>
            </a:r>
            <a:r>
              <a:rPr lang="nl-BE" sz="2400" b="1" smtClean="0">
                <a:latin typeface="Courier New" pitchFamily="49" charset="0"/>
                <a:cs typeface="Courier New" pitchFamily="49" charset="0"/>
                <a:sym typeface="Symbol"/>
              </a:rPr>
              <a:t>G”)</a:t>
            </a:r>
            <a:endParaRPr lang="nl-BE" sz="2400" b="1" smtClean="0">
              <a:solidFill>
                <a:schemeClr val="tx2"/>
              </a:solidFill>
              <a:latin typeface="Courier New" pitchFamily="49" charset="0"/>
              <a:cs typeface="Courier New" pitchFamily="49" charset="0"/>
              <a:sym typeface="Mathematica3Mono"/>
            </a:endParaRPr>
          </a:p>
          <a:p>
            <a:pPr marL="288000" algn="ctr"/>
            <a:endParaRPr kumimoji="0" lang="nl-BE" sz="24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Mathematica3Mono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3.8 Quotientgroepen</a:t>
            </a:r>
            <a:endParaRPr lang="nl-BE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350" y="1576387"/>
            <a:ext cx="4219575" cy="374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400" y="1576800"/>
            <a:ext cx="4219200" cy="375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303963" y="5048250"/>
          <a:ext cx="1238250" cy="781050"/>
        </p:xfrm>
        <a:graphic>
          <a:graphicData uri="http://schemas.openxmlformats.org/presentationml/2006/ole">
            <p:oleObj spid="_x0000_s128008" name="Worksheet" r:id="rId4" imgW="619145" imgH="390457" progId="Excel.Sheet.8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303963" y="3622675"/>
          <a:ext cx="1238250" cy="781050"/>
        </p:xfrm>
        <a:graphic>
          <a:graphicData uri="http://schemas.openxmlformats.org/presentationml/2006/ole">
            <p:oleObj spid="_x0000_s128009" name="Worksheet" r:id="rId5" imgW="619145" imgH="390457" progId="Excel.Sheet.8">
              <p:embed/>
            </p:oleObj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3.5.2 Heap algoritme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voorbeeld: </a:t>
            </a:r>
            <a:r>
              <a:rPr lang="nl-BE" smtClean="0">
                <a:solidFill>
                  <a:srgbClr val="00B0F0"/>
                </a:solidFill>
                <a:latin typeface="Courier New"/>
                <a:cs typeface="Courier New"/>
                <a:sym typeface="Mathematica3Mono"/>
              </a:rPr>
              <a:t>2 permutaties van 2 elementen</a:t>
            </a:r>
          </a:p>
          <a:p>
            <a:r>
              <a:rPr lang="nl-BE" smtClean="0">
                <a:latin typeface="Courier New"/>
                <a:cs typeface="Courier New"/>
                <a:sym typeface="Symbol"/>
              </a:rPr>
              <a:t>        </a:t>
            </a:r>
            <a:r>
              <a:rPr lang="nl-BE" sz="8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Symbol"/>
              </a:rPr>
              <a:t>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6 permutaties van 3 elementen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079456" y="2192337"/>
          <a:ext cx="3678238" cy="781050"/>
        </p:xfrm>
        <a:graphic>
          <a:graphicData uri="http://schemas.openxmlformats.org/presentationml/2006/ole">
            <p:oleObj spid="_x0000_s128002" name="Worksheet" r:id="rId6" imgW="1838255" imgH="390457" progId="Excel.Sheet.8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079456" y="3624196"/>
          <a:ext cx="3678238" cy="781050"/>
        </p:xfrm>
        <a:graphic>
          <a:graphicData uri="http://schemas.openxmlformats.org/presentationml/2006/ole">
            <p:oleObj spid="_x0000_s128003" name="Worksheet" r:id="rId7" imgW="1838255" imgH="390457" progId="Excel.Sheet.8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304216" y="2192337"/>
          <a:ext cx="1238250" cy="781050"/>
        </p:xfrm>
        <a:graphic>
          <a:graphicData uri="http://schemas.openxmlformats.org/presentationml/2006/ole">
            <p:oleObj spid="_x0000_s128004" name="Worksheet" r:id="rId8" imgW="619145" imgH="390457" progId="Excel.Sheet.8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6303963" y="3624263"/>
          <a:ext cx="1238250" cy="400050"/>
        </p:xfrm>
        <a:graphic>
          <a:graphicData uri="http://schemas.openxmlformats.org/presentationml/2006/ole">
            <p:oleObj spid="_x0000_s128005" name="Worksheet" r:id="rId9" imgW="618904" imgH="200129" progId="Excel.Sheet.8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6303963" y="5048250"/>
          <a:ext cx="1238250" cy="400050"/>
        </p:xfrm>
        <a:graphic>
          <a:graphicData uri="http://schemas.openxmlformats.org/presentationml/2006/ole">
            <p:oleObj spid="_x0000_s128006" name="Worksheet" r:id="rId10" imgW="618904" imgH="200129" progId="Excel.Sheet.8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079456" y="5048689"/>
          <a:ext cx="3678238" cy="781050"/>
        </p:xfrm>
        <a:graphic>
          <a:graphicData uri="http://schemas.openxmlformats.org/presentationml/2006/ole">
            <p:oleObj spid="_x0000_s128007" name="Worksheet" r:id="rId11" imgW="1838255" imgH="39045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8158163" y="4411663"/>
          <a:ext cx="549275" cy="1957387"/>
        </p:xfrm>
        <a:graphic>
          <a:graphicData uri="http://schemas.openxmlformats.org/presentationml/2006/ole">
            <p:oleObj spid="_x0000_s129034" name="Worksheet" r:id="rId4" imgW="323889" imgH="1152457" progId="Excel.Sheet.8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8158163" y="2060575"/>
          <a:ext cx="549275" cy="1957388"/>
        </p:xfrm>
        <a:graphic>
          <a:graphicData uri="http://schemas.openxmlformats.org/presentationml/2006/ole">
            <p:oleObj spid="_x0000_s129035" name="Worksheet" r:id="rId5" imgW="323889" imgH="1152457" progId="Excel.Sheet.8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760788" y="4411663"/>
          <a:ext cx="549275" cy="1957387"/>
        </p:xfrm>
        <a:graphic>
          <a:graphicData uri="http://schemas.openxmlformats.org/presentationml/2006/ole">
            <p:oleObj spid="_x0000_s129036" name="Worksheet" r:id="rId6" imgW="323889" imgH="1152457" progId="Excel.Sheet.8">
              <p:embed/>
            </p:oleObj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3.5.2 Heap algoritme</a:t>
            </a:r>
            <a:endParaRPr lang="nl-B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voorbeeld: </a:t>
            </a:r>
            <a:r>
              <a:rPr lang="nl-BE" smtClean="0">
                <a:solidFill>
                  <a:srgbClr val="00B0F0"/>
                </a:solidFill>
                <a:latin typeface="Courier New"/>
                <a:cs typeface="Courier New"/>
                <a:sym typeface="Mathematica3Mono"/>
              </a:rPr>
              <a:t>6 permutaties van 3 elementen</a:t>
            </a:r>
          </a:p>
          <a:p>
            <a:r>
              <a:rPr lang="nl-BE" smtClean="0">
                <a:latin typeface="Courier New"/>
                <a:cs typeface="Courier New"/>
                <a:sym typeface="Symbol"/>
              </a:rPr>
              <a:t>       </a:t>
            </a:r>
            <a:r>
              <a:rPr lang="nl-BE" sz="800" smtClean="0">
                <a:latin typeface="Courier New"/>
                <a:cs typeface="Courier New"/>
                <a:sym typeface="Symbol"/>
              </a:rPr>
              <a:t> </a:t>
            </a:r>
            <a:r>
              <a:rPr lang="nl-BE" smtClean="0">
                <a:latin typeface="Courier New"/>
                <a:cs typeface="Courier New"/>
                <a:sym typeface="Symbol"/>
              </a:rPr>
              <a:t>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24 permutaties van 4 elementen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759784" y="2063583"/>
          <a:ext cx="549275" cy="1957387"/>
        </p:xfrm>
        <a:graphic>
          <a:graphicData uri="http://schemas.openxmlformats.org/presentationml/2006/ole">
            <p:oleObj spid="_x0000_s129026" name="Worksheet" r:id="rId7" imgW="323889" imgH="1152457" progId="Excel.Sheet.8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37044" y="2063583"/>
          <a:ext cx="3060700" cy="1957387"/>
        </p:xfrm>
        <a:graphic>
          <a:graphicData uri="http://schemas.openxmlformats.org/presentationml/2006/ole">
            <p:oleObj spid="_x0000_s129027" name="Worksheet" r:id="rId8" imgW="1800166" imgH="1152457" progId="Excel.Sheet.8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759200" y="4413250"/>
          <a:ext cx="549275" cy="339725"/>
        </p:xfrm>
        <a:graphic>
          <a:graphicData uri="http://schemas.openxmlformats.org/presentationml/2006/ole">
            <p:oleObj spid="_x0000_s129028" name="Worksheet" r:id="rId9" imgW="323890" imgH="200129" progId="Excel.Sheet.8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37044" y="4412998"/>
          <a:ext cx="3060700" cy="1957387"/>
        </p:xfrm>
        <a:graphic>
          <a:graphicData uri="http://schemas.openxmlformats.org/presentationml/2006/ole">
            <p:oleObj spid="_x0000_s129029" name="Worksheet" r:id="rId10" imgW="1800166" imgH="1152457" progId="Excel.Sheet.8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8158163" y="2063750"/>
          <a:ext cx="549275" cy="339725"/>
        </p:xfrm>
        <a:graphic>
          <a:graphicData uri="http://schemas.openxmlformats.org/presentationml/2006/ole">
            <p:oleObj spid="_x0000_s129030" name="Worksheet" r:id="rId11" imgW="323890" imgH="200129" progId="Excel.Sheet.8">
              <p:embed/>
            </p:oleObj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8158163" y="4413250"/>
          <a:ext cx="549275" cy="339725"/>
        </p:xfrm>
        <a:graphic>
          <a:graphicData uri="http://schemas.openxmlformats.org/presentationml/2006/ole">
            <p:oleObj spid="_x0000_s129031" name="Worksheet" r:id="rId12" imgW="323890" imgH="200129" progId="Excel.Sheet.8">
              <p:embed/>
            </p:oleObj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820351" y="2063582"/>
          <a:ext cx="3060700" cy="1957388"/>
        </p:xfrm>
        <a:graphic>
          <a:graphicData uri="http://schemas.openxmlformats.org/presentationml/2006/ole">
            <p:oleObj spid="_x0000_s129032" name="Worksheet" r:id="rId13" imgW="1800166" imgH="1152457" progId="Excel.Sheet.8">
              <p:embed/>
            </p:oleObj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4820351" y="4412997"/>
          <a:ext cx="3060700" cy="1957388"/>
        </p:xfrm>
        <a:graphic>
          <a:graphicData uri="http://schemas.openxmlformats.org/presentationml/2006/ole">
            <p:oleObj spid="_x0000_s129033" name="Worksheet" r:id="rId14" imgW="1800166" imgH="1152457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345" y="2605944"/>
            <a:ext cx="4190476" cy="23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samenstelling van twee permutaties is opnieuw een permutatie: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z="15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     </a:t>
            </a:r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●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of in cykelnotatie: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(78)(356)(14)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●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(17568234)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=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3842" y="1828801"/>
            <a:ext cx="1889524" cy="391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396903" y="355606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endParaRPr lang="nl-BE" sz="2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0179" y="355606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solidFill>
                  <a:srgbClr val="FF0000"/>
                </a:solidFill>
                <a:latin typeface="Courier New"/>
                <a:cs typeface="Courier New"/>
              </a:rPr>
              <a:t>≡</a:t>
            </a:r>
            <a:endParaRPr lang="nl-BE" sz="2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16" y="2602134"/>
            <a:ext cx="1866667" cy="236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842839" y="6109885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latin typeface="Courier New"/>
                <a:cs typeface="Courier New"/>
                <a:sym typeface="Mathematica3Mono"/>
              </a:rPr>
              <a:t>(58)(23647)</a:t>
            </a:r>
            <a:endParaRPr lang="nl-BE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inverse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van een permutatie kan eenvoudig via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notatie van Cauchy 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berekend worden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z="15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     </a:t>
            </a:r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          </a:t>
            </a: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in de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cykelnotatie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 volstaat het om in elke cykel de volgorde van de getallen te inverteren</a:t>
            </a: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(468)(1573) ●             = ()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669600" y="1962000"/>
            <a:ext cx="7808182" cy="2185845"/>
            <a:chOff x="669600" y="1962000"/>
            <a:chExt cx="7808182" cy="2185845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 b="25773"/>
            <a:stretch>
              <a:fillRect/>
            </a:stretch>
          </p:blipFill>
          <p:spPr bwMode="auto">
            <a:xfrm>
              <a:off x="669600" y="1962000"/>
              <a:ext cx="7808182" cy="2185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612531" y="3560324"/>
              <a:ext cx="1167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6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rijen omwisselen</a:t>
              </a:r>
              <a:endParaRPr lang="nl-BE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669600" y="1962000"/>
            <a:ext cx="7808182" cy="2958070"/>
            <a:chOff x="669600" y="1962000"/>
            <a:chExt cx="7808182" cy="2958070"/>
          </a:xfrm>
        </p:grpSpPr>
        <p:pic>
          <p:nvPicPr>
            <p:cNvPr id="16384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9600" y="1962000"/>
              <a:ext cx="7808182" cy="294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612531" y="4335295"/>
              <a:ext cx="1167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6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sorteren op eerste rij</a:t>
              </a:r>
              <a:endParaRPr lang="nl-BE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12547" y="3559465"/>
              <a:ext cx="1167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6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rijen omwisselen</a:t>
              </a:r>
              <a:endParaRPr lang="nl-BE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 cstate="print"/>
          <a:srcRect r="51840" b="25773"/>
          <a:stretch>
            <a:fillRect/>
          </a:stretch>
        </p:blipFill>
        <p:spPr bwMode="auto">
          <a:xfrm>
            <a:off x="669600" y="1962000"/>
            <a:ext cx="3760425" cy="218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050375" y="5744127"/>
            <a:ext cx="2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smtClean="0">
                <a:latin typeface="Courier New"/>
                <a:cs typeface="Courier New"/>
                <a:sym typeface="Mathematica3Mono"/>
              </a:rPr>
              <a:t>(486)(1375)</a:t>
            </a:r>
            <a:endParaRPr lang="nl-BE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smtClean="0"/>
              <a:t>3.5.3 Samenstelling van permutaties</a:t>
            </a:r>
            <a:endParaRPr lang="nl-BE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de samenstelling van twee permutaties is </a:t>
            </a:r>
            <a:r>
              <a:rPr lang="nl-BE" smtClean="0">
                <a:solidFill>
                  <a:srgbClr val="FF0000"/>
                </a:solidFill>
                <a:latin typeface="Courier New"/>
                <a:cs typeface="Courier New"/>
                <a:sym typeface="Mathematica3Mono"/>
              </a:rPr>
              <a:t>niet commutatief</a:t>
            </a:r>
            <a:r>
              <a:rPr lang="nl-BE" smtClean="0">
                <a:latin typeface="Courier New"/>
                <a:cs typeface="Courier New"/>
                <a:sym typeface="Mathematica3Mono"/>
              </a:rPr>
              <a:t>:</a:t>
            </a: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z="15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         </a:t>
            </a:r>
            <a:endParaRPr lang="nl-BE" smtClean="0">
              <a:solidFill>
                <a:srgbClr val="FF0000"/>
              </a:solidFill>
              <a:latin typeface="Courier New"/>
              <a:cs typeface="Courier New"/>
              <a:sym typeface="Symbol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mtClean="0">
              <a:solidFill>
                <a:srgbClr val="FF0000"/>
              </a:solidFill>
              <a:latin typeface="Courier New"/>
              <a:cs typeface="Courier New"/>
              <a:sym typeface="Mathematica3Mono"/>
            </a:endParaRPr>
          </a:p>
          <a:p>
            <a:endParaRPr lang="nl-BE" sz="1200" smtClean="0">
              <a:latin typeface="Courier New"/>
              <a:cs typeface="Courier New"/>
              <a:sym typeface="Mathematica3Mono"/>
            </a:endParaRPr>
          </a:p>
          <a:p>
            <a:endParaRPr lang="nl-BE" smtClean="0">
              <a:latin typeface="Courier New"/>
              <a:cs typeface="Courier New"/>
              <a:sym typeface="Mathematica3Mono"/>
            </a:endParaRPr>
          </a:p>
          <a:p>
            <a:r>
              <a:rPr lang="nl-BE" smtClean="0">
                <a:latin typeface="Courier New"/>
                <a:cs typeface="Courier New"/>
                <a:sym typeface="Mathematica3Mono"/>
              </a:rPr>
              <a:t>in de cykelnotatie: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 (1523) ● (23)(154) =</a:t>
            </a:r>
          </a:p>
          <a:p>
            <a:pPr lvl="1"/>
            <a:r>
              <a:rPr lang="nl-BE" smtClean="0">
                <a:latin typeface="Courier New"/>
                <a:cs typeface="Courier New"/>
                <a:sym typeface="Mathematica3Mono"/>
              </a:rPr>
              <a:t> (23)(154) ● (1523) =</a:t>
            </a:r>
          </a:p>
          <a:p>
            <a:pPr lvl="0"/>
            <a:r>
              <a:rPr lang="nl-BE" smtClean="0">
                <a:solidFill>
                  <a:srgbClr val="00FF00"/>
                </a:solidFill>
                <a:latin typeface="Courier New"/>
                <a:cs typeface="Courier New"/>
                <a:sym typeface="Mathematica3Mono"/>
              </a:rPr>
              <a:t>disjuncte cykels zijn wel commutatief</a:t>
            </a:r>
            <a:endParaRPr lang="nl-BE" smtClean="0">
              <a:latin typeface="Courier New"/>
              <a:cs typeface="Courier New"/>
              <a:sym typeface="Mathematica3Mono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75" y="1692108"/>
            <a:ext cx="73342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60186" y="5378364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smtClean="0">
                <a:latin typeface="Courier New"/>
                <a:cs typeface="Courier New"/>
                <a:sym typeface="Mathematica3Mono"/>
              </a:rPr>
              <a:t>(35)(14)</a:t>
            </a:r>
          </a:p>
          <a:p>
            <a:r>
              <a:rPr lang="nl-BE" sz="2400" b="1" smtClean="0">
                <a:latin typeface="Courier New"/>
                <a:cs typeface="Courier New"/>
                <a:sym typeface="Mathematica3Mono"/>
              </a:rPr>
              <a:t>(45)(12)</a:t>
            </a:r>
            <a:endParaRPr lang="nl-BE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2194</Words>
  <Application>Microsoft Office PowerPoint</Application>
  <PresentationFormat>On-screen Show (4:3)</PresentationFormat>
  <Paragraphs>990</Paragraphs>
  <Slides>47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Worksheet</vt:lpstr>
      <vt:lpstr>Discrete wiskunde</vt:lpstr>
      <vt:lpstr>3.5.1 Permutaties</vt:lpstr>
      <vt:lpstr>3.5.2 Heap algoritme</vt:lpstr>
      <vt:lpstr>3.5.2 Heap algoritme</vt:lpstr>
      <vt:lpstr>3.5.2 Heap algoritme</vt:lpstr>
      <vt:lpstr>3.5.2 Heap algoritme</vt:lpstr>
      <vt:lpstr>3.5.3 Samenstelling van permutaties</vt:lpstr>
      <vt:lpstr>3.5.3 Samenstelling van permutaties</vt:lpstr>
      <vt:lpstr>3.5.3 Samenstelling van permutaties</vt:lpstr>
      <vt:lpstr>3.5.3 Samenstelling van permutaties</vt:lpstr>
      <vt:lpstr>3.5.3 Samenstelling van permutaties</vt:lpstr>
      <vt:lpstr>3.5.3 Samenstelling van permutaties</vt:lpstr>
      <vt:lpstr>3.5.3 Samenstelling van permutaties</vt:lpstr>
      <vt:lpstr>3.5.3 Samenstelling van permutaties</vt:lpstr>
      <vt:lpstr>3.5.3 Samenstelling van permutaties</vt:lpstr>
      <vt:lpstr>3.5.3 Samenstelling van permutaties</vt:lpstr>
      <vt:lpstr>3.5.4 Stelling van Cayley</vt:lpstr>
      <vt:lpstr>3.5.4 Stelling van Cayley</vt:lpstr>
      <vt:lpstr>3.5.4 Stelling van Cayley</vt:lpstr>
      <vt:lpstr>3.5.4 Stelling van Cayley</vt:lpstr>
      <vt:lpstr>3.5.4 Stelling van Cayley</vt:lpstr>
      <vt:lpstr>3.5.4 Stelling van Cayley</vt:lpstr>
      <vt:lpstr>Discrete wiskunde</vt:lpstr>
      <vt:lpstr>3.6.1 Subgroepen</vt:lpstr>
      <vt:lpstr>3.6.1 Subgroepen</vt:lpstr>
      <vt:lpstr>3.6.1 Subgroepen</vt:lpstr>
      <vt:lpstr>3.6.1 Subgroepen</vt:lpstr>
      <vt:lpstr>3.6.2 Nevenklassen</vt:lpstr>
      <vt:lpstr>3.6.2 Nevenklassen</vt:lpstr>
      <vt:lpstr>3.6.2 Nevenklassen</vt:lpstr>
      <vt:lpstr>3.6.2 Nevenklassen</vt:lpstr>
      <vt:lpstr>3.6.3 Normale subgroepen</vt:lpstr>
      <vt:lpstr>3.6.3 Normale subgroepen</vt:lpstr>
      <vt:lpstr>3.6.4 Hasse diagrammen</vt:lpstr>
      <vt:lpstr>3.6.4 Hasse diagrammen</vt:lpstr>
      <vt:lpstr>Discrete wiskunde</vt:lpstr>
      <vt:lpstr>3.7.1 Directe producten</vt:lpstr>
      <vt:lpstr>3.7.1 Directe producten</vt:lpstr>
      <vt:lpstr>3.7.1 Directe producten</vt:lpstr>
      <vt:lpstr>3.7.1 Directe producten</vt:lpstr>
      <vt:lpstr>3.7.1 Directe producten</vt:lpstr>
      <vt:lpstr>3.7.1 Directe producten</vt:lpstr>
      <vt:lpstr>3.7.2 Cyclische groepen</vt:lpstr>
      <vt:lpstr>3.7.3 Abelse groepen</vt:lpstr>
      <vt:lpstr>Discrete wiskunde</vt:lpstr>
      <vt:lpstr>3.8 Quotientgroepen</vt:lpstr>
      <vt:lpstr>3.8 Quotientgroepen</vt:lpstr>
    </vt:vector>
  </TitlesOfParts>
  <Company>Hogeschool Gent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Joris Moreau</cp:lastModifiedBy>
  <cp:revision>501</cp:revision>
  <dcterms:created xsi:type="dcterms:W3CDTF">2014-08-28T04:36:20Z</dcterms:created>
  <dcterms:modified xsi:type="dcterms:W3CDTF">2017-11-27T09:16:59Z</dcterms:modified>
</cp:coreProperties>
</file>