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9" r:id="rId2"/>
    <p:sldId id="455" r:id="rId3"/>
    <p:sldId id="456" r:id="rId4"/>
    <p:sldId id="450" r:id="rId5"/>
    <p:sldId id="451" r:id="rId6"/>
    <p:sldId id="452" r:id="rId7"/>
    <p:sldId id="453" r:id="rId8"/>
    <p:sldId id="276" r:id="rId9"/>
    <p:sldId id="359" r:id="rId10"/>
    <p:sldId id="363" r:id="rId11"/>
    <p:sldId id="364" r:id="rId12"/>
    <p:sldId id="413" r:id="rId13"/>
    <p:sldId id="423" r:id="rId14"/>
    <p:sldId id="424" r:id="rId15"/>
    <p:sldId id="426" r:id="rId16"/>
    <p:sldId id="427" r:id="rId17"/>
    <p:sldId id="428" r:id="rId18"/>
    <p:sldId id="429" r:id="rId19"/>
    <p:sldId id="430" r:id="rId20"/>
    <p:sldId id="431" r:id="rId21"/>
    <p:sldId id="432" r:id="rId22"/>
    <p:sldId id="463" r:id="rId23"/>
    <p:sldId id="433" r:id="rId24"/>
    <p:sldId id="443" r:id="rId25"/>
    <p:sldId id="444" r:id="rId26"/>
    <p:sldId id="445" r:id="rId27"/>
    <p:sldId id="447" r:id="rId28"/>
    <p:sldId id="448" r:id="rId29"/>
    <p:sldId id="449" r:id="rId30"/>
    <p:sldId id="464" r:id="rId31"/>
    <p:sldId id="465" r:id="rId32"/>
    <p:sldId id="466" r:id="rId33"/>
    <p:sldId id="467" r:id="rId34"/>
    <p:sldId id="468" r:id="rId35"/>
    <p:sldId id="469" r:id="rId36"/>
    <p:sldId id="470" r:id="rId37"/>
    <p:sldId id="471" r:id="rId38"/>
    <p:sldId id="472" r:id="rId39"/>
    <p:sldId id="473" r:id="rId40"/>
    <p:sldId id="474" r:id="rId41"/>
    <p:sldId id="475" r:id="rId42"/>
    <p:sldId id="476" r:id="rId43"/>
    <p:sldId id="477" r:id="rId44"/>
    <p:sldId id="478" r:id="rId4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64F0"/>
    <a:srgbClr val="73FF27"/>
    <a:srgbClr val="7BFFBD"/>
    <a:srgbClr val="83F0F8"/>
    <a:srgbClr val="E78CEF"/>
    <a:srgbClr val="FF648C"/>
    <a:srgbClr val="7B9B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593" autoAdjust="0"/>
    <p:restoredTop sz="86368" autoAdjust="0"/>
  </p:normalViewPr>
  <p:slideViewPr>
    <p:cSldViewPr snapToGrid="0">
      <p:cViewPr varScale="1">
        <p:scale>
          <a:sx n="87" d="100"/>
          <a:sy n="87" d="100"/>
        </p:scale>
        <p:origin x="-486" y="-84"/>
      </p:cViewPr>
      <p:guideLst>
        <p:guide orient="horz" pos="2160"/>
        <p:guide pos="2880"/>
      </p:guideLst>
    </p:cSldViewPr>
  </p:slideViewPr>
  <p:outlineViewPr>
    <p:cViewPr>
      <p:scale>
        <a:sx n="33" d="100"/>
        <a:sy n="33" d="100"/>
      </p:scale>
      <p:origin x="0" y="34902"/>
    </p:cViewPr>
  </p:outlineViewPr>
  <p:notesTextViewPr>
    <p:cViewPr>
      <p:scale>
        <a:sx n="100" d="100"/>
        <a:sy n="100" d="100"/>
      </p:scale>
      <p:origin x="0" y="0"/>
    </p:cViewPr>
  </p:notesTextViewPr>
  <p:sorterViewPr>
    <p:cViewPr>
      <p:scale>
        <a:sx n="75" d="100"/>
        <a:sy n="75" d="100"/>
      </p:scale>
      <p:origin x="0" y="5340"/>
    </p:cViewPr>
  </p:sorterViewPr>
  <p:notesViewPr>
    <p:cSldViewPr snapToGrid="0">
      <p:cViewPr varScale="1">
        <p:scale>
          <a:sx n="111" d="100"/>
          <a:sy n="111" d="100"/>
        </p:scale>
        <p:origin x="-335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3A2797-4D26-433F-B00B-49C580A579E9}" type="datetimeFigureOut">
              <a:rPr lang="nl-BE" smtClean="0"/>
              <a:pPr/>
              <a:t>4/12/2017</a:t>
            </a:fld>
            <a:endParaRPr lang="nl-B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19DF37-7BA4-4E55-AEE0-4800190254CB}" type="slidenum">
              <a:rPr lang="nl-BE" smtClean="0"/>
              <a:pPr/>
              <a:t>‹#›</a:t>
            </a:fld>
            <a:endParaRPr 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5ECAA-4294-4B81-A684-8A7BDC8B79A9}" type="datetimeFigureOut">
              <a:rPr lang="nl-BE" smtClean="0"/>
              <a:pPr/>
              <a:t>4/12/2017</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280F2-18C0-4144-A025-301E5D781B55}" type="slidenum">
              <a:rPr lang="nl-BE" smtClean="0"/>
              <a:pPr/>
              <a:t>‹#›</a:t>
            </a:fld>
            <a:endParaRPr lang="nl-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a:t>
            </a:fld>
            <a:endParaRPr 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10</a:t>
            </a:fld>
            <a:endParaRPr 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11</a:t>
            </a:fld>
            <a:endParaRPr 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12</a:t>
            </a:fld>
            <a:endParaRPr lang="nl-B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13</a:t>
            </a:fld>
            <a:endParaRPr 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14</a:t>
            </a:fld>
            <a:endParaRPr 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15</a:t>
            </a:fld>
            <a:endParaRPr 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16</a:t>
            </a:fld>
            <a:endParaRPr 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17</a:t>
            </a:fld>
            <a:endParaRPr lang="nl-B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18</a:t>
            </a:fld>
            <a:endParaRPr 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19</a:t>
            </a:fld>
            <a:endParaRPr 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a:t>
            </a:fld>
            <a:endParaRPr 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20</a:t>
            </a:fld>
            <a:endParaRPr 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21</a:t>
            </a:fld>
            <a:endParaRPr lang="nl-B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22</a:t>
            </a:fld>
            <a:endParaRPr lang="nl-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23</a:t>
            </a:fld>
            <a:endParaRPr 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24</a:t>
            </a:fld>
            <a:endParaRPr 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25</a:t>
            </a:fld>
            <a:endParaRPr 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26</a:t>
            </a:fld>
            <a:endParaRPr lang="nl-B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27</a:t>
            </a:fld>
            <a:endParaRPr lang="nl-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28</a:t>
            </a:fld>
            <a:endParaRPr lang="nl-B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29</a:t>
            </a:fld>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a:t>
            </a:fld>
            <a:endParaRPr lang="nl-B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30</a:t>
            </a:fld>
            <a:endParaRPr lang="nl-B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31</a:t>
            </a:fld>
            <a:endParaRPr lang="nl-B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32</a:t>
            </a:fld>
            <a:endParaRPr lang="nl-B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33</a:t>
            </a:fld>
            <a:endParaRPr lang="nl-B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34</a:t>
            </a:fld>
            <a:endParaRPr lang="nl-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35</a:t>
            </a:fld>
            <a:endParaRPr lang="nl-B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36</a:t>
            </a:fld>
            <a:endParaRPr lang="nl-B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37</a:t>
            </a:fld>
            <a:endParaRPr lang="nl-B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38</a:t>
            </a:fld>
            <a:endParaRPr lang="nl-B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39</a:t>
            </a:fld>
            <a:endParaRPr 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a:t>
            </a:fld>
            <a:endParaRPr lang="nl-B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40</a:t>
            </a:fld>
            <a:endParaRPr lang="nl-B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41</a:t>
            </a:fld>
            <a:endParaRPr lang="nl-B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42</a:t>
            </a:fld>
            <a:endParaRPr lang="nl-B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43</a:t>
            </a:fld>
            <a:endParaRPr lang="nl-B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44</a:t>
            </a:fld>
            <a:endParaRPr 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5</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6</a:t>
            </a:fld>
            <a:endParaRPr 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7</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8</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DF7280F2-18C0-4144-A025-301E5D781B55}" type="slidenum">
              <a:rPr lang="nl-BE" smtClean="0"/>
              <a:pPr/>
              <a:t>9</a:t>
            </a:fld>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8886E60-0951-4760-BA86-9115166545AD}" type="datetimeFigureOut">
              <a:rPr lang="nl-BE" smtClean="0"/>
              <a:pPr/>
              <a:t>4/12/2017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8886E60-0951-4760-BA86-9115166545AD}" type="datetimeFigureOut">
              <a:rPr lang="nl-BE" smtClean="0"/>
              <a:pPr/>
              <a:t>4/12/2017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8886E60-0951-4760-BA86-9115166545AD}" type="datetimeFigureOut">
              <a:rPr lang="nl-BE" smtClean="0"/>
              <a:pPr/>
              <a:t>4/12/2017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a:solidFill>
            <a:srgbClr val="002060"/>
          </a:solidFill>
        </p:spPr>
        <p:txBody>
          <a:bodyPr>
            <a:normAutofit/>
          </a:bodyPr>
          <a:lstStyle>
            <a:lvl1pPr>
              <a:defRPr sz="3600" b="1" baseline="0">
                <a:solidFill>
                  <a:schemeClr val="bg1"/>
                </a:solidFill>
                <a:latin typeface="Courier New" pitchFamily="49" charset="0"/>
                <a:cs typeface="Courier New" pitchFamily="49" charset="0"/>
              </a:defRPr>
            </a:lvl1pPr>
          </a:lstStyle>
          <a:p>
            <a:r>
              <a:rPr lang="en-US" smtClean="0"/>
              <a:t>Click to edit Master title style</a:t>
            </a:r>
            <a:endParaRPr lang="nl-BE"/>
          </a:p>
        </p:txBody>
      </p:sp>
      <p:sp>
        <p:nvSpPr>
          <p:cNvPr id="3" name="Content Placeholder 2"/>
          <p:cNvSpPr>
            <a:spLocks noGrp="1"/>
          </p:cNvSpPr>
          <p:nvPr>
            <p:ph idx="1"/>
          </p:nvPr>
        </p:nvSpPr>
        <p:spPr>
          <a:xfrm>
            <a:off x="0" y="764704"/>
            <a:ext cx="9144000" cy="6093296"/>
          </a:xfrm>
        </p:spPr>
        <p:txBody>
          <a:bodyPr>
            <a:normAutofit/>
          </a:bodyPr>
          <a:lstStyle>
            <a:lvl1pPr marL="363600" indent="0">
              <a:spcBef>
                <a:spcPts val="0"/>
              </a:spcBef>
              <a:buNone/>
              <a:defRPr sz="2400" b="1">
                <a:latin typeface="Courier New" pitchFamily="49" charset="0"/>
                <a:cs typeface="Courier New" pitchFamily="49" charset="0"/>
              </a:defRPr>
            </a:lvl1pPr>
            <a:lvl2pPr marL="730800" indent="0">
              <a:spcBef>
                <a:spcPts val="0"/>
              </a:spcBef>
              <a:buNone/>
              <a:defRPr sz="2400" b="1">
                <a:latin typeface="Courier New" pitchFamily="49" charset="0"/>
                <a:cs typeface="Courier New" pitchFamily="49" charset="0"/>
              </a:defRPr>
            </a:lvl2pPr>
            <a:lvl3pPr marL="1098000" indent="0">
              <a:spcBef>
                <a:spcPts val="0"/>
              </a:spcBef>
              <a:buNone/>
              <a:defRPr sz="2400" b="1">
                <a:latin typeface="Courier New" pitchFamily="49" charset="0"/>
                <a:cs typeface="Courier New" pitchFamily="49" charset="0"/>
              </a:defRPr>
            </a:lvl3pPr>
            <a:lvl4pPr marL="1461600" indent="0">
              <a:spcBef>
                <a:spcPts val="0"/>
              </a:spcBef>
              <a:buNone/>
              <a:defRPr sz="2400" b="1">
                <a:latin typeface="Courier New" pitchFamily="49" charset="0"/>
                <a:cs typeface="Courier New" pitchFamily="49" charset="0"/>
              </a:defRPr>
            </a:lvl4pPr>
            <a:lvl5pPr marL="1828800" indent="0">
              <a:spcBef>
                <a:spcPts val="0"/>
              </a:spcBef>
              <a:buNone/>
              <a:defRPr sz="2400"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86E60-0951-4760-BA86-9115166545AD}" type="datetimeFigureOut">
              <a:rPr lang="nl-BE" smtClean="0"/>
              <a:pPr/>
              <a:t>4/12/2017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8886E60-0951-4760-BA86-9115166545AD}" type="datetimeFigureOut">
              <a:rPr lang="nl-BE" smtClean="0"/>
              <a:pPr/>
              <a:t>4/12/2017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8886E60-0951-4760-BA86-9115166545AD}" type="datetimeFigureOut">
              <a:rPr lang="nl-BE" smtClean="0"/>
              <a:pPr/>
              <a:t>4/12/2017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8886E60-0951-4760-BA86-9115166545AD}" type="datetimeFigureOut">
              <a:rPr lang="nl-BE" smtClean="0"/>
              <a:pPr/>
              <a:t>4/12/2017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86E60-0951-4760-BA86-9115166545AD}" type="datetimeFigureOut">
              <a:rPr lang="nl-BE" smtClean="0"/>
              <a:pPr/>
              <a:t>4/12/2017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86E60-0951-4760-BA86-9115166545AD}" type="datetimeFigureOut">
              <a:rPr lang="nl-BE" smtClean="0"/>
              <a:pPr/>
              <a:t>4/12/2017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86E60-0951-4760-BA86-9115166545AD}" type="datetimeFigureOut">
              <a:rPr lang="nl-BE" smtClean="0"/>
              <a:pPr/>
              <a:t>4/12/2017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A366640-0E2F-4198-9044-D3269BD99991}" type="slidenum">
              <a:rPr lang="nl-BE" smtClean="0"/>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6E60-0951-4760-BA86-9115166545AD}" type="datetimeFigureOut">
              <a:rPr lang="nl-BE" smtClean="0"/>
              <a:pPr/>
              <a:t>4/12/2017</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66640-0E2F-4198-9044-D3269BD99991}" type="slidenum">
              <a:rPr lang="nl-BE" smtClean="0"/>
              <a:pPr/>
              <a: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26.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oleObject" Target="../embeddings/Microsoft_Office_Excel_97-2003_Worksheet2.xls"/></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4.png"/><Relationship Id="rId4" Type="http://schemas.openxmlformats.org/officeDocument/2006/relationships/oleObject" Target="../embeddings/Microsoft_Office_Excel_97-2003_Worksheet3.xls"/></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4.xls"/></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Excel_97-2003_Worksheet5.xls"/></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Excel_97-2003_Worksheet6.xls"/></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Microsoft_Office_Excel_97-2003_Worksheet7.xls"/></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web.bentley.edu/empl/c/ncarter/vgt/gallery.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Discrete wiskunde</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3 Groepen</a:t>
            </a:r>
          </a:p>
          <a:p>
            <a:pPr lvl="1"/>
            <a:r>
              <a:rPr lang="nl-BE" smtClean="0">
                <a:latin typeface="Courier New"/>
                <a:cs typeface="Courier New"/>
                <a:sym typeface="Mathematica3Mono"/>
              </a:rPr>
              <a:t>3.0  Proloog</a:t>
            </a:r>
          </a:p>
          <a:p>
            <a:pPr lvl="1"/>
            <a:r>
              <a:rPr lang="nl-BE" smtClean="0">
                <a:latin typeface="Courier New"/>
                <a:cs typeface="Courier New"/>
                <a:sym typeface="Mathematica3Mono"/>
              </a:rPr>
              <a:t>3.1  Cayley-diagrammen</a:t>
            </a:r>
          </a:p>
          <a:p>
            <a:pPr lvl="1"/>
            <a:r>
              <a:rPr lang="nl-BE" smtClean="0">
                <a:latin typeface="Courier New"/>
                <a:cs typeface="Courier New"/>
                <a:sym typeface="Mathematica3Mono"/>
              </a:rPr>
              <a:t>3.2  Banen en cykelgrafen</a:t>
            </a:r>
          </a:p>
          <a:p>
            <a:pPr lvl="1"/>
            <a:r>
              <a:rPr lang="nl-BE" smtClean="0">
                <a:latin typeface="Courier New"/>
                <a:cs typeface="Courier New"/>
                <a:sym typeface="Mathematica3Mono"/>
              </a:rPr>
              <a:t>3.3 (niet-)Abelse groepen</a:t>
            </a:r>
          </a:p>
          <a:p>
            <a:pPr lvl="1"/>
            <a:r>
              <a:rPr lang="nl-BE" smtClean="0">
                <a:latin typeface="Courier New"/>
                <a:cs typeface="Courier New"/>
                <a:sym typeface="Mathematica3Mono"/>
              </a:rPr>
              <a:t>3.4</a:t>
            </a:r>
            <a:r>
              <a:rPr lang="nl-BE" baseline="0" smtClean="0">
                <a:latin typeface="Courier New"/>
                <a:cs typeface="Courier New"/>
                <a:sym typeface="Mathematica3Mono"/>
              </a:rPr>
              <a:t>  Dihedrale</a:t>
            </a:r>
            <a:r>
              <a:rPr lang="nl-BE" smtClean="0">
                <a:latin typeface="Courier New"/>
                <a:cs typeface="Courier New"/>
                <a:sym typeface="Mathematica3Mono"/>
              </a:rPr>
              <a:t> groepen</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3.5  </a:t>
            </a:r>
            <a:r>
              <a:rPr lang="nl-BE" smtClean="0">
                <a:latin typeface="Courier New"/>
                <a:cs typeface="Courier New"/>
                <a:sym typeface="Mathematica3Mono"/>
              </a:rPr>
              <a:t>Permutatiegroepen</a:t>
            </a:r>
          </a:p>
          <a:p>
            <a:pPr lvl="1"/>
            <a:r>
              <a:rPr lang="nl-BE" smtClean="0">
                <a:latin typeface="Courier New"/>
                <a:cs typeface="Courier New"/>
                <a:sym typeface="Mathematica3Mono"/>
              </a:rPr>
              <a:t>3.6  Subgroepen en cosets</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3.7  Direct product</a:t>
            </a:r>
          </a:p>
          <a:p>
            <a:pPr lvl="1"/>
            <a:r>
              <a:rPr lang="nl-BE" baseline="0" smtClean="0">
                <a:solidFill>
                  <a:srgbClr val="FF0000"/>
                </a:solidFill>
                <a:latin typeface="Courier New"/>
                <a:cs typeface="Courier New"/>
                <a:sym typeface="Mathematica3Mono"/>
              </a:rPr>
              <a:t>3.8  Quotientgroepen</a:t>
            </a:r>
          </a:p>
          <a:p>
            <a:pPr lvl="1"/>
            <a:r>
              <a:rPr lang="nl-BE" baseline="0" smtClean="0">
                <a:solidFill>
                  <a:srgbClr val="FF0000"/>
                </a:solidFill>
                <a:latin typeface="Courier New"/>
                <a:cs typeface="Courier New"/>
                <a:sym typeface="Mathematica3Mono"/>
              </a:rPr>
              <a:t>3.9  Conjugatieklassen</a:t>
            </a:r>
          </a:p>
          <a:p>
            <a:pPr lvl="1"/>
            <a:r>
              <a:rPr lang="nl-BE" baseline="0" smtClean="0">
                <a:solidFill>
                  <a:srgbClr val="FF0000"/>
                </a:solidFill>
                <a:latin typeface="Courier New"/>
                <a:cs typeface="Courier New"/>
                <a:sym typeface="Mathematica3Mono"/>
              </a:rPr>
              <a:t>3.10 Commutatoren</a:t>
            </a:r>
          </a:p>
          <a:p>
            <a:pPr lvl="1"/>
            <a:r>
              <a:rPr lang="nl-BE" smtClean="0">
                <a:latin typeface="Courier New"/>
                <a:cs typeface="Courier New"/>
                <a:sym typeface="Mathematica3Mono"/>
              </a:rPr>
              <a:t>3.11 Burnside-Polya telproblemen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3" cstate="print"/>
          <a:srcRect/>
          <a:stretch>
            <a:fillRect/>
          </a:stretch>
        </p:blipFill>
        <p:spPr bwMode="auto">
          <a:xfrm>
            <a:off x="5154488" y="2806402"/>
            <a:ext cx="3810000" cy="3790950"/>
          </a:xfrm>
          <a:prstGeom prst="rect">
            <a:avLst/>
          </a:prstGeom>
          <a:noFill/>
          <a:ln w="9525">
            <a:noFill/>
            <a:miter lim="800000"/>
            <a:headEnd/>
            <a:tailEnd/>
          </a:ln>
        </p:spPr>
      </p:pic>
      <p:sp>
        <p:nvSpPr>
          <p:cNvPr id="4" name="Title 3"/>
          <p:cNvSpPr>
            <a:spLocks noGrp="1"/>
          </p:cNvSpPr>
          <p:nvPr>
            <p:ph type="title"/>
          </p:nvPr>
        </p:nvSpPr>
        <p:spPr/>
        <p:txBody>
          <a:bodyPr/>
          <a:lstStyle/>
          <a:p>
            <a:r>
              <a:rPr lang="nl-BE" smtClean="0"/>
              <a:t>3.9 Conjugatieklassen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pPr marL="5040000"/>
            <a:r>
              <a:rPr lang="nl-BE" smtClean="0">
                <a:latin typeface="Courier New"/>
                <a:cs typeface="Courier New"/>
                <a:sym typeface="Mathematica3Mono"/>
              </a:rPr>
              <a:t>voorbeeld: Q</a:t>
            </a:r>
            <a:r>
              <a:rPr lang="nl-BE" baseline="-25000" smtClean="0">
                <a:latin typeface="Courier New"/>
                <a:cs typeface="Courier New"/>
                <a:sym typeface="Mathematica3Mono"/>
              </a:rPr>
              <a:t>4</a:t>
            </a:r>
          </a:p>
          <a:p>
            <a:pPr marL="5400000" lvl="1" rtl="0" eaLnBrk="1" latinLnBrk="0" hangingPunct="1"/>
            <a:r>
              <a:rPr lang="nl-BE" smtClean="0">
                <a:solidFill>
                  <a:srgbClr val="FF0000"/>
                </a:solidFill>
                <a:latin typeface="Courier New"/>
                <a:cs typeface="Courier New"/>
                <a:sym typeface="Mathematica3Mono"/>
              </a:rPr>
              <a:t>i</a:t>
            </a:r>
            <a:r>
              <a:rPr lang="nl-BE" smtClean="0">
                <a:latin typeface="Courier New"/>
                <a:cs typeface="Courier New"/>
                <a:sym typeface="Symbol"/>
              </a:rPr>
              <a:t></a:t>
            </a:r>
            <a:r>
              <a:rPr lang="nl-BE" smtClean="0">
                <a:solidFill>
                  <a:srgbClr val="00FF00"/>
                </a:solidFill>
                <a:latin typeface="Courier New"/>
                <a:cs typeface="Courier New"/>
                <a:sym typeface="Mathematica3Mono"/>
              </a:rPr>
              <a:t>j</a:t>
            </a:r>
            <a:r>
              <a:rPr lang="nl-BE" smtClean="0">
                <a:latin typeface="Courier New"/>
                <a:cs typeface="Courier New"/>
                <a:sym typeface="Mathematica3Mono"/>
              </a:rPr>
              <a:t> = -k = </a:t>
            </a:r>
            <a:r>
              <a:rPr lang="nl-BE" smtClean="0">
                <a:solidFill>
                  <a:srgbClr val="00FF00"/>
                </a:solidFill>
                <a:latin typeface="Courier New"/>
                <a:cs typeface="Courier New"/>
                <a:sym typeface="Mathematica3Mono"/>
              </a:rPr>
              <a:t>j</a:t>
            </a:r>
            <a:r>
              <a:rPr lang="nl-BE" smtClean="0">
                <a:latin typeface="Courier New"/>
                <a:cs typeface="Courier New"/>
                <a:sym typeface="Symbol"/>
              </a:rPr>
              <a:t></a:t>
            </a:r>
            <a:r>
              <a:rPr lang="nl-BE" smtClean="0">
                <a:solidFill>
                  <a:srgbClr val="FF0000"/>
                </a:solidFill>
                <a:latin typeface="Courier New"/>
                <a:cs typeface="Courier New"/>
                <a:sym typeface="Mathematica3Mono"/>
              </a:rPr>
              <a:t>-i</a:t>
            </a:r>
            <a:endParaRPr lang="nl-BE" sz="2400" b="1" kern="1200" smtClean="0">
              <a:solidFill>
                <a:srgbClr val="FF0000"/>
              </a:solidFill>
              <a:latin typeface="Courier New" pitchFamily="49" charset="0"/>
              <a:ea typeface="+mn-ea"/>
              <a:cs typeface="Courier New" pitchFamily="49" charset="0"/>
            </a:endParaRPr>
          </a:p>
          <a:p>
            <a:pPr marL="5400000" lvl="1" rtl="0" eaLnBrk="1" latinLnBrk="0" hangingPunct="1"/>
            <a:r>
              <a:rPr lang="nl-BE" sz="2400" b="1" kern="1200" smtClean="0">
                <a:solidFill>
                  <a:srgbClr val="FF0000"/>
                </a:solidFill>
                <a:latin typeface="Courier New" pitchFamily="49" charset="0"/>
                <a:ea typeface="+mn-ea"/>
                <a:cs typeface="Courier New" pitchFamily="49" charset="0"/>
              </a:rPr>
              <a:t>j</a:t>
            </a:r>
            <a:r>
              <a:rPr lang="nl-BE" sz="2400" b="1" kern="1200" smtClean="0">
                <a:solidFill>
                  <a:schemeClr val="tx1"/>
                </a:solidFill>
                <a:latin typeface="Courier New" pitchFamily="49" charset="0"/>
                <a:ea typeface="+mn-ea"/>
                <a:cs typeface="Courier New" pitchFamily="49" charset="0"/>
                <a:sym typeface="Symbol"/>
              </a:rPr>
              <a:t></a:t>
            </a:r>
            <a:r>
              <a:rPr lang="nl-BE" sz="2400" b="1" kern="1200" smtClean="0">
                <a:solidFill>
                  <a:srgbClr val="00FF00"/>
                </a:solidFill>
                <a:latin typeface="Courier New" pitchFamily="49" charset="0"/>
                <a:ea typeface="+mn-ea"/>
                <a:cs typeface="Courier New" pitchFamily="49" charset="0"/>
              </a:rPr>
              <a:t>k</a:t>
            </a:r>
            <a:r>
              <a:rPr lang="nl-BE" sz="2400" b="1" kern="1200" smtClean="0">
                <a:solidFill>
                  <a:schemeClr val="tx1"/>
                </a:solidFill>
                <a:latin typeface="Courier New" pitchFamily="49" charset="0"/>
                <a:ea typeface="+mn-ea"/>
                <a:cs typeface="Courier New" pitchFamily="49" charset="0"/>
              </a:rPr>
              <a:t> = -i = </a:t>
            </a:r>
            <a:r>
              <a:rPr lang="nl-BE" sz="2400" b="1" kern="1200" smtClean="0">
                <a:solidFill>
                  <a:srgbClr val="00FF00"/>
                </a:solidFill>
                <a:latin typeface="Courier New" pitchFamily="49" charset="0"/>
                <a:ea typeface="+mn-ea"/>
                <a:cs typeface="Courier New" pitchFamily="49" charset="0"/>
              </a:rPr>
              <a:t>k</a:t>
            </a:r>
            <a:r>
              <a:rPr lang="nl-BE" sz="2400" b="1" kern="1200" smtClean="0">
                <a:solidFill>
                  <a:schemeClr val="tx1"/>
                </a:solidFill>
                <a:latin typeface="Courier New" pitchFamily="49" charset="0"/>
                <a:ea typeface="+mn-ea"/>
                <a:cs typeface="Courier New" pitchFamily="49" charset="0"/>
                <a:sym typeface="Symbol"/>
              </a:rPr>
              <a:t></a:t>
            </a:r>
            <a:r>
              <a:rPr lang="nl-BE" sz="2400" b="1" kern="1200" smtClean="0">
                <a:solidFill>
                  <a:srgbClr val="FF0000"/>
                </a:solidFill>
                <a:latin typeface="Courier New" pitchFamily="49" charset="0"/>
                <a:ea typeface="+mn-ea"/>
                <a:cs typeface="Courier New" pitchFamily="49" charset="0"/>
              </a:rPr>
              <a:t>-j</a:t>
            </a:r>
          </a:p>
          <a:p>
            <a:pPr marL="5400000" lvl="1"/>
            <a:r>
              <a:rPr lang="nl-BE" sz="2400" b="1" kern="1200" smtClean="0">
                <a:solidFill>
                  <a:srgbClr val="FF0000"/>
                </a:solidFill>
                <a:latin typeface="Courier New" pitchFamily="49" charset="0"/>
                <a:ea typeface="+mn-ea"/>
                <a:cs typeface="Courier New" pitchFamily="49" charset="0"/>
              </a:rPr>
              <a:t>k</a:t>
            </a:r>
            <a:r>
              <a:rPr lang="nl-BE" sz="2400" b="1" kern="1200" smtClean="0">
                <a:solidFill>
                  <a:schemeClr val="tx1"/>
                </a:solidFill>
                <a:latin typeface="Courier New" pitchFamily="49" charset="0"/>
                <a:ea typeface="+mn-ea"/>
                <a:cs typeface="Courier New" pitchFamily="49" charset="0"/>
                <a:sym typeface="Symbol"/>
              </a:rPr>
              <a:t></a:t>
            </a:r>
            <a:r>
              <a:rPr lang="nl-BE" sz="2400" b="1" kern="1200" smtClean="0">
                <a:solidFill>
                  <a:srgbClr val="00FF00"/>
                </a:solidFill>
                <a:latin typeface="Courier New" pitchFamily="49" charset="0"/>
                <a:ea typeface="+mn-ea"/>
                <a:cs typeface="Courier New" pitchFamily="49" charset="0"/>
              </a:rPr>
              <a:t>i</a:t>
            </a:r>
            <a:r>
              <a:rPr lang="nl-BE" sz="2400" b="1" kern="1200" smtClean="0">
                <a:solidFill>
                  <a:schemeClr val="tx1"/>
                </a:solidFill>
                <a:latin typeface="Courier New" pitchFamily="49" charset="0"/>
                <a:ea typeface="+mn-ea"/>
                <a:cs typeface="Courier New" pitchFamily="49" charset="0"/>
              </a:rPr>
              <a:t> = -j = </a:t>
            </a:r>
            <a:r>
              <a:rPr lang="nl-BE" sz="2400" b="1" kern="1200" smtClean="0">
                <a:solidFill>
                  <a:srgbClr val="00FF00"/>
                </a:solidFill>
                <a:latin typeface="Courier New" pitchFamily="49" charset="0"/>
                <a:ea typeface="+mn-ea"/>
                <a:cs typeface="Courier New" pitchFamily="49" charset="0"/>
              </a:rPr>
              <a:t>i</a:t>
            </a:r>
            <a:r>
              <a:rPr lang="nl-BE" sz="2400" b="1" kern="1200" smtClean="0">
                <a:solidFill>
                  <a:schemeClr val="tx1"/>
                </a:solidFill>
                <a:latin typeface="Courier New" pitchFamily="49" charset="0"/>
                <a:ea typeface="+mn-ea"/>
                <a:cs typeface="Courier New" pitchFamily="49" charset="0"/>
                <a:sym typeface="Symbol"/>
              </a:rPr>
              <a:t></a:t>
            </a:r>
            <a:r>
              <a:rPr lang="nl-BE" sz="2400" b="1" kern="1200" smtClean="0">
                <a:solidFill>
                  <a:srgbClr val="FF0000"/>
                </a:solidFill>
                <a:latin typeface="Courier New" pitchFamily="49" charset="0"/>
                <a:ea typeface="+mn-ea"/>
                <a:cs typeface="Courier New" pitchFamily="49" charset="0"/>
              </a:rPr>
              <a:t>-k</a:t>
            </a:r>
          </a:p>
          <a:p>
            <a:pPr marL="4680000" lvl="1"/>
            <a:endParaRPr lang="nl-BE" sz="2400" b="1" kern="1200" smtClean="0">
              <a:solidFill>
                <a:schemeClr val="tx1"/>
              </a:solidFill>
              <a:latin typeface="Courier New" pitchFamily="49" charset="0"/>
              <a:ea typeface="+mn-ea"/>
              <a:cs typeface="Courier New" pitchFamily="49" charset="0"/>
            </a:endParaRPr>
          </a:p>
          <a:p>
            <a:pPr marL="4680000" lvl="1"/>
            <a:endParaRPr lang="nl-BE" smtClean="0"/>
          </a:p>
          <a:p>
            <a:pPr marL="4680000" lvl="1"/>
            <a:endParaRPr lang="nl-BE" sz="2400" b="1" kern="1200" smtClean="0">
              <a:solidFill>
                <a:schemeClr val="tx1"/>
              </a:solidFill>
              <a:latin typeface="Courier New" pitchFamily="49" charset="0"/>
              <a:ea typeface="+mn-ea"/>
              <a:cs typeface="Courier New" pitchFamily="49" charset="0"/>
            </a:endParaRPr>
          </a:p>
          <a:p>
            <a:pPr marL="4680000" lvl="1"/>
            <a:endParaRPr lang="nl-BE" smtClean="0"/>
          </a:p>
          <a:p>
            <a:pPr marL="4680000" lvl="1"/>
            <a:endParaRPr lang="nl-BE" sz="2400" b="1" kern="1200" smtClean="0">
              <a:solidFill>
                <a:schemeClr val="tx1"/>
              </a:solidFill>
              <a:latin typeface="Courier New" pitchFamily="49" charset="0"/>
              <a:ea typeface="+mn-ea"/>
              <a:cs typeface="Courier New" pitchFamily="49" charset="0"/>
            </a:endParaRPr>
          </a:p>
          <a:p>
            <a:pPr marL="4680000" lvl="1"/>
            <a:endParaRPr lang="nl-BE" smtClean="0"/>
          </a:p>
          <a:p>
            <a:pPr marL="4680000" lvl="1"/>
            <a:endParaRPr lang="nl-BE" sz="2400" b="1" kern="1200" smtClean="0">
              <a:solidFill>
                <a:schemeClr val="tx1"/>
              </a:solidFill>
              <a:latin typeface="Courier New" pitchFamily="49" charset="0"/>
              <a:ea typeface="+mn-ea"/>
              <a:cs typeface="Courier New" pitchFamily="49" charset="0"/>
            </a:endParaRPr>
          </a:p>
          <a:p>
            <a:pPr marL="4680000" lvl="1"/>
            <a:endParaRPr lang="nl-BE" smtClean="0"/>
          </a:p>
          <a:p>
            <a:pPr marL="4680000" lvl="1"/>
            <a:endParaRPr lang="nl-BE" sz="200" smtClean="0"/>
          </a:p>
          <a:p>
            <a:pPr marL="252000" lvl="1"/>
            <a:r>
              <a:rPr lang="nl-BE" sz="2400" b="1" kern="1200" smtClean="0">
                <a:solidFill>
                  <a:schemeClr val="tx1"/>
                </a:solidFill>
                <a:latin typeface="Courier New" pitchFamily="49" charset="0"/>
                <a:ea typeface="+mn-ea"/>
                <a:cs typeface="Courier New" pitchFamily="49" charset="0"/>
                <a:sym typeface="Symbol"/>
              </a:rPr>
              <a:t></a:t>
            </a:r>
            <a:r>
              <a:rPr lang="nl-BE" sz="2400" b="1" kern="1200" smtClean="0">
                <a:solidFill>
                  <a:schemeClr val="tx1"/>
                </a:solidFill>
                <a:latin typeface="Courier New" pitchFamily="49" charset="0"/>
                <a:ea typeface="+mn-ea"/>
                <a:cs typeface="Courier New" pitchFamily="49" charset="0"/>
              </a:rPr>
              <a:t> conjugatieklassen:</a:t>
            </a:r>
          </a:p>
          <a:p>
            <a:pPr marL="252000" lvl="1"/>
            <a:r>
              <a:rPr lang="nl-BE" smtClean="0">
                <a:sym typeface="Mathematica3Mono"/>
              </a:rPr>
              <a:t>{{1},{-1},{i,-i},{j,-j},{k,-k}}</a:t>
            </a:r>
          </a:p>
          <a:p>
            <a:pPr marL="252000" lvl="1"/>
            <a:r>
              <a:rPr lang="nl-BE" smtClean="0">
                <a:solidFill>
                  <a:srgbClr val="FF0000"/>
                </a:solidFill>
                <a:latin typeface="Courier New"/>
                <a:cs typeface="Courier New"/>
                <a:sym typeface="Mathematica3Mono"/>
              </a:rPr>
              <a:t>  1 + </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1</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 +  </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2</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  +  </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2</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  +  </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2</a:t>
            </a:r>
            <a:r>
              <a:rPr lang="nl-BE" sz="1200" smtClean="0">
                <a:solidFill>
                  <a:srgbClr val="FF0000"/>
                </a:solidFill>
                <a:latin typeface="Courier New"/>
                <a:cs typeface="Courier New"/>
                <a:sym typeface="Mathematica3Mono"/>
              </a:rPr>
              <a:t> </a:t>
            </a:r>
            <a:r>
              <a:rPr lang="nl-BE" smtClean="0">
                <a:solidFill>
                  <a:srgbClr val="FF0000"/>
                </a:solidFill>
                <a:latin typeface="Courier New"/>
                <a:cs typeface="Courier New"/>
                <a:sym typeface="Mathematica3Mono"/>
              </a:rPr>
              <a:t>  =  8</a:t>
            </a:r>
          </a:p>
        </p:txBody>
      </p:sp>
      <p:pic>
        <p:nvPicPr>
          <p:cNvPr id="11" name="Picture 8"/>
          <p:cNvPicPr>
            <a:picLocks noChangeAspect="1" noChangeArrowheads="1"/>
          </p:cNvPicPr>
          <p:nvPr/>
        </p:nvPicPr>
        <p:blipFill>
          <a:blip r:embed="rId4" cstate="print"/>
          <a:srcRect/>
          <a:stretch>
            <a:fillRect/>
          </a:stretch>
        </p:blipFill>
        <p:spPr bwMode="auto">
          <a:xfrm>
            <a:off x="395536" y="1052736"/>
            <a:ext cx="4524375" cy="4524375"/>
          </a:xfrm>
          <a:prstGeom prst="rect">
            <a:avLst/>
          </a:prstGeom>
          <a:noFill/>
          <a:ln w="9525">
            <a:noFill/>
            <a:miter lim="800000"/>
            <a:headEnd/>
            <a:tailEnd/>
          </a:ln>
        </p:spPr>
      </p:pic>
      <p:cxnSp>
        <p:nvCxnSpPr>
          <p:cNvPr id="13" name="Straight Connector 12"/>
          <p:cNvCxnSpPr/>
          <p:nvPr/>
        </p:nvCxnSpPr>
        <p:spPr>
          <a:xfrm flipH="1">
            <a:off x="2316480" y="1910080"/>
            <a:ext cx="555414" cy="1700107"/>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030133" y="3610188"/>
            <a:ext cx="562187" cy="1693332"/>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99787" y="1923627"/>
            <a:ext cx="2234293" cy="3388690"/>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90551" y="1331119"/>
            <a:ext cx="1766887" cy="588169"/>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200151" y="1912145"/>
            <a:ext cx="1142999" cy="7144"/>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776413" y="1916906"/>
            <a:ext cx="566737" cy="552451"/>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2343150" y="1914525"/>
            <a:ext cx="14288" cy="1121569"/>
          </a:xfrm>
          <a:prstGeom prst="line">
            <a:avLst/>
          </a:prstGeom>
          <a:ln w="63500">
            <a:solidFill>
              <a:schemeClr val="bg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3.9 Conjugatieklassen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solidFill>
                  <a:srgbClr val="FF0000"/>
                </a:solidFill>
                <a:latin typeface="Courier New"/>
                <a:cs typeface="Courier New"/>
                <a:sym typeface="Mathematica3Mono"/>
              </a:rPr>
              <a:t>conjugatieklassevergelijking</a:t>
            </a:r>
            <a:r>
              <a:rPr lang="nl-BE" smtClean="0">
                <a:latin typeface="Courier New"/>
                <a:cs typeface="Courier New"/>
                <a:sym typeface="Mathematica3Mono"/>
              </a:rPr>
              <a:t>: de som van het aantal elementen in elke conjugatieklasse is gelijk aan de orde van de groep</a:t>
            </a:r>
          </a:p>
          <a:p>
            <a:endParaRPr lang="nl-BE" smtClean="0">
              <a:latin typeface="Courier New"/>
              <a:cs typeface="Courier New"/>
              <a:sym typeface="Mathematica3Mono"/>
            </a:endParaRPr>
          </a:p>
          <a:p>
            <a:r>
              <a:rPr lang="nl-BE" smtClean="0">
                <a:solidFill>
                  <a:srgbClr val="FF0000"/>
                </a:solidFill>
                <a:latin typeface="Courier New"/>
                <a:cs typeface="Courier New"/>
                <a:sym typeface="Mathematica3Mono"/>
              </a:rPr>
              <a:t>normale subgroepen </a:t>
            </a:r>
            <a:r>
              <a:rPr lang="nl-BE" smtClean="0">
                <a:latin typeface="Courier New"/>
                <a:cs typeface="Courier New"/>
                <a:sym typeface="Mathematica3Mono"/>
              </a:rPr>
              <a:t>kunnen alleen maar bestaan uit de </a:t>
            </a:r>
            <a:r>
              <a:rPr lang="nl-BE" smtClean="0">
                <a:solidFill>
                  <a:srgbClr val="FF0000"/>
                </a:solidFill>
                <a:latin typeface="Courier New"/>
                <a:cs typeface="Courier New"/>
                <a:sym typeface="Mathematica3Mono"/>
              </a:rPr>
              <a:t>unie van volledige conjugatieklassen</a:t>
            </a:r>
            <a:r>
              <a:rPr lang="nl-BE" smtClean="0">
                <a:latin typeface="Courier New"/>
                <a:cs typeface="Courier New"/>
                <a:sym typeface="Mathematica3Mono"/>
              </a:rPr>
              <a:t>, inclusief de conjugatieklasse van het eenheidselement</a:t>
            </a:r>
          </a:p>
          <a:p>
            <a:endParaRPr lang="nl-BE" smtClean="0">
              <a:latin typeface="Courier New"/>
              <a:cs typeface="Courier New"/>
              <a:sym typeface="Mathematica3Mono"/>
            </a:endParaRPr>
          </a:p>
          <a:p>
            <a:r>
              <a:rPr lang="nl-BE" smtClean="0">
                <a:latin typeface="Courier New"/>
                <a:cs typeface="Courier New"/>
                <a:sym typeface="Mathematica3Mono"/>
              </a:rPr>
              <a:t>aangezien bovendien de orde van een normale subgroep een deler van de orde van de groep moet zijn, legt de conjugatieklassevergelijking een </a:t>
            </a:r>
            <a:r>
              <a:rPr lang="nl-BE" smtClean="0">
                <a:solidFill>
                  <a:srgbClr val="FF0000"/>
                </a:solidFill>
                <a:latin typeface="Courier New"/>
                <a:cs typeface="Courier New"/>
                <a:sym typeface="Mathematica3Mono"/>
              </a:rPr>
              <a:t>interessante beperking op aan kandidaat normale subgroepen</a:t>
            </a:r>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3.9 Conjugatieklassen</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de </a:t>
            </a:r>
            <a:r>
              <a:rPr lang="nl-BE" smtClean="0">
                <a:solidFill>
                  <a:srgbClr val="FF0000"/>
                </a:solidFill>
                <a:latin typeface="Courier New"/>
                <a:cs typeface="Courier New"/>
                <a:sym typeface="Mathematica3Mono"/>
              </a:rPr>
              <a:t>permutatierepresentaties</a:t>
            </a:r>
            <a:r>
              <a:rPr lang="nl-BE" smtClean="0">
                <a:latin typeface="Courier New"/>
                <a:cs typeface="Courier New"/>
                <a:sym typeface="Mathematica3Mono"/>
              </a:rPr>
              <a:t> van elementen in dezelfde conjugatieklasse vertonen hetzelfde patroon (aantal cykels met een specifieke cykellengte): opnieuw </a:t>
            </a:r>
            <a:r>
              <a:rPr lang="nl-BE" smtClean="0">
                <a:solidFill>
                  <a:srgbClr val="00FF00"/>
                </a:solidFill>
                <a:latin typeface="Courier New"/>
                <a:cs typeface="Courier New"/>
                <a:sym typeface="Mathematica3Mono"/>
              </a:rPr>
              <a:t>noodzakelijke</a:t>
            </a:r>
            <a:r>
              <a:rPr lang="nl-BE" smtClean="0">
                <a:latin typeface="Courier New"/>
                <a:cs typeface="Courier New"/>
                <a:sym typeface="Mathematica3Mono"/>
              </a:rPr>
              <a:t>, maar </a:t>
            </a:r>
            <a:r>
              <a:rPr lang="nl-BE" smtClean="0">
                <a:solidFill>
                  <a:srgbClr val="FF0000"/>
                </a:solidFill>
                <a:latin typeface="Courier New"/>
                <a:cs typeface="Courier New"/>
                <a:sym typeface="Mathematica3Mono"/>
              </a:rPr>
              <a:t>niet voldoende </a:t>
            </a:r>
            <a:r>
              <a:rPr lang="nl-BE" smtClean="0">
                <a:latin typeface="Courier New"/>
                <a:cs typeface="Courier New"/>
                <a:sym typeface="Mathematica3Mono"/>
              </a:rPr>
              <a:t>voorwaarde</a:t>
            </a:r>
          </a:p>
          <a:p>
            <a:endParaRPr lang="nl-BE" sz="1800" smtClean="0">
              <a:latin typeface="Courier New"/>
              <a:cs typeface="Courier New"/>
              <a:sym typeface="Mathematica3Mono"/>
            </a:endParaRPr>
          </a:p>
          <a:p>
            <a:r>
              <a:rPr lang="nl-BE" smtClean="0">
                <a:latin typeface="Courier New"/>
                <a:cs typeface="Courier New"/>
                <a:sym typeface="Mathematica3Mono"/>
              </a:rPr>
              <a:t>toepassing op </a:t>
            </a:r>
            <a:r>
              <a:rPr lang="nl-BE" smtClean="0">
                <a:solidFill>
                  <a:srgbClr val="FF0000"/>
                </a:solidFill>
                <a:latin typeface="Courier New"/>
                <a:cs typeface="Courier New"/>
                <a:sym typeface="Mathematica3Mono"/>
              </a:rPr>
              <a:t>permutatiepuzzels</a:t>
            </a:r>
            <a:r>
              <a:rPr lang="nl-BE" smtClean="0">
                <a:latin typeface="Courier New"/>
                <a:cs typeface="Courier New"/>
                <a:sym typeface="Mathematica3Mono"/>
              </a:rPr>
              <a:t>: geconjugeerden van een specifieke manipulatie hebben precies hetzelfde effect op bepaalde andere, maar analoge stukken van de puzzel</a:t>
            </a:r>
          </a:p>
          <a:p>
            <a:endParaRPr lang="nl-BE" sz="1800" smtClean="0">
              <a:latin typeface="Courier New"/>
              <a:cs typeface="Courier New"/>
              <a:sym typeface="Mathematica3Mono"/>
            </a:endParaRPr>
          </a:p>
          <a:p>
            <a:r>
              <a:rPr lang="nl-BE" smtClean="0">
                <a:latin typeface="Courier New"/>
                <a:cs typeface="Courier New"/>
                <a:sym typeface="Mathematica3Mono"/>
              </a:rPr>
              <a:t>een manipulatie die een specifiek effect op stukken heeft (omwisselen, draaien, …), kan met behulp van geconjugeerden toegepast worden op alle andere analoge stukken, waar die zich ook bevinden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3.10 Commutatoren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een </a:t>
            </a:r>
            <a:r>
              <a:rPr lang="nl-BE" smtClean="0">
                <a:solidFill>
                  <a:srgbClr val="FF0000"/>
                </a:solidFill>
                <a:latin typeface="Courier New"/>
                <a:cs typeface="Courier New"/>
                <a:sym typeface="Mathematica3Mono"/>
              </a:rPr>
              <a:t>commutator</a:t>
            </a:r>
            <a:r>
              <a:rPr lang="nl-BE" smtClean="0">
                <a:latin typeface="Courier New"/>
                <a:cs typeface="Courier New"/>
                <a:sym typeface="Mathematica3Mono"/>
              </a:rPr>
              <a:t> is een element van de vorm   </a:t>
            </a:r>
            <a:r>
              <a:rPr lang="nl-BE" smtClean="0">
                <a:solidFill>
                  <a:srgbClr val="FF0000"/>
                </a:solidFill>
                <a:latin typeface="Courier New"/>
                <a:cs typeface="Courier New"/>
                <a:sym typeface="Mathematica3Mono"/>
              </a:rPr>
              <a:t>xyx</a:t>
            </a:r>
            <a:r>
              <a:rPr lang="nl-BE" baseline="30000" smtClean="0">
                <a:solidFill>
                  <a:srgbClr val="FF0000"/>
                </a:solidFill>
                <a:latin typeface="Courier New"/>
                <a:cs typeface="Courier New"/>
                <a:sym typeface="Mathematica3Mono"/>
              </a:rPr>
              <a:t>-1</a:t>
            </a:r>
            <a:r>
              <a:rPr lang="nl-BE" smtClean="0">
                <a:solidFill>
                  <a:srgbClr val="FF0000"/>
                </a:solidFill>
                <a:latin typeface="Courier New"/>
                <a:cs typeface="Courier New"/>
                <a:sym typeface="Mathematica3Mono"/>
              </a:rPr>
              <a:t>y</a:t>
            </a:r>
            <a:r>
              <a:rPr lang="nl-BE" baseline="30000" smtClean="0">
                <a:solidFill>
                  <a:srgbClr val="FF0000"/>
                </a:solidFill>
                <a:latin typeface="Courier New"/>
                <a:cs typeface="Courier New"/>
                <a:sym typeface="Mathematica3Mono"/>
              </a:rPr>
              <a:t>-1</a:t>
            </a:r>
            <a:r>
              <a:rPr lang="nl-BE" smtClean="0">
                <a:latin typeface="Courier New"/>
                <a:cs typeface="Courier New"/>
                <a:sym typeface="Mathematica3Mono"/>
              </a:rPr>
              <a:t>, verschillend van het eenheidselement</a:t>
            </a:r>
          </a:p>
          <a:p>
            <a:pPr marL="4140000"/>
            <a:r>
              <a:rPr lang="nl-BE" smtClean="0">
                <a:latin typeface="Courier New"/>
                <a:cs typeface="Courier New"/>
                <a:sym typeface="Mathematica3Mono"/>
              </a:rPr>
              <a:t>(</a:t>
            </a:r>
            <a:r>
              <a:rPr lang="nl-BE" smtClean="0">
                <a:solidFill>
                  <a:srgbClr val="FF0000"/>
                </a:solidFill>
                <a:latin typeface="Courier New"/>
                <a:cs typeface="Courier New"/>
                <a:sym typeface="Mathematica3Mono"/>
              </a:rPr>
              <a:t>x</a:t>
            </a:r>
            <a:r>
              <a:rPr lang="nl-BE" smtClean="0">
                <a:latin typeface="Courier New"/>
                <a:cs typeface="Courier New"/>
                <a:sym typeface="Mathematica3Mono"/>
              </a:rPr>
              <a:t> en </a:t>
            </a:r>
            <a:r>
              <a:rPr lang="nl-BE" smtClean="0">
                <a:solidFill>
                  <a:srgbClr val="FF0000"/>
                </a:solidFill>
                <a:latin typeface="Courier New"/>
                <a:cs typeface="Courier New"/>
                <a:sym typeface="Mathematica3Mono"/>
              </a:rPr>
              <a:t>y</a:t>
            </a:r>
            <a:r>
              <a:rPr lang="nl-BE" smtClean="0">
                <a:latin typeface="Courier New"/>
                <a:cs typeface="Courier New"/>
                <a:sym typeface="Mathematica3Mono"/>
              </a:rPr>
              <a:t> commuteren niet)</a:t>
            </a:r>
            <a:endParaRPr lang="nl-BE" sz="1200" smtClean="0">
              <a:latin typeface="Courier New"/>
              <a:cs typeface="Courier New"/>
              <a:sym typeface="Mathematica3Mono"/>
            </a:endParaRPr>
          </a:p>
          <a:p>
            <a:pPr marL="4140000"/>
            <a:endParaRPr lang="nl-BE" sz="1200" smtClean="0">
              <a:latin typeface="Courier New"/>
              <a:cs typeface="Courier New"/>
              <a:sym typeface="Mathematica3Mono"/>
            </a:endParaRPr>
          </a:p>
          <a:p>
            <a:pPr marL="4140000"/>
            <a:r>
              <a:rPr lang="nl-BE" smtClean="0">
                <a:latin typeface="Courier New"/>
                <a:cs typeface="Courier New"/>
                <a:sym typeface="Mathematica3Mono"/>
              </a:rPr>
              <a:t>alle commutatoren genereren een </a:t>
            </a:r>
            <a:r>
              <a:rPr lang="nl-BE" smtClean="0">
                <a:solidFill>
                  <a:srgbClr val="FF0000"/>
                </a:solidFill>
                <a:latin typeface="Courier New"/>
                <a:cs typeface="Courier New"/>
                <a:sym typeface="Mathematica3Mono"/>
              </a:rPr>
              <a:t>normale </a:t>
            </a:r>
            <a:r>
              <a:rPr lang="nl-BE" smtClean="0">
                <a:latin typeface="Courier New"/>
                <a:cs typeface="Courier New"/>
                <a:sym typeface="Mathematica3Mono"/>
              </a:rPr>
              <a:t>subgroep, de </a:t>
            </a:r>
            <a:r>
              <a:rPr lang="nl-BE" smtClean="0">
                <a:solidFill>
                  <a:srgbClr val="FF0000"/>
                </a:solidFill>
                <a:latin typeface="Courier New"/>
                <a:cs typeface="Courier New"/>
                <a:sym typeface="Mathematica3Mono"/>
              </a:rPr>
              <a:t>commutator-</a:t>
            </a:r>
          </a:p>
          <a:p>
            <a:pPr marL="4140000"/>
            <a:r>
              <a:rPr lang="nl-BE" smtClean="0">
                <a:solidFill>
                  <a:srgbClr val="FF0000"/>
                </a:solidFill>
                <a:latin typeface="Courier New"/>
                <a:cs typeface="Courier New"/>
                <a:sym typeface="Mathematica3Mono"/>
              </a:rPr>
              <a:t>subgroep:</a:t>
            </a:r>
            <a:r>
              <a:rPr lang="nl-BE" smtClean="0">
                <a:latin typeface="Courier New"/>
                <a:cs typeface="Courier New"/>
                <a:sym typeface="Mathematica3Mono"/>
              </a:rPr>
              <a:t> deze kan beschouwd worden als de kleinste subgroep die verhindert dat de groep abels is</a:t>
            </a:r>
            <a:endParaRPr lang="nl-BE" sz="1200" smtClean="0">
              <a:latin typeface="Courier New"/>
              <a:cs typeface="Courier New"/>
              <a:sym typeface="Mathematica3Mono"/>
            </a:endParaRPr>
          </a:p>
          <a:p>
            <a:pPr marL="4140000"/>
            <a:endParaRPr lang="nl-BE" sz="1200" smtClean="0">
              <a:latin typeface="Courier New"/>
              <a:cs typeface="Courier New"/>
              <a:sym typeface="Mathematica3Mono"/>
            </a:endParaRPr>
          </a:p>
          <a:p>
            <a:pPr marL="4140000"/>
            <a:r>
              <a:rPr lang="nl-BE" smtClean="0">
                <a:latin typeface="Courier New"/>
                <a:cs typeface="Courier New"/>
                <a:sym typeface="Mathematica3Mono"/>
              </a:rPr>
              <a:t>de quotientgroep van de groep door de commutator-subgroep is abels</a:t>
            </a:r>
          </a:p>
        </p:txBody>
      </p:sp>
      <p:grpSp>
        <p:nvGrpSpPr>
          <p:cNvPr id="2" name="Group 7"/>
          <p:cNvGrpSpPr/>
          <p:nvPr/>
        </p:nvGrpSpPr>
        <p:grpSpPr>
          <a:xfrm>
            <a:off x="149137" y="2333623"/>
            <a:ext cx="3914775" cy="3914775"/>
            <a:chOff x="169456" y="2292985"/>
            <a:chExt cx="3914775" cy="3914775"/>
          </a:xfrm>
        </p:grpSpPr>
        <p:pic>
          <p:nvPicPr>
            <p:cNvPr id="6" name="Picture 2"/>
            <p:cNvPicPr>
              <a:picLocks noChangeAspect="1" noChangeArrowheads="1"/>
            </p:cNvPicPr>
            <p:nvPr/>
          </p:nvPicPr>
          <p:blipFill>
            <a:blip r:embed="rId3" cstate="print"/>
            <a:srcRect/>
            <a:stretch>
              <a:fillRect/>
            </a:stretch>
          </p:blipFill>
          <p:spPr bwMode="auto">
            <a:xfrm>
              <a:off x="169456" y="2292985"/>
              <a:ext cx="3914775" cy="3914775"/>
            </a:xfrm>
            <a:prstGeom prst="rect">
              <a:avLst/>
            </a:prstGeom>
            <a:noFill/>
            <a:ln w="9525">
              <a:noFill/>
              <a:miter lim="800000"/>
              <a:headEnd/>
              <a:tailEnd/>
            </a:ln>
          </p:spPr>
        </p:pic>
        <p:sp>
          <p:nvSpPr>
            <p:cNvPr id="7" name="Oval 6"/>
            <p:cNvSpPr/>
            <p:nvPr/>
          </p:nvSpPr>
          <p:spPr>
            <a:xfrm>
              <a:off x="1254919" y="2302669"/>
              <a:ext cx="1754981" cy="1759744"/>
            </a:xfrm>
            <a:prstGeom prst="ellipse">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3.10 Commutatoren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een commutator van twee elementen is in zekere zin een </a:t>
            </a:r>
            <a:r>
              <a:rPr lang="nl-BE" smtClean="0">
                <a:solidFill>
                  <a:srgbClr val="FF0000"/>
                </a:solidFill>
                <a:latin typeface="Courier New"/>
                <a:cs typeface="Courier New"/>
                <a:sym typeface="Mathematica3Mono"/>
              </a:rPr>
              <a:t>maat</a:t>
            </a:r>
            <a:r>
              <a:rPr lang="nl-BE" smtClean="0">
                <a:latin typeface="Courier New"/>
                <a:cs typeface="Courier New"/>
                <a:sym typeface="Mathematica3Mono"/>
              </a:rPr>
              <a:t> die bepaalt hoe de interactie van die twee elementen </a:t>
            </a:r>
            <a:r>
              <a:rPr lang="nl-BE" smtClean="0">
                <a:solidFill>
                  <a:srgbClr val="FF0000"/>
                </a:solidFill>
                <a:latin typeface="Courier New"/>
                <a:cs typeface="Courier New"/>
                <a:sym typeface="Mathematica3Mono"/>
              </a:rPr>
              <a:t>bijna commutatief </a:t>
            </a:r>
            <a:r>
              <a:rPr lang="nl-BE" smtClean="0">
                <a:latin typeface="Courier New"/>
                <a:cs typeface="Courier New"/>
                <a:sym typeface="Mathematica3Mono"/>
              </a:rPr>
              <a:t>is</a:t>
            </a:r>
          </a:p>
          <a:p>
            <a:endParaRPr lang="nl-BE" smtClean="0">
              <a:latin typeface="Courier New"/>
              <a:cs typeface="Courier New"/>
              <a:sym typeface="Mathematica3Mono"/>
            </a:endParaRPr>
          </a:p>
          <a:p>
            <a:r>
              <a:rPr lang="nl-BE" smtClean="0">
                <a:latin typeface="Courier New"/>
                <a:cs typeface="Courier New"/>
                <a:sym typeface="Mathematica3Mono"/>
              </a:rPr>
              <a:t>toepassing op </a:t>
            </a:r>
            <a:r>
              <a:rPr lang="nl-BE" smtClean="0">
                <a:solidFill>
                  <a:srgbClr val="FF0000"/>
                </a:solidFill>
                <a:latin typeface="Courier New"/>
                <a:cs typeface="Courier New"/>
                <a:sym typeface="Mathematica3Mono"/>
              </a:rPr>
              <a:t>permutatiepuzzels</a:t>
            </a:r>
            <a:r>
              <a:rPr lang="nl-BE" smtClean="0">
                <a:latin typeface="Courier New"/>
                <a:cs typeface="Courier New"/>
                <a:sym typeface="Mathematica3Mono"/>
              </a:rPr>
              <a:t>: indien men de commutator bepaalt van twee manipulaties, ook al hebben die elk een ingrijpend effect op de stukken van de puzzel, dan leidt dit dikwijls tot een handeling die eenvoudiger, en bijgevolg nuttiger is om de puzzel op te lossen</a:t>
            </a:r>
          </a:p>
          <a:p>
            <a:endParaRPr lang="nl-BE" smtClean="0">
              <a:latin typeface="Courier New"/>
              <a:cs typeface="Courier New"/>
              <a:sym typeface="Mathematica3Mono"/>
            </a:endParaRPr>
          </a:p>
          <a:p>
            <a:r>
              <a:rPr lang="nl-BE" smtClean="0">
                <a:latin typeface="Courier New"/>
                <a:cs typeface="Courier New"/>
                <a:sym typeface="Mathematica3Mono"/>
              </a:rPr>
              <a:t>het </a:t>
            </a:r>
            <a:r>
              <a:rPr lang="nl-BE" smtClean="0">
                <a:solidFill>
                  <a:srgbClr val="FF0000"/>
                </a:solidFill>
                <a:latin typeface="Courier New"/>
                <a:cs typeface="Courier New"/>
                <a:sym typeface="Mathematica3Mono"/>
              </a:rPr>
              <a:t>oplossen van permutatiepuzzels </a:t>
            </a:r>
            <a:r>
              <a:rPr lang="nl-BE" smtClean="0">
                <a:latin typeface="Courier New"/>
                <a:cs typeface="Courier New"/>
                <a:sym typeface="Mathematica3Mono"/>
              </a:rPr>
              <a:t>komt dan</a:t>
            </a:r>
          </a:p>
          <a:p>
            <a:r>
              <a:rPr lang="nl-BE" smtClean="0">
                <a:latin typeface="Courier New"/>
                <a:cs typeface="Courier New"/>
                <a:sym typeface="Mathematica3Mono"/>
              </a:rPr>
              <a:t>ook grotendeels neer op het construeren van geschikte commutatoren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Discrete wiskunde</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3 Groepen</a:t>
            </a:r>
          </a:p>
          <a:p>
            <a:pPr lvl="1"/>
            <a:r>
              <a:rPr lang="nl-BE" smtClean="0">
                <a:latin typeface="Courier New"/>
                <a:cs typeface="Courier New"/>
                <a:sym typeface="Mathematica3Mono"/>
              </a:rPr>
              <a:t>3.3 (niet-)Abelse groepen</a:t>
            </a:r>
          </a:p>
          <a:p>
            <a:pPr lvl="1"/>
            <a:r>
              <a:rPr lang="nl-BE" smtClean="0">
                <a:latin typeface="Courier New"/>
                <a:cs typeface="Courier New"/>
                <a:sym typeface="Mathematica3Mono"/>
              </a:rPr>
              <a:t>3.4</a:t>
            </a:r>
            <a:r>
              <a:rPr lang="nl-BE" baseline="0" smtClean="0">
                <a:latin typeface="Courier New"/>
                <a:cs typeface="Courier New"/>
                <a:sym typeface="Mathematica3Mono"/>
              </a:rPr>
              <a:t>  Dihedrale</a:t>
            </a:r>
            <a:r>
              <a:rPr lang="nl-BE" smtClean="0">
                <a:latin typeface="Courier New"/>
                <a:cs typeface="Courier New"/>
                <a:sym typeface="Mathematica3Mono"/>
              </a:rPr>
              <a:t> groepen</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3.5  </a:t>
            </a:r>
            <a:r>
              <a:rPr lang="nl-BE" smtClean="0">
                <a:latin typeface="Courier New"/>
                <a:cs typeface="Courier New"/>
                <a:sym typeface="Mathematica3Mono"/>
              </a:rPr>
              <a:t>Permutatiegroepen</a:t>
            </a:r>
          </a:p>
          <a:p>
            <a:pPr lvl="1"/>
            <a:r>
              <a:rPr lang="nl-BE" smtClean="0">
                <a:latin typeface="Courier New"/>
                <a:cs typeface="Courier New"/>
                <a:sym typeface="Mathematica3Mono"/>
              </a:rPr>
              <a:t>3.6  Subgroepen en cosets</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3.7  Direct product</a:t>
            </a:r>
          </a:p>
          <a:p>
            <a:pPr lvl="1"/>
            <a:r>
              <a:rPr lang="nl-BE" baseline="0" smtClean="0">
                <a:latin typeface="Courier New"/>
                <a:cs typeface="Courier New"/>
                <a:sym typeface="Mathematica3Mono"/>
              </a:rPr>
              <a:t>3.8  Quotientgroepen</a:t>
            </a:r>
          </a:p>
          <a:p>
            <a:pPr lvl="1"/>
            <a:r>
              <a:rPr lang="nl-BE" baseline="0" smtClean="0">
                <a:latin typeface="Courier New"/>
                <a:cs typeface="Courier New"/>
                <a:sym typeface="Mathematica3Mono"/>
              </a:rPr>
              <a:t>3.9  Conjugatieklassen</a:t>
            </a:r>
          </a:p>
          <a:p>
            <a:pPr lvl="1"/>
            <a:r>
              <a:rPr lang="nl-BE" baseline="0" smtClean="0">
                <a:latin typeface="Courier New"/>
                <a:cs typeface="Courier New"/>
                <a:sym typeface="Mathematica3Mono"/>
              </a:rPr>
              <a:t>3.10 Commutatoren</a:t>
            </a:r>
          </a:p>
          <a:p>
            <a:pPr lvl="1"/>
            <a:r>
              <a:rPr lang="nl-BE" smtClean="0">
                <a:solidFill>
                  <a:srgbClr val="FF0000"/>
                </a:solidFill>
                <a:latin typeface="Courier New"/>
                <a:cs typeface="Courier New"/>
                <a:sym typeface="Mathematica3Mono"/>
              </a:rPr>
              <a:t>3.11 Burnside-Polya telproblemen</a:t>
            </a:r>
          </a:p>
          <a:p>
            <a:pPr lvl="2"/>
            <a:r>
              <a:rPr lang="nl-BE" smtClean="0">
                <a:solidFill>
                  <a:srgbClr val="FF0000"/>
                </a:solidFill>
                <a:latin typeface="Courier New"/>
                <a:cs typeface="Courier New"/>
                <a:sym typeface="Mathematica3Mono"/>
              </a:rPr>
              <a:t>3.11.1 Groepen en symmetrie</a:t>
            </a:r>
          </a:p>
          <a:p>
            <a:pPr lvl="2"/>
            <a:r>
              <a:rPr lang="nl-BE" smtClean="0">
                <a:solidFill>
                  <a:srgbClr val="FF0000"/>
                </a:solidFill>
                <a:latin typeface="Courier New"/>
                <a:cs typeface="Courier New"/>
                <a:sym typeface="Mathematica3Mono"/>
              </a:rPr>
              <a:t>3.11.2 Cykelindex</a:t>
            </a:r>
          </a:p>
          <a:p>
            <a:pPr lvl="2"/>
            <a:r>
              <a:rPr lang="nl-BE" smtClean="0">
                <a:latin typeface="Courier New"/>
                <a:cs typeface="Courier New"/>
                <a:sym typeface="Mathematica3Mono"/>
              </a:rPr>
              <a:t>3.11.3 Kleuren van een vierkant</a:t>
            </a:r>
          </a:p>
          <a:p>
            <a:pPr lvl="2"/>
            <a:r>
              <a:rPr lang="nl-BE" smtClean="0">
                <a:latin typeface="Courier New"/>
                <a:cs typeface="Courier New"/>
                <a:sym typeface="Mathematica3Mono"/>
              </a:rPr>
              <a:t>3.11.4 Kleuren van een tetraeder</a:t>
            </a:r>
          </a:p>
          <a:p>
            <a:pPr lvl="2"/>
            <a:r>
              <a:rPr lang="nl-BE" smtClean="0">
                <a:latin typeface="Courier New"/>
                <a:cs typeface="Courier New"/>
                <a:sym typeface="Mathematica3Mono"/>
              </a:rPr>
              <a:t>3.11.5 Kleuren van kubusvlakken</a:t>
            </a:r>
          </a:p>
          <a:p>
            <a:pPr lvl="2"/>
            <a:endParaRPr lang="nl-BE" smtClean="0">
              <a:solidFill>
                <a:srgbClr val="FF0000"/>
              </a:solidFill>
              <a:latin typeface="Courier New"/>
              <a:cs typeface="Courier New"/>
              <a:sym typeface="Mathematica3Mon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8"/>
          <p:cNvPicPr>
            <a:picLocks noChangeAspect="1" noChangeArrowheads="1"/>
          </p:cNvPicPr>
          <p:nvPr/>
        </p:nvPicPr>
        <p:blipFill>
          <a:blip r:embed="rId3" cstate="print"/>
          <a:srcRect/>
          <a:stretch>
            <a:fillRect/>
          </a:stretch>
        </p:blipFill>
        <p:spPr bwMode="auto">
          <a:xfrm>
            <a:off x="495690" y="3129898"/>
            <a:ext cx="4105275" cy="3686175"/>
          </a:xfrm>
          <a:prstGeom prst="rect">
            <a:avLst/>
          </a:prstGeom>
          <a:noFill/>
          <a:ln w="9525">
            <a:noFill/>
            <a:miter lim="800000"/>
            <a:headEnd/>
            <a:tailEnd/>
          </a:ln>
        </p:spPr>
      </p:pic>
      <p:pic>
        <p:nvPicPr>
          <p:cNvPr id="13" name="Picture 9"/>
          <p:cNvPicPr>
            <a:picLocks noChangeAspect="1" noChangeArrowheads="1"/>
          </p:cNvPicPr>
          <p:nvPr/>
        </p:nvPicPr>
        <p:blipFill>
          <a:blip r:embed="rId4" cstate="print"/>
          <a:srcRect/>
          <a:stretch>
            <a:fillRect/>
          </a:stretch>
        </p:blipFill>
        <p:spPr bwMode="auto">
          <a:xfrm>
            <a:off x="495690" y="3129898"/>
            <a:ext cx="4105275" cy="3686175"/>
          </a:xfrm>
          <a:prstGeom prst="rect">
            <a:avLst/>
          </a:prstGeom>
          <a:noFill/>
          <a:ln w="9525">
            <a:noFill/>
            <a:miter lim="800000"/>
            <a:headEnd/>
            <a:tailEnd/>
          </a:ln>
        </p:spPr>
      </p:pic>
      <p:pic>
        <p:nvPicPr>
          <p:cNvPr id="14" name="Picture 10"/>
          <p:cNvPicPr>
            <a:picLocks noChangeAspect="1" noChangeArrowheads="1"/>
          </p:cNvPicPr>
          <p:nvPr/>
        </p:nvPicPr>
        <p:blipFill>
          <a:blip r:embed="rId5" cstate="print"/>
          <a:srcRect/>
          <a:stretch>
            <a:fillRect/>
          </a:stretch>
        </p:blipFill>
        <p:spPr bwMode="auto">
          <a:xfrm>
            <a:off x="495690" y="3129898"/>
            <a:ext cx="4105275" cy="3686175"/>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4612594" y="3043160"/>
            <a:ext cx="4191000" cy="3762375"/>
          </a:xfrm>
          <a:prstGeom prst="rect">
            <a:avLst/>
          </a:prstGeom>
          <a:noFill/>
          <a:ln w="9525">
            <a:noFill/>
            <a:miter lim="800000"/>
            <a:headEnd/>
            <a:tailEnd/>
          </a:ln>
        </p:spPr>
      </p:pic>
      <p:pic>
        <p:nvPicPr>
          <p:cNvPr id="9" name="Picture 5"/>
          <p:cNvPicPr>
            <a:picLocks noChangeAspect="1" noChangeArrowheads="1"/>
          </p:cNvPicPr>
          <p:nvPr/>
        </p:nvPicPr>
        <p:blipFill>
          <a:blip r:embed="rId7" cstate="print"/>
          <a:srcRect/>
          <a:stretch>
            <a:fillRect/>
          </a:stretch>
        </p:blipFill>
        <p:spPr bwMode="auto">
          <a:xfrm>
            <a:off x="4612594" y="3043160"/>
            <a:ext cx="4191000" cy="3762375"/>
          </a:xfrm>
          <a:prstGeom prst="rect">
            <a:avLst/>
          </a:prstGeom>
          <a:noFill/>
          <a:ln w="9525">
            <a:noFill/>
            <a:miter lim="800000"/>
            <a:headEnd/>
            <a:tailEnd/>
          </a:ln>
        </p:spPr>
      </p:pic>
      <p:pic>
        <p:nvPicPr>
          <p:cNvPr id="10" name="Picture 6"/>
          <p:cNvPicPr>
            <a:picLocks noChangeAspect="1" noChangeArrowheads="1"/>
          </p:cNvPicPr>
          <p:nvPr/>
        </p:nvPicPr>
        <p:blipFill>
          <a:blip r:embed="rId8" cstate="print"/>
          <a:srcRect/>
          <a:stretch>
            <a:fillRect/>
          </a:stretch>
        </p:blipFill>
        <p:spPr bwMode="auto">
          <a:xfrm>
            <a:off x="4612594" y="3043160"/>
            <a:ext cx="4191000" cy="3762375"/>
          </a:xfrm>
          <a:prstGeom prst="rect">
            <a:avLst/>
          </a:prstGeom>
          <a:noFill/>
          <a:ln w="9525">
            <a:noFill/>
            <a:miter lim="800000"/>
            <a:headEnd/>
            <a:tailEnd/>
          </a:ln>
        </p:spPr>
      </p:pic>
      <p:sp>
        <p:nvSpPr>
          <p:cNvPr id="4" name="Title 3"/>
          <p:cNvSpPr>
            <a:spLocks noGrp="1"/>
          </p:cNvSpPr>
          <p:nvPr>
            <p:ph type="title"/>
          </p:nvPr>
        </p:nvSpPr>
        <p:spPr/>
        <p:txBody>
          <a:bodyPr/>
          <a:lstStyle/>
          <a:p>
            <a:r>
              <a:rPr lang="nl-BE" smtClean="0"/>
              <a:t>3.11.1 Groepen en symmetrie</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sommige 2D en 3D objecten vertonen </a:t>
            </a:r>
            <a:r>
              <a:rPr lang="nl-BE" smtClean="0">
                <a:solidFill>
                  <a:srgbClr val="FF0000"/>
                </a:solidFill>
                <a:latin typeface="Courier New"/>
                <a:cs typeface="Courier New"/>
                <a:sym typeface="Mathematica3Mono"/>
              </a:rPr>
              <a:t>symmetrie</a:t>
            </a:r>
            <a:r>
              <a:rPr lang="nl-BE" smtClean="0">
                <a:latin typeface="Courier New"/>
                <a:cs typeface="Courier New"/>
                <a:sym typeface="Mathematica3Mono"/>
              </a:rPr>
              <a:t>: ze zijn </a:t>
            </a:r>
            <a:r>
              <a:rPr lang="nl-BE" smtClean="0">
                <a:solidFill>
                  <a:srgbClr val="FF0000"/>
                </a:solidFill>
                <a:latin typeface="Courier New"/>
                <a:cs typeface="Courier New"/>
                <a:sym typeface="Mathematica3Mono"/>
              </a:rPr>
              <a:t>invariant</a:t>
            </a:r>
            <a:r>
              <a:rPr lang="nl-BE" smtClean="0">
                <a:latin typeface="Courier New"/>
                <a:cs typeface="Courier New"/>
                <a:sym typeface="Mathematica3Mono"/>
              </a:rPr>
              <a:t> onder een </a:t>
            </a:r>
            <a:r>
              <a:rPr lang="nl-BE" smtClean="0">
                <a:solidFill>
                  <a:srgbClr val="FF0000"/>
                </a:solidFill>
                <a:latin typeface="Courier New"/>
                <a:cs typeface="Courier New"/>
                <a:sym typeface="Mathematica3Mono"/>
              </a:rPr>
              <a:t>symmetriegroep</a:t>
            </a:r>
            <a:r>
              <a:rPr lang="nl-BE" smtClean="0">
                <a:latin typeface="Courier New"/>
                <a:cs typeface="Courier New"/>
                <a:sym typeface="Mathematica3Mono"/>
              </a:rPr>
              <a:t> van bepaalde acties (</a:t>
            </a:r>
            <a:r>
              <a:rPr lang="nl-BE" smtClean="0">
                <a:solidFill>
                  <a:srgbClr val="FF0000"/>
                </a:solidFill>
                <a:latin typeface="Courier New"/>
                <a:cs typeface="Courier New"/>
                <a:sym typeface="Mathematica3Mono"/>
              </a:rPr>
              <a:t>rotaties</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spiegelingen</a:t>
            </a:r>
            <a:r>
              <a:rPr lang="nl-BE" smtClean="0">
                <a:latin typeface="Courier New"/>
                <a:cs typeface="Courier New"/>
                <a:sym typeface="Mathematica3Mono"/>
              </a:rPr>
              <a:t>):</a:t>
            </a:r>
          </a:p>
          <a:p>
            <a:pPr marL="1080000" lvl="1" indent="-360000">
              <a:buFont typeface="Arial" pitchFamily="34" charset="0"/>
              <a:buChar char="•"/>
            </a:pPr>
            <a:r>
              <a:rPr lang="nl-BE" smtClean="0">
                <a:latin typeface="Courier New"/>
                <a:cs typeface="Courier New"/>
                <a:sym typeface="Mathematica3Mono"/>
              </a:rPr>
              <a:t>veelhoeken (dihedrale groep D</a:t>
            </a:r>
            <a:r>
              <a:rPr lang="nl-BE" baseline="-25000" smtClean="0">
                <a:latin typeface="Courier New"/>
                <a:cs typeface="Courier New"/>
                <a:sym typeface="Mathematica3Mono"/>
              </a:rPr>
              <a:t>n</a:t>
            </a:r>
            <a:r>
              <a:rPr lang="nl-BE" smtClean="0">
                <a:latin typeface="Courier New"/>
                <a:cs typeface="Courier New"/>
                <a:sym typeface="Mathematica3Mono"/>
              </a:rPr>
              <a:t>)</a:t>
            </a:r>
          </a:p>
          <a:p>
            <a:pPr marL="1080000" lvl="1" indent="-360000">
              <a:buFont typeface="Arial" pitchFamily="34" charset="0"/>
              <a:buChar char="•"/>
            </a:pPr>
            <a:r>
              <a:rPr lang="nl-BE" smtClean="0">
                <a:latin typeface="Courier New"/>
                <a:cs typeface="Courier New"/>
                <a:sym typeface="Mathematica3Mono"/>
              </a:rPr>
              <a:t>tetraeder (alternerende groep A</a:t>
            </a:r>
            <a:r>
              <a:rPr lang="nl-BE" baseline="-25000" smtClean="0">
                <a:latin typeface="Courier New"/>
                <a:cs typeface="Courier New"/>
                <a:sym typeface="Mathematica3Mono"/>
              </a:rPr>
              <a:t>4</a:t>
            </a:r>
            <a:r>
              <a:rPr lang="nl-BE" smtClean="0">
                <a:latin typeface="Courier New"/>
                <a:cs typeface="Courier New"/>
                <a:sym typeface="Mathematica3Mono"/>
              </a:rPr>
              <a:t>)</a:t>
            </a:r>
          </a:p>
          <a:p>
            <a:pPr marL="1080000" lvl="1" indent="-360000">
              <a:buFont typeface="Arial" pitchFamily="34" charset="0"/>
              <a:buChar char="•"/>
            </a:pPr>
            <a:r>
              <a:rPr lang="nl-BE" smtClean="0">
                <a:latin typeface="Courier New"/>
                <a:cs typeface="Courier New"/>
                <a:sym typeface="Mathematica3Mono"/>
              </a:rPr>
              <a:t>(semi-)regelmatige veelvlakken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3.11.1 Groepen en symmetrie</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indien men sommige objectaspecten (hoekpunten, ribben, facetten, …) </a:t>
            </a:r>
            <a:r>
              <a:rPr lang="nl-BE" smtClean="0">
                <a:solidFill>
                  <a:srgbClr val="FF0000"/>
                </a:solidFill>
                <a:latin typeface="Courier New"/>
                <a:cs typeface="Courier New"/>
                <a:sym typeface="Mathematica3Mono"/>
              </a:rPr>
              <a:t>labelt</a:t>
            </a:r>
            <a:r>
              <a:rPr lang="nl-BE" smtClean="0">
                <a:latin typeface="Courier New"/>
                <a:cs typeface="Courier New"/>
                <a:sym typeface="Mathematica3Mono"/>
              </a:rPr>
              <a:t> met enkele nummers of </a:t>
            </a:r>
            <a:r>
              <a:rPr lang="nl-BE" smtClean="0">
                <a:solidFill>
                  <a:srgbClr val="FF0000"/>
                </a:solidFill>
                <a:latin typeface="Courier New"/>
                <a:cs typeface="Courier New"/>
                <a:sym typeface="Mathematica3Mono"/>
              </a:rPr>
              <a:t>kleuren</a:t>
            </a:r>
            <a:r>
              <a:rPr lang="nl-BE" smtClean="0">
                <a:latin typeface="Courier New"/>
                <a:cs typeface="Courier New"/>
                <a:sym typeface="Mathematica3Mono"/>
              </a:rPr>
              <a:t>, dan kunnen sommige objecten nog steeds op elkaar gekopieerd worden door </a:t>
            </a:r>
            <a:r>
              <a:rPr lang="nl-BE" smtClean="0">
                <a:solidFill>
                  <a:srgbClr val="00FF00"/>
                </a:solidFill>
                <a:latin typeface="Courier New"/>
                <a:cs typeface="Courier New"/>
                <a:sym typeface="Mathematica3Mono"/>
              </a:rPr>
              <a:t>acties van de symmetriegroep</a:t>
            </a:r>
            <a:r>
              <a:rPr lang="nl-BE" smtClean="0">
                <a:latin typeface="Courier New"/>
                <a:cs typeface="Courier New"/>
                <a:sym typeface="Mathematica3Mono"/>
              </a:rPr>
              <a:t>, terwijl anderen van elkaar onderscheiden blijven</a:t>
            </a:r>
          </a:p>
          <a:p>
            <a:endParaRPr lang="nl-BE" smtClean="0">
              <a:latin typeface="Courier New"/>
              <a:cs typeface="Courier New"/>
              <a:sym typeface="Mathematica3Mono"/>
            </a:endParaRPr>
          </a:p>
          <a:p>
            <a:r>
              <a:rPr lang="nl-BE" smtClean="0">
                <a:latin typeface="Courier New"/>
                <a:cs typeface="Courier New"/>
                <a:sym typeface="Mathematica3Mono"/>
              </a:rPr>
              <a:t>indien men elk van de </a:t>
            </a:r>
            <a:r>
              <a:rPr lang="nl-BE" smtClean="0">
                <a:solidFill>
                  <a:srgbClr val="FF0000"/>
                </a:solidFill>
                <a:latin typeface="Courier New"/>
                <a:cs typeface="Courier New"/>
                <a:sym typeface="Mathematica3Mono"/>
              </a:rPr>
              <a:t>n aspecten </a:t>
            </a:r>
            <a:r>
              <a:rPr lang="nl-BE" smtClean="0">
                <a:latin typeface="Courier New"/>
                <a:cs typeface="Courier New"/>
                <a:sym typeface="Mathematica3Mono"/>
              </a:rPr>
              <a:t>uniek identificeert, dan zijn er </a:t>
            </a:r>
            <a:r>
              <a:rPr lang="nl-BE" smtClean="0">
                <a:solidFill>
                  <a:srgbClr val="FF0000"/>
                </a:solidFill>
                <a:latin typeface="Courier New"/>
                <a:cs typeface="Courier New"/>
                <a:sym typeface="Mathematica3Mono"/>
              </a:rPr>
              <a:t>n!</a:t>
            </a:r>
            <a:r>
              <a:rPr lang="nl-BE" smtClean="0">
                <a:latin typeface="Courier New"/>
                <a:cs typeface="Courier New"/>
                <a:sym typeface="Mathematica3Mono"/>
              </a:rPr>
              <a:t> manieren om de labeling uit te voeren</a:t>
            </a:r>
          </a:p>
          <a:p>
            <a:endParaRPr lang="nl-BE" smtClean="0">
              <a:latin typeface="Courier New"/>
              <a:cs typeface="Courier New"/>
              <a:sym typeface="Mathematica3Mono"/>
            </a:endParaRPr>
          </a:p>
          <a:p>
            <a:r>
              <a:rPr lang="nl-BE" smtClean="0">
                <a:latin typeface="Courier New"/>
                <a:cs typeface="Courier New"/>
                <a:sym typeface="Mathematica3Mono"/>
              </a:rPr>
              <a:t>basisvraag: </a:t>
            </a:r>
            <a:r>
              <a:rPr lang="nl-BE" smtClean="0">
                <a:solidFill>
                  <a:srgbClr val="FF0000"/>
                </a:solidFill>
                <a:latin typeface="Courier New"/>
                <a:cs typeface="Courier New"/>
                <a:sym typeface="Mathematica3Mono"/>
              </a:rPr>
              <a:t>hoeveel</a:t>
            </a:r>
            <a:r>
              <a:rPr lang="nl-BE" smtClean="0">
                <a:latin typeface="Courier New"/>
                <a:cs typeface="Courier New"/>
                <a:sym typeface="Mathematica3Mono"/>
              </a:rPr>
              <a:t> van de n! gelabelde objecten blijven </a:t>
            </a:r>
            <a:r>
              <a:rPr lang="nl-BE" smtClean="0">
                <a:solidFill>
                  <a:srgbClr val="FF0000"/>
                </a:solidFill>
                <a:latin typeface="Courier New"/>
                <a:cs typeface="Courier New"/>
                <a:sym typeface="Mathematica3Mono"/>
              </a:rPr>
              <a:t>verschillend</a:t>
            </a:r>
            <a:r>
              <a:rPr lang="nl-BE" smtClean="0">
                <a:latin typeface="Courier New"/>
                <a:cs typeface="Courier New"/>
                <a:sym typeface="Mathematica3Mono"/>
              </a:rPr>
              <a:t> van elkaar, ook al past men er alle mogelijke </a:t>
            </a:r>
            <a:r>
              <a:rPr lang="nl-BE" smtClean="0">
                <a:solidFill>
                  <a:srgbClr val="00FF00"/>
                </a:solidFill>
                <a:latin typeface="Courier New"/>
                <a:cs typeface="Courier New"/>
                <a:sym typeface="Mathematica3Mono"/>
              </a:rPr>
              <a:t>acties van de symmetriegroep</a:t>
            </a:r>
            <a:r>
              <a:rPr lang="nl-BE" smtClean="0">
                <a:latin typeface="Courier New"/>
                <a:cs typeface="Courier New"/>
                <a:sym typeface="Mathematica3Mono"/>
              </a:rPr>
              <a:t> van het niet-gelabelde object op toe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3.11.1 Groepen en symmetrie</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veralgemening: indien men de n aspecten labelt met een </a:t>
            </a:r>
            <a:r>
              <a:rPr lang="nl-BE" smtClean="0">
                <a:solidFill>
                  <a:srgbClr val="FF0000"/>
                </a:solidFill>
                <a:latin typeface="Courier New"/>
                <a:cs typeface="Courier New"/>
                <a:sym typeface="Mathematica3Mono"/>
              </a:rPr>
              <a:t>beperkt aantal (mn) kenmerken</a:t>
            </a:r>
            <a:r>
              <a:rPr lang="nl-BE" smtClean="0">
                <a:latin typeface="Courier New"/>
                <a:cs typeface="Courier New"/>
                <a:sym typeface="Mathematica3Mono"/>
              </a:rPr>
              <a:t>, waarbij elk van de m kenmerken een willekeurig aantal keer mag gebruikt worden, </a:t>
            </a:r>
            <a:r>
              <a:rPr lang="nl-BE" smtClean="0">
                <a:solidFill>
                  <a:srgbClr val="FF0000"/>
                </a:solidFill>
                <a:latin typeface="Courier New"/>
                <a:cs typeface="Courier New"/>
                <a:sym typeface="Mathematica3Mono"/>
              </a:rPr>
              <a:t>hoeveel</a:t>
            </a:r>
            <a:r>
              <a:rPr lang="nl-BE" smtClean="0">
                <a:latin typeface="Courier New"/>
                <a:cs typeface="Courier New"/>
                <a:sym typeface="Mathematica3Mono"/>
              </a:rPr>
              <a:t> van de gelabelde objecten blijven dan </a:t>
            </a:r>
            <a:r>
              <a:rPr lang="nl-BE" smtClean="0">
                <a:solidFill>
                  <a:srgbClr val="FF0000"/>
                </a:solidFill>
                <a:latin typeface="Courier New"/>
                <a:cs typeface="Courier New"/>
                <a:sym typeface="Mathematica3Mono"/>
              </a:rPr>
              <a:t>verschillend</a:t>
            </a:r>
            <a:r>
              <a:rPr lang="nl-BE" smtClean="0">
                <a:latin typeface="Courier New"/>
                <a:cs typeface="Courier New"/>
                <a:sym typeface="Mathematica3Mono"/>
              </a:rPr>
              <a:t>  van elkaar, </a:t>
            </a:r>
            <a:r>
              <a:rPr lang="nl-BE" smtClean="0">
                <a:solidFill>
                  <a:srgbClr val="00FF00"/>
                </a:solidFill>
                <a:latin typeface="Courier New"/>
                <a:cs typeface="Courier New"/>
                <a:sym typeface="Mathematica3Mono"/>
              </a:rPr>
              <a:t>onder de werking van de symmetrie-groep</a:t>
            </a:r>
            <a:r>
              <a:rPr lang="nl-BE" smtClean="0">
                <a:latin typeface="Courier New"/>
                <a:cs typeface="Courier New"/>
                <a:sym typeface="Mathematica3Mono"/>
              </a:rPr>
              <a:t> ? wat wordt dit aantal indien men elk van de kenmerken </a:t>
            </a:r>
            <a:r>
              <a:rPr lang="nl-BE" smtClean="0">
                <a:solidFill>
                  <a:srgbClr val="FF0000"/>
                </a:solidFill>
                <a:latin typeface="Courier New"/>
                <a:cs typeface="Courier New"/>
                <a:sym typeface="Mathematica3Mono"/>
              </a:rPr>
              <a:t>minstens éénmaal </a:t>
            </a:r>
            <a:r>
              <a:rPr lang="nl-BE" smtClean="0">
                <a:latin typeface="Courier New"/>
                <a:cs typeface="Courier New"/>
                <a:sym typeface="Mathematica3Mono"/>
              </a:rPr>
              <a:t>moet gebruiken ?</a:t>
            </a:r>
          </a:p>
          <a:p>
            <a:endParaRPr lang="nl-BE" smtClean="0">
              <a:latin typeface="Courier New"/>
              <a:cs typeface="Courier New"/>
              <a:sym typeface="Mathematica3Mono"/>
            </a:endParaRPr>
          </a:p>
          <a:p>
            <a:r>
              <a:rPr lang="nl-BE" smtClean="0">
                <a:latin typeface="Courier New"/>
                <a:cs typeface="Courier New"/>
                <a:sym typeface="Mathematica3Mono"/>
              </a:rPr>
              <a:t>verdere veralgemening: op </a:t>
            </a:r>
            <a:r>
              <a:rPr lang="nl-BE" smtClean="0">
                <a:solidFill>
                  <a:srgbClr val="FF0000"/>
                </a:solidFill>
                <a:latin typeface="Courier New"/>
                <a:cs typeface="Courier New"/>
                <a:sym typeface="Mathematica3Mono"/>
              </a:rPr>
              <a:t>hoeveel diverse manieren </a:t>
            </a:r>
            <a:r>
              <a:rPr lang="nl-BE" smtClean="0">
                <a:latin typeface="Courier New"/>
                <a:cs typeface="Courier New"/>
                <a:sym typeface="Mathematica3Mono"/>
              </a:rPr>
              <a:t>kan men n aspecten van het object labelen, indien men elk van het beperkt aantal (mn) kenmerken een </a:t>
            </a:r>
            <a:r>
              <a:rPr lang="nl-BE" smtClean="0">
                <a:solidFill>
                  <a:srgbClr val="FF0000"/>
                </a:solidFill>
                <a:latin typeface="Courier New"/>
                <a:cs typeface="Courier New"/>
                <a:sym typeface="Mathematica3Mono"/>
              </a:rPr>
              <a:t>specifiek aantal keer </a:t>
            </a:r>
            <a:r>
              <a:rPr lang="nl-BE" smtClean="0">
                <a:latin typeface="Courier New"/>
                <a:cs typeface="Courier New"/>
                <a:sym typeface="Mathematica3Mono"/>
              </a:rPr>
              <a:t>moet gebruiken (zoals bijvoorbeeld allemaal evenveel keer)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3.11.1 Groepen en symmetrie</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elke </a:t>
            </a:r>
            <a:r>
              <a:rPr lang="nl-BE" smtClean="0">
                <a:solidFill>
                  <a:srgbClr val="00FF00"/>
                </a:solidFill>
                <a:latin typeface="Courier New"/>
                <a:cs typeface="Courier New"/>
                <a:sym typeface="Mathematica3Mono"/>
              </a:rPr>
              <a:t>actie van de symmetriegroep </a:t>
            </a:r>
            <a:r>
              <a:rPr lang="nl-BE" smtClean="0">
                <a:latin typeface="Courier New"/>
                <a:cs typeface="Courier New"/>
                <a:sym typeface="Mathematica3Mono"/>
              </a:rPr>
              <a:t>van het niet-gelabelde object voert een </a:t>
            </a:r>
            <a:r>
              <a:rPr lang="nl-BE" smtClean="0">
                <a:solidFill>
                  <a:srgbClr val="FF0000"/>
                </a:solidFill>
                <a:latin typeface="Courier New"/>
                <a:cs typeface="Courier New"/>
                <a:sym typeface="Mathematica3Mono"/>
              </a:rPr>
              <a:t>permutatie</a:t>
            </a:r>
            <a:r>
              <a:rPr lang="nl-BE" smtClean="0">
                <a:latin typeface="Courier New"/>
                <a:cs typeface="Courier New"/>
                <a:sym typeface="Mathematica3Mono"/>
              </a:rPr>
              <a:t> uit van de </a:t>
            </a:r>
            <a:r>
              <a:rPr lang="nl-BE" smtClean="0">
                <a:solidFill>
                  <a:srgbClr val="FF0000"/>
                </a:solidFill>
                <a:latin typeface="Courier New"/>
                <a:cs typeface="Courier New"/>
                <a:sym typeface="Mathematica3Mono"/>
              </a:rPr>
              <a:t>unieke identificaties van de n gelabelde aspecten</a:t>
            </a:r>
            <a:r>
              <a:rPr lang="nl-BE" smtClean="0">
                <a:latin typeface="Courier New"/>
                <a:cs typeface="Courier New"/>
                <a:sym typeface="Mathematica3Mono"/>
              </a:rPr>
              <a:t>: deze permutaties vormen een groep</a:t>
            </a:r>
          </a:p>
          <a:p>
            <a:endParaRPr lang="nl-BE" smtClean="0">
              <a:latin typeface="Courier New"/>
              <a:cs typeface="Courier New"/>
              <a:sym typeface="Mathematica3Mono"/>
            </a:endParaRPr>
          </a:p>
          <a:p>
            <a:r>
              <a:rPr lang="nl-BE" smtClean="0">
                <a:latin typeface="Courier New"/>
                <a:cs typeface="Courier New"/>
                <a:sym typeface="Mathematica3Mono"/>
              </a:rPr>
              <a:t>om de vorige vragen te kunnen beantwoorden, moet men een inventaris maken van deze permutaties</a:t>
            </a:r>
          </a:p>
          <a:p>
            <a:endParaRPr lang="nl-BE" smtClean="0">
              <a:latin typeface="Courier New"/>
              <a:cs typeface="Courier New"/>
              <a:sym typeface="Mathematica3Mono"/>
            </a:endParaRPr>
          </a:p>
          <a:p>
            <a:r>
              <a:rPr lang="nl-BE" smtClean="0">
                <a:latin typeface="Courier New"/>
                <a:cs typeface="Courier New"/>
                <a:sym typeface="Mathematica3Mono"/>
              </a:rPr>
              <a:t>het blijkt hierbij niet zozeer belangrijk welke de individuele permutaties zijn, maar wel </a:t>
            </a:r>
            <a:r>
              <a:rPr lang="nl-BE" smtClean="0">
                <a:solidFill>
                  <a:srgbClr val="FF0000"/>
                </a:solidFill>
                <a:latin typeface="Courier New"/>
                <a:cs typeface="Courier New"/>
                <a:sym typeface="Mathematica3Mono"/>
              </a:rPr>
              <a:t>hoeveel permutaties </a:t>
            </a:r>
            <a:r>
              <a:rPr lang="nl-BE" smtClean="0">
                <a:latin typeface="Courier New"/>
                <a:cs typeface="Courier New"/>
                <a:sym typeface="Mathematica3Mono"/>
              </a:rPr>
              <a:t>er zijn </a:t>
            </a:r>
            <a:r>
              <a:rPr lang="nl-BE" smtClean="0">
                <a:solidFill>
                  <a:srgbClr val="00FF00"/>
                </a:solidFill>
                <a:latin typeface="Courier New"/>
                <a:cs typeface="Courier New"/>
                <a:sym typeface="Mathematica3Mono"/>
              </a:rPr>
              <a:t>met een specifiek patroon van combinaties van cykellengtes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p:nvPr/>
        </p:nvGrpSpPr>
        <p:grpSpPr>
          <a:xfrm>
            <a:off x="4667250" y="1076325"/>
            <a:ext cx="4404255" cy="4500000"/>
            <a:chOff x="4667250" y="1076325"/>
            <a:chExt cx="4404255" cy="4500000"/>
          </a:xfrm>
        </p:grpSpPr>
        <p:pic>
          <p:nvPicPr>
            <p:cNvPr id="14" name="Picture 10"/>
            <p:cNvPicPr>
              <a:picLocks noChangeAspect="1" noChangeArrowheads="1"/>
            </p:cNvPicPr>
            <p:nvPr/>
          </p:nvPicPr>
          <p:blipFill>
            <a:blip r:embed="rId3" cstate="print"/>
            <a:srcRect/>
            <a:stretch>
              <a:fillRect/>
            </a:stretch>
          </p:blipFill>
          <p:spPr bwMode="auto">
            <a:xfrm>
              <a:off x="4667250" y="1076325"/>
              <a:ext cx="4404255" cy="4500000"/>
            </a:xfrm>
            <a:prstGeom prst="rect">
              <a:avLst/>
            </a:prstGeom>
            <a:noFill/>
            <a:ln w="9525">
              <a:noFill/>
              <a:miter lim="800000"/>
              <a:headEnd/>
              <a:tailEnd/>
            </a:ln>
          </p:spPr>
        </p:pic>
        <p:sp>
          <p:nvSpPr>
            <p:cNvPr id="27" name="Oval 26"/>
            <p:cNvSpPr>
              <a:spLocks noChangeAspect="1"/>
            </p:cNvSpPr>
            <p:nvPr/>
          </p:nvSpPr>
          <p:spPr>
            <a:xfrm>
              <a:off x="4796984" y="1403007"/>
              <a:ext cx="622984" cy="622984"/>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8" name="Oval 27"/>
            <p:cNvSpPr>
              <a:spLocks noChangeAspect="1"/>
            </p:cNvSpPr>
            <p:nvPr/>
          </p:nvSpPr>
          <p:spPr>
            <a:xfrm>
              <a:off x="4802781" y="4618295"/>
              <a:ext cx="622984" cy="622984"/>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9" name="Oval 28"/>
            <p:cNvSpPr>
              <a:spLocks noChangeAspect="1"/>
            </p:cNvSpPr>
            <p:nvPr/>
          </p:nvSpPr>
          <p:spPr>
            <a:xfrm>
              <a:off x="4806721" y="3006430"/>
              <a:ext cx="622984" cy="622984"/>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8" name="Content Placeholder 4"/>
          <p:cNvSpPr txBox="1">
            <a:spLocks/>
          </p:cNvSpPr>
          <p:nvPr/>
        </p:nvSpPr>
        <p:spPr>
          <a:xfrm>
            <a:off x="0" y="764704"/>
            <a:ext cx="9144000" cy="6093295"/>
          </a:xfrm>
          <a:prstGeom prst="rect">
            <a:avLst/>
          </a:prstGeom>
        </p:spPr>
        <p:txBody>
          <a:bodyPr vert="horz" lIns="91440" tIns="45720" rIns="91440" bIns="45720" rtlCol="0">
            <a:normAutofit/>
          </a:bodyPr>
          <a:lstStyle/>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12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12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p:txBody>
      </p:sp>
      <p:sp>
        <p:nvSpPr>
          <p:cNvPr id="4" name="Title 3"/>
          <p:cNvSpPr>
            <a:spLocks noGrp="1"/>
          </p:cNvSpPr>
          <p:nvPr>
            <p:ph type="title"/>
          </p:nvPr>
        </p:nvSpPr>
        <p:spPr/>
        <p:txBody>
          <a:bodyPr/>
          <a:lstStyle/>
          <a:p>
            <a:r>
              <a:rPr lang="nl-BE" smtClean="0"/>
              <a:t>3.8 Quotientgroepen</a:t>
            </a:r>
            <a:endParaRPr lang="nl-BE"/>
          </a:p>
        </p:txBody>
      </p:sp>
      <p:sp>
        <p:nvSpPr>
          <p:cNvPr id="5" name="Content Placeholder 4"/>
          <p:cNvSpPr>
            <a:spLocks noGrp="1"/>
          </p:cNvSpPr>
          <p:nvPr>
            <p:ph idx="1"/>
          </p:nvPr>
        </p:nvSpPr>
        <p:spPr>
          <a:xfrm>
            <a:off x="0" y="771525"/>
            <a:ext cx="4630366" cy="6086475"/>
          </a:xfrm>
        </p:spPr>
        <p:txBody>
          <a:bodyPr/>
          <a:lstStyle/>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r>
              <a:rPr lang="nl-BE" smtClean="0">
                <a:solidFill>
                  <a:srgbClr val="FF0000"/>
                </a:solidFill>
                <a:latin typeface="Courier New"/>
                <a:cs typeface="Courier New"/>
                <a:sym typeface="Mathematica3Mono"/>
              </a:rPr>
              <a:t>direct</a:t>
            </a:r>
            <a:r>
              <a:rPr lang="nl-BE" smtClean="0">
                <a:latin typeface="Courier New"/>
                <a:cs typeface="Courier New"/>
                <a:sym typeface="Mathematica3Mono"/>
              </a:rPr>
              <a:t> product </a:t>
            </a:r>
          </a:p>
          <a:p>
            <a:pPr marL="288000" algn="ctr"/>
            <a:r>
              <a:rPr lang="nl-BE" smtClean="0">
                <a:latin typeface="Courier New"/>
                <a:cs typeface="Courier New"/>
                <a:sym typeface="Mathematica3Mono"/>
              </a:rPr>
              <a:t>G’=</a:t>
            </a:r>
            <a:r>
              <a:rPr lang="nl-BE" smtClean="0">
                <a:solidFill>
                  <a:srgbClr val="00B0F0"/>
                </a:solidFill>
                <a:sym typeface="Symbol"/>
              </a:rPr>
              <a:t>C</a:t>
            </a:r>
            <a:r>
              <a:rPr lang="nl-BE" baseline="-25000" smtClean="0">
                <a:solidFill>
                  <a:srgbClr val="00B0F0"/>
                </a:solidFill>
                <a:sym typeface="Symbol"/>
              </a:rPr>
              <a:t>3</a:t>
            </a:r>
            <a:r>
              <a:rPr lang="nl-BE" smtClean="0">
                <a:sym typeface="Symbol"/>
              </a:rPr>
              <a:t></a:t>
            </a:r>
            <a:r>
              <a:rPr lang="nl-BE" smtClean="0">
                <a:solidFill>
                  <a:srgbClr val="FF64F0"/>
                </a:solidFill>
                <a:sym typeface="Symbol"/>
              </a:rPr>
              <a:t>C</a:t>
            </a:r>
            <a:r>
              <a:rPr lang="nl-BE" baseline="-25000" smtClean="0">
                <a:solidFill>
                  <a:srgbClr val="FF64F0"/>
                </a:solidFill>
                <a:sym typeface="Symbol"/>
              </a:rPr>
              <a:t>4 </a:t>
            </a:r>
          </a:p>
          <a:p>
            <a:pPr marL="288000" algn="ctr"/>
            <a:r>
              <a:rPr lang="nl-BE" smtClean="0">
                <a:solidFill>
                  <a:srgbClr val="00B0F0"/>
                </a:solidFill>
                <a:sym typeface="Symbol"/>
              </a:rPr>
              <a:t>C</a:t>
            </a:r>
            <a:r>
              <a:rPr lang="nl-BE" baseline="-25000" smtClean="0">
                <a:solidFill>
                  <a:srgbClr val="00B0F0"/>
                </a:solidFill>
                <a:sym typeface="Symbol"/>
              </a:rPr>
              <a:t>3</a:t>
            </a:r>
            <a:r>
              <a:rPr lang="nl-BE" smtClean="0">
                <a:sym typeface="Mathematica3Mono"/>
              </a:rPr>
              <a:t></a:t>
            </a:r>
            <a:r>
              <a:rPr lang="nl-BE" smtClean="0">
                <a:sym typeface="Symbol"/>
              </a:rPr>
              <a:t>G’</a:t>
            </a:r>
            <a:endParaRPr lang="nl-BE" baseline="-25000" smtClean="0">
              <a:solidFill>
                <a:srgbClr val="FF64F0"/>
              </a:solidFill>
              <a:sym typeface="Symbol"/>
            </a:endParaRPr>
          </a:p>
          <a:p>
            <a:pPr marL="288000" algn="ctr"/>
            <a:r>
              <a:rPr lang="nl-BE" baseline="-25000" smtClean="0">
                <a:sym typeface="Symbol"/>
              </a:rPr>
              <a:t>  </a:t>
            </a:r>
            <a:r>
              <a:rPr lang="nl-BE" smtClean="0">
                <a:latin typeface="Courier New"/>
                <a:cs typeface="Courier New"/>
                <a:sym typeface="Mathematica3Mono"/>
              </a:rPr>
              <a:t> </a:t>
            </a:r>
          </a:p>
        </p:txBody>
      </p:sp>
      <p:sp>
        <p:nvSpPr>
          <p:cNvPr id="7" name="Content Placeholder 4"/>
          <p:cNvSpPr txBox="1">
            <a:spLocks/>
          </p:cNvSpPr>
          <p:nvPr/>
        </p:nvSpPr>
        <p:spPr>
          <a:xfrm>
            <a:off x="4476750" y="771525"/>
            <a:ext cx="4667253" cy="6086475"/>
          </a:xfrm>
          <a:prstGeom prst="rect">
            <a:avLst/>
          </a:prstGeom>
        </p:spPr>
        <p:txBody>
          <a:bodyPr vert="horz" lIns="91440" tIns="45720" rIns="91440" bIns="45720" rtlCol="0">
            <a:normAutofit/>
          </a:bodyPr>
          <a:lstStyle/>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r>
              <a:rPr lang="nl-BE" sz="2400" b="1" smtClean="0">
                <a:solidFill>
                  <a:srgbClr val="FF0000"/>
                </a:solidFill>
                <a:latin typeface="Courier New" pitchFamily="49" charset="0"/>
                <a:cs typeface="Courier New" pitchFamily="49" charset="0"/>
                <a:sym typeface="Mathematica3Mono"/>
              </a:rPr>
              <a:t>semidirect</a:t>
            </a:r>
            <a:r>
              <a:rPr lang="nl-BE" sz="2400" b="1" smtClean="0">
                <a:latin typeface="Courier New" pitchFamily="49" charset="0"/>
                <a:cs typeface="Courier New" pitchFamily="49" charset="0"/>
                <a:sym typeface="Mathematica3Mono"/>
              </a:rPr>
              <a:t> product </a:t>
            </a:r>
          </a:p>
          <a:p>
            <a:pPr marL="288000" algn="ctr"/>
            <a:r>
              <a:rPr lang="nl-BE" sz="2400" b="1" smtClean="0">
                <a:latin typeface="Courier New" pitchFamily="49" charset="0"/>
                <a:cs typeface="Courier New" pitchFamily="49" charset="0"/>
                <a:sym typeface="Mathematica3Mono"/>
              </a:rPr>
              <a:t>G”=</a:t>
            </a: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r>
              <a:rPr lang="nl-BE" sz="2400" b="1" smtClean="0">
                <a:latin typeface="Mathematica3Mono" pitchFamily="2" charset="2"/>
                <a:cs typeface="Courier New" pitchFamily="49" charset="0"/>
                <a:sym typeface="Mathematica5Mono"/>
              </a:rPr>
              <a:t></a:t>
            </a:r>
            <a:r>
              <a:rPr lang="nl-BE" sz="2400" b="1" smtClean="0">
                <a:solidFill>
                  <a:schemeClr val="tx2"/>
                </a:solidFill>
                <a:latin typeface="Courier New" pitchFamily="49" charset="0"/>
                <a:cs typeface="Courier New" pitchFamily="49" charset="0"/>
                <a:sym typeface="Symbol"/>
              </a:rPr>
              <a:t>C</a:t>
            </a:r>
            <a:r>
              <a:rPr lang="nl-BE" sz="2400" b="1" baseline="-25000" smtClean="0">
                <a:solidFill>
                  <a:schemeClr val="tx2"/>
                </a:solidFill>
                <a:latin typeface="Courier New" pitchFamily="49" charset="0"/>
                <a:cs typeface="Courier New" pitchFamily="49" charset="0"/>
                <a:sym typeface="Symbol"/>
              </a:rPr>
              <a:t>4</a:t>
            </a:r>
          </a:p>
          <a:p>
            <a:pPr marL="288000" algn="ct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r>
              <a:rPr lang="nl-BE" sz="2400" b="1" smtClean="0">
                <a:latin typeface="Courier New" pitchFamily="49" charset="0"/>
                <a:cs typeface="Courier New" pitchFamily="49" charset="0"/>
                <a:sym typeface="Mathematica3Mono"/>
              </a:rPr>
              <a:t></a:t>
            </a:r>
            <a:r>
              <a:rPr lang="nl-BE" sz="2400" b="1" smtClean="0">
                <a:latin typeface="Courier New" pitchFamily="49" charset="0"/>
                <a:cs typeface="Courier New" pitchFamily="49" charset="0"/>
                <a:sym typeface="Symbol"/>
              </a:rPr>
              <a:t>G”</a:t>
            </a:r>
            <a:endParaRPr lang="nl-BE" sz="2400" b="1" baseline="-25000" smtClean="0">
              <a:solidFill>
                <a:schemeClr val="tx2"/>
              </a:solidFill>
              <a:latin typeface="Courier New" pitchFamily="49" charset="0"/>
              <a:cs typeface="Courier New" pitchFamily="49" charset="0"/>
              <a:sym typeface="Symbol"/>
            </a:endParaRPr>
          </a:p>
          <a:p>
            <a:pPr marL="288000" algn="ctr"/>
            <a:endParaRPr kumimoji="0" lang="nl-BE" sz="2400" b="1" i="0" u="none" strike="noStrike" kern="1200" cap="none" spc="0" normalizeH="0" baseline="0" noProof="0" smtClean="0">
              <a:ln>
                <a:noFill/>
              </a:ln>
              <a:solidFill>
                <a:schemeClr val="tx2"/>
              </a:solidFill>
              <a:effectLst/>
              <a:uLnTx/>
              <a:uFillTx/>
              <a:latin typeface="Courier New" pitchFamily="49" charset="0"/>
              <a:cs typeface="Courier New" pitchFamily="49" charset="0"/>
              <a:sym typeface="Mathematica3Mono"/>
            </a:endParaRPr>
          </a:p>
        </p:txBody>
      </p:sp>
      <p:pic>
        <p:nvPicPr>
          <p:cNvPr id="13" name="Picture 9"/>
          <p:cNvPicPr>
            <a:picLocks noChangeAspect="1" noChangeArrowheads="1"/>
          </p:cNvPicPr>
          <p:nvPr/>
        </p:nvPicPr>
        <p:blipFill>
          <a:blip r:embed="rId4" cstate="print"/>
          <a:srcRect/>
          <a:stretch>
            <a:fillRect/>
          </a:stretch>
        </p:blipFill>
        <p:spPr bwMode="auto">
          <a:xfrm>
            <a:off x="66676" y="1076325"/>
            <a:ext cx="4300211" cy="4500000"/>
          </a:xfrm>
          <a:prstGeom prst="rect">
            <a:avLst/>
          </a:prstGeom>
          <a:noFill/>
          <a:ln w="9525">
            <a:noFill/>
            <a:miter lim="800000"/>
            <a:headEnd/>
            <a:tailEnd/>
          </a:ln>
        </p:spPr>
      </p:pic>
      <p:sp>
        <p:nvSpPr>
          <p:cNvPr id="9" name="Oval 8"/>
          <p:cNvSpPr>
            <a:spLocks noChangeAspect="1"/>
          </p:cNvSpPr>
          <p:nvPr/>
        </p:nvSpPr>
        <p:spPr>
          <a:xfrm>
            <a:off x="1294244" y="1374255"/>
            <a:ext cx="678558" cy="678558"/>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 name="Group 33"/>
          <p:cNvGrpSpPr/>
          <p:nvPr/>
        </p:nvGrpSpPr>
        <p:grpSpPr>
          <a:xfrm>
            <a:off x="1289404" y="2976663"/>
            <a:ext cx="694476" cy="2308649"/>
            <a:chOff x="1289404" y="2976663"/>
            <a:chExt cx="694476" cy="2308649"/>
          </a:xfrm>
        </p:grpSpPr>
        <p:sp>
          <p:nvSpPr>
            <p:cNvPr id="11" name="Oval 10"/>
            <p:cNvSpPr>
              <a:spLocks noChangeAspect="1"/>
            </p:cNvSpPr>
            <p:nvPr/>
          </p:nvSpPr>
          <p:spPr>
            <a:xfrm>
              <a:off x="1289404" y="4592298"/>
              <a:ext cx="693014" cy="693014"/>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Oval 11"/>
            <p:cNvSpPr>
              <a:spLocks noChangeAspect="1"/>
            </p:cNvSpPr>
            <p:nvPr/>
          </p:nvSpPr>
          <p:spPr>
            <a:xfrm>
              <a:off x="1305322" y="2976663"/>
              <a:ext cx="678558" cy="678558"/>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5" name="Oval 14"/>
          <p:cNvSpPr>
            <a:spLocks noChangeAspect="1"/>
          </p:cNvSpPr>
          <p:nvPr/>
        </p:nvSpPr>
        <p:spPr>
          <a:xfrm>
            <a:off x="5972330" y="1408678"/>
            <a:ext cx="622984" cy="622984"/>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6" name="Group 34"/>
          <p:cNvGrpSpPr/>
          <p:nvPr/>
        </p:nvGrpSpPr>
        <p:grpSpPr>
          <a:xfrm>
            <a:off x="5971801" y="3007413"/>
            <a:ext cx="628680" cy="2232842"/>
            <a:chOff x="5971801" y="3007413"/>
            <a:chExt cx="628680" cy="2232842"/>
          </a:xfrm>
        </p:grpSpPr>
        <p:sp>
          <p:nvSpPr>
            <p:cNvPr id="19" name="Oval 18"/>
            <p:cNvSpPr>
              <a:spLocks noChangeAspect="1"/>
            </p:cNvSpPr>
            <p:nvPr/>
          </p:nvSpPr>
          <p:spPr>
            <a:xfrm>
              <a:off x="5977497" y="4617271"/>
              <a:ext cx="622984" cy="622984"/>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Oval 19"/>
            <p:cNvSpPr>
              <a:spLocks noChangeAspect="1"/>
            </p:cNvSpPr>
            <p:nvPr/>
          </p:nvSpPr>
          <p:spPr>
            <a:xfrm>
              <a:off x="5971801" y="3007413"/>
              <a:ext cx="622984" cy="622984"/>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3" name="Oval 22"/>
          <p:cNvSpPr>
            <a:spLocks noChangeAspect="1"/>
          </p:cNvSpPr>
          <p:nvPr/>
        </p:nvSpPr>
        <p:spPr>
          <a:xfrm>
            <a:off x="111176" y="1368154"/>
            <a:ext cx="678558" cy="67855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Oval 24"/>
          <p:cNvSpPr>
            <a:spLocks noChangeAspect="1"/>
          </p:cNvSpPr>
          <p:nvPr/>
        </p:nvSpPr>
        <p:spPr>
          <a:xfrm>
            <a:off x="116030" y="4593944"/>
            <a:ext cx="692877" cy="692877"/>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Oval 25"/>
          <p:cNvSpPr>
            <a:spLocks noChangeAspect="1"/>
          </p:cNvSpPr>
          <p:nvPr/>
        </p:nvSpPr>
        <p:spPr>
          <a:xfrm>
            <a:off x="122910" y="2992257"/>
            <a:ext cx="678558" cy="67855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0" name="Group 44"/>
          <p:cNvGrpSpPr/>
          <p:nvPr/>
        </p:nvGrpSpPr>
        <p:grpSpPr>
          <a:xfrm>
            <a:off x="2453481" y="1371013"/>
            <a:ext cx="709338" cy="3924027"/>
            <a:chOff x="2453481" y="1371013"/>
            <a:chExt cx="709338" cy="3924027"/>
          </a:xfrm>
        </p:grpSpPr>
        <p:sp>
          <p:nvSpPr>
            <p:cNvPr id="37" name="Oval 36"/>
            <p:cNvSpPr>
              <a:spLocks noChangeAspect="1"/>
            </p:cNvSpPr>
            <p:nvPr/>
          </p:nvSpPr>
          <p:spPr>
            <a:xfrm>
              <a:off x="2453481" y="4602026"/>
              <a:ext cx="693014" cy="69301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a:spLocks noChangeAspect="1"/>
            </p:cNvSpPr>
            <p:nvPr/>
          </p:nvSpPr>
          <p:spPr>
            <a:xfrm>
              <a:off x="2469399" y="2986391"/>
              <a:ext cx="678558" cy="678558"/>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a:spLocks noChangeAspect="1"/>
            </p:cNvSpPr>
            <p:nvPr/>
          </p:nvSpPr>
          <p:spPr>
            <a:xfrm>
              <a:off x="2484261" y="1371013"/>
              <a:ext cx="678558" cy="678558"/>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16" name="Group 43"/>
          <p:cNvGrpSpPr/>
          <p:nvPr/>
        </p:nvGrpSpPr>
        <p:grpSpPr>
          <a:xfrm>
            <a:off x="7135873" y="1405434"/>
            <a:ext cx="628680" cy="3831577"/>
            <a:chOff x="7135873" y="1405434"/>
            <a:chExt cx="628680" cy="3831577"/>
          </a:xfrm>
        </p:grpSpPr>
        <p:sp>
          <p:nvSpPr>
            <p:cNvPr id="40" name="Oval 39"/>
            <p:cNvSpPr>
              <a:spLocks noChangeAspect="1"/>
            </p:cNvSpPr>
            <p:nvPr/>
          </p:nvSpPr>
          <p:spPr>
            <a:xfrm>
              <a:off x="7136402" y="1405434"/>
              <a:ext cx="622984" cy="62298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a:spLocks noChangeAspect="1"/>
            </p:cNvSpPr>
            <p:nvPr/>
          </p:nvSpPr>
          <p:spPr>
            <a:xfrm>
              <a:off x="7141569" y="4614027"/>
              <a:ext cx="622984" cy="62298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a:spLocks noChangeAspect="1"/>
            </p:cNvSpPr>
            <p:nvPr/>
          </p:nvSpPr>
          <p:spPr>
            <a:xfrm>
              <a:off x="7135873" y="3004169"/>
              <a:ext cx="622984" cy="62298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3.11.2 Cykelindex</a:t>
            </a:r>
            <a:endParaRPr lang="nl-BE"/>
          </a:p>
        </p:txBody>
      </p:sp>
      <p:sp>
        <p:nvSpPr>
          <p:cNvPr id="5" name="Content Placeholder 4"/>
          <p:cNvSpPr>
            <a:spLocks noGrp="1"/>
          </p:cNvSpPr>
          <p:nvPr>
            <p:ph idx="1"/>
          </p:nvPr>
        </p:nvSpPr>
        <p:spPr/>
        <p:txBody>
          <a:bodyPr/>
          <a:lstStyle/>
          <a:p>
            <a:endParaRPr lang="nl-BE" sz="600" smtClean="0">
              <a:latin typeface="Courier New"/>
              <a:cs typeface="Courier New"/>
              <a:sym typeface="Mathematica3Mono"/>
            </a:endParaRPr>
          </a:p>
          <a:p>
            <a:r>
              <a:rPr lang="nl-BE" smtClean="0">
                <a:latin typeface="Courier New"/>
                <a:cs typeface="Courier New"/>
                <a:sym typeface="Mathematica3Mono"/>
              </a:rPr>
              <a:t>de </a:t>
            </a:r>
            <a:r>
              <a:rPr lang="nl-BE" smtClean="0">
                <a:solidFill>
                  <a:srgbClr val="FF0000"/>
                </a:solidFill>
                <a:latin typeface="Courier New"/>
                <a:cs typeface="Courier New"/>
                <a:sym typeface="Mathematica3Mono"/>
              </a:rPr>
              <a:t>cykelindex</a:t>
            </a:r>
            <a:r>
              <a:rPr lang="nl-BE" smtClean="0">
                <a:latin typeface="Courier New"/>
                <a:cs typeface="Courier New"/>
                <a:sym typeface="Mathematica3Mono"/>
              </a:rPr>
              <a:t> van een permutatiegroep op een object (n gelabelde aspecten) is:</a:t>
            </a:r>
          </a:p>
          <a:p>
            <a:pPr marL="1080000" lvl="1" indent="-360000">
              <a:buFont typeface="Arial" pitchFamily="34" charset="0"/>
              <a:buChar char="•"/>
            </a:pPr>
            <a:r>
              <a:rPr lang="nl-BE" smtClean="0">
                <a:latin typeface="Courier New"/>
                <a:cs typeface="Courier New"/>
                <a:sym typeface="Mathematica3Mono"/>
              </a:rPr>
              <a:t>een </a:t>
            </a:r>
            <a:r>
              <a:rPr lang="nl-BE" smtClean="0">
                <a:solidFill>
                  <a:srgbClr val="FF0000"/>
                </a:solidFill>
                <a:latin typeface="Courier New"/>
                <a:cs typeface="Courier New"/>
                <a:sym typeface="Mathematica3Mono"/>
              </a:rPr>
              <a:t>veelterm</a:t>
            </a:r>
            <a:r>
              <a:rPr lang="nl-BE" smtClean="0">
                <a:latin typeface="Courier New"/>
                <a:cs typeface="Courier New"/>
                <a:sym typeface="Mathematica3Mono"/>
              </a:rPr>
              <a:t> van </a:t>
            </a:r>
            <a:r>
              <a:rPr lang="nl-BE" smtClean="0">
                <a:solidFill>
                  <a:srgbClr val="FF0000"/>
                </a:solidFill>
                <a:latin typeface="Courier New"/>
                <a:cs typeface="Courier New"/>
                <a:sym typeface="Mathematica3Mono"/>
              </a:rPr>
              <a:t>graad n</a:t>
            </a:r>
          </a:p>
          <a:p>
            <a:pPr marL="1080000" lvl="1" indent="-360000">
              <a:buFont typeface="Arial" pitchFamily="34" charset="0"/>
              <a:buChar char="•"/>
            </a:pPr>
            <a:r>
              <a:rPr lang="nl-BE" smtClean="0">
                <a:latin typeface="Courier New"/>
                <a:cs typeface="Courier New"/>
                <a:sym typeface="Mathematica3Mono"/>
              </a:rPr>
              <a:t>met </a:t>
            </a:r>
            <a:r>
              <a:rPr lang="nl-BE" smtClean="0">
                <a:solidFill>
                  <a:srgbClr val="FF0000"/>
                </a:solidFill>
                <a:latin typeface="Courier New"/>
                <a:cs typeface="Courier New"/>
                <a:sym typeface="Mathematica3Mono"/>
              </a:rPr>
              <a:t>n variabelen </a:t>
            </a:r>
            <a:r>
              <a:rPr lang="nl-BE" smtClean="0">
                <a:latin typeface="Courier New"/>
                <a:cs typeface="Courier New"/>
                <a:sym typeface="Mathematica3Mono"/>
              </a:rPr>
              <a:t>(hier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Mathematica3Mono"/>
              </a:rPr>
              <a:t>… genoemd)</a:t>
            </a:r>
          </a:p>
          <a:p>
            <a:pPr marL="1080000" lvl="1" indent="-360000">
              <a:buFont typeface="Arial" pitchFamily="34" charset="0"/>
              <a:buChar char="•"/>
            </a:pPr>
            <a:r>
              <a:rPr lang="nl-BE" smtClean="0">
                <a:latin typeface="Courier New"/>
                <a:cs typeface="Courier New"/>
                <a:sym typeface="Mathematica3Mono"/>
              </a:rPr>
              <a:t>elke variabele komt overeen met een </a:t>
            </a:r>
            <a:r>
              <a:rPr lang="nl-BE" smtClean="0">
                <a:solidFill>
                  <a:srgbClr val="00FF00"/>
                </a:solidFill>
                <a:latin typeface="Courier New"/>
                <a:cs typeface="Courier New"/>
                <a:sym typeface="Mathematica3Mono"/>
              </a:rPr>
              <a:t>specifieke cykellengte </a:t>
            </a:r>
          </a:p>
          <a:p>
            <a:pPr marL="1080000" lvl="1" indent="-360000">
              <a:buFont typeface="Arial" pitchFamily="34" charset="0"/>
              <a:buChar char="•"/>
            </a:pPr>
            <a:r>
              <a:rPr lang="nl-BE" smtClean="0">
                <a:latin typeface="Courier New"/>
                <a:cs typeface="Courier New"/>
                <a:sym typeface="Mathematica3Mono"/>
              </a:rPr>
              <a:t>de </a:t>
            </a:r>
            <a:r>
              <a:rPr lang="nl-BE" smtClean="0">
                <a:solidFill>
                  <a:srgbClr val="FF0000"/>
                </a:solidFill>
                <a:latin typeface="Courier New"/>
                <a:cs typeface="Courier New"/>
                <a:sym typeface="Mathematica3Mono"/>
              </a:rPr>
              <a:t>exponent</a:t>
            </a:r>
            <a:r>
              <a:rPr lang="nl-BE" smtClean="0">
                <a:latin typeface="Courier New"/>
                <a:cs typeface="Courier New"/>
                <a:sym typeface="Mathematica3Mono"/>
              </a:rPr>
              <a:t> van een variabele in een term van de cykelindex geeft aan </a:t>
            </a:r>
            <a:r>
              <a:rPr lang="nl-BE" smtClean="0">
                <a:solidFill>
                  <a:srgbClr val="FF0000"/>
                </a:solidFill>
                <a:latin typeface="Courier New"/>
                <a:cs typeface="Courier New"/>
                <a:sym typeface="Mathematica3Mono"/>
              </a:rPr>
              <a:t>hoeveel cykels </a:t>
            </a:r>
            <a:r>
              <a:rPr lang="nl-BE" smtClean="0">
                <a:latin typeface="Courier New"/>
                <a:cs typeface="Courier New"/>
                <a:sym typeface="Mathematica3Mono"/>
              </a:rPr>
              <a:t>in de corresponderende permutatie </a:t>
            </a:r>
            <a:r>
              <a:rPr lang="nl-BE" smtClean="0">
                <a:solidFill>
                  <a:srgbClr val="00FF00"/>
                </a:solidFill>
                <a:latin typeface="Courier New"/>
                <a:cs typeface="Courier New"/>
                <a:sym typeface="Mathematica3Mono"/>
              </a:rPr>
              <a:t>die specifieke lengte </a:t>
            </a:r>
            <a:r>
              <a:rPr lang="nl-BE" smtClean="0">
                <a:latin typeface="Courier New"/>
                <a:cs typeface="Courier New"/>
                <a:sym typeface="Mathematica3Mono"/>
              </a:rPr>
              <a:t>hebben</a:t>
            </a:r>
          </a:p>
          <a:p>
            <a:pPr marL="1080000" lvl="1" indent="-360000">
              <a:buFont typeface="Arial" pitchFamily="34" charset="0"/>
              <a:buChar char="•"/>
            </a:pPr>
            <a:r>
              <a:rPr lang="nl-BE" smtClean="0">
                <a:latin typeface="Courier New"/>
                <a:cs typeface="Courier New"/>
                <a:sym typeface="Mathematica3Mono"/>
              </a:rPr>
              <a:t>met evenveel termen als er diverse </a:t>
            </a:r>
            <a:r>
              <a:rPr lang="nl-BE" smtClean="0">
                <a:solidFill>
                  <a:srgbClr val="00FF00"/>
                </a:solidFill>
                <a:latin typeface="Courier New"/>
                <a:cs typeface="Courier New"/>
                <a:sym typeface="Mathematica3Mono"/>
              </a:rPr>
              <a:t>patronen</a:t>
            </a:r>
            <a:r>
              <a:rPr lang="nl-BE" smtClean="0">
                <a:latin typeface="Courier New"/>
                <a:cs typeface="Courier New"/>
                <a:sym typeface="Mathematica3Mono"/>
              </a:rPr>
              <a:t> </a:t>
            </a:r>
            <a:r>
              <a:rPr lang="nl-BE" smtClean="0">
                <a:solidFill>
                  <a:srgbClr val="00FF00"/>
                </a:solidFill>
                <a:latin typeface="Courier New"/>
                <a:cs typeface="Courier New"/>
                <a:sym typeface="Mathematica3Mono"/>
              </a:rPr>
              <a:t>van cykellengtes </a:t>
            </a:r>
            <a:r>
              <a:rPr lang="nl-BE" smtClean="0">
                <a:latin typeface="Courier New"/>
                <a:cs typeface="Courier New"/>
                <a:sym typeface="Mathematica3Mono"/>
              </a:rPr>
              <a:t>zijn in de optredende permutaties</a:t>
            </a:r>
          </a:p>
          <a:p>
            <a:pPr marL="1080000" lvl="1" indent="-360000">
              <a:buFont typeface="Arial" pitchFamily="34" charset="0"/>
              <a:buChar char="•"/>
            </a:pPr>
            <a:r>
              <a:rPr lang="nl-BE" smtClean="0">
                <a:latin typeface="Courier New"/>
                <a:cs typeface="Courier New"/>
                <a:sym typeface="Mathematica3Mono"/>
              </a:rPr>
              <a:t>de </a:t>
            </a:r>
            <a:r>
              <a:rPr lang="nl-BE" smtClean="0">
                <a:solidFill>
                  <a:srgbClr val="FF0000"/>
                </a:solidFill>
                <a:latin typeface="Courier New"/>
                <a:cs typeface="Courier New"/>
                <a:sym typeface="Mathematica3Mono"/>
              </a:rPr>
              <a:t>coëficiënten</a:t>
            </a:r>
            <a:r>
              <a:rPr lang="nl-BE" smtClean="0">
                <a:latin typeface="Courier New"/>
                <a:cs typeface="Courier New"/>
                <a:sym typeface="Mathematica3Mono"/>
              </a:rPr>
              <a:t> van de termen geven het </a:t>
            </a:r>
            <a:r>
              <a:rPr lang="nl-BE" smtClean="0">
                <a:solidFill>
                  <a:srgbClr val="FF0000"/>
                </a:solidFill>
                <a:latin typeface="Courier New"/>
                <a:cs typeface="Courier New"/>
                <a:sym typeface="Mathematica3Mono"/>
              </a:rPr>
              <a:t>relatieve</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aantal permutaties </a:t>
            </a:r>
            <a:r>
              <a:rPr lang="nl-BE" smtClean="0">
                <a:latin typeface="Courier New"/>
                <a:cs typeface="Courier New"/>
                <a:sym typeface="Mathematica3Mono"/>
              </a:rPr>
              <a:t>met een </a:t>
            </a:r>
            <a:r>
              <a:rPr lang="nl-BE" smtClean="0">
                <a:solidFill>
                  <a:srgbClr val="00FF00"/>
                </a:solidFill>
                <a:latin typeface="Courier New"/>
                <a:cs typeface="Courier New"/>
                <a:sym typeface="Mathematica3Mono"/>
              </a:rPr>
              <a:t>specifiek patroon van cykellengtes </a:t>
            </a:r>
            <a:r>
              <a:rPr lang="nl-BE" smtClean="0">
                <a:latin typeface="Courier New"/>
                <a:cs typeface="Courier New"/>
                <a:sym typeface="Mathematica3Mono"/>
              </a:rPr>
              <a:t>weer</a:t>
            </a:r>
            <a:r>
              <a:rPr lang="nl-BE" smtClean="0">
                <a:solidFill>
                  <a:srgbClr val="FF0000"/>
                </a:solidFill>
                <a:latin typeface="Courier New"/>
                <a:cs typeface="Courier New"/>
                <a:sym typeface="Mathematica3Mono"/>
              </a:rPr>
              <a:t> </a:t>
            </a:r>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3.11.2 Cykelindex</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geeft men in de cykelindex </a:t>
            </a:r>
            <a:r>
              <a:rPr lang="nl-BE" smtClean="0">
                <a:solidFill>
                  <a:srgbClr val="FF0000"/>
                </a:solidFill>
                <a:latin typeface="Courier New"/>
                <a:cs typeface="Courier New"/>
                <a:sym typeface="Mathematica3Mono"/>
              </a:rPr>
              <a:t>elke variabele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de waarde m </a:t>
            </a:r>
            <a:r>
              <a:rPr lang="nl-BE" smtClean="0">
                <a:latin typeface="Courier New"/>
                <a:cs typeface="Courier New"/>
                <a:sym typeface="Mathematica3Mono"/>
              </a:rPr>
              <a:t>(mn), dan bekomt men het aantal verschillende manieren om de </a:t>
            </a:r>
            <a:r>
              <a:rPr lang="nl-BE" smtClean="0">
                <a:solidFill>
                  <a:srgbClr val="FF0000"/>
                </a:solidFill>
                <a:latin typeface="Courier New"/>
                <a:cs typeface="Courier New"/>
                <a:sym typeface="Mathematica3Mono"/>
              </a:rPr>
              <a:t>n aspecten met maximaal m kenmerken</a:t>
            </a:r>
            <a:r>
              <a:rPr lang="nl-BE" smtClean="0">
                <a:latin typeface="Courier New"/>
                <a:cs typeface="Courier New"/>
                <a:sym typeface="Mathematica3Mono"/>
              </a:rPr>
              <a:t> te labelen</a:t>
            </a:r>
          </a:p>
          <a:p>
            <a:endParaRPr lang="nl-BE" sz="1200" smtClean="0">
              <a:latin typeface="Courier New"/>
              <a:cs typeface="Courier New"/>
              <a:sym typeface="Mathematica3Mono"/>
            </a:endParaRPr>
          </a:p>
          <a:p>
            <a:r>
              <a:rPr lang="nl-BE" smtClean="0">
                <a:latin typeface="Courier New"/>
                <a:cs typeface="Courier New"/>
                <a:sym typeface="Mathematica3Mono"/>
              </a:rPr>
              <a:t>om een antwoord te bekomen op de veralgemeende vraag, moet men </a:t>
            </a:r>
            <a:r>
              <a:rPr lang="nl-BE" smtClean="0">
                <a:solidFill>
                  <a:srgbClr val="FF0000"/>
                </a:solidFill>
                <a:latin typeface="Courier New"/>
                <a:cs typeface="Courier New"/>
                <a:sym typeface="Mathematica3Mono"/>
              </a:rPr>
              <a:t>elk van de variabelen vervangen door een symmetrische veelterm</a:t>
            </a:r>
          </a:p>
          <a:p>
            <a:endParaRPr lang="nl-BE" sz="1200" smtClean="0">
              <a:latin typeface="Courier New"/>
              <a:cs typeface="Courier New"/>
              <a:sym typeface="Mathematica3Mono"/>
            </a:endParaRPr>
          </a:p>
          <a:p>
            <a:r>
              <a:rPr lang="nl-BE" smtClean="0">
                <a:latin typeface="Courier New"/>
                <a:cs typeface="Courier New"/>
                <a:sym typeface="Mathematica3Mono"/>
              </a:rPr>
              <a:t>deze procedures zullen behandeld worden in concrete gevallen:</a:t>
            </a:r>
          </a:p>
          <a:p>
            <a:pPr marL="1080000" lvl="1" indent="-360000">
              <a:buFont typeface="Arial" pitchFamily="34" charset="0"/>
              <a:buChar char="•"/>
            </a:pPr>
            <a:r>
              <a:rPr lang="nl-BE" smtClean="0">
                <a:latin typeface="Courier New"/>
                <a:cs typeface="Courier New"/>
                <a:sym typeface="Mathematica3Mono"/>
              </a:rPr>
              <a:t>kleuren van de </a:t>
            </a:r>
            <a:r>
              <a:rPr lang="nl-BE" smtClean="0">
                <a:solidFill>
                  <a:srgbClr val="00FF00"/>
                </a:solidFill>
                <a:latin typeface="Courier New"/>
                <a:cs typeface="Courier New"/>
                <a:sym typeface="Mathematica3Mono"/>
              </a:rPr>
              <a:t>hoekpunten van een vierkant </a:t>
            </a:r>
            <a:r>
              <a:rPr lang="nl-BE" smtClean="0">
                <a:latin typeface="Courier New"/>
                <a:cs typeface="Courier New"/>
                <a:sym typeface="Mathematica3Mono"/>
              </a:rPr>
              <a:t>(kleuren van de zijden: identiek probleem)</a:t>
            </a:r>
          </a:p>
          <a:p>
            <a:pPr marL="1080000" lvl="1" indent="-360000">
              <a:buFont typeface="Arial" pitchFamily="34" charset="0"/>
              <a:buChar char="•"/>
            </a:pPr>
            <a:r>
              <a:rPr lang="nl-BE" smtClean="0">
                <a:latin typeface="Courier New"/>
                <a:cs typeface="Courier New"/>
                <a:sym typeface="Mathematica3Mono"/>
              </a:rPr>
              <a:t>kleuren van de </a:t>
            </a:r>
            <a:r>
              <a:rPr lang="nl-BE" smtClean="0">
                <a:solidFill>
                  <a:srgbClr val="00FF00"/>
                </a:solidFill>
                <a:latin typeface="Courier New"/>
                <a:cs typeface="Courier New"/>
                <a:sym typeface="Mathematica3Mono"/>
              </a:rPr>
              <a:t>facetten van een tetraeder </a:t>
            </a:r>
            <a:r>
              <a:rPr lang="nl-BE" smtClean="0">
                <a:latin typeface="Courier New"/>
                <a:cs typeface="Courier New"/>
                <a:sym typeface="Mathematica3Mono"/>
              </a:rPr>
              <a:t>(kleuren van de hoekpunten: duaal probleem)</a:t>
            </a:r>
          </a:p>
          <a:p>
            <a:pPr marL="1080000" lvl="1" indent="-360000">
              <a:buFont typeface="Arial" pitchFamily="34" charset="0"/>
              <a:buChar char="•"/>
            </a:pPr>
            <a:r>
              <a:rPr lang="nl-BE" smtClean="0">
                <a:latin typeface="Courier New"/>
                <a:cs typeface="Courier New"/>
                <a:sym typeface="Mathematica3Mono"/>
              </a:rPr>
              <a:t>kleuren van de </a:t>
            </a:r>
            <a:r>
              <a:rPr lang="nl-BE" smtClean="0">
                <a:solidFill>
                  <a:srgbClr val="00FF00"/>
                </a:solidFill>
                <a:latin typeface="Courier New"/>
                <a:cs typeface="Courier New"/>
                <a:sym typeface="Mathematica3Mono"/>
              </a:rPr>
              <a:t>facetten van een kubus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Discrete wiskunde</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3 Groepen</a:t>
            </a:r>
          </a:p>
          <a:p>
            <a:pPr lvl="1"/>
            <a:r>
              <a:rPr lang="nl-BE" smtClean="0">
                <a:latin typeface="Courier New"/>
                <a:cs typeface="Courier New"/>
                <a:sym typeface="Mathematica3Mono"/>
              </a:rPr>
              <a:t>3.3 (niet-)Abelse groepen</a:t>
            </a:r>
          </a:p>
          <a:p>
            <a:pPr lvl="1"/>
            <a:r>
              <a:rPr lang="nl-BE" smtClean="0">
                <a:latin typeface="Courier New"/>
                <a:cs typeface="Courier New"/>
                <a:sym typeface="Mathematica3Mono"/>
              </a:rPr>
              <a:t>3.4</a:t>
            </a:r>
            <a:r>
              <a:rPr lang="nl-BE" baseline="0" smtClean="0">
                <a:latin typeface="Courier New"/>
                <a:cs typeface="Courier New"/>
                <a:sym typeface="Mathematica3Mono"/>
              </a:rPr>
              <a:t>  Dihedrale</a:t>
            </a:r>
            <a:r>
              <a:rPr lang="nl-BE" smtClean="0">
                <a:latin typeface="Courier New"/>
                <a:cs typeface="Courier New"/>
                <a:sym typeface="Mathematica3Mono"/>
              </a:rPr>
              <a:t> groepen</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3.5  </a:t>
            </a:r>
            <a:r>
              <a:rPr lang="nl-BE" smtClean="0">
                <a:latin typeface="Courier New"/>
                <a:cs typeface="Courier New"/>
                <a:sym typeface="Mathematica3Mono"/>
              </a:rPr>
              <a:t>Permutatiegroepen</a:t>
            </a:r>
          </a:p>
          <a:p>
            <a:pPr lvl="1"/>
            <a:r>
              <a:rPr lang="nl-BE" smtClean="0">
                <a:latin typeface="Courier New"/>
                <a:cs typeface="Courier New"/>
                <a:sym typeface="Mathematica3Mono"/>
              </a:rPr>
              <a:t>3.6  Subgroepen en cosets</a:t>
            </a:r>
            <a:endParaRPr lang="nl-BE" baseline="0" smtClean="0">
              <a:latin typeface="Courier New"/>
              <a:cs typeface="Courier New"/>
              <a:sym typeface="Mathematica3Mono"/>
            </a:endParaRPr>
          </a:p>
          <a:p>
            <a:pPr lvl="1"/>
            <a:r>
              <a:rPr lang="nl-BE" baseline="0" smtClean="0">
                <a:latin typeface="Courier New"/>
                <a:cs typeface="Courier New"/>
                <a:sym typeface="Mathematica3Mono"/>
              </a:rPr>
              <a:t>3.7  Direct product</a:t>
            </a:r>
          </a:p>
          <a:p>
            <a:pPr lvl="1"/>
            <a:r>
              <a:rPr lang="nl-BE" baseline="0" smtClean="0">
                <a:latin typeface="Courier New"/>
                <a:cs typeface="Courier New"/>
                <a:sym typeface="Mathematica3Mono"/>
              </a:rPr>
              <a:t>3.8  Quotientgroepen</a:t>
            </a:r>
          </a:p>
          <a:p>
            <a:pPr lvl="1"/>
            <a:r>
              <a:rPr lang="nl-BE" baseline="0" smtClean="0">
                <a:latin typeface="Courier New"/>
                <a:cs typeface="Courier New"/>
                <a:sym typeface="Mathematica3Mono"/>
              </a:rPr>
              <a:t>3.9  Conjugatieklassen</a:t>
            </a:r>
          </a:p>
          <a:p>
            <a:pPr lvl="1"/>
            <a:r>
              <a:rPr lang="nl-BE" baseline="0" smtClean="0">
                <a:latin typeface="Courier New"/>
                <a:cs typeface="Courier New"/>
                <a:sym typeface="Mathematica3Mono"/>
              </a:rPr>
              <a:t>3.10 Commutatoren</a:t>
            </a:r>
          </a:p>
          <a:p>
            <a:pPr lvl="1"/>
            <a:r>
              <a:rPr lang="nl-BE" smtClean="0">
                <a:latin typeface="Courier New"/>
                <a:cs typeface="Courier New"/>
                <a:sym typeface="Mathematica3Mono"/>
              </a:rPr>
              <a:t>3.11 Burnside-Polya telproblemen</a:t>
            </a:r>
          </a:p>
          <a:p>
            <a:pPr lvl="2"/>
            <a:r>
              <a:rPr lang="nl-BE" smtClean="0">
                <a:latin typeface="Courier New"/>
                <a:cs typeface="Courier New"/>
                <a:sym typeface="Mathematica3Mono"/>
              </a:rPr>
              <a:t>3.11.1 Groepen en symmetrie</a:t>
            </a:r>
          </a:p>
          <a:p>
            <a:pPr lvl="2"/>
            <a:r>
              <a:rPr lang="nl-BE" smtClean="0">
                <a:latin typeface="Courier New"/>
                <a:cs typeface="Courier New"/>
                <a:sym typeface="Mathematica3Mono"/>
              </a:rPr>
              <a:t>3.11.2 Cykelindex</a:t>
            </a:r>
          </a:p>
          <a:p>
            <a:pPr lvl="2"/>
            <a:r>
              <a:rPr lang="nl-BE" smtClean="0">
                <a:solidFill>
                  <a:srgbClr val="FF0000"/>
                </a:solidFill>
                <a:latin typeface="Courier New"/>
                <a:cs typeface="Courier New"/>
                <a:sym typeface="Mathematica3Mono"/>
              </a:rPr>
              <a:t>3.11.3 Kleuren van een vierkant</a:t>
            </a:r>
          </a:p>
          <a:p>
            <a:pPr lvl="2"/>
            <a:r>
              <a:rPr lang="nl-BE" smtClean="0">
                <a:solidFill>
                  <a:srgbClr val="FF0000"/>
                </a:solidFill>
                <a:latin typeface="Courier New"/>
                <a:cs typeface="Courier New"/>
                <a:sym typeface="Mathematica3Mono"/>
              </a:rPr>
              <a:t>3.11.4 Kleuren van een tetraeder</a:t>
            </a:r>
          </a:p>
          <a:p>
            <a:pPr lvl="2"/>
            <a:r>
              <a:rPr lang="nl-BE" smtClean="0">
                <a:solidFill>
                  <a:srgbClr val="FF0000"/>
                </a:solidFill>
                <a:latin typeface="Courier New"/>
                <a:cs typeface="Courier New"/>
                <a:sym typeface="Mathematica3Mono"/>
              </a:rPr>
              <a:t>3.11.5 Kleuren van kubusvlakken</a:t>
            </a:r>
          </a:p>
          <a:p>
            <a:pPr lvl="2"/>
            <a:endParaRPr lang="nl-BE" smtClean="0">
              <a:solidFill>
                <a:srgbClr val="FF0000"/>
              </a:solidFill>
              <a:latin typeface="Courier New"/>
              <a:cs typeface="Courier New"/>
              <a:sym typeface="Mathematica3Mon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In een </a:t>
            </a:r>
            <a:r>
              <a:rPr lang="nl-BE" smtClean="0">
                <a:solidFill>
                  <a:srgbClr val="FF0000"/>
                </a:solidFill>
                <a:latin typeface="Courier New"/>
                <a:cs typeface="Courier New"/>
                <a:sym typeface="Mathematica3Mono"/>
              </a:rPr>
              <a:t>eerste oplossing </a:t>
            </a:r>
            <a:r>
              <a:rPr lang="nl-BE" smtClean="0">
                <a:latin typeface="Courier New"/>
                <a:cs typeface="Courier New"/>
                <a:sym typeface="Mathematica3Mono"/>
              </a:rPr>
              <a:t>van het probleem worden </a:t>
            </a:r>
            <a:r>
              <a:rPr lang="nl-BE" smtClean="0">
                <a:solidFill>
                  <a:srgbClr val="FF0000"/>
                </a:solidFill>
                <a:latin typeface="Courier New"/>
                <a:cs typeface="Courier New"/>
                <a:sym typeface="Mathematica3Mono"/>
              </a:rPr>
              <a:t>enkel rotaties </a:t>
            </a:r>
            <a:r>
              <a:rPr lang="nl-BE" smtClean="0">
                <a:latin typeface="Courier New"/>
                <a:cs typeface="Courier New"/>
                <a:sym typeface="Mathematica3Mono"/>
              </a:rPr>
              <a:t>van het vierkant, rond een as loodrecht op het vlak, beschouwd</a:t>
            </a:r>
          </a:p>
          <a:p>
            <a:endParaRPr lang="nl-BE" smtClean="0">
              <a:latin typeface="Courier New"/>
              <a:cs typeface="Courier New"/>
              <a:sym typeface="Mathematica3Mono"/>
            </a:endParaRPr>
          </a:p>
          <a:p>
            <a:r>
              <a:rPr lang="nl-BE" smtClean="0">
                <a:solidFill>
                  <a:srgbClr val="FF0000"/>
                </a:solidFill>
                <a:latin typeface="Courier New"/>
                <a:cs typeface="Courier New"/>
                <a:sym typeface="Mathematica3Mono"/>
              </a:rPr>
              <a:t>3 types rotaties</a:t>
            </a:r>
            <a:r>
              <a:rPr lang="nl-BE" smtClean="0">
                <a:latin typeface="Courier New"/>
                <a:cs typeface="Courier New"/>
                <a:sym typeface="Mathematica3Mono"/>
              </a:rPr>
              <a:t> laten een niet-gelabeld vierkant invariant, en hebben elk een specifiek permutatiegedrag op een vierkant waarvan de hoekpunten of zijden wel gelabeld zijn:</a:t>
            </a:r>
          </a:p>
          <a:p>
            <a:pPr marL="1080000" lvl="1" indent="-360000">
              <a:buFont typeface="Arial" pitchFamily="34" charset="0"/>
              <a:buChar char="•"/>
            </a:pPr>
            <a:r>
              <a:rPr lang="nl-BE" smtClean="0">
                <a:solidFill>
                  <a:srgbClr val="00FF00"/>
                </a:solidFill>
                <a:latin typeface="Courier New"/>
                <a:cs typeface="Courier New"/>
                <a:sym typeface="Mathematica3Mono"/>
              </a:rPr>
              <a:t>1 eenheidspermutatie </a:t>
            </a:r>
            <a:r>
              <a:rPr lang="nl-BE" smtClean="0">
                <a:latin typeface="Courier New"/>
                <a:cs typeface="Courier New"/>
                <a:sym typeface="Mathematica3Mono"/>
              </a:rPr>
              <a:t>(rotatie over 0°)</a:t>
            </a:r>
          </a:p>
          <a:p>
            <a:pPr marL="1080000" lvl="1" indent="-360000">
              <a:buFont typeface="Arial" pitchFamily="34" charset="0"/>
              <a:buChar char="•"/>
            </a:pPr>
            <a:r>
              <a:rPr lang="nl-BE" smtClean="0">
                <a:solidFill>
                  <a:srgbClr val="0070C0"/>
                </a:solidFill>
                <a:latin typeface="Courier New"/>
                <a:cs typeface="Courier New"/>
                <a:sym typeface="Mathematica3Mono"/>
              </a:rPr>
              <a:t>2 rotaties, over </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Mathematica3Mono"/>
              </a:rPr>
              <a:t>90°</a:t>
            </a:r>
            <a:r>
              <a:rPr lang="nl-BE" smtClean="0">
                <a:latin typeface="Courier New"/>
                <a:cs typeface="Courier New"/>
                <a:sym typeface="Mathematica3Mono"/>
              </a:rPr>
              <a:t>, veroorzaken een cykel met lengte 4</a:t>
            </a:r>
          </a:p>
          <a:p>
            <a:pPr marL="1080000" lvl="1" indent="-360000">
              <a:buFont typeface="Arial" pitchFamily="34" charset="0"/>
              <a:buChar char="•"/>
            </a:pPr>
            <a:r>
              <a:rPr lang="nl-BE" smtClean="0">
                <a:solidFill>
                  <a:srgbClr val="FF0000"/>
                </a:solidFill>
                <a:latin typeface="Courier New"/>
                <a:cs typeface="Courier New"/>
                <a:sym typeface="Mathematica3Mono"/>
              </a:rPr>
              <a:t>1 rotatie, over 180°</a:t>
            </a:r>
            <a:r>
              <a:rPr lang="nl-BE" smtClean="0">
                <a:latin typeface="Courier New"/>
                <a:cs typeface="Courier New"/>
                <a:sym typeface="Mathematica3Mono"/>
              </a:rPr>
              <a:t>, wisselt twee koppels hoekpunten om</a:t>
            </a:r>
          </a:p>
          <a:p>
            <a:pPr marL="1080000" lvl="1" indent="-360000"/>
            <a:endParaRPr lang="nl-BE" smtClean="0">
              <a:latin typeface="Courier New"/>
              <a:cs typeface="Courier New"/>
              <a:sym typeface="Mathematica3Mono"/>
            </a:endParaRPr>
          </a:p>
          <a:p>
            <a:pPr marL="712800" lvl="0" indent="-360000"/>
            <a:r>
              <a:rPr lang="nl-BE" smtClean="0">
                <a:latin typeface="Courier New"/>
                <a:cs typeface="Courier New"/>
                <a:sym typeface="Symbol"/>
              </a:rPr>
              <a:t> </a:t>
            </a:r>
            <a:r>
              <a:rPr lang="nl-BE" smtClean="0">
                <a:latin typeface="Courier New"/>
                <a:cs typeface="Courier New"/>
                <a:sym typeface="Mathematica3Mono"/>
              </a:rPr>
              <a:t>cykelindex: ¼(</a:t>
            </a:r>
            <a:r>
              <a:rPr lang="nl-BE" smtClean="0">
                <a:solidFill>
                  <a:srgbClr val="00FF00"/>
                </a:solidFill>
                <a:latin typeface="Courier New"/>
                <a:cs typeface="Courier New"/>
                <a:sym typeface="Mathematica3Mono"/>
              </a:rPr>
              <a:t>1</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4</a:t>
            </a:r>
            <a:r>
              <a:rPr lang="nl-BE" smtClean="0">
                <a:solidFill>
                  <a:srgbClr val="00FF00"/>
                </a:solidFill>
                <a:latin typeface="Courier New"/>
                <a:cs typeface="Courier New"/>
                <a:sym typeface="Wingdings"/>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1</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2</a:t>
            </a:r>
            <a:r>
              <a:rPr lang="nl-BE" smtClean="0">
                <a:solidFill>
                  <a:srgbClr val="FF0000"/>
                </a:solidFill>
                <a:latin typeface="Courier New"/>
                <a:cs typeface="Courier New"/>
                <a:sym typeface="Wingdings"/>
              </a:rPr>
              <a:t> </a:t>
            </a:r>
            <a:r>
              <a:rPr lang="nl-BE" smtClean="0">
                <a:latin typeface="Courier New"/>
                <a:cs typeface="Courier New"/>
                <a:sym typeface="Mathematica3Mono"/>
              </a:rPr>
              <a:t>+ </a:t>
            </a:r>
            <a:r>
              <a:rPr lang="nl-BE" smtClean="0">
                <a:solidFill>
                  <a:srgbClr val="0070C0"/>
                </a:solidFill>
                <a:latin typeface="Courier New"/>
                <a:cs typeface="Courier New"/>
                <a:sym typeface="Mathematica3Mono"/>
              </a:rPr>
              <a:t>2</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Wingdings"/>
              </a:rPr>
              <a:t></a:t>
            </a:r>
            <a:r>
              <a:rPr lang="nl-BE" baseline="30000" smtClean="0">
                <a:solidFill>
                  <a:srgbClr val="0070C0"/>
                </a:solidFill>
                <a:latin typeface="Courier New"/>
                <a:cs typeface="Courier New"/>
                <a:sym typeface="Wingdings"/>
              </a:rPr>
              <a:t>1</a:t>
            </a:r>
            <a:r>
              <a:rPr lang="nl-BE" smtClean="0">
                <a:latin typeface="Courier New"/>
                <a:cs typeface="Courier New"/>
                <a:sym typeface="Wingdings"/>
              </a:rPr>
              <a:t>)</a:t>
            </a:r>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pPr lvl="0"/>
            <a:r>
              <a:rPr lang="nl-BE" smtClean="0">
                <a:latin typeface="Courier New"/>
                <a:cs typeface="Courier New"/>
                <a:sym typeface="Symbol"/>
              </a:rPr>
              <a:t> </a:t>
            </a:r>
            <a:r>
              <a:rPr lang="nl-BE" smtClean="0">
                <a:latin typeface="Courier New"/>
                <a:cs typeface="Courier New"/>
                <a:sym typeface="Mathematica3Mono"/>
              </a:rPr>
              <a:t>aantal diverse manieren om de 4 hoekpunten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 ¼(m</a:t>
            </a:r>
            <a:r>
              <a:rPr lang="nl-BE" baseline="30000" smtClean="0">
                <a:latin typeface="Courier New"/>
                <a:cs typeface="Courier New"/>
                <a:sym typeface="Wingdings"/>
              </a:rPr>
              <a:t>4</a:t>
            </a:r>
            <a:r>
              <a:rPr lang="nl-BE" smtClean="0">
                <a:latin typeface="Courier New"/>
                <a:cs typeface="Courier New"/>
                <a:sym typeface="Mathematica3Mono"/>
              </a:rPr>
              <a:t>+m</a:t>
            </a:r>
            <a:r>
              <a:rPr lang="nl-BE" baseline="30000" smtClean="0">
                <a:latin typeface="Courier New"/>
                <a:cs typeface="Courier New"/>
                <a:sym typeface="Wingdings"/>
              </a:rPr>
              <a:t>2</a:t>
            </a:r>
            <a:r>
              <a:rPr lang="nl-BE" smtClean="0">
                <a:latin typeface="Courier New"/>
                <a:cs typeface="Courier New"/>
                <a:sym typeface="Mathematica3Mono"/>
              </a:rPr>
              <a:t>+2m) of respectievelijk (1,6,</a:t>
            </a:r>
            <a:r>
              <a:rPr lang="nl-BE" smtClean="0">
                <a:solidFill>
                  <a:srgbClr val="FF0000"/>
                </a:solidFill>
                <a:latin typeface="Courier New"/>
                <a:cs typeface="Courier New"/>
                <a:sym typeface="Mathematica3Mono"/>
              </a:rPr>
              <a:t>24</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70</a:t>
            </a:r>
            <a:r>
              <a:rPr lang="nl-BE" smtClean="0">
                <a:latin typeface="Courier New"/>
                <a:cs typeface="Courier New"/>
                <a:sym typeface="Mathematica3Mono"/>
              </a:rPr>
              <a:t>) voor m=1..4</a:t>
            </a:r>
          </a:p>
          <a:p>
            <a:pPr lvl="0"/>
            <a:endParaRPr lang="nl-BE" smtClean="0">
              <a:latin typeface="Courier New"/>
              <a:cs typeface="Courier New"/>
              <a:sym typeface="Mathematica3Mono"/>
            </a:endParaRPr>
          </a:p>
          <a:p>
            <a:pPr lvl="0"/>
            <a:r>
              <a:rPr lang="nl-BE" smtClean="0">
                <a:latin typeface="Courier New"/>
                <a:cs typeface="Courier New"/>
                <a:sym typeface="Mathematica3Mono"/>
              </a:rPr>
              <a:t>conversie naar de overeenkomstige aantallen, waarbij geeist wordt dan </a:t>
            </a:r>
            <a:r>
              <a:rPr lang="nl-BE" smtClean="0">
                <a:solidFill>
                  <a:srgbClr val="FF0000"/>
                </a:solidFill>
                <a:latin typeface="Courier New"/>
                <a:cs typeface="Courier New"/>
                <a:sym typeface="Mathematica3Mono"/>
              </a:rPr>
              <a:t>elke kleur minstens éénmaal </a:t>
            </a:r>
            <a:r>
              <a:rPr lang="nl-BE" smtClean="0">
                <a:latin typeface="Courier New"/>
                <a:cs typeface="Courier New"/>
                <a:sym typeface="Mathematica3Mono"/>
              </a:rPr>
              <a:t>gebruikt moet worden, kan steeds gebeuren door linkse vermenigvuldiging met een </a:t>
            </a:r>
            <a:r>
              <a:rPr lang="nl-BE" smtClean="0">
                <a:solidFill>
                  <a:srgbClr val="FF0000"/>
                </a:solidFill>
                <a:latin typeface="Courier New"/>
                <a:cs typeface="Courier New"/>
                <a:sym typeface="Mathematica3Mono"/>
              </a:rPr>
              <a:t>matrix </a:t>
            </a:r>
            <a:r>
              <a:rPr lang="nl-BE" smtClean="0">
                <a:solidFill>
                  <a:srgbClr val="FF0000"/>
                </a:solidFill>
                <a:latin typeface="Courier New"/>
                <a:cs typeface="Courier New"/>
                <a:sym typeface="Symbol"/>
              </a:rPr>
              <a:t></a:t>
            </a:r>
            <a:r>
              <a:rPr lang="nl-BE" baseline="-25000" smtClean="0">
                <a:solidFill>
                  <a:srgbClr val="FF0000"/>
                </a:solidFill>
                <a:latin typeface="Courier New"/>
                <a:cs typeface="Courier New"/>
                <a:sym typeface="Mathematica3Mono"/>
              </a:rPr>
              <a:t>m</a:t>
            </a:r>
            <a:r>
              <a:rPr lang="nl-BE" smtClean="0">
                <a:latin typeface="Courier New"/>
                <a:cs typeface="Courier New"/>
                <a:sym typeface="Mathematica3Mono"/>
              </a:rPr>
              <a:t>, die de eerste m rijen en de eerste m kolommen bevat van een matrix </a:t>
            </a:r>
            <a:r>
              <a:rPr lang="nl-BE" smtClean="0">
                <a:latin typeface="Courier New"/>
                <a:cs typeface="Courier New"/>
                <a:sym typeface="Symbol"/>
              </a:rPr>
              <a:t></a:t>
            </a:r>
            <a:r>
              <a:rPr lang="nl-BE" smtClean="0">
                <a:latin typeface="Courier New"/>
                <a:cs typeface="Courier New"/>
                <a:sym typeface="Mathematica3Mono"/>
              </a:rPr>
              <a:t>, geconstrueerd op basis van de </a:t>
            </a:r>
            <a:r>
              <a:rPr lang="nl-BE" smtClean="0">
                <a:solidFill>
                  <a:srgbClr val="FF0000"/>
                </a:solidFill>
                <a:latin typeface="Courier New"/>
                <a:cs typeface="Courier New"/>
                <a:sym typeface="Mathematica3Mono"/>
              </a:rPr>
              <a:t>driehoek van Pascal</a:t>
            </a:r>
            <a:r>
              <a:rPr lang="nl-BE" smtClean="0">
                <a:latin typeface="Courier New"/>
                <a:cs typeface="Courier New"/>
                <a:sym typeface="Mathematica3Mono"/>
              </a:rPr>
              <a:t> (waarbij opeenvolgende nevendiagonalen steeds wisselen van teken)</a:t>
            </a:r>
          </a:p>
          <a:p>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z="1000" smtClean="0">
              <a:latin typeface="Courier New"/>
              <a:cs typeface="Courier New"/>
              <a:sym typeface="Symbol"/>
            </a:endParaRPr>
          </a:p>
          <a:p>
            <a:r>
              <a:rPr lang="nl-BE" smtClean="0">
                <a:latin typeface="Courier New"/>
                <a:cs typeface="Courier New"/>
                <a:sym typeface="Symbol"/>
              </a:rPr>
              <a:t>   </a:t>
            </a:r>
            <a:r>
              <a:rPr lang="nl-BE" smtClean="0">
                <a:latin typeface="Courier New"/>
                <a:cs typeface="Courier New"/>
                <a:sym typeface="Mathematica3Mono"/>
              </a:rPr>
              <a:t>=</a:t>
            </a:r>
          </a:p>
        </p:txBody>
      </p:sp>
      <p:graphicFrame>
        <p:nvGraphicFramePr>
          <p:cNvPr id="6" name="Object 5"/>
          <p:cNvGraphicFramePr>
            <a:graphicFrameLocks noChangeAspect="1"/>
          </p:cNvGraphicFramePr>
          <p:nvPr/>
        </p:nvGraphicFramePr>
        <p:xfrm>
          <a:off x="1697167" y="864988"/>
          <a:ext cx="6424107" cy="5800564"/>
        </p:xfrm>
        <a:graphic>
          <a:graphicData uri="http://schemas.openxmlformats.org/presentationml/2006/ole">
            <p:oleObj spid="_x0000_s1026" name="Worksheet" r:id="rId4" imgW="8982190" imgH="8105843" progId="Excel.Sheet.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pPr lvl="0"/>
            <a:r>
              <a:rPr lang="nl-BE" smtClean="0">
                <a:latin typeface="Courier New"/>
                <a:cs typeface="Courier New"/>
                <a:sym typeface="Symbol"/>
              </a:rPr>
              <a:t> </a:t>
            </a:r>
            <a:r>
              <a:rPr lang="nl-BE" smtClean="0">
                <a:latin typeface="Courier New"/>
                <a:cs typeface="Courier New"/>
                <a:sym typeface="Mathematica3Mono"/>
              </a:rPr>
              <a:t>aantal diverse manieren</a:t>
            </a:r>
          </a:p>
          <a:p>
            <a:pPr lvl="0"/>
            <a:r>
              <a:rPr lang="nl-BE" smtClean="0">
                <a:latin typeface="Courier New"/>
                <a:cs typeface="Courier New"/>
                <a:sym typeface="Mathematica3Mono"/>
              </a:rPr>
              <a:t>om de 4 hoekpunten met m</a:t>
            </a:r>
          </a:p>
          <a:p>
            <a:pPr lvl="0"/>
            <a:r>
              <a:rPr lang="nl-BE" smtClean="0">
                <a:latin typeface="Courier New"/>
                <a:cs typeface="Courier New"/>
                <a:sym typeface="Mathematica3Mono"/>
              </a:rPr>
              <a:t>kleuren te labelen, waarbij</a:t>
            </a:r>
          </a:p>
          <a:p>
            <a:pPr lvl="0"/>
            <a:r>
              <a:rPr lang="nl-BE" smtClean="0">
                <a:solidFill>
                  <a:srgbClr val="FF0000"/>
                </a:solidFill>
                <a:latin typeface="Courier New"/>
                <a:cs typeface="Courier New"/>
                <a:sym typeface="Mathematica3Mono"/>
              </a:rPr>
              <a:t>elke kleur minstens éénmaal</a:t>
            </a:r>
          </a:p>
          <a:p>
            <a:pPr lvl="0"/>
            <a:r>
              <a:rPr lang="nl-BE" smtClean="0">
                <a:latin typeface="Courier New"/>
                <a:cs typeface="Courier New"/>
                <a:sym typeface="Mathematica3Mono"/>
              </a:rPr>
              <a:t>gebruikt wordt:</a:t>
            </a:r>
          </a:p>
          <a:p>
            <a:pPr lvl="0"/>
            <a:endParaRPr lang="nl-BE" sz="1400" smtClean="0">
              <a:latin typeface="Courier New"/>
              <a:cs typeface="Courier New"/>
              <a:sym typeface="Mathematica3Mono"/>
            </a:endParaRPr>
          </a:p>
          <a:p>
            <a:pPr lvl="0"/>
            <a:r>
              <a:rPr lang="nl-BE" smtClean="0">
                <a:latin typeface="Courier New"/>
                <a:cs typeface="Courier New"/>
                <a:sym typeface="Mathematica3Mono"/>
              </a:rPr>
              <a:t> </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r>
              <a:rPr lang="nl-BE" smtClean="0">
                <a:latin typeface="Courier New"/>
                <a:cs typeface="Courier New"/>
                <a:sym typeface="Mathematica3Mono"/>
              </a:rPr>
              <a:t>bevestiging:</a:t>
            </a:r>
          </a:p>
        </p:txBody>
      </p:sp>
      <p:graphicFrame>
        <p:nvGraphicFramePr>
          <p:cNvPr id="5122" name="Object 2"/>
          <p:cNvGraphicFramePr>
            <a:graphicFrameLocks noChangeAspect="1"/>
          </p:cNvGraphicFramePr>
          <p:nvPr/>
        </p:nvGraphicFramePr>
        <p:xfrm>
          <a:off x="5494338" y="1100138"/>
          <a:ext cx="3546475" cy="1466850"/>
        </p:xfrm>
        <a:graphic>
          <a:graphicData uri="http://schemas.openxmlformats.org/presentationml/2006/ole">
            <p:oleObj spid="_x0000_s2050" name="Worksheet" r:id="rId4" imgW="6277115" imgH="2600273" progId="Excel.Sheet.8">
              <p:embed/>
            </p:oleObj>
          </a:graphicData>
        </a:graphic>
      </p:graphicFrame>
      <p:pic>
        <p:nvPicPr>
          <p:cNvPr id="7" name="Picture 4"/>
          <p:cNvPicPr>
            <a:picLocks noChangeAspect="1" noChangeArrowheads="1"/>
          </p:cNvPicPr>
          <p:nvPr/>
        </p:nvPicPr>
        <p:blipFill>
          <a:blip r:embed="rId5" cstate="print"/>
          <a:srcRect/>
          <a:stretch>
            <a:fillRect/>
          </a:stretch>
        </p:blipFill>
        <p:spPr bwMode="auto">
          <a:xfrm>
            <a:off x="2654638" y="2706316"/>
            <a:ext cx="6000750" cy="4000500"/>
          </a:xfrm>
          <a:prstGeom prst="rect">
            <a:avLst/>
          </a:prstGeom>
          <a:noFill/>
          <a:ln w="9525">
            <a:noFill/>
            <a:miter lim="800000"/>
            <a:headEnd/>
            <a:tailEnd/>
          </a:ln>
        </p:spPr>
      </p:pic>
      <p:pic>
        <p:nvPicPr>
          <p:cNvPr id="8" name="Picture 5"/>
          <p:cNvPicPr>
            <a:picLocks noChangeAspect="1" noChangeArrowheads="1"/>
          </p:cNvPicPr>
          <p:nvPr/>
        </p:nvPicPr>
        <p:blipFill>
          <a:blip r:embed="rId6" cstate="print"/>
          <a:srcRect/>
          <a:stretch>
            <a:fillRect/>
          </a:stretch>
        </p:blipFill>
        <p:spPr bwMode="auto">
          <a:xfrm>
            <a:off x="2654638" y="2706316"/>
            <a:ext cx="6000750" cy="4000500"/>
          </a:xfrm>
          <a:prstGeom prst="rect">
            <a:avLst/>
          </a:prstGeom>
          <a:noFill/>
          <a:ln w="9525">
            <a:noFill/>
            <a:miter lim="800000"/>
            <a:headEnd/>
            <a:tailEnd/>
          </a:ln>
        </p:spPr>
      </p:pic>
      <p:pic>
        <p:nvPicPr>
          <p:cNvPr id="9" name="Picture 6"/>
          <p:cNvPicPr>
            <a:picLocks noChangeAspect="1" noChangeArrowheads="1"/>
          </p:cNvPicPr>
          <p:nvPr/>
        </p:nvPicPr>
        <p:blipFill>
          <a:blip r:embed="rId7" cstate="print"/>
          <a:srcRect/>
          <a:stretch>
            <a:fillRect/>
          </a:stretch>
        </p:blipFill>
        <p:spPr bwMode="auto">
          <a:xfrm>
            <a:off x="2654638" y="2706316"/>
            <a:ext cx="6000750" cy="4000500"/>
          </a:xfrm>
          <a:prstGeom prst="rect">
            <a:avLst/>
          </a:prstGeom>
          <a:noFill/>
          <a:ln w="9525">
            <a:noFill/>
            <a:miter lim="800000"/>
            <a:headEnd/>
            <a:tailEnd/>
          </a:ln>
        </p:spPr>
      </p:pic>
      <p:pic>
        <p:nvPicPr>
          <p:cNvPr id="10" name="Picture 7"/>
          <p:cNvPicPr>
            <a:picLocks noChangeAspect="1" noChangeArrowheads="1"/>
          </p:cNvPicPr>
          <p:nvPr/>
        </p:nvPicPr>
        <p:blipFill>
          <a:blip r:embed="rId8" cstate="print"/>
          <a:srcRect/>
          <a:stretch>
            <a:fillRect/>
          </a:stretch>
        </p:blipFill>
        <p:spPr bwMode="auto">
          <a:xfrm>
            <a:off x="2654638" y="2706316"/>
            <a:ext cx="6000750" cy="4000500"/>
          </a:xfrm>
          <a:prstGeom prst="rect">
            <a:avLst/>
          </a:prstGeom>
          <a:noFill/>
          <a:ln w="9525">
            <a:noFill/>
            <a:miter lim="800000"/>
            <a:headEnd/>
            <a:tailEnd/>
          </a:ln>
        </p:spPr>
      </p:pic>
      <p:cxnSp>
        <p:nvCxnSpPr>
          <p:cNvPr id="12" name="Straight Connector 11"/>
          <p:cNvCxnSpPr/>
          <p:nvPr/>
        </p:nvCxnSpPr>
        <p:spPr>
          <a:xfrm>
            <a:off x="2627784" y="3717032"/>
            <a:ext cx="604867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139952" y="2708920"/>
            <a:ext cx="0" cy="10081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2"/>
          </p:cNvCxnSpPr>
          <p:nvPr/>
        </p:nvCxnSpPr>
        <p:spPr>
          <a:xfrm flipH="1" flipV="1">
            <a:off x="5652120" y="3717032"/>
            <a:ext cx="2893" cy="298978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In een </a:t>
            </a:r>
            <a:r>
              <a:rPr lang="nl-BE" smtClean="0">
                <a:solidFill>
                  <a:srgbClr val="FF0000"/>
                </a:solidFill>
                <a:latin typeface="Courier New"/>
                <a:cs typeface="Courier New"/>
                <a:sym typeface="Mathematica3Mono"/>
              </a:rPr>
              <a:t>tweede oplossing </a:t>
            </a:r>
            <a:r>
              <a:rPr lang="nl-BE" smtClean="0">
                <a:latin typeface="Courier New"/>
                <a:cs typeface="Courier New"/>
                <a:sym typeface="Mathematica3Mono"/>
              </a:rPr>
              <a:t>van het probleem worden </a:t>
            </a:r>
            <a:r>
              <a:rPr lang="nl-BE" smtClean="0">
                <a:solidFill>
                  <a:srgbClr val="FF0000"/>
                </a:solidFill>
                <a:latin typeface="Courier New"/>
                <a:cs typeface="Courier New"/>
                <a:sym typeface="Mathematica3Mono"/>
              </a:rPr>
              <a:t>behalve rotaties ook spiegelingen </a:t>
            </a:r>
            <a:r>
              <a:rPr lang="nl-BE" smtClean="0">
                <a:latin typeface="Courier New"/>
                <a:cs typeface="Courier New"/>
                <a:sym typeface="Mathematica3Mono"/>
              </a:rPr>
              <a:t>beschouwd:</a:t>
            </a:r>
          </a:p>
          <a:p>
            <a:pPr marL="1080000" lvl="1" indent="-360000">
              <a:buFont typeface="Arial" pitchFamily="34" charset="0"/>
              <a:buChar char="•"/>
            </a:pPr>
            <a:r>
              <a:rPr lang="nl-BE" smtClean="0">
                <a:latin typeface="Courier New"/>
                <a:cs typeface="Courier New"/>
                <a:sym typeface="Mathematica3Mono"/>
              </a:rPr>
              <a:t>gecombineerd met de 2 rotaties over </a:t>
            </a:r>
            <a:r>
              <a:rPr lang="nl-BE" smtClean="0">
                <a:latin typeface="Courier New"/>
                <a:cs typeface="Courier New"/>
                <a:sym typeface="Symbol"/>
              </a:rPr>
              <a:t></a:t>
            </a:r>
            <a:r>
              <a:rPr lang="nl-BE" smtClean="0">
                <a:latin typeface="Courier New"/>
                <a:cs typeface="Courier New"/>
                <a:sym typeface="Mathematica3Mono"/>
              </a:rPr>
              <a:t>90° levert dit telkens een </a:t>
            </a:r>
            <a:r>
              <a:rPr lang="nl-BE" smtClean="0">
                <a:solidFill>
                  <a:srgbClr val="00FF00"/>
                </a:solidFill>
                <a:latin typeface="Courier New"/>
                <a:cs typeface="Courier New"/>
                <a:sym typeface="Mathematica3Mono"/>
              </a:rPr>
              <a:t>omwisseling van één koppel </a:t>
            </a:r>
            <a:r>
              <a:rPr lang="nl-BE" smtClean="0">
                <a:latin typeface="Courier New"/>
                <a:cs typeface="Courier New"/>
                <a:sym typeface="Mathematica3Mono"/>
              </a:rPr>
              <a:t>hoekpunten</a:t>
            </a:r>
            <a:r>
              <a:rPr lang="nl-BE" smtClean="0">
                <a:solidFill>
                  <a:srgbClr val="00FF00"/>
                </a:solidFill>
                <a:latin typeface="Courier New"/>
                <a:cs typeface="Courier New"/>
                <a:sym typeface="Mathematica3Mono"/>
              </a:rPr>
              <a:t> </a:t>
            </a:r>
            <a:r>
              <a:rPr lang="nl-BE" smtClean="0">
                <a:latin typeface="Courier New"/>
                <a:cs typeface="Courier New"/>
                <a:sym typeface="Mathematica3Mono"/>
              </a:rPr>
              <a:t>op</a:t>
            </a:r>
          </a:p>
          <a:p>
            <a:pPr marL="1080000" lvl="1" indent="-360000">
              <a:buFont typeface="Arial" pitchFamily="34" charset="0"/>
              <a:buChar char="•"/>
            </a:pPr>
            <a:r>
              <a:rPr lang="nl-BE" smtClean="0">
                <a:latin typeface="Courier New"/>
                <a:cs typeface="Courier New"/>
                <a:sym typeface="Mathematica3Mono"/>
              </a:rPr>
              <a:t>gecombineerd met de overige 2 rotaties, telkens een </a:t>
            </a:r>
            <a:r>
              <a:rPr lang="nl-BE" smtClean="0">
                <a:solidFill>
                  <a:srgbClr val="0070C0"/>
                </a:solidFill>
                <a:latin typeface="Courier New"/>
                <a:cs typeface="Courier New"/>
                <a:sym typeface="Mathematica3Mono"/>
              </a:rPr>
              <a:t>omwisseling van twee koppels </a:t>
            </a:r>
            <a:r>
              <a:rPr lang="nl-BE" smtClean="0">
                <a:latin typeface="Courier New"/>
                <a:cs typeface="Courier New"/>
                <a:sym typeface="Mathematica3Mono"/>
              </a:rPr>
              <a:t>hoekpunten</a:t>
            </a:r>
          </a:p>
          <a:p>
            <a:pPr marL="1080000" lvl="1" indent="-360000"/>
            <a:endParaRPr lang="nl-BE" smtClean="0">
              <a:latin typeface="Courier New"/>
              <a:cs typeface="Courier New"/>
              <a:sym typeface="Mathematica3Mono"/>
            </a:endParaRPr>
          </a:p>
          <a:p>
            <a:pPr marL="712800" lvl="0" indent="-360000"/>
            <a:r>
              <a:rPr lang="nl-BE" smtClean="0">
                <a:latin typeface="Courier New"/>
                <a:cs typeface="Courier New"/>
                <a:sym typeface="Symbol"/>
              </a:rPr>
              <a:t> </a:t>
            </a:r>
            <a:r>
              <a:rPr lang="nl-BE" smtClean="0">
                <a:latin typeface="Courier New"/>
                <a:cs typeface="Courier New"/>
                <a:sym typeface="Mathematica3Mono"/>
              </a:rPr>
              <a:t>cykelindex: ⅛(1</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4</a:t>
            </a:r>
            <a:r>
              <a:rPr lang="nl-BE" smtClean="0">
                <a:latin typeface="Courier New"/>
                <a:cs typeface="Courier New"/>
                <a:sym typeface="Wingdings"/>
              </a:rPr>
              <a:t> </a:t>
            </a:r>
            <a:r>
              <a:rPr lang="nl-BE" smtClean="0">
                <a:latin typeface="Courier New"/>
                <a:cs typeface="Courier New"/>
                <a:sym typeface="Mathematica3Mono"/>
              </a:rPr>
              <a:t>+ </a:t>
            </a:r>
            <a:r>
              <a:rPr lang="nl-BE" smtClean="0">
                <a:solidFill>
                  <a:srgbClr val="00FF00"/>
                </a:solidFill>
                <a:latin typeface="Courier New"/>
                <a:cs typeface="Courier New"/>
                <a:sym typeface="Mathematica3Mono"/>
              </a:rPr>
              <a:t>2</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2</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1</a:t>
            </a:r>
            <a:r>
              <a:rPr lang="nl-BE" smtClean="0">
                <a:solidFill>
                  <a:srgbClr val="00FF00"/>
                </a:solidFill>
                <a:latin typeface="Courier New"/>
                <a:cs typeface="Courier New"/>
                <a:sym typeface="Wingdings"/>
              </a:rPr>
              <a:t> </a:t>
            </a:r>
            <a:r>
              <a:rPr lang="nl-BE" smtClean="0">
                <a:latin typeface="Courier New"/>
                <a:cs typeface="Courier New"/>
                <a:sym typeface="Mathematica3Mono"/>
              </a:rPr>
              <a:t>+ </a:t>
            </a:r>
            <a:r>
              <a:rPr lang="nl-BE" strike="dblStrike" baseline="10000" smtClean="0">
                <a:latin typeface="Courier New"/>
                <a:cs typeface="Courier New"/>
                <a:sym typeface="Mathematica3Mono"/>
              </a:rPr>
              <a:t>1</a:t>
            </a:r>
            <a:r>
              <a:rPr lang="nl-BE" smtClean="0">
                <a:solidFill>
                  <a:srgbClr val="0070C0"/>
                </a:solidFill>
                <a:latin typeface="Courier New"/>
                <a:cs typeface="Courier New"/>
                <a:sym typeface="Mathematica3Mono"/>
              </a:rPr>
              <a:t>3</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Wingdings"/>
              </a:rPr>
              <a:t></a:t>
            </a:r>
            <a:r>
              <a:rPr lang="nl-BE" baseline="30000" smtClean="0">
                <a:solidFill>
                  <a:srgbClr val="0070C0"/>
                </a:solidFill>
                <a:latin typeface="Courier New"/>
                <a:cs typeface="Courier New"/>
                <a:sym typeface="Wingdings"/>
              </a:rPr>
              <a:t>2</a:t>
            </a:r>
            <a:r>
              <a:rPr lang="nl-BE" smtClean="0">
                <a:solidFill>
                  <a:srgbClr val="0070C0"/>
                </a:solidFill>
                <a:latin typeface="Courier New"/>
                <a:cs typeface="Courier New"/>
                <a:sym typeface="Wingdings"/>
              </a:rPr>
              <a:t> </a:t>
            </a:r>
            <a:r>
              <a:rPr lang="nl-BE" smtClean="0">
                <a:latin typeface="Courier New"/>
                <a:cs typeface="Courier New"/>
                <a:sym typeface="Mathematica3Mono"/>
              </a:rPr>
              <a:t>+ 2</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1</a:t>
            </a:r>
            <a:r>
              <a:rPr lang="nl-BE" smtClean="0">
                <a:latin typeface="Courier New"/>
                <a:cs typeface="Courier New"/>
                <a:sym typeface="Wingdings"/>
              </a:rPr>
              <a:t>)</a:t>
            </a:r>
          </a:p>
          <a:p>
            <a:pPr marL="712800" lvl="0" indent="-360000"/>
            <a:endParaRPr lang="nl-BE" smtClean="0">
              <a:latin typeface="Courier New"/>
              <a:cs typeface="Courier New"/>
              <a:sym typeface="Wingdings"/>
            </a:endParaRPr>
          </a:p>
          <a:p>
            <a:pPr lvl="0"/>
            <a:r>
              <a:rPr lang="nl-BE" smtClean="0">
                <a:latin typeface="Courier New"/>
                <a:cs typeface="Courier New"/>
                <a:sym typeface="Symbol"/>
              </a:rPr>
              <a:t> </a:t>
            </a:r>
            <a:r>
              <a:rPr lang="nl-BE" smtClean="0">
                <a:latin typeface="Courier New"/>
                <a:cs typeface="Courier New"/>
                <a:sym typeface="Mathematica3Mono"/>
              </a:rPr>
              <a:t>aantal diverse manieren om de 4 hoekpunten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  </a:t>
            </a:r>
          </a:p>
          <a:p>
            <a:pPr lvl="0" algn="ctr"/>
            <a:r>
              <a:rPr lang="nl-BE" smtClean="0">
                <a:latin typeface="Courier New"/>
                <a:cs typeface="Courier New"/>
                <a:sym typeface="Mathematica3Mono"/>
              </a:rPr>
              <a:t> ⅛(m</a:t>
            </a:r>
            <a:r>
              <a:rPr lang="nl-BE" baseline="30000" smtClean="0">
                <a:latin typeface="Courier New"/>
                <a:cs typeface="Courier New"/>
                <a:sym typeface="Wingdings"/>
              </a:rPr>
              <a:t>4</a:t>
            </a:r>
            <a:r>
              <a:rPr lang="nl-BE" smtClean="0">
                <a:latin typeface="Courier New"/>
                <a:cs typeface="Courier New"/>
                <a:sym typeface="Mathematica3Mono"/>
              </a:rPr>
              <a:t>+2m</a:t>
            </a:r>
            <a:r>
              <a:rPr lang="nl-BE" baseline="30000" smtClean="0">
                <a:latin typeface="Courier New"/>
                <a:cs typeface="Courier New"/>
                <a:sym typeface="Wingdings"/>
              </a:rPr>
              <a:t>3</a:t>
            </a:r>
            <a:r>
              <a:rPr lang="nl-BE" smtClean="0">
                <a:latin typeface="Courier New"/>
                <a:cs typeface="Courier New"/>
                <a:sym typeface="Mathematica3Mono"/>
              </a:rPr>
              <a:t>+3m</a:t>
            </a:r>
            <a:r>
              <a:rPr lang="nl-BE" baseline="30000" smtClean="0">
                <a:latin typeface="Courier New"/>
                <a:cs typeface="Courier New"/>
                <a:sym typeface="Wingdings"/>
              </a:rPr>
              <a:t>2</a:t>
            </a:r>
            <a:r>
              <a:rPr lang="nl-BE" smtClean="0">
                <a:latin typeface="Courier New"/>
                <a:cs typeface="Courier New"/>
                <a:sym typeface="Mathematica3Mono"/>
              </a:rPr>
              <a:t>+2m)</a:t>
            </a:r>
          </a:p>
          <a:p>
            <a:pPr lvl="0"/>
            <a:r>
              <a:rPr lang="nl-BE" smtClean="0">
                <a:latin typeface="Courier New"/>
                <a:cs typeface="Courier New"/>
                <a:sym typeface="Mathematica3Mono"/>
              </a:rPr>
              <a:t>of respectievelijk (1,6,</a:t>
            </a:r>
            <a:r>
              <a:rPr lang="nl-BE" smtClean="0">
                <a:solidFill>
                  <a:srgbClr val="00FF00"/>
                </a:solidFill>
                <a:latin typeface="Courier New"/>
                <a:cs typeface="Courier New"/>
                <a:sym typeface="Mathematica3Mono"/>
              </a:rPr>
              <a:t>21</a:t>
            </a:r>
            <a:r>
              <a:rPr lang="nl-BE" smtClean="0">
                <a:latin typeface="Courier New"/>
                <a:cs typeface="Courier New"/>
                <a:sym typeface="Mathematica3Mono"/>
              </a:rPr>
              <a:t>,</a:t>
            </a:r>
            <a:r>
              <a:rPr lang="nl-BE" smtClean="0">
                <a:solidFill>
                  <a:srgbClr val="00FF00"/>
                </a:solidFill>
                <a:latin typeface="Courier New"/>
                <a:cs typeface="Courier New"/>
                <a:sym typeface="Mathematica3Mono"/>
              </a:rPr>
              <a:t>55</a:t>
            </a:r>
            <a:r>
              <a:rPr lang="nl-BE" smtClean="0">
                <a:latin typeface="Courier New"/>
                <a:cs typeface="Courier New"/>
                <a:sym typeface="Mathematica3Mono"/>
              </a:rPr>
              <a:t>) voor m=1..4</a:t>
            </a:r>
          </a:p>
          <a:p>
            <a:pPr lvl="0"/>
            <a:endParaRPr lang="nl-BE" smtClean="0">
              <a:latin typeface="Courier New"/>
              <a:cs typeface="Courier New"/>
              <a:sym typeface="Mathematica3Mono"/>
            </a:endParaRPr>
          </a:p>
          <a:p>
            <a:pPr marL="712800" lvl="0" indent="-360000"/>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pPr lvl="0"/>
            <a:endParaRPr lang="nl-BE" sz="1200" smtClean="0">
              <a:latin typeface="Courier New"/>
              <a:cs typeface="Courier New"/>
              <a:sym typeface="Symbol"/>
            </a:endParaRPr>
          </a:p>
          <a:p>
            <a:pPr lvl="0"/>
            <a:r>
              <a:rPr lang="nl-BE" smtClean="0">
                <a:latin typeface="Courier New"/>
                <a:cs typeface="Courier New"/>
                <a:sym typeface="Symbol"/>
              </a:rPr>
              <a:t> </a:t>
            </a:r>
            <a:r>
              <a:rPr lang="nl-BE" smtClean="0">
                <a:latin typeface="Courier New"/>
                <a:cs typeface="Courier New"/>
                <a:sym typeface="Mathematica3Mono"/>
              </a:rPr>
              <a:t>aantal diverse manieren</a:t>
            </a:r>
          </a:p>
          <a:p>
            <a:pPr lvl="0"/>
            <a:r>
              <a:rPr lang="nl-BE" smtClean="0">
                <a:latin typeface="Courier New"/>
                <a:cs typeface="Courier New"/>
                <a:sym typeface="Mathematica3Mono"/>
              </a:rPr>
              <a:t>om de 4 hoekpunten met m</a:t>
            </a:r>
          </a:p>
          <a:p>
            <a:pPr lvl="0"/>
            <a:r>
              <a:rPr lang="nl-BE" smtClean="0">
                <a:latin typeface="Courier New"/>
                <a:cs typeface="Courier New"/>
                <a:sym typeface="Mathematica3Mono"/>
              </a:rPr>
              <a:t>kleuren te labelen, waarbij</a:t>
            </a:r>
          </a:p>
          <a:p>
            <a:pPr lvl="0"/>
            <a:r>
              <a:rPr lang="nl-BE" smtClean="0">
                <a:solidFill>
                  <a:srgbClr val="FF0000"/>
                </a:solidFill>
                <a:latin typeface="Courier New"/>
                <a:cs typeface="Courier New"/>
                <a:sym typeface="Mathematica3Mono"/>
              </a:rPr>
              <a:t>elke kleur minstens éénmaal</a:t>
            </a:r>
          </a:p>
          <a:p>
            <a:pPr lvl="0"/>
            <a:r>
              <a:rPr lang="nl-BE" smtClean="0">
                <a:latin typeface="Courier New"/>
                <a:cs typeface="Courier New"/>
                <a:sym typeface="Mathematica3Mono"/>
              </a:rPr>
              <a:t>gebruikt wordt:</a:t>
            </a:r>
          </a:p>
          <a:p>
            <a:pPr lvl="0"/>
            <a:endParaRPr lang="nl-BE" smtClean="0">
              <a:latin typeface="Courier New"/>
              <a:cs typeface="Courier New"/>
              <a:sym typeface="Mathematica3Mono"/>
            </a:endParaRPr>
          </a:p>
          <a:p>
            <a:pPr lvl="0"/>
            <a:r>
              <a:rPr lang="nl-BE" smtClean="0">
                <a:latin typeface="Courier New"/>
                <a:cs typeface="Courier New"/>
                <a:sym typeface="Mathematica3Mono"/>
              </a:rPr>
              <a:t>verklaring: door de bijkomende mogelijkheid tot</a:t>
            </a:r>
          </a:p>
          <a:p>
            <a:pPr lvl="0"/>
            <a:r>
              <a:rPr lang="nl-BE" smtClean="0">
                <a:latin typeface="Courier New"/>
                <a:cs typeface="Courier New"/>
                <a:sym typeface="Mathematica3Mono"/>
              </a:rPr>
              <a:t>spiegeling kan elk van de zes volgende koppels</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r>
              <a:rPr lang="nl-BE" smtClean="0">
                <a:latin typeface="Courier New"/>
                <a:cs typeface="Courier New"/>
                <a:sym typeface="Mathematica3Mono"/>
              </a:rPr>
              <a:t>met elkaar geïdentificeerd worden</a:t>
            </a:r>
          </a:p>
        </p:txBody>
      </p:sp>
      <p:graphicFrame>
        <p:nvGraphicFramePr>
          <p:cNvPr id="5122" name="Object 2"/>
          <p:cNvGraphicFramePr>
            <a:graphicFrameLocks noChangeAspect="1"/>
          </p:cNvGraphicFramePr>
          <p:nvPr/>
        </p:nvGraphicFramePr>
        <p:xfrm>
          <a:off x="5501102" y="1192868"/>
          <a:ext cx="3545621" cy="1468627"/>
        </p:xfrm>
        <a:graphic>
          <a:graphicData uri="http://schemas.openxmlformats.org/presentationml/2006/ole">
            <p:oleObj spid="_x0000_s3074" name="Worksheet" r:id="rId4" imgW="6277115" imgH="2600273" progId="Excel.Sheet.8">
              <p:embed/>
            </p:oleObj>
          </a:graphicData>
        </a:graphic>
      </p:graphicFrame>
      <p:pic>
        <p:nvPicPr>
          <p:cNvPr id="10" name="Picture 7"/>
          <p:cNvPicPr>
            <a:picLocks noChangeAspect="1" noChangeArrowheads="1"/>
          </p:cNvPicPr>
          <p:nvPr/>
        </p:nvPicPr>
        <p:blipFill>
          <a:blip r:embed="rId5" cstate="print"/>
          <a:srcRect t="50400"/>
          <a:stretch>
            <a:fillRect/>
          </a:stretch>
        </p:blipFill>
        <p:spPr bwMode="auto">
          <a:xfrm>
            <a:off x="1571625" y="4028645"/>
            <a:ext cx="6000750" cy="19842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pPr lvl="0"/>
            <a:endParaRPr lang="nl-BE" sz="1200" smtClean="0">
              <a:latin typeface="Courier New"/>
              <a:cs typeface="Courier New"/>
              <a:sym typeface="Symbol"/>
            </a:endParaRPr>
          </a:p>
          <a:p>
            <a:pPr lvl="0"/>
            <a:r>
              <a:rPr lang="nl-BE" smtClean="0">
                <a:latin typeface="Courier New"/>
                <a:cs typeface="Courier New"/>
                <a:sym typeface="Mathematica3Mono"/>
              </a:rPr>
              <a:t>algemeen, stel:</a:t>
            </a:r>
          </a:p>
          <a:p>
            <a:pPr lvl="0"/>
            <a:r>
              <a:rPr lang="nl-BE" smtClean="0">
                <a:solidFill>
                  <a:srgbClr val="FF0000"/>
                </a:solidFill>
                <a:latin typeface="Courier New"/>
                <a:cs typeface="Courier New"/>
                <a:sym typeface="Mathematica3Mono"/>
              </a:rPr>
              <a:t>#</a:t>
            </a:r>
            <a:r>
              <a:rPr lang="nl-BE" baseline="-25000" smtClean="0">
                <a:solidFill>
                  <a:srgbClr val="FF0000"/>
                </a:solidFill>
                <a:latin typeface="Courier New"/>
                <a:cs typeface="Courier New"/>
                <a:sym typeface="Mathematica3Mono"/>
              </a:rPr>
              <a:t>r</a:t>
            </a:r>
            <a:r>
              <a:rPr lang="nl-BE" baseline="-25000" smtClean="0">
                <a:latin typeface="Courier New"/>
                <a:cs typeface="Courier New"/>
                <a:sym typeface="Mathematica3Mono"/>
              </a:rPr>
              <a:t> </a:t>
            </a:r>
            <a:r>
              <a:rPr lang="nl-BE" smtClean="0">
                <a:latin typeface="Courier New"/>
                <a:cs typeface="Courier New"/>
                <a:sym typeface="Mathematica3Mono"/>
              </a:rPr>
              <a:t> = aantal diverse kleuren, rekening houdend </a:t>
            </a:r>
          </a:p>
          <a:p>
            <a:pPr lvl="0"/>
            <a:r>
              <a:rPr lang="nl-BE" smtClean="0">
                <a:latin typeface="Courier New"/>
                <a:cs typeface="Courier New"/>
                <a:sym typeface="Mathematica3Mono"/>
              </a:rPr>
              <a:t> </a:t>
            </a:r>
            <a:r>
              <a:rPr lang="nl-BE" baseline="-25000" smtClean="0">
                <a:latin typeface="Courier New"/>
                <a:cs typeface="Courier New"/>
                <a:sym typeface="Mathematica3Mono"/>
              </a:rPr>
              <a:t>  </a:t>
            </a:r>
            <a:r>
              <a:rPr lang="nl-BE" smtClean="0">
                <a:latin typeface="Courier New"/>
                <a:cs typeface="Courier New"/>
                <a:sym typeface="Mathematica3Mono"/>
              </a:rPr>
              <a:t>   met </a:t>
            </a:r>
            <a:r>
              <a:rPr lang="nl-BE" smtClean="0">
                <a:solidFill>
                  <a:srgbClr val="FF0000"/>
                </a:solidFill>
                <a:latin typeface="Courier New"/>
                <a:cs typeface="Courier New"/>
                <a:sym typeface="Mathematica3Mono"/>
              </a:rPr>
              <a:t>enkel rotaties</a:t>
            </a:r>
          </a:p>
          <a:p>
            <a:pPr lvl="0"/>
            <a:r>
              <a:rPr lang="nl-BE" smtClean="0">
                <a:solidFill>
                  <a:srgbClr val="00FF00"/>
                </a:solidFill>
                <a:latin typeface="Courier New"/>
                <a:cs typeface="Courier New"/>
                <a:sym typeface="Mathematica3Mono"/>
              </a:rPr>
              <a:t>#</a:t>
            </a:r>
            <a:r>
              <a:rPr lang="nl-BE" baseline="-25000" smtClean="0">
                <a:solidFill>
                  <a:srgbClr val="00FF00"/>
                </a:solidFill>
                <a:latin typeface="Courier New"/>
                <a:cs typeface="Courier New"/>
                <a:sym typeface="Mathematica3Mono"/>
              </a:rPr>
              <a:t>rs</a:t>
            </a:r>
            <a:r>
              <a:rPr lang="nl-BE" smtClean="0">
                <a:latin typeface="Courier New"/>
                <a:cs typeface="Courier New"/>
                <a:sym typeface="Mathematica3Mono"/>
              </a:rPr>
              <a:t> = aantal diverse kleuren, rekening houdend      </a:t>
            </a:r>
          </a:p>
          <a:p>
            <a:pPr lvl="0"/>
            <a:r>
              <a:rPr lang="nl-BE" smtClean="0">
                <a:latin typeface="Courier New"/>
                <a:cs typeface="Courier New"/>
                <a:sym typeface="Mathematica3Mono"/>
              </a:rPr>
              <a:t> </a:t>
            </a:r>
            <a:r>
              <a:rPr lang="nl-BE" baseline="-25000" smtClean="0">
                <a:latin typeface="Courier New"/>
                <a:cs typeface="Courier New"/>
                <a:sym typeface="Mathematica3Mono"/>
              </a:rPr>
              <a:t>  </a:t>
            </a:r>
            <a:r>
              <a:rPr lang="nl-BE" smtClean="0">
                <a:latin typeface="Courier New"/>
                <a:cs typeface="Courier New"/>
                <a:sym typeface="Mathematica3Mono"/>
              </a:rPr>
              <a:t>   met </a:t>
            </a:r>
            <a:r>
              <a:rPr lang="nl-BE" smtClean="0">
                <a:solidFill>
                  <a:srgbClr val="00FF00"/>
                </a:solidFill>
                <a:latin typeface="Courier New"/>
                <a:cs typeface="Courier New"/>
                <a:sym typeface="Mathematica3Mono"/>
              </a:rPr>
              <a:t>zowel rotaties als spiegelingen</a:t>
            </a:r>
          </a:p>
          <a:p>
            <a:pPr lvl="0"/>
            <a:endParaRPr lang="nl-BE" smtClean="0">
              <a:latin typeface="Courier New"/>
              <a:cs typeface="Courier New"/>
              <a:sym typeface="Mathematica3Mono"/>
            </a:endParaRPr>
          </a:p>
          <a:p>
            <a:pPr lvl="0"/>
            <a:r>
              <a:rPr lang="nl-BE" smtClean="0">
                <a:latin typeface="Courier New"/>
                <a:cs typeface="Courier New"/>
                <a:sym typeface="Symbol"/>
              </a:rPr>
              <a:t> ½</a:t>
            </a:r>
            <a:r>
              <a:rPr lang="nl-BE" smtClean="0">
                <a:solidFill>
                  <a:srgbClr val="FF0000"/>
                </a:solidFill>
                <a:latin typeface="Courier New"/>
                <a:cs typeface="Courier New"/>
                <a:sym typeface="Mathematica3Mono"/>
              </a:rPr>
              <a:t>#</a:t>
            </a:r>
            <a:r>
              <a:rPr lang="nl-BE" baseline="-25000" smtClean="0">
                <a:solidFill>
                  <a:srgbClr val="FF0000"/>
                </a:solidFill>
                <a:latin typeface="Courier New"/>
                <a:cs typeface="Courier New"/>
                <a:sym typeface="Mathematica3Mono"/>
              </a:rPr>
              <a:t>r</a:t>
            </a:r>
            <a:r>
              <a:rPr lang="nl-BE" baseline="-25000" smtClean="0">
                <a:latin typeface="Courier New"/>
                <a:cs typeface="Courier New"/>
                <a:sym typeface="Mathematica3Mono"/>
              </a:rPr>
              <a:t> </a:t>
            </a:r>
            <a:r>
              <a:rPr lang="nl-BE" smtClean="0">
                <a:latin typeface="Courier New"/>
                <a:cs typeface="Courier New"/>
                <a:sym typeface="Mathematica3Mono"/>
              </a:rPr>
              <a:t>≤ </a:t>
            </a:r>
            <a:r>
              <a:rPr lang="nl-BE" smtClean="0">
                <a:solidFill>
                  <a:srgbClr val="00FF00"/>
                </a:solidFill>
                <a:latin typeface="Courier New"/>
                <a:cs typeface="Courier New"/>
                <a:sym typeface="Mathematica3Mono"/>
              </a:rPr>
              <a:t>#</a:t>
            </a:r>
            <a:r>
              <a:rPr lang="nl-BE" baseline="-25000" smtClean="0">
                <a:solidFill>
                  <a:srgbClr val="00FF00"/>
                </a:solidFill>
                <a:latin typeface="Courier New"/>
                <a:cs typeface="Courier New"/>
                <a:sym typeface="Mathematica3Mono"/>
              </a:rPr>
              <a:t>rs</a:t>
            </a:r>
            <a:r>
              <a:rPr lang="nl-BE" smtClean="0">
                <a:latin typeface="Courier New"/>
                <a:cs typeface="Courier New"/>
                <a:sym typeface="Mathematica3Mono"/>
              </a:rPr>
              <a:t> ≤ </a:t>
            </a:r>
            <a:r>
              <a:rPr lang="nl-BE" smtClean="0">
                <a:solidFill>
                  <a:srgbClr val="FF0000"/>
                </a:solidFill>
                <a:latin typeface="Courier New"/>
                <a:cs typeface="Courier New"/>
                <a:sym typeface="Mathematica3Mono"/>
              </a:rPr>
              <a:t>#</a:t>
            </a:r>
            <a:r>
              <a:rPr lang="nl-BE" baseline="-25000" smtClean="0">
                <a:solidFill>
                  <a:srgbClr val="FF0000"/>
                </a:solidFill>
                <a:latin typeface="Courier New"/>
                <a:cs typeface="Courier New"/>
                <a:sym typeface="Mathematica3Mono"/>
              </a:rPr>
              <a:t>r</a:t>
            </a:r>
            <a:endParaRPr lang="nl-BE" smtClean="0">
              <a:solidFill>
                <a:srgbClr val="FF0000"/>
              </a:solidFill>
              <a:latin typeface="Courier New"/>
              <a:cs typeface="Courier New"/>
              <a:sym typeface="Symbol"/>
            </a:endParaRPr>
          </a:p>
          <a:p>
            <a:pPr lvl="0"/>
            <a:endParaRPr lang="nl-BE" smtClean="0">
              <a:latin typeface="Courier New"/>
              <a:cs typeface="Courier New"/>
              <a:sym typeface="Symbol"/>
            </a:endParaRPr>
          </a:p>
          <a:p>
            <a:pPr lvl="0"/>
            <a:r>
              <a:rPr lang="nl-BE" smtClean="0">
                <a:latin typeface="Courier New"/>
                <a:cs typeface="Courier New"/>
                <a:sym typeface="Symbol"/>
              </a:rPr>
              <a:t> (</a:t>
            </a:r>
            <a:r>
              <a:rPr lang="nl-BE" smtClean="0">
                <a:solidFill>
                  <a:srgbClr val="FF0000"/>
                </a:solidFill>
                <a:latin typeface="Courier New"/>
                <a:cs typeface="Courier New"/>
                <a:sym typeface="Mathematica3Mono"/>
              </a:rPr>
              <a:t>#</a:t>
            </a:r>
            <a:r>
              <a:rPr lang="nl-BE" baseline="-25000" smtClean="0">
                <a:solidFill>
                  <a:srgbClr val="FF0000"/>
                </a:solidFill>
                <a:latin typeface="Courier New"/>
                <a:cs typeface="Courier New"/>
                <a:sym typeface="Mathematica3Mono"/>
              </a:rPr>
              <a:t>r</a:t>
            </a:r>
            <a:r>
              <a:rPr lang="nl-BE" baseline="-25000" smtClean="0">
                <a:latin typeface="Courier New"/>
                <a:cs typeface="Courier New"/>
                <a:sym typeface="Mathematica3Mono"/>
              </a:rPr>
              <a:t> </a:t>
            </a:r>
            <a:r>
              <a:rPr lang="nl-BE" smtClean="0">
                <a:latin typeface="Courier New"/>
                <a:cs typeface="Courier New"/>
                <a:sym typeface="Mathematica3Mono"/>
              </a:rPr>
              <a:t>- </a:t>
            </a:r>
            <a:r>
              <a:rPr lang="nl-BE" smtClean="0">
                <a:solidFill>
                  <a:srgbClr val="00FF00"/>
                </a:solidFill>
                <a:latin typeface="Courier New"/>
                <a:cs typeface="Courier New"/>
                <a:sym typeface="Mathematica3Mono"/>
              </a:rPr>
              <a:t>#</a:t>
            </a:r>
            <a:r>
              <a:rPr lang="nl-BE" baseline="-25000" smtClean="0">
                <a:solidFill>
                  <a:srgbClr val="00FF00"/>
                </a:solidFill>
                <a:latin typeface="Courier New"/>
                <a:cs typeface="Courier New"/>
                <a:sym typeface="Mathematica3Mono"/>
              </a:rPr>
              <a:t>rs</a:t>
            </a:r>
            <a:r>
              <a:rPr lang="nl-BE" smtClean="0">
                <a:latin typeface="Courier New"/>
                <a:cs typeface="Courier New"/>
                <a:sym typeface="Mathematica3Mono"/>
              </a:rPr>
              <a:t>) </a:t>
            </a:r>
            <a:r>
              <a:rPr lang="nl-BE" i="1" smtClean="0">
                <a:latin typeface="Courier New"/>
                <a:cs typeface="Courier New"/>
                <a:sym typeface="Mathematica3Mono"/>
              </a:rPr>
              <a:t>chirale</a:t>
            </a:r>
            <a:r>
              <a:rPr lang="nl-BE" smtClean="0">
                <a:latin typeface="Courier New"/>
                <a:cs typeface="Courier New"/>
                <a:sym typeface="Mathematica3Mono"/>
              </a:rPr>
              <a:t> koppels (configuraties die    </a:t>
            </a:r>
          </a:p>
          <a:p>
            <a:pPr lvl="0"/>
            <a:r>
              <a:rPr lang="nl-BE" smtClean="0">
                <a:latin typeface="Courier New"/>
                <a:cs typeface="Courier New"/>
                <a:sym typeface="Mathematica3Mono"/>
              </a:rPr>
              <a:t>   elkaars spiegelbeeld zijn)</a:t>
            </a:r>
            <a:endParaRPr lang="nl-BE" smtClean="0">
              <a:latin typeface="Courier New"/>
              <a:cs typeface="Courier New"/>
              <a:sym typeface="Symbol"/>
            </a:endParaRPr>
          </a:p>
          <a:p>
            <a:pPr lvl="0"/>
            <a:endParaRPr lang="nl-BE" smtClean="0">
              <a:latin typeface="Courier New"/>
              <a:cs typeface="Courier New"/>
              <a:sym typeface="Symbol"/>
            </a:endParaRPr>
          </a:p>
          <a:p>
            <a:pPr lvl="0"/>
            <a:r>
              <a:rPr lang="nl-BE" smtClean="0">
                <a:latin typeface="Courier New"/>
                <a:cs typeface="Courier New"/>
                <a:sym typeface="Symbol"/>
              </a:rPr>
              <a:t></a:t>
            </a:r>
            <a:r>
              <a:rPr lang="nl-BE" smtClean="0">
                <a:latin typeface="Courier New"/>
                <a:cs typeface="Courier New"/>
                <a:sym typeface="Mathematica3Mono"/>
              </a:rPr>
              <a:t> </a:t>
            </a:r>
            <a:r>
              <a:rPr lang="nl-BE" smtClean="0">
                <a:latin typeface="Courier New"/>
                <a:cs typeface="Courier New"/>
                <a:sym typeface="Symbol"/>
              </a:rPr>
              <a:t>(2</a:t>
            </a:r>
            <a:r>
              <a:rPr lang="nl-BE" smtClean="0">
                <a:solidFill>
                  <a:srgbClr val="00FF00"/>
                </a:solidFill>
                <a:latin typeface="Courier New"/>
                <a:cs typeface="Courier New"/>
                <a:sym typeface="Mathematica3Mono"/>
              </a:rPr>
              <a:t>#</a:t>
            </a:r>
            <a:r>
              <a:rPr lang="nl-BE" baseline="-25000" smtClean="0">
                <a:solidFill>
                  <a:srgbClr val="00FF00"/>
                </a:solidFill>
                <a:latin typeface="Courier New"/>
                <a:cs typeface="Courier New"/>
                <a:sym typeface="Mathematica3Mono"/>
              </a:rPr>
              <a:t>rs</a:t>
            </a:r>
            <a:r>
              <a:rPr lang="nl-BE" baseline="-25000" smtClean="0">
                <a:latin typeface="Courier New"/>
                <a:cs typeface="Courier New"/>
                <a:sym typeface="Mathematica3Mono"/>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a:t>
            </a:r>
            <a:r>
              <a:rPr lang="nl-BE" baseline="-25000" smtClean="0">
                <a:solidFill>
                  <a:srgbClr val="FF0000"/>
                </a:solidFill>
                <a:latin typeface="Courier New"/>
                <a:cs typeface="Courier New"/>
                <a:sym typeface="Mathematica3Mono"/>
              </a:rPr>
              <a:t>r</a:t>
            </a:r>
            <a:r>
              <a:rPr lang="nl-BE" smtClean="0">
                <a:latin typeface="Courier New"/>
                <a:cs typeface="Courier New"/>
                <a:sym typeface="Mathematica3Mono"/>
              </a:rPr>
              <a:t>) configuraties zijn het</a:t>
            </a:r>
          </a:p>
          <a:p>
            <a:pPr lvl="0"/>
            <a:r>
              <a:rPr lang="nl-BE" smtClean="0">
                <a:latin typeface="Courier New"/>
                <a:cs typeface="Courier New"/>
                <a:sym typeface="Mathematica3Mono"/>
              </a:rPr>
              <a:t>   spiegelbeeld van zichzelf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p:cNvSpPr txBox="1">
            <a:spLocks/>
          </p:cNvSpPr>
          <p:nvPr/>
        </p:nvSpPr>
        <p:spPr>
          <a:xfrm>
            <a:off x="0" y="879004"/>
            <a:ext cx="9144000" cy="5978996"/>
          </a:xfrm>
          <a:prstGeom prst="rect">
            <a:avLst/>
          </a:prstGeom>
        </p:spPr>
        <p:txBody>
          <a:bodyPr vert="horz" lIns="91440" tIns="45720" rIns="91440" bIns="45720" rtlCol="0">
            <a:normAutofit/>
          </a:bodyPr>
          <a:lstStyle/>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12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chemeClr val="tx1"/>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rgbClr val="FF0000"/>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solidFill>
                <a:srgbClr val="FF0000"/>
              </a:solidFill>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rgbClr val="FF0000"/>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solidFill>
                <a:srgbClr val="FF0000"/>
              </a:solidFill>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rgbClr val="FF0000"/>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solidFill>
                <a:srgbClr val="FF0000"/>
              </a:solidFill>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400" b="1" i="0" u="none" strike="noStrike" kern="1200" cap="none" spc="0" normalizeH="0" baseline="0" noProof="0" smtClean="0">
              <a:ln>
                <a:noFill/>
              </a:ln>
              <a:solidFill>
                <a:srgbClr val="FF0000"/>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smtClean="0">
              <a:solidFill>
                <a:srgbClr val="FF0000"/>
              </a:solidFill>
              <a:latin typeface="Courier New"/>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nl-BE" sz="2100" b="1" i="0" u="none" strike="noStrike" kern="1200" cap="none" spc="0" normalizeH="0" baseline="0" noProof="0" smtClean="0">
              <a:ln>
                <a:noFill/>
              </a:ln>
              <a:solidFill>
                <a:srgbClr val="FF0000"/>
              </a:solidFill>
              <a:effectLst/>
              <a:uLnTx/>
              <a:uFillTx/>
              <a:latin typeface="Courier New"/>
              <a:ea typeface="+mn-ea"/>
              <a:cs typeface="Courier New"/>
              <a:sym typeface="Mathematica3Mono"/>
            </a:endParaRPr>
          </a:p>
          <a:p>
            <a:pPr marL="36360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nl-BE" sz="2400" b="1" noProof="0" smtClean="0">
              <a:solidFill>
                <a:srgbClr val="FF0000"/>
              </a:solidFill>
              <a:latin typeface="Courier New"/>
              <a:cs typeface="Courier New"/>
              <a:sym typeface="Mathematica3Mono"/>
            </a:endParaRP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nl-BE" sz="2400" b="1" noProof="0" smtClean="0">
                <a:latin typeface="Courier New"/>
                <a:cs typeface="Courier New"/>
                <a:sym typeface="Mathematica3Mono"/>
              </a:rPr>
              <a:t>de verzameling</a:t>
            </a:r>
            <a:r>
              <a:rPr kumimoji="0" lang="nl-BE" sz="2400" b="1" i="0" u="none" strike="noStrike" kern="1200" cap="none" spc="0" normalizeH="0" baseline="0" noProof="0" smtClean="0">
                <a:ln>
                  <a:noFill/>
                </a:ln>
                <a:effectLst/>
                <a:uLnTx/>
                <a:uFillTx/>
                <a:latin typeface="Courier New"/>
                <a:ea typeface="+mn-ea"/>
                <a:cs typeface="Courier New"/>
                <a:sym typeface="Mathematica3Mono"/>
              </a:rPr>
              <a:t> van</a:t>
            </a:r>
            <a:r>
              <a:rPr kumimoji="0" lang="nl-BE" sz="2400" b="1" i="0" u="none" strike="noStrike" kern="1200" cap="none" spc="0" normalizeH="0" noProof="0" smtClean="0">
                <a:ln>
                  <a:noFill/>
                </a:ln>
                <a:effectLst/>
                <a:uLnTx/>
                <a:uFillTx/>
                <a:latin typeface="Courier New"/>
                <a:ea typeface="+mn-ea"/>
                <a:cs typeface="Courier New"/>
                <a:sym typeface="Mathematica3Mono"/>
              </a:rPr>
              <a:t> nevenklassen,</a:t>
            </a: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nl-BE" sz="2400" b="1" baseline="0" smtClean="0">
                <a:latin typeface="Courier New"/>
                <a:cs typeface="Courier New"/>
                <a:sym typeface="Mathematica3Mono"/>
              </a:rPr>
              <a:t>        </a:t>
            </a:r>
          </a:p>
          <a:p>
            <a:pPr marL="36360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nl-BE" sz="2400" b="1" i="0" u="none" strike="noStrike" kern="1200" cap="none" spc="0" normalizeH="0" noProof="0" smtClean="0">
                <a:ln>
                  <a:noFill/>
                </a:ln>
                <a:effectLst/>
                <a:uLnTx/>
                <a:uFillTx/>
                <a:latin typeface="Courier New"/>
                <a:ea typeface="+mn-ea"/>
                <a:cs typeface="Courier New"/>
                <a:sym typeface="Mathematica3Mono"/>
              </a:rPr>
              <a:t>vormt een groep, de </a:t>
            </a:r>
            <a:r>
              <a:rPr kumimoji="0" lang="nl-BE" sz="2400" b="1" i="0" u="none" strike="noStrike" kern="1200" cap="none" spc="0" normalizeH="0" noProof="0" smtClean="0">
                <a:ln>
                  <a:noFill/>
                </a:ln>
                <a:solidFill>
                  <a:srgbClr val="FF0000"/>
                </a:solidFill>
                <a:effectLst/>
                <a:uLnTx/>
                <a:uFillTx/>
                <a:latin typeface="Courier New"/>
                <a:ea typeface="+mn-ea"/>
                <a:cs typeface="Courier New"/>
                <a:sym typeface="Mathematica3Mono"/>
              </a:rPr>
              <a:t>quotientgroep</a:t>
            </a:r>
            <a:r>
              <a:rPr kumimoji="0" lang="nl-BE" sz="2400" b="1" i="0" u="none" strike="noStrike" kern="1200" cap="none" spc="0" normalizeH="0" noProof="0" smtClean="0">
                <a:ln>
                  <a:noFill/>
                </a:ln>
                <a:effectLst/>
                <a:uLnTx/>
                <a:uFillTx/>
                <a:latin typeface="Courier New"/>
                <a:ea typeface="+mn-ea"/>
                <a:cs typeface="Courier New"/>
                <a:sym typeface="Mathematica3Mono"/>
              </a:rPr>
              <a:t>, hier C</a:t>
            </a:r>
            <a:r>
              <a:rPr kumimoji="0" lang="nl-BE" sz="2400" b="1" i="0" u="none" strike="noStrike" kern="1200" cap="none" spc="0" normalizeH="0" baseline="-25000" noProof="0" smtClean="0">
                <a:ln>
                  <a:noFill/>
                </a:ln>
                <a:effectLst/>
                <a:uLnTx/>
                <a:uFillTx/>
                <a:latin typeface="Courier New"/>
                <a:ea typeface="+mn-ea"/>
                <a:cs typeface="Courier New"/>
                <a:sym typeface="Mathematica3Mono"/>
              </a:rPr>
              <a:t>4</a:t>
            </a:r>
          </a:p>
        </p:txBody>
      </p:sp>
      <p:sp>
        <p:nvSpPr>
          <p:cNvPr id="5" name="Content Placeholder 4"/>
          <p:cNvSpPr>
            <a:spLocks noGrp="1"/>
          </p:cNvSpPr>
          <p:nvPr>
            <p:ph idx="1"/>
          </p:nvPr>
        </p:nvSpPr>
        <p:spPr>
          <a:xfrm>
            <a:off x="0" y="1019176"/>
            <a:ext cx="4630366" cy="5295900"/>
          </a:xfrm>
        </p:spPr>
        <p:txBody>
          <a:bodyPr/>
          <a:lstStyle/>
          <a:p>
            <a:pPr marL="288000" algn="ctr"/>
            <a:r>
              <a:rPr lang="nl-BE" smtClean="0">
                <a:latin typeface="Courier New"/>
                <a:cs typeface="Courier New"/>
                <a:sym typeface="Mathematica3Mono"/>
              </a:rPr>
              <a:t>G’=</a:t>
            </a:r>
            <a:r>
              <a:rPr lang="nl-BE" smtClean="0">
                <a:solidFill>
                  <a:srgbClr val="00B0F0"/>
                </a:solidFill>
                <a:sym typeface="Symbol"/>
              </a:rPr>
              <a:t>C</a:t>
            </a:r>
            <a:r>
              <a:rPr lang="nl-BE" baseline="-25000" smtClean="0">
                <a:solidFill>
                  <a:srgbClr val="00B0F0"/>
                </a:solidFill>
                <a:sym typeface="Symbol"/>
              </a:rPr>
              <a:t>3</a:t>
            </a:r>
            <a:r>
              <a:rPr lang="nl-BE" smtClean="0">
                <a:sym typeface="Symbol"/>
              </a:rPr>
              <a:t></a:t>
            </a:r>
            <a:r>
              <a:rPr lang="nl-BE" smtClean="0">
                <a:solidFill>
                  <a:srgbClr val="FF64F0"/>
                </a:solidFill>
                <a:sym typeface="Symbol"/>
              </a:rPr>
              <a:t>C</a:t>
            </a:r>
            <a:r>
              <a:rPr lang="nl-BE" baseline="-25000" smtClean="0">
                <a:solidFill>
                  <a:srgbClr val="FF64F0"/>
                </a:solidFill>
                <a:sym typeface="Symbol"/>
              </a:rPr>
              <a:t>4 </a:t>
            </a:r>
            <a:r>
              <a:rPr lang="nl-BE" baseline="-25000" smtClean="0">
                <a:sym typeface="Symbol"/>
              </a:rPr>
              <a:t>  </a:t>
            </a: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r>
              <a:rPr lang="nl-BE" smtClean="0">
                <a:latin typeface="Courier New"/>
                <a:cs typeface="Courier New"/>
                <a:sym typeface="Mathematica3Mono"/>
              </a:rPr>
              <a:t>G’/</a:t>
            </a:r>
            <a:r>
              <a:rPr lang="nl-BE" smtClean="0">
                <a:solidFill>
                  <a:srgbClr val="00B0F0"/>
                </a:solidFill>
                <a:sym typeface="Symbol"/>
              </a:rPr>
              <a:t>C</a:t>
            </a:r>
            <a:r>
              <a:rPr lang="nl-BE" baseline="-25000" smtClean="0">
                <a:solidFill>
                  <a:srgbClr val="00B0F0"/>
                </a:solidFill>
                <a:sym typeface="Symbol"/>
              </a:rPr>
              <a:t>3</a:t>
            </a:r>
            <a:r>
              <a:rPr lang="nl-BE" smtClean="0">
                <a:sym typeface="Symbol"/>
              </a:rPr>
              <a:t> (C</a:t>
            </a:r>
            <a:r>
              <a:rPr lang="nl-BE" baseline="-25000" smtClean="0">
                <a:sym typeface="Symbol"/>
              </a:rPr>
              <a:t>3</a:t>
            </a:r>
            <a:r>
              <a:rPr lang="nl-BE" smtClean="0">
                <a:sym typeface="Mathematica3Mono"/>
              </a:rPr>
              <a:t></a:t>
            </a:r>
            <a:r>
              <a:rPr lang="nl-BE" smtClean="0">
                <a:sym typeface="Symbol"/>
              </a:rPr>
              <a:t>G’)</a:t>
            </a:r>
            <a:r>
              <a:rPr lang="nl-BE" smtClean="0">
                <a:latin typeface="Courier New"/>
                <a:cs typeface="Courier New"/>
                <a:sym typeface="Mathematica3Mono"/>
              </a:rPr>
              <a:t> </a:t>
            </a:r>
          </a:p>
        </p:txBody>
      </p:sp>
      <p:sp>
        <p:nvSpPr>
          <p:cNvPr id="7" name="Content Placeholder 4"/>
          <p:cNvSpPr txBox="1">
            <a:spLocks/>
          </p:cNvSpPr>
          <p:nvPr/>
        </p:nvSpPr>
        <p:spPr>
          <a:xfrm>
            <a:off x="4476750" y="1019176"/>
            <a:ext cx="4667253" cy="5295900"/>
          </a:xfrm>
          <a:prstGeom prst="rect">
            <a:avLst/>
          </a:prstGeom>
        </p:spPr>
        <p:txBody>
          <a:bodyPr vert="horz" lIns="91440" tIns="45720" rIns="91440" bIns="45720" rtlCol="0">
            <a:normAutofit/>
          </a:bodyPr>
          <a:lstStyle/>
          <a:p>
            <a:pPr marL="288000" algn="ctr"/>
            <a:r>
              <a:rPr lang="nl-BE" sz="2400" b="1" smtClean="0">
                <a:latin typeface="Courier New" pitchFamily="49" charset="0"/>
                <a:cs typeface="Courier New" pitchFamily="49" charset="0"/>
                <a:sym typeface="Mathematica3Mono"/>
              </a:rPr>
              <a:t>G”=</a:t>
            </a: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r>
              <a:rPr lang="nl-BE" sz="2400" b="1" smtClean="0">
                <a:latin typeface="Mathematica3Mono" pitchFamily="2" charset="2"/>
                <a:cs typeface="Courier New" pitchFamily="49" charset="0"/>
                <a:sym typeface="Mathematica5Mono"/>
              </a:rPr>
              <a:t></a:t>
            </a:r>
            <a:r>
              <a:rPr lang="nl-BE" sz="2400" b="1" smtClean="0">
                <a:solidFill>
                  <a:schemeClr val="tx2"/>
                </a:solidFill>
                <a:latin typeface="Courier New" pitchFamily="49" charset="0"/>
                <a:cs typeface="Courier New" pitchFamily="49" charset="0"/>
                <a:sym typeface="Symbol"/>
              </a:rPr>
              <a:t>C</a:t>
            </a:r>
            <a:r>
              <a:rPr lang="nl-BE" sz="2400" b="1" baseline="-25000" smtClean="0">
                <a:solidFill>
                  <a:schemeClr val="tx2"/>
                </a:solidFill>
                <a:latin typeface="Courier New" pitchFamily="49" charset="0"/>
                <a:cs typeface="Courier New" pitchFamily="49" charset="0"/>
                <a:sym typeface="Symbol"/>
              </a:rPr>
              <a:t>4</a:t>
            </a: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r>
              <a:rPr lang="nl-BE" sz="2400" b="1" smtClean="0">
                <a:latin typeface="Courier New" pitchFamily="49" charset="0"/>
                <a:cs typeface="Courier New" pitchFamily="49" charset="0"/>
                <a:sym typeface="Mathematica3Mono"/>
              </a:rPr>
              <a:t>G”/</a:t>
            </a: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r>
              <a:rPr lang="nl-BE" sz="2400" b="1" smtClean="0">
                <a:latin typeface="Courier New" pitchFamily="49" charset="0"/>
                <a:cs typeface="Courier New" pitchFamily="49" charset="0"/>
                <a:sym typeface="Symbol"/>
              </a:rPr>
              <a:t> (C</a:t>
            </a:r>
            <a:r>
              <a:rPr lang="nl-BE" sz="2400" b="1" baseline="-25000" smtClean="0">
                <a:latin typeface="Courier New" pitchFamily="49" charset="0"/>
                <a:cs typeface="Courier New" pitchFamily="49" charset="0"/>
                <a:sym typeface="Symbol"/>
              </a:rPr>
              <a:t>3</a:t>
            </a:r>
            <a:r>
              <a:rPr lang="nl-BE" sz="2400" b="1" smtClean="0">
                <a:latin typeface="Courier New" pitchFamily="49" charset="0"/>
                <a:cs typeface="Courier New" pitchFamily="49" charset="0"/>
                <a:sym typeface="Mathematica3Mono"/>
              </a:rPr>
              <a:t></a:t>
            </a:r>
            <a:r>
              <a:rPr lang="nl-BE" sz="2400" b="1" smtClean="0">
                <a:latin typeface="Courier New" pitchFamily="49" charset="0"/>
                <a:cs typeface="Courier New" pitchFamily="49" charset="0"/>
                <a:sym typeface="Symbol"/>
              </a:rPr>
              <a:t>G”)</a:t>
            </a:r>
            <a:endParaRPr lang="nl-BE" sz="2400" b="1" smtClean="0">
              <a:solidFill>
                <a:schemeClr val="tx2"/>
              </a:solidFill>
              <a:latin typeface="Courier New" pitchFamily="49" charset="0"/>
              <a:cs typeface="Courier New" pitchFamily="49" charset="0"/>
              <a:sym typeface="Mathematica3Mono"/>
            </a:endParaRPr>
          </a:p>
          <a:p>
            <a:pPr marL="288000" algn="ctr"/>
            <a:endParaRPr kumimoji="0" lang="nl-BE" sz="2400" b="1" i="0" u="none" strike="noStrike" kern="1200" cap="none" spc="0" normalizeH="0" baseline="0" noProof="0" smtClean="0">
              <a:ln>
                <a:noFill/>
              </a:ln>
              <a:solidFill>
                <a:schemeClr val="tx2"/>
              </a:solidFill>
              <a:effectLst/>
              <a:uLnTx/>
              <a:uFillTx/>
              <a:latin typeface="Courier New" pitchFamily="49" charset="0"/>
              <a:cs typeface="Courier New" pitchFamily="49" charset="0"/>
              <a:sym typeface="Mathematica3Mono"/>
            </a:endParaRPr>
          </a:p>
        </p:txBody>
      </p:sp>
      <p:sp>
        <p:nvSpPr>
          <p:cNvPr id="4" name="Title 3"/>
          <p:cNvSpPr>
            <a:spLocks noGrp="1"/>
          </p:cNvSpPr>
          <p:nvPr>
            <p:ph type="title"/>
          </p:nvPr>
        </p:nvSpPr>
        <p:spPr/>
        <p:txBody>
          <a:bodyPr/>
          <a:lstStyle/>
          <a:p>
            <a:r>
              <a:rPr lang="nl-BE" smtClean="0"/>
              <a:t>3.8 Quotientgroepen</a:t>
            </a:r>
            <a:endParaRPr lang="nl-BE"/>
          </a:p>
        </p:txBody>
      </p:sp>
      <p:pic>
        <p:nvPicPr>
          <p:cNvPr id="12" name="Picture 3"/>
          <p:cNvPicPr>
            <a:picLocks noChangeAspect="1" noChangeArrowheads="1"/>
          </p:cNvPicPr>
          <p:nvPr/>
        </p:nvPicPr>
        <p:blipFill>
          <a:blip r:embed="rId3" cstate="print"/>
          <a:srcRect/>
          <a:stretch>
            <a:fillRect/>
          </a:stretch>
        </p:blipFill>
        <p:spPr bwMode="auto">
          <a:xfrm>
            <a:off x="4705350" y="1576387"/>
            <a:ext cx="4219575" cy="374526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76400" y="1576800"/>
            <a:ext cx="4219200" cy="37546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7512681" y="5865711"/>
            <a:ext cx="1601786" cy="765386"/>
          </a:xfrm>
          <a:prstGeom prst="rect">
            <a:avLst/>
          </a:prstGeom>
          <a:noFill/>
          <a:ln w="9525">
            <a:noFill/>
            <a:miter lim="800000"/>
            <a:headEnd/>
            <a:tailEnd/>
          </a:ln>
        </p:spPr>
      </p:pic>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om </a:t>
            </a:r>
            <a:r>
              <a:rPr lang="nl-BE" smtClean="0">
                <a:solidFill>
                  <a:srgbClr val="FF0000"/>
                </a:solidFill>
                <a:latin typeface="Courier New"/>
                <a:cs typeface="Courier New"/>
                <a:sym typeface="Mathematica3Mono"/>
              </a:rPr>
              <a:t>meer gedetailleerde informatie </a:t>
            </a:r>
            <a:r>
              <a:rPr lang="nl-BE" smtClean="0">
                <a:latin typeface="Courier New"/>
                <a:cs typeface="Courier New"/>
                <a:sym typeface="Mathematica3Mono"/>
              </a:rPr>
              <a:t>uit de cykelindex te bekomen, kan men elke variabele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Wingdings"/>
              </a:rPr>
              <a:t></a:t>
            </a:r>
            <a:r>
              <a:rPr lang="nl-BE" smtClean="0">
                <a:latin typeface="Courier New"/>
                <a:cs typeface="Courier New"/>
                <a:sym typeface="Mathematica3Mono"/>
              </a:rPr>
              <a:t>,</a:t>
            </a:r>
            <a:r>
              <a:rPr lang="nl-BE" sz="1200" smtClean="0">
                <a:latin typeface="Courier New"/>
                <a:cs typeface="Courier New"/>
                <a:sym typeface="Mathematica3Mono"/>
              </a:rPr>
              <a:t> </a:t>
            </a:r>
            <a:r>
              <a:rPr lang="nl-BE" smtClean="0">
                <a:latin typeface="Courier New"/>
                <a:cs typeface="Courier New"/>
                <a:sym typeface="Mathematica3Mono"/>
              </a:rPr>
              <a:t>… vervangen door een som van de corresponderende machten (1, 2, 3,</a:t>
            </a:r>
            <a:r>
              <a:rPr lang="nl-BE" sz="1200" smtClean="0">
                <a:latin typeface="Courier New"/>
                <a:cs typeface="Courier New"/>
                <a:sym typeface="Mathematica3Mono"/>
              </a:rPr>
              <a:t> </a:t>
            </a:r>
            <a:r>
              <a:rPr lang="nl-BE" smtClean="0">
                <a:latin typeface="Courier New"/>
                <a:cs typeface="Courier New"/>
                <a:sym typeface="Mathematica3Mono"/>
              </a:rPr>
              <a:t>…) van </a:t>
            </a:r>
            <a:r>
              <a:rPr lang="nl-BE" smtClean="0">
                <a:solidFill>
                  <a:srgbClr val="FF0000"/>
                </a:solidFill>
                <a:latin typeface="Courier New"/>
                <a:cs typeface="Courier New"/>
                <a:sym typeface="Mathematica3Mono"/>
              </a:rPr>
              <a:t>mn andere variabelen</a:t>
            </a:r>
            <a:r>
              <a:rPr lang="nl-BE" smtClean="0">
                <a:latin typeface="Courier New"/>
                <a:cs typeface="Courier New"/>
                <a:sym typeface="Mathematica3Mono"/>
              </a:rPr>
              <a:t>, bijvoorbeeld </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 en </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p>
          <a:p>
            <a:pPr algn="ctr">
              <a:spcBef>
                <a:spcPts val="800"/>
              </a:spcBef>
              <a:spcAft>
                <a:spcPts val="400"/>
              </a:spcAft>
            </a:pPr>
            <a:r>
              <a:rPr lang="nl-BE" smtClean="0">
                <a:latin typeface="Courier New"/>
                <a:cs typeface="Courier New"/>
                <a:sym typeface="Symbol"/>
              </a:rPr>
              <a:t></a:t>
            </a:r>
            <a:endParaRPr lang="nl-BE" smtClean="0">
              <a:latin typeface="Courier New"/>
              <a:cs typeface="Courier New"/>
              <a:sym typeface="Mathematica3Mono"/>
            </a:endParaRPr>
          </a:p>
          <a:p>
            <a:pPr lvl="0" algn="ctr"/>
            <a:r>
              <a:rPr lang="nl-BE" smtClean="0">
                <a:latin typeface="Courier New"/>
                <a:cs typeface="Courier New"/>
                <a:sym typeface="Mathematica3Mono"/>
              </a:rPr>
              <a:t>¼((</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latin typeface="Courier New"/>
                <a:cs typeface="Courier New"/>
                <a:sym typeface="Wingdings"/>
              </a:rPr>
              <a:t>) =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Wingdings"/>
              </a:rPr>
              <a:t>4</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1</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1</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p>
          <a:p>
            <a:pPr algn="ctr"/>
            <a:endParaRPr lang="nl-BE" sz="1200" smtClean="0">
              <a:latin typeface="Courier New"/>
              <a:cs typeface="Courier New"/>
              <a:sym typeface="Mathematica3Mono"/>
            </a:endParaRPr>
          </a:p>
          <a:p>
            <a:pPr algn="ctr"/>
            <a:r>
              <a:rPr lang="nl-BE" sz="1200" smtClean="0">
                <a:latin typeface="Courier New"/>
                <a:cs typeface="Courier New"/>
                <a:sym typeface="Mathematica3Mono"/>
              </a:rPr>
              <a:t>vervanging door </a:t>
            </a:r>
            <a:r>
              <a:rPr lang="nl-BE" sz="1200" smtClean="0">
                <a:solidFill>
                  <a:srgbClr val="FF0000"/>
                </a:solidFill>
                <a:latin typeface="Courier New"/>
                <a:cs typeface="Courier New"/>
                <a:sym typeface="Mathematica3Mono"/>
              </a:rPr>
              <a:t>R</a:t>
            </a:r>
            <a:r>
              <a:rPr lang="nl-BE" sz="1200" smtClean="0">
                <a:latin typeface="Courier New"/>
                <a:cs typeface="Courier New"/>
                <a:sym typeface="Mathematica3Mono"/>
              </a:rPr>
              <a:t>, </a:t>
            </a:r>
            <a:r>
              <a:rPr lang="nl-BE" sz="1200" smtClean="0">
                <a:solidFill>
                  <a:srgbClr val="73FF27"/>
                </a:solidFill>
                <a:latin typeface="Courier New"/>
                <a:cs typeface="Courier New"/>
                <a:sym typeface="Mathematica3Mono"/>
              </a:rPr>
              <a:t>G</a:t>
            </a:r>
            <a:r>
              <a:rPr lang="nl-BE" sz="1200" smtClean="0">
                <a:latin typeface="Courier New"/>
                <a:cs typeface="Courier New"/>
                <a:sym typeface="Mathematica3Mono"/>
              </a:rPr>
              <a:t> en </a:t>
            </a:r>
            <a:r>
              <a:rPr lang="nl-BE" sz="1200" smtClean="0">
                <a:solidFill>
                  <a:srgbClr val="0070C0"/>
                </a:solidFill>
                <a:latin typeface="Courier New"/>
                <a:cs typeface="Courier New"/>
                <a:sym typeface="Mathematica3Mono"/>
              </a:rPr>
              <a:t>B</a:t>
            </a:r>
            <a:r>
              <a:rPr lang="nl-BE" sz="1200" smtClean="0">
                <a:latin typeface="Courier New"/>
                <a:cs typeface="Courier New"/>
                <a:sym typeface="Mathematica3Mono"/>
              </a:rPr>
              <a:t>,</a:t>
            </a:r>
            <a:endParaRPr lang="nl-BE" sz="1200" smtClean="0">
              <a:solidFill>
                <a:srgbClr val="0070C0"/>
              </a:solidFill>
              <a:latin typeface="Courier New"/>
              <a:cs typeface="Courier New"/>
              <a:sym typeface="Mathematica3Mono"/>
            </a:endParaRPr>
          </a:p>
          <a:p>
            <a:pPr algn="ctr"/>
            <a:r>
              <a:rPr lang="nl-BE" sz="1200" smtClean="0">
                <a:latin typeface="Courier New"/>
                <a:cs typeface="Courier New"/>
                <a:sym typeface="Mathematica3Mono"/>
              </a:rPr>
              <a:t>of door </a:t>
            </a:r>
            <a:r>
              <a:rPr lang="nl-BE" sz="1200" smtClean="0">
                <a:solidFill>
                  <a:srgbClr val="FF0000"/>
                </a:solidFill>
                <a:latin typeface="Courier New"/>
                <a:cs typeface="Courier New"/>
                <a:sym typeface="Mathematica3Mono"/>
              </a:rPr>
              <a:t>R</a:t>
            </a:r>
            <a:r>
              <a:rPr lang="nl-BE" sz="1200" smtClean="0">
                <a:latin typeface="Courier New"/>
                <a:cs typeface="Courier New"/>
                <a:sym typeface="Mathematica3Mono"/>
              </a:rPr>
              <a:t>, </a:t>
            </a:r>
            <a:r>
              <a:rPr lang="nl-BE" sz="1200" smtClean="0">
                <a:solidFill>
                  <a:srgbClr val="73FF27"/>
                </a:solidFill>
                <a:latin typeface="Courier New"/>
                <a:cs typeface="Courier New"/>
                <a:sym typeface="Mathematica3Mono"/>
              </a:rPr>
              <a:t>G</a:t>
            </a:r>
            <a:r>
              <a:rPr lang="nl-BE" sz="1200" smtClean="0">
                <a:latin typeface="Courier New"/>
                <a:cs typeface="Courier New"/>
                <a:sym typeface="Mathematica3Mono"/>
              </a:rPr>
              <a:t>, </a:t>
            </a:r>
            <a:r>
              <a:rPr lang="nl-BE" sz="1200" smtClean="0">
                <a:solidFill>
                  <a:srgbClr val="0070C0"/>
                </a:solidFill>
                <a:latin typeface="Courier New"/>
                <a:cs typeface="Courier New"/>
                <a:sym typeface="Mathematica3Mono"/>
              </a:rPr>
              <a:t>B </a:t>
            </a:r>
            <a:r>
              <a:rPr lang="nl-BE" sz="1200" smtClean="0">
                <a:latin typeface="Courier New"/>
                <a:cs typeface="Courier New"/>
                <a:sym typeface="Mathematica3Mono"/>
              </a:rPr>
              <a:t>en </a:t>
            </a:r>
            <a:r>
              <a:rPr lang="nl-BE" sz="1200" smtClean="0">
                <a:solidFill>
                  <a:srgbClr val="FFC000"/>
                </a:solidFill>
                <a:latin typeface="Courier New"/>
                <a:cs typeface="Courier New"/>
                <a:sym typeface="Mathematica3Mono"/>
              </a:rPr>
              <a:t>Y </a:t>
            </a:r>
            <a:r>
              <a:rPr lang="nl-BE" sz="1200" smtClean="0">
                <a:latin typeface="Courier New"/>
                <a:cs typeface="Courier New"/>
                <a:sym typeface="Mathematica3Mono"/>
              </a:rPr>
              <a:t>is eveneens relevant</a:t>
            </a:r>
          </a:p>
          <a:p>
            <a:pPr algn="ctr"/>
            <a:endParaRPr lang="nl-BE" sz="1200" smtClean="0">
              <a:latin typeface="Courier New"/>
              <a:cs typeface="Courier New"/>
              <a:sym typeface="Mathematica3Mono"/>
            </a:endParaRPr>
          </a:p>
          <a:p>
            <a:r>
              <a:rPr lang="nl-BE" smtClean="0">
                <a:latin typeface="Courier New"/>
                <a:cs typeface="Courier New"/>
                <a:sym typeface="Mathematica3Mono"/>
              </a:rPr>
              <a:t>de coëfficiënt van de term in</a:t>
            </a:r>
            <a:r>
              <a:rPr lang="nl-BE" smtClean="0">
                <a:solidFill>
                  <a:srgbClr val="FF0000"/>
                </a:solidFill>
                <a:latin typeface="Courier New"/>
                <a:cs typeface="Courier New"/>
                <a:sym typeface="Mathematica3Mono"/>
              </a:rPr>
              <a:t> R</a:t>
            </a:r>
            <a:r>
              <a:rPr lang="nl-BE" baseline="30000" smtClean="0">
                <a:solidFill>
                  <a:srgbClr val="FF0000"/>
                </a:solidFill>
                <a:latin typeface="Courier New"/>
                <a:cs typeface="Courier New"/>
                <a:sym typeface="Mathematica3Mono"/>
              </a:rPr>
              <a:t>r</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g</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Mathematica3Mono"/>
              </a:rPr>
              <a:t>b</a:t>
            </a:r>
            <a:r>
              <a:rPr lang="nl-BE" smtClean="0">
                <a:solidFill>
                  <a:srgbClr val="FFC000"/>
                </a:solidFill>
                <a:latin typeface="Courier New"/>
                <a:cs typeface="Courier New"/>
                <a:sym typeface="Mathematica3Mono"/>
              </a:rPr>
              <a:t>Y</a:t>
            </a:r>
            <a:r>
              <a:rPr lang="nl-BE" baseline="30000" smtClean="0">
                <a:solidFill>
                  <a:srgbClr val="FFC000"/>
                </a:solidFill>
                <a:latin typeface="Courier New"/>
                <a:cs typeface="Courier New"/>
                <a:sym typeface="Mathematica3Mono"/>
              </a:rPr>
              <a:t>y</a:t>
            </a:r>
            <a:r>
              <a:rPr lang="nl-BE" smtClean="0">
                <a:latin typeface="Courier New"/>
                <a:cs typeface="Courier New"/>
                <a:sym typeface="Mathematica3Mono"/>
              </a:rPr>
              <a:t>…</a:t>
            </a:r>
            <a:r>
              <a:rPr lang="nl-BE" smtClean="0">
                <a:solidFill>
                  <a:srgbClr val="FFC000"/>
                </a:solidFill>
                <a:latin typeface="Courier New"/>
                <a:cs typeface="Courier New"/>
                <a:sym typeface="Mathematica3Mono"/>
              </a:rPr>
              <a:t> </a:t>
            </a:r>
            <a:r>
              <a:rPr lang="nl-BE" smtClean="0">
                <a:latin typeface="Courier New"/>
                <a:cs typeface="Courier New"/>
                <a:sym typeface="Mathematica3Mono"/>
              </a:rPr>
              <a:t>levert het aantal diverse configuraties op waarbij de kleuren </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smtClean="0">
                <a:solidFill>
                  <a:srgbClr val="FFC000"/>
                </a:solidFill>
                <a:latin typeface="Courier New"/>
                <a:cs typeface="Courier New"/>
                <a:sym typeface="Mathematica3Mono"/>
              </a:rPr>
              <a:t>Y</a:t>
            </a:r>
            <a:r>
              <a:rPr lang="nl-BE" smtClean="0">
                <a:latin typeface="Courier New"/>
                <a:cs typeface="Courier New"/>
                <a:sym typeface="Mathematica3Mono"/>
              </a:rPr>
              <a:t>,… respectievelijk </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smtClean="0">
                <a:solidFill>
                  <a:srgbClr val="FFC000"/>
                </a:solidFill>
                <a:latin typeface="Courier New"/>
                <a:cs typeface="Courier New"/>
                <a:sym typeface="Mathematica3Mono"/>
              </a:rPr>
              <a:t>y</a:t>
            </a:r>
            <a:r>
              <a:rPr lang="nl-BE" smtClean="0">
                <a:latin typeface="Courier New"/>
                <a:cs typeface="Courier New"/>
                <a:sym typeface="Mathematica3Mono"/>
              </a:rPr>
              <a:t>,…</a:t>
            </a:r>
            <a:r>
              <a:rPr lang="nl-BE" smtClean="0">
                <a:solidFill>
                  <a:srgbClr val="FFC000"/>
                </a:solidFill>
                <a:latin typeface="Courier New"/>
                <a:cs typeface="Courier New"/>
                <a:sym typeface="Mathematica3Mono"/>
              </a:rPr>
              <a:t> </a:t>
            </a:r>
            <a:r>
              <a:rPr lang="nl-BE" smtClean="0">
                <a:latin typeface="Courier New"/>
                <a:cs typeface="Courier New"/>
                <a:sym typeface="Mathematica3Mono"/>
              </a:rPr>
              <a:t>keer gebruikt worden</a:t>
            </a:r>
          </a:p>
          <a:p>
            <a:r>
              <a:rPr lang="nl-BE" smtClean="0">
                <a:latin typeface="Courier New"/>
                <a:cs typeface="Courier New"/>
                <a:sym typeface="Mathematica3Mono"/>
              </a:rPr>
              <a:t>zo zijn er hier precies 2 configuraties</a:t>
            </a:r>
          </a:p>
          <a:p>
            <a:r>
              <a:rPr lang="nl-BE" smtClean="0">
                <a:latin typeface="Courier New"/>
                <a:cs typeface="Courier New"/>
                <a:sym typeface="Mathematica3Mono"/>
              </a:rPr>
              <a:t>waarbij 2 kleuren elk 2 maal voorkomen</a:t>
            </a:r>
          </a:p>
          <a:p>
            <a:endParaRPr lang="nl-BE" smtClean="0">
              <a:latin typeface="Courier New"/>
              <a:cs typeface="Courier New"/>
              <a:sym typeface="Mathematica3Mono"/>
            </a:endParaRPr>
          </a:p>
          <a:p>
            <a:endParaRPr lang="nl-BE" smtClean="0">
              <a:latin typeface="Courier New"/>
              <a:cs typeface="Courier New"/>
              <a:sym typeface="Mathematica3Mono"/>
            </a:endParaRPr>
          </a:p>
        </p:txBody>
      </p:sp>
      <p:sp>
        <p:nvSpPr>
          <p:cNvPr id="7" name="TextBox 6"/>
          <p:cNvSpPr txBox="1"/>
          <p:nvPr/>
        </p:nvSpPr>
        <p:spPr>
          <a:xfrm>
            <a:off x="2674168" y="3784913"/>
            <a:ext cx="4326826" cy="584775"/>
          </a:xfrm>
          <a:prstGeom prst="rect">
            <a:avLst/>
          </a:prstGeom>
          <a:noFill/>
        </p:spPr>
        <p:txBody>
          <a:bodyPr wrap="none" rtlCol="0">
            <a:spAutoFit/>
          </a:bodyPr>
          <a:lstStyle/>
          <a:p>
            <a:r>
              <a:rPr lang="nl-BE" sz="3200" smtClean="0">
                <a:latin typeface="Eras Light ITC" pitchFamily="34" charset="0"/>
              </a:rPr>
              <a:t>[                                     ]</a:t>
            </a:r>
            <a:endParaRPr lang="nl-BE" sz="3200">
              <a:latin typeface="Eras Light ITC" pitchFamily="34" charset="0"/>
            </a:endParaRPr>
          </a:p>
        </p:txBody>
      </p:sp>
      <p:sp>
        <p:nvSpPr>
          <p:cNvPr id="4" name="Title 3"/>
          <p:cNvSpPr>
            <a:spLocks noGrp="1"/>
          </p:cNvSpPr>
          <p:nvPr>
            <p:ph type="title"/>
          </p:nvPr>
        </p:nvSpPr>
        <p:spPr/>
        <p:txBody>
          <a:bodyPr/>
          <a:lstStyle/>
          <a:p>
            <a:r>
              <a:rPr lang="nl-BE" smtClean="0"/>
              <a:t>3.11.3 Kleuren van een vierkant</a:t>
            </a:r>
            <a:endParaRPr lang="nl-BE"/>
          </a:p>
        </p:txBody>
      </p:sp>
      <p:cxnSp>
        <p:nvCxnSpPr>
          <p:cNvPr id="8" name="Straight Arrow Connector 7"/>
          <p:cNvCxnSpPr/>
          <p:nvPr/>
        </p:nvCxnSpPr>
        <p:spPr>
          <a:xfrm rot="10800000" flipV="1">
            <a:off x="4931570" y="3518150"/>
            <a:ext cx="3348037" cy="2557462"/>
          </a:xfrm>
          <a:prstGeom prst="curvedConnector3">
            <a:avLst>
              <a:gd name="adj1" fmla="val 50000"/>
            </a:avLst>
          </a:prstGeom>
          <a:ln w="50800">
            <a:solidFill>
              <a:schemeClr val="accent1">
                <a:shade val="95000"/>
                <a:satMod val="105000"/>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32940" y="2904130"/>
            <a:ext cx="3252814" cy="276999"/>
          </a:xfrm>
          <a:prstGeom prst="rect">
            <a:avLst/>
          </a:prstGeom>
          <a:noFill/>
        </p:spPr>
        <p:txBody>
          <a:bodyPr wrap="none" rtlCol="0">
            <a:spAutoFit/>
          </a:bodyPr>
          <a:lstStyle/>
          <a:p>
            <a:r>
              <a:rPr lang="nl-BE" sz="1200" b="1" smtClean="0">
                <a:latin typeface="Courier New" pitchFamily="49" charset="0"/>
                <a:cs typeface="Courier New" pitchFamily="49" charset="0"/>
              </a:rPr>
              <a:t>enkel rotaties, geen spiegelingen</a:t>
            </a:r>
            <a:endParaRPr lang="nl-BE" sz="12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3.11.3 Kleuren van een vierkant</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indien men </a:t>
            </a:r>
            <a:r>
              <a:rPr lang="nl-BE" smtClean="0">
                <a:solidFill>
                  <a:srgbClr val="FF0000"/>
                </a:solidFill>
                <a:latin typeface="Courier New"/>
                <a:cs typeface="Courier New"/>
                <a:sym typeface="Mathematica3Mono"/>
              </a:rPr>
              <a:t>behalve met rotaties ook met spiegelingen </a:t>
            </a:r>
            <a:r>
              <a:rPr lang="nl-BE" smtClean="0">
                <a:latin typeface="Courier New"/>
                <a:cs typeface="Courier New"/>
                <a:sym typeface="Mathematica3Mono"/>
              </a:rPr>
              <a:t>rekening houdt, dan kan het aantal configuraties, waarbij 2 kleuren elk 2 maal gebruikt worden, achterhaald worden via de 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Mathematica3Mono"/>
              </a:rPr>
              <a:t> in</a:t>
            </a:r>
          </a:p>
          <a:p>
            <a:pPr lvl="0"/>
            <a:endParaRPr lang="nl-BE" smtClean="0">
              <a:latin typeface="Courier New"/>
              <a:cs typeface="Courier New"/>
              <a:sym typeface="Mathematica3Mono"/>
            </a:endParaRPr>
          </a:p>
          <a:p>
            <a:pPr lvl="0"/>
            <a:r>
              <a:rPr lang="nl-BE" smtClean="0">
                <a:latin typeface="Courier New"/>
                <a:cs typeface="Courier New"/>
                <a:sym typeface="Mathematica3Mono"/>
              </a:rPr>
              <a:t>⅛((</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Wingdings"/>
              </a:rPr>
              <a:t> </a:t>
            </a:r>
            <a:r>
              <a:rPr lang="nl-BE" smtClean="0">
                <a:latin typeface="Courier New"/>
                <a:cs typeface="Courier New"/>
                <a:sym typeface="Mathematica3Mono"/>
              </a:rPr>
              <a:t>+ 2(</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latin typeface="Courier New"/>
                <a:cs typeface="Courier New"/>
                <a:sym typeface="Wingdings"/>
              </a:rPr>
              <a:t>)</a:t>
            </a:r>
          </a:p>
          <a:p>
            <a:r>
              <a:rPr lang="nl-BE" smtClean="0">
                <a:latin typeface="Courier New"/>
                <a:cs typeface="Courier New"/>
                <a:sym typeface="Wingdings"/>
              </a:rPr>
              <a:t>= </a:t>
            </a:r>
            <a:r>
              <a:rPr lang="nl-BE" smtClean="0">
                <a:latin typeface="Courier New"/>
                <a:cs typeface="Courier New"/>
                <a:sym typeface="Mathematica3Mono"/>
              </a:rPr>
              <a:t>⅛(…</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+ 2</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endParaRPr lang="nl-BE" smtClean="0">
              <a:latin typeface="Courier New"/>
              <a:cs typeface="Courier New"/>
              <a:sym typeface="Wingdings"/>
            </a:endParaRPr>
          </a:p>
          <a:p>
            <a:endParaRPr lang="nl-BE" smtClean="0">
              <a:latin typeface="Courier New"/>
              <a:cs typeface="Courier New"/>
              <a:sym typeface="Wingdings"/>
            </a:endParaRPr>
          </a:p>
          <a:p>
            <a:r>
              <a:rPr lang="nl-BE" smtClean="0">
                <a:latin typeface="Courier New"/>
                <a:cs typeface="Courier New"/>
                <a:sym typeface="Symbol"/>
              </a:rPr>
              <a:t> </a:t>
            </a:r>
            <a:r>
              <a:rPr lang="nl-BE" smtClean="0">
                <a:latin typeface="Courier New"/>
                <a:cs typeface="Courier New"/>
                <a:sym typeface="Wingdings"/>
              </a:rPr>
              <a:t>de 2 configuraties,         ,die overbleven na het toepassen van rotaties, kunnen ook door een bijkomende spiegeling niet op elkaar afgebeeld worden, maar zijn het spiegelbeeld van zichzelf</a:t>
            </a:r>
          </a:p>
          <a:p>
            <a:endParaRPr lang="nl-BE" smtClean="0">
              <a:latin typeface="Courier New"/>
              <a:cs typeface="Courier New"/>
              <a:sym typeface="Wingdings"/>
            </a:endParaRPr>
          </a:p>
          <a:p>
            <a:pPr lvl="0"/>
            <a:endParaRPr lang="nl-BE" smtClean="0">
              <a:latin typeface="Courier New"/>
              <a:cs typeface="Courier New"/>
              <a:sym typeface="Wingdings"/>
            </a:endParaRPr>
          </a:p>
          <a:p>
            <a:endParaRPr lang="nl-BE" smtClean="0">
              <a:latin typeface="Courier New"/>
              <a:cs typeface="Courier New"/>
              <a:sym typeface="Mathematica3Mono"/>
            </a:endParaRPr>
          </a:p>
        </p:txBody>
      </p:sp>
      <p:pic>
        <p:nvPicPr>
          <p:cNvPr id="6" name="Picture 2"/>
          <p:cNvPicPr>
            <a:picLocks noChangeAspect="1" noChangeArrowheads="1"/>
          </p:cNvPicPr>
          <p:nvPr/>
        </p:nvPicPr>
        <p:blipFill>
          <a:blip r:embed="rId3" cstate="print"/>
          <a:srcRect/>
          <a:stretch>
            <a:fillRect/>
          </a:stretch>
        </p:blipFill>
        <p:spPr bwMode="auto">
          <a:xfrm>
            <a:off x="4427984" y="4520540"/>
            <a:ext cx="1601786" cy="765386"/>
          </a:xfrm>
          <a:prstGeom prst="rect">
            <a:avLst/>
          </a:prstGeom>
          <a:noFill/>
          <a:ln w="9525">
            <a:noFill/>
            <a:miter lim="800000"/>
            <a:headEnd/>
            <a:tailEnd/>
          </a:ln>
        </p:spPr>
      </p:pic>
      <p:grpSp>
        <p:nvGrpSpPr>
          <p:cNvPr id="2" name="Group 10"/>
          <p:cNvGrpSpPr/>
          <p:nvPr/>
        </p:nvGrpSpPr>
        <p:grpSpPr>
          <a:xfrm>
            <a:off x="7365461" y="3403404"/>
            <a:ext cx="1225685" cy="330740"/>
            <a:chOff x="7365461" y="2663759"/>
            <a:chExt cx="1225685" cy="330740"/>
          </a:xfrm>
        </p:grpSpPr>
        <p:cxnSp>
          <p:nvCxnSpPr>
            <p:cNvPr id="8" name="Straight Connector 7"/>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cstate="print"/>
          <a:srcRect/>
          <a:stretch>
            <a:fillRect/>
          </a:stretch>
        </p:blipFill>
        <p:spPr bwMode="auto">
          <a:xfrm>
            <a:off x="232503" y="2984264"/>
            <a:ext cx="1971675" cy="1628775"/>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227740" y="4650024"/>
            <a:ext cx="1981200" cy="1695450"/>
          </a:xfrm>
          <a:prstGeom prst="rect">
            <a:avLst/>
          </a:prstGeom>
          <a:noFill/>
          <a:ln w="9525">
            <a:noFill/>
            <a:miter lim="800000"/>
            <a:headEnd/>
            <a:tailEnd/>
          </a:ln>
        </p:spPr>
      </p:pic>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ook hier worden eerst </a:t>
            </a:r>
            <a:r>
              <a:rPr lang="nl-BE" smtClean="0">
                <a:solidFill>
                  <a:srgbClr val="FF0000"/>
                </a:solidFill>
                <a:latin typeface="Courier New"/>
                <a:cs typeface="Courier New"/>
                <a:sym typeface="Mathematica3Mono"/>
              </a:rPr>
              <a:t>enkel rotaties </a:t>
            </a:r>
            <a:r>
              <a:rPr lang="nl-BE" smtClean="0">
                <a:latin typeface="Courier New"/>
                <a:cs typeface="Courier New"/>
                <a:sym typeface="Mathematica3Mono"/>
              </a:rPr>
              <a:t>beschouwd</a:t>
            </a:r>
          </a:p>
          <a:p>
            <a:endParaRPr lang="nl-BE" sz="1200" smtClean="0">
              <a:latin typeface="Courier New"/>
              <a:cs typeface="Courier New"/>
              <a:sym typeface="Mathematica3Mono"/>
            </a:endParaRPr>
          </a:p>
          <a:p>
            <a:r>
              <a:rPr lang="nl-BE" smtClean="0">
                <a:solidFill>
                  <a:srgbClr val="FF0000"/>
                </a:solidFill>
                <a:latin typeface="Courier New"/>
                <a:cs typeface="Courier New"/>
                <a:sym typeface="Mathematica3Mono"/>
              </a:rPr>
              <a:t>3 types rotaties</a:t>
            </a:r>
            <a:r>
              <a:rPr lang="nl-BE" smtClean="0">
                <a:latin typeface="Courier New"/>
                <a:cs typeface="Courier New"/>
                <a:sym typeface="Mathematica3Mono"/>
              </a:rPr>
              <a:t> laten een niet-gelabelde tetraeder invariant, en hebben elk een specifiek permutatiegedrag op een tetraeder waarvan de facetten wel gelabeld zijn:</a:t>
            </a:r>
          </a:p>
          <a:p>
            <a:pPr marL="2520000" lvl="1" indent="-360000">
              <a:buFont typeface="Arial" pitchFamily="34" charset="0"/>
              <a:buChar char="•"/>
            </a:pPr>
            <a:r>
              <a:rPr lang="nl-BE" smtClean="0">
                <a:solidFill>
                  <a:srgbClr val="00FF00"/>
                </a:solidFill>
                <a:latin typeface="Courier New"/>
                <a:cs typeface="Courier New"/>
                <a:sym typeface="Mathematica3Mono"/>
              </a:rPr>
              <a:t>1 eenheidspermutatie</a:t>
            </a:r>
            <a:endParaRPr lang="nl-BE" smtClean="0">
              <a:latin typeface="Courier New"/>
              <a:cs typeface="Courier New"/>
              <a:sym typeface="Mathematica3Mono"/>
            </a:endParaRPr>
          </a:p>
          <a:p>
            <a:pPr marL="2520000" lvl="1" indent="-360000">
              <a:buFont typeface="Arial" pitchFamily="34" charset="0"/>
              <a:buChar char="•"/>
            </a:pPr>
            <a:r>
              <a:rPr lang="nl-BE" smtClean="0">
                <a:solidFill>
                  <a:srgbClr val="FF0000"/>
                </a:solidFill>
                <a:latin typeface="Courier New"/>
                <a:cs typeface="Courier New"/>
                <a:sym typeface="Mathematica3Mono"/>
              </a:rPr>
              <a:t>8 rotaties, over </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Mathematica3Mono"/>
              </a:rPr>
              <a:t>120°</a:t>
            </a:r>
            <a:r>
              <a:rPr lang="nl-BE" smtClean="0">
                <a:latin typeface="Courier New"/>
                <a:cs typeface="Courier New"/>
                <a:sym typeface="Mathematica3Mono"/>
              </a:rPr>
              <a:t>, rond een as door een hoekpunt en loodrecht op het overstaand facet, veroorzaken een facettencykel met lengte 3</a:t>
            </a:r>
          </a:p>
          <a:p>
            <a:pPr marL="2520000" lvl="1" indent="-360000">
              <a:buFont typeface="Arial" pitchFamily="34" charset="0"/>
              <a:buChar char="•"/>
            </a:pPr>
            <a:r>
              <a:rPr lang="nl-BE" smtClean="0">
                <a:solidFill>
                  <a:srgbClr val="0070C0"/>
                </a:solidFill>
                <a:latin typeface="Courier New"/>
                <a:cs typeface="Courier New"/>
                <a:sym typeface="Mathematica3Mono"/>
              </a:rPr>
              <a:t>3 rotaties, over 180°</a:t>
            </a:r>
            <a:r>
              <a:rPr lang="nl-BE" smtClean="0">
                <a:latin typeface="Courier New"/>
                <a:cs typeface="Courier New"/>
                <a:sym typeface="Mathematica3Mono"/>
              </a:rPr>
              <a:t>, rond as door de middens van 2 overstaande ribben, wisselen twee koppels facetten om</a:t>
            </a:r>
          </a:p>
          <a:p>
            <a:pPr marL="712800" lvl="0" indent="-360000"/>
            <a:r>
              <a:rPr lang="nl-BE" smtClean="0">
                <a:latin typeface="Courier New"/>
                <a:cs typeface="Courier New"/>
                <a:sym typeface="Symbol"/>
              </a:rPr>
              <a:t> </a:t>
            </a:r>
            <a:r>
              <a:rPr lang="nl-BE" smtClean="0">
                <a:latin typeface="Courier New"/>
                <a:cs typeface="Courier New"/>
                <a:sym typeface="Mathematica3Mono"/>
              </a:rPr>
              <a:t>cykelindex: (</a:t>
            </a:r>
            <a:r>
              <a:rPr lang="nl-BE" smtClean="0">
                <a:solidFill>
                  <a:srgbClr val="00FF00"/>
                </a:solidFill>
                <a:latin typeface="Courier New"/>
                <a:cs typeface="Courier New"/>
                <a:sym typeface="Mathematica3Mono"/>
              </a:rPr>
              <a:t>1</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4</a:t>
            </a:r>
            <a:r>
              <a:rPr lang="nl-BE" smtClean="0">
                <a:solidFill>
                  <a:srgbClr val="00FF00"/>
                </a:solidFill>
                <a:latin typeface="Courier New"/>
                <a:cs typeface="Courier New"/>
                <a:sym typeface="Wingdings"/>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8</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solidFill>
                  <a:srgbClr val="FF0000"/>
                </a:solidFill>
                <a:latin typeface="Courier New"/>
                <a:cs typeface="Courier New"/>
                <a:sym typeface="Wingdings"/>
              </a:rPr>
              <a:t> </a:t>
            </a:r>
            <a:r>
              <a:rPr lang="nl-BE" smtClean="0">
                <a:latin typeface="Courier New"/>
                <a:cs typeface="Courier New"/>
                <a:sym typeface="Mathematica3Mono"/>
              </a:rPr>
              <a:t>+ </a:t>
            </a:r>
            <a:r>
              <a:rPr lang="nl-BE" smtClean="0">
                <a:solidFill>
                  <a:srgbClr val="0070C0"/>
                </a:solidFill>
                <a:latin typeface="Courier New"/>
                <a:cs typeface="Courier New"/>
                <a:sym typeface="Mathematica3Mono"/>
              </a:rPr>
              <a:t>3</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Wingdings"/>
              </a:rPr>
              <a:t></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)/12</a:t>
            </a:r>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pPr lvl="0"/>
            <a:r>
              <a:rPr lang="nl-BE" smtClean="0">
                <a:latin typeface="Courier New"/>
                <a:cs typeface="Courier New"/>
                <a:sym typeface="Symbol"/>
              </a:rPr>
              <a:t> </a:t>
            </a:r>
            <a:r>
              <a:rPr lang="nl-BE" smtClean="0">
                <a:latin typeface="Courier New"/>
                <a:cs typeface="Courier New"/>
                <a:sym typeface="Mathematica3Mono"/>
              </a:rPr>
              <a:t>aantal diverse manieren om de 4 facetten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 (m</a:t>
            </a:r>
            <a:r>
              <a:rPr lang="nl-BE" baseline="30000" smtClean="0">
                <a:latin typeface="Courier New"/>
                <a:cs typeface="Courier New"/>
                <a:sym typeface="Wingdings"/>
              </a:rPr>
              <a:t>4</a:t>
            </a:r>
            <a:r>
              <a:rPr lang="nl-BE" smtClean="0">
                <a:latin typeface="Courier New"/>
                <a:cs typeface="Courier New"/>
                <a:sym typeface="Mathematica3Mono"/>
              </a:rPr>
              <a:t>+11m</a:t>
            </a:r>
            <a:r>
              <a:rPr lang="nl-BE" baseline="30000" smtClean="0">
                <a:latin typeface="Courier New"/>
                <a:cs typeface="Courier New"/>
                <a:sym typeface="Wingdings"/>
              </a:rPr>
              <a:t>2</a:t>
            </a:r>
            <a:r>
              <a:rPr lang="nl-BE" smtClean="0">
                <a:latin typeface="Courier New"/>
                <a:cs typeface="Courier New"/>
                <a:sym typeface="Mathematica3Mono"/>
              </a:rPr>
              <a:t>)/12 of respectievelijk (1,5,15,</a:t>
            </a:r>
            <a:r>
              <a:rPr lang="nl-BE" smtClean="0">
                <a:solidFill>
                  <a:srgbClr val="FF0000"/>
                </a:solidFill>
                <a:latin typeface="Courier New"/>
                <a:cs typeface="Courier New"/>
                <a:sym typeface="Mathematica3Mono"/>
              </a:rPr>
              <a:t>36</a:t>
            </a:r>
            <a:r>
              <a:rPr lang="nl-BE" smtClean="0">
                <a:latin typeface="Courier New"/>
                <a:cs typeface="Courier New"/>
                <a:sym typeface="Mathematica3Mono"/>
              </a:rPr>
              <a:t>) voor m=1..4</a:t>
            </a:r>
          </a:p>
          <a:p>
            <a:pPr lvl="0"/>
            <a:endParaRPr lang="nl-BE" smtClean="0">
              <a:latin typeface="Courier New"/>
              <a:cs typeface="Courier New"/>
              <a:sym typeface="Mathematica3Mono"/>
            </a:endParaRPr>
          </a:p>
          <a:p>
            <a:pPr lvl="0"/>
            <a:r>
              <a:rPr lang="nl-BE" smtClean="0">
                <a:latin typeface="Courier New"/>
                <a:cs typeface="Courier New"/>
                <a:sym typeface="Symbol"/>
              </a:rPr>
              <a:t> </a:t>
            </a:r>
            <a:r>
              <a:rPr lang="nl-BE" smtClean="0">
                <a:latin typeface="Courier New"/>
                <a:cs typeface="Courier New"/>
                <a:sym typeface="Mathematica3Mono"/>
              </a:rPr>
              <a:t>aantal diverse manieren om de 4 facetten met m kleuren te labelen, waarbij </a:t>
            </a:r>
            <a:r>
              <a:rPr lang="nl-BE" smtClean="0">
                <a:solidFill>
                  <a:srgbClr val="FF0000"/>
                </a:solidFill>
                <a:latin typeface="Courier New"/>
                <a:cs typeface="Courier New"/>
                <a:sym typeface="Mathematica3Mono"/>
              </a:rPr>
              <a:t>elke kleur minstens éénmaal </a:t>
            </a:r>
            <a:r>
              <a:rPr lang="nl-BE" smtClean="0">
                <a:latin typeface="Courier New"/>
                <a:cs typeface="Courier New"/>
                <a:sym typeface="Mathematica3Mono"/>
              </a:rPr>
              <a:t>gebruikt wordt:</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endParaRPr lang="nl-BE" smtClean="0">
              <a:latin typeface="Courier New"/>
              <a:cs typeface="Courier New"/>
              <a:sym typeface="Mathematica3Mono"/>
            </a:endParaRPr>
          </a:p>
        </p:txBody>
      </p:sp>
      <p:graphicFrame>
        <p:nvGraphicFramePr>
          <p:cNvPr id="12290" name="Object 2"/>
          <p:cNvGraphicFramePr>
            <a:graphicFrameLocks noChangeAspect="1"/>
          </p:cNvGraphicFramePr>
          <p:nvPr/>
        </p:nvGraphicFramePr>
        <p:xfrm>
          <a:off x="1247458" y="3829791"/>
          <a:ext cx="6732809" cy="2787756"/>
        </p:xfrm>
        <a:graphic>
          <a:graphicData uri="http://schemas.openxmlformats.org/presentationml/2006/ole">
            <p:oleObj spid="_x0000_s68610" name="Worksheet" r:id="rId4" imgW="6277115" imgH="2600273" progId="Excel.Shee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het aantal configuraties waarbij 2 kleuren elk 2 maal gebruikt worden: 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Mathematica3Mono"/>
              </a:rPr>
              <a:t> in</a:t>
            </a:r>
          </a:p>
          <a:p>
            <a:pPr lvl="0"/>
            <a:endParaRPr lang="nl-BE" smtClean="0">
              <a:latin typeface="Courier New"/>
              <a:cs typeface="Courier New"/>
              <a:sym typeface="Mathematica3Mono"/>
            </a:endParaRP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Wingdings"/>
              </a:rPr>
              <a:t> </a:t>
            </a:r>
            <a:r>
              <a:rPr lang="nl-BE" smtClean="0">
                <a:latin typeface="Courier New"/>
                <a:cs typeface="Courier New"/>
                <a:sym typeface="Mathematica3Mono"/>
              </a:rPr>
              <a:t>+ 8(</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Wingdings"/>
              </a:rPr>
              <a:t>)/12</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)/12</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endParaRPr lang="nl-BE" smtClean="0">
              <a:latin typeface="Courier New"/>
              <a:cs typeface="Courier New"/>
              <a:sym typeface="Wingdings"/>
            </a:endParaRPr>
          </a:p>
          <a:p>
            <a:endParaRPr lang="nl-BE" smtClean="0">
              <a:latin typeface="Courier New"/>
              <a:cs typeface="Courier New"/>
              <a:sym typeface="Mathematica3Mono"/>
            </a:endParaRPr>
          </a:p>
          <a:p>
            <a:r>
              <a:rPr lang="nl-BE" smtClean="0">
                <a:latin typeface="Courier New"/>
                <a:cs typeface="Courier New"/>
                <a:sym typeface="Symbol"/>
              </a:rPr>
              <a:t> </a:t>
            </a:r>
            <a:r>
              <a:rPr lang="nl-BE" smtClean="0">
                <a:latin typeface="Courier New"/>
                <a:cs typeface="Courier New"/>
                <a:sym typeface="Mathematica3Mono"/>
              </a:rPr>
              <a:t>één enkele configuratie waarbij 2 kleuren elk 2 maal voorkomen</a:t>
            </a:r>
          </a:p>
          <a:p>
            <a:endParaRPr lang="nl-BE" smtClean="0">
              <a:latin typeface="Courier New"/>
              <a:cs typeface="Courier New"/>
              <a:sym typeface="Mathematica3Mono"/>
            </a:endParaRPr>
          </a:p>
          <a:p>
            <a:endParaRPr lang="nl-BE" smtClean="0">
              <a:latin typeface="Courier New"/>
              <a:cs typeface="Courier New"/>
              <a:sym typeface="Mathematica3Mono"/>
            </a:endParaRPr>
          </a:p>
        </p:txBody>
      </p:sp>
      <p:grpSp>
        <p:nvGrpSpPr>
          <p:cNvPr id="2" name="Group 7"/>
          <p:cNvGrpSpPr/>
          <p:nvPr/>
        </p:nvGrpSpPr>
        <p:grpSpPr>
          <a:xfrm>
            <a:off x="2229257" y="2281138"/>
            <a:ext cx="2141705" cy="330740"/>
            <a:chOff x="7365461" y="2663759"/>
            <a:chExt cx="1225685" cy="330740"/>
          </a:xfrm>
        </p:grpSpPr>
        <p:cxnSp>
          <p:nvCxnSpPr>
            <p:cNvPr id="9" name="Straight Connector 8"/>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In de </a:t>
            </a:r>
            <a:r>
              <a:rPr lang="nl-BE" smtClean="0">
                <a:solidFill>
                  <a:srgbClr val="FF0000"/>
                </a:solidFill>
                <a:latin typeface="Courier New"/>
                <a:cs typeface="Courier New"/>
                <a:sym typeface="Mathematica3Mono"/>
              </a:rPr>
              <a:t>tweede oplossing </a:t>
            </a:r>
            <a:r>
              <a:rPr lang="nl-BE" smtClean="0">
                <a:latin typeface="Courier New"/>
                <a:cs typeface="Courier New"/>
                <a:sym typeface="Mathematica3Mono"/>
              </a:rPr>
              <a:t>van het probleem worden </a:t>
            </a:r>
            <a:r>
              <a:rPr lang="nl-BE" smtClean="0">
                <a:solidFill>
                  <a:srgbClr val="FF0000"/>
                </a:solidFill>
                <a:latin typeface="Courier New"/>
                <a:cs typeface="Courier New"/>
                <a:sym typeface="Mathematica3Mono"/>
              </a:rPr>
              <a:t>behalve rotaties ook spiegelingen</a:t>
            </a:r>
            <a:r>
              <a:rPr lang="nl-BE" b="0" smtClean="0">
                <a:latin typeface="Courier New"/>
                <a:cs typeface="Courier New"/>
                <a:sym typeface="Mathematica3Mono"/>
              </a:rPr>
              <a:t> </a:t>
            </a:r>
            <a:r>
              <a:rPr lang="nl-BE" smtClean="0">
                <a:latin typeface="Courier New"/>
                <a:cs typeface="Courier New"/>
                <a:sym typeface="Mathematica3Mono"/>
              </a:rPr>
              <a:t>(t.o.v. een vlak door een ribbe en loodrecht op het midden van de andere ribbe) beschouwd</a:t>
            </a:r>
          </a:p>
          <a:p>
            <a:r>
              <a:rPr lang="nl-BE" smtClean="0">
                <a:latin typeface="Courier New"/>
                <a:cs typeface="Courier New"/>
                <a:sym typeface="Mathematica3Mono"/>
              </a:rPr>
              <a:t>deze leveren 12 aanvullende permutaties op:</a:t>
            </a:r>
          </a:p>
          <a:p>
            <a:pPr marL="1080000" lvl="1" indent="-360000">
              <a:buFont typeface="Arial" pitchFamily="34" charset="0"/>
              <a:buChar char="•"/>
            </a:pPr>
            <a:r>
              <a:rPr lang="nl-BE" smtClean="0">
                <a:latin typeface="Courier New"/>
                <a:cs typeface="Courier New"/>
                <a:sym typeface="Mathematica3Mono"/>
              </a:rPr>
              <a:t>6 ervan </a:t>
            </a:r>
            <a:r>
              <a:rPr lang="nl-BE" smtClean="0">
                <a:solidFill>
                  <a:srgbClr val="00FF00"/>
                </a:solidFill>
                <a:latin typeface="Courier New"/>
                <a:cs typeface="Courier New"/>
                <a:sym typeface="Mathematica3Mono"/>
              </a:rPr>
              <a:t>wisselen telkens één koppel</a:t>
            </a:r>
            <a:r>
              <a:rPr lang="nl-BE" smtClean="0">
                <a:latin typeface="Courier New"/>
                <a:cs typeface="Courier New"/>
                <a:sym typeface="Mathematica3Mono"/>
              </a:rPr>
              <a:t> facetten om</a:t>
            </a:r>
          </a:p>
          <a:p>
            <a:pPr marL="1080000" lvl="1" indent="-360000">
              <a:buFont typeface="Arial" pitchFamily="34" charset="0"/>
              <a:buChar char="•"/>
            </a:pPr>
            <a:r>
              <a:rPr lang="nl-BE" smtClean="0">
                <a:latin typeface="Courier New"/>
                <a:cs typeface="Courier New"/>
                <a:sym typeface="Mathematica3Mono"/>
              </a:rPr>
              <a:t>de overige 6 veroorzaken een </a:t>
            </a:r>
            <a:r>
              <a:rPr lang="nl-BE" smtClean="0">
                <a:solidFill>
                  <a:srgbClr val="0070C0"/>
                </a:solidFill>
                <a:latin typeface="Courier New"/>
                <a:cs typeface="Courier New"/>
                <a:sym typeface="Mathematica3Mono"/>
              </a:rPr>
              <a:t>facettencykel met lengte 4</a:t>
            </a:r>
          </a:p>
          <a:p>
            <a:pPr marL="712800" lvl="0" indent="-360000"/>
            <a:r>
              <a:rPr lang="nl-BE" smtClean="0">
                <a:latin typeface="Courier New"/>
                <a:cs typeface="Courier New"/>
                <a:sym typeface="Symbol"/>
              </a:rPr>
              <a:t> </a:t>
            </a:r>
            <a:r>
              <a:rPr lang="nl-BE" smtClean="0">
                <a:latin typeface="Courier New"/>
                <a:cs typeface="Courier New"/>
                <a:sym typeface="Mathematica3Mono"/>
              </a:rPr>
              <a:t>cykelindex: </a:t>
            </a:r>
          </a:p>
          <a:p>
            <a:pPr marL="712800" lvl="0" indent="-360000" algn="r"/>
            <a:r>
              <a:rPr lang="nl-BE" smtClean="0">
                <a:latin typeface="Courier New"/>
                <a:cs typeface="Courier New"/>
                <a:sym typeface="Mathematica3Mono"/>
              </a:rPr>
              <a:t>(1</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4</a:t>
            </a:r>
            <a:r>
              <a:rPr lang="nl-BE" smtClean="0">
                <a:latin typeface="Courier New"/>
                <a:cs typeface="Courier New"/>
                <a:sym typeface="Wingdings"/>
              </a:rPr>
              <a:t> </a:t>
            </a:r>
            <a:r>
              <a:rPr lang="nl-BE" smtClean="0">
                <a:latin typeface="Courier New"/>
                <a:cs typeface="Courier New"/>
                <a:sym typeface="Mathematica3Mono"/>
              </a:rPr>
              <a:t>+ </a:t>
            </a:r>
            <a:r>
              <a:rPr lang="nl-BE" smtClean="0">
                <a:solidFill>
                  <a:srgbClr val="00FF00"/>
                </a:solidFill>
                <a:latin typeface="Courier New"/>
                <a:cs typeface="Courier New"/>
                <a:sym typeface="Mathematica3Mono"/>
              </a:rPr>
              <a:t>6</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2</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1</a:t>
            </a:r>
            <a:r>
              <a:rPr lang="nl-BE" smtClean="0">
                <a:solidFill>
                  <a:srgbClr val="00FF00"/>
                </a:solidFill>
                <a:latin typeface="Courier New"/>
                <a:cs typeface="Courier New"/>
                <a:sym typeface="Wingdings"/>
              </a:rPr>
              <a:t> </a:t>
            </a:r>
            <a:r>
              <a:rPr lang="nl-BE" smtClean="0">
                <a:latin typeface="Courier New"/>
                <a:cs typeface="Courier New"/>
                <a:sym typeface="Mathematica3Mono"/>
              </a:rPr>
              <a:t>+ 8</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1</a:t>
            </a:r>
            <a:r>
              <a:rPr lang="nl-BE" smtClean="0">
                <a:latin typeface="Courier New"/>
                <a:cs typeface="Courier New"/>
                <a:sym typeface="Wingdings"/>
              </a:rPr>
              <a:t></a:t>
            </a:r>
            <a:r>
              <a:rPr lang="nl-BE" baseline="30000" smtClean="0">
                <a:latin typeface="Courier New"/>
                <a:cs typeface="Courier New"/>
                <a:sym typeface="Wingdings"/>
              </a:rPr>
              <a:t>1</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solidFill>
                  <a:srgbClr val="0070C0"/>
                </a:solidFill>
                <a:latin typeface="Courier New"/>
                <a:cs typeface="Courier New"/>
                <a:sym typeface="Mathematica3Mono"/>
              </a:rPr>
              <a:t>6</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Wingdings"/>
              </a:rPr>
              <a:t></a:t>
            </a:r>
            <a:r>
              <a:rPr lang="nl-BE" baseline="30000" smtClean="0">
                <a:solidFill>
                  <a:srgbClr val="0070C0"/>
                </a:solidFill>
                <a:latin typeface="Courier New"/>
                <a:cs typeface="Courier New"/>
                <a:sym typeface="Wingdings"/>
              </a:rPr>
              <a:t>1</a:t>
            </a:r>
            <a:r>
              <a:rPr lang="nl-BE" smtClean="0">
                <a:latin typeface="Courier New"/>
                <a:cs typeface="Courier New"/>
                <a:sym typeface="Wingdings"/>
              </a:rPr>
              <a:t>)/24</a:t>
            </a:r>
          </a:p>
          <a:p>
            <a:pPr lvl="0"/>
            <a:r>
              <a:rPr lang="nl-BE" smtClean="0">
                <a:latin typeface="Courier New"/>
                <a:cs typeface="Courier New"/>
                <a:sym typeface="Symbol"/>
              </a:rPr>
              <a:t> </a:t>
            </a:r>
            <a:r>
              <a:rPr lang="nl-BE" smtClean="0">
                <a:latin typeface="Courier New"/>
                <a:cs typeface="Courier New"/>
                <a:sym typeface="Mathematica3Mono"/>
              </a:rPr>
              <a:t>aantal diverse manieren om de 4 facetten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  </a:t>
            </a:r>
          </a:p>
          <a:p>
            <a:pPr lvl="0" algn="ctr"/>
            <a:r>
              <a:rPr lang="nl-BE" smtClean="0">
                <a:latin typeface="Courier New"/>
                <a:cs typeface="Courier New"/>
                <a:sym typeface="Mathematica3Mono"/>
              </a:rPr>
              <a:t> (m</a:t>
            </a:r>
            <a:r>
              <a:rPr lang="nl-BE" baseline="30000" smtClean="0">
                <a:latin typeface="Courier New"/>
                <a:cs typeface="Courier New"/>
                <a:sym typeface="Wingdings"/>
              </a:rPr>
              <a:t>4</a:t>
            </a:r>
            <a:r>
              <a:rPr lang="nl-BE" smtClean="0">
                <a:latin typeface="Courier New"/>
                <a:cs typeface="Courier New"/>
                <a:sym typeface="Mathematica3Mono"/>
              </a:rPr>
              <a:t>+6m</a:t>
            </a:r>
            <a:r>
              <a:rPr lang="nl-BE" baseline="30000" smtClean="0">
                <a:latin typeface="Courier New"/>
                <a:cs typeface="Courier New"/>
                <a:sym typeface="Wingdings"/>
              </a:rPr>
              <a:t>3</a:t>
            </a:r>
            <a:r>
              <a:rPr lang="nl-BE" smtClean="0">
                <a:latin typeface="Courier New"/>
                <a:cs typeface="Courier New"/>
                <a:sym typeface="Mathematica3Mono"/>
              </a:rPr>
              <a:t>+11m</a:t>
            </a:r>
            <a:r>
              <a:rPr lang="nl-BE" baseline="30000" smtClean="0">
                <a:latin typeface="Courier New"/>
                <a:cs typeface="Courier New"/>
                <a:sym typeface="Wingdings"/>
              </a:rPr>
              <a:t>2</a:t>
            </a:r>
            <a:r>
              <a:rPr lang="nl-BE" smtClean="0">
                <a:latin typeface="Courier New"/>
                <a:cs typeface="Courier New"/>
                <a:sym typeface="Mathematica3Mono"/>
              </a:rPr>
              <a:t>+6m)/24</a:t>
            </a:r>
          </a:p>
          <a:p>
            <a:pPr lvl="0"/>
            <a:r>
              <a:rPr lang="nl-BE" smtClean="0">
                <a:latin typeface="Courier New"/>
                <a:cs typeface="Courier New"/>
                <a:sym typeface="Mathematica3Mono"/>
              </a:rPr>
              <a:t>of respectievelijk (1,5,15,</a:t>
            </a:r>
            <a:r>
              <a:rPr lang="nl-BE" smtClean="0">
                <a:solidFill>
                  <a:srgbClr val="FF0000"/>
                </a:solidFill>
                <a:latin typeface="Courier New"/>
                <a:cs typeface="Courier New"/>
                <a:sym typeface="Mathematica3Mono"/>
              </a:rPr>
              <a:t>35</a:t>
            </a:r>
            <a:r>
              <a:rPr lang="nl-BE" smtClean="0">
                <a:latin typeface="Courier New"/>
                <a:cs typeface="Courier New"/>
                <a:sym typeface="Mathematica3Mono"/>
              </a:rPr>
              <a:t>) voor m=1..4</a:t>
            </a:r>
          </a:p>
          <a:p>
            <a:pPr lvl="0"/>
            <a:endParaRPr lang="nl-BE" smtClean="0">
              <a:latin typeface="Courier New"/>
              <a:cs typeface="Courier New"/>
              <a:sym typeface="Mathematica3Mono"/>
            </a:endParaRPr>
          </a:p>
          <a:p>
            <a:pPr marL="712800" lvl="0" indent="-360000"/>
            <a:endParaRPr lang="nl-BE" smtClean="0">
              <a:latin typeface="Courier New"/>
              <a:cs typeface="Courier New"/>
              <a:sym typeface="Mathematica3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Symbol"/>
              </a:rPr>
              <a:t> </a:t>
            </a:r>
            <a:r>
              <a:rPr lang="nl-BE" smtClean="0">
                <a:latin typeface="Courier New"/>
                <a:cs typeface="Courier New"/>
                <a:sym typeface="Mathematica3Mono"/>
              </a:rPr>
              <a:t>aantal diverse manieren om de 4 facetten met m kleuren te labelen, waarbij </a:t>
            </a:r>
            <a:r>
              <a:rPr lang="nl-BE" smtClean="0">
                <a:solidFill>
                  <a:srgbClr val="FF0000"/>
                </a:solidFill>
                <a:latin typeface="Courier New"/>
                <a:cs typeface="Courier New"/>
                <a:sym typeface="Mathematica3Mono"/>
              </a:rPr>
              <a:t>elke kleur minstens éénmaal </a:t>
            </a:r>
            <a:r>
              <a:rPr lang="nl-BE" smtClean="0">
                <a:latin typeface="Courier New"/>
                <a:cs typeface="Courier New"/>
                <a:sym typeface="Mathematica3Mono"/>
              </a:rPr>
              <a:t>gebruikt wordt:</a:t>
            </a: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mtClean="0">
              <a:latin typeface="Courier New"/>
              <a:cs typeface="Courier New"/>
              <a:sym typeface="Mathematica3Mono"/>
            </a:endParaRPr>
          </a:p>
          <a:p>
            <a:endParaRPr lang="nl-BE" sz="1200" smtClean="0">
              <a:latin typeface="Courier New"/>
              <a:cs typeface="Courier New"/>
              <a:sym typeface="Mathematica3Mono"/>
            </a:endParaRPr>
          </a:p>
          <a:p>
            <a:endParaRPr lang="nl-BE" smtClean="0">
              <a:latin typeface="Courier New"/>
              <a:cs typeface="Courier New"/>
              <a:sym typeface="Mathematica3Mono"/>
            </a:endParaRPr>
          </a:p>
          <a:p>
            <a:r>
              <a:rPr lang="nl-BE" smtClean="0">
                <a:latin typeface="Courier New"/>
                <a:cs typeface="Courier New"/>
                <a:sym typeface="Wingdings"/>
              </a:rPr>
              <a:t>de 2 verschillende configuraties met 4 diverse kleuren, die overbleven na het toepassen van rotaties, zijn elkaars spiegelbeeld</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endParaRPr lang="nl-BE" smtClean="0">
              <a:latin typeface="Courier New"/>
              <a:cs typeface="Courier New"/>
              <a:sym typeface="Mathematica3Mono"/>
            </a:endParaRPr>
          </a:p>
        </p:txBody>
      </p:sp>
      <p:graphicFrame>
        <p:nvGraphicFramePr>
          <p:cNvPr id="12290" name="Object 2"/>
          <p:cNvGraphicFramePr>
            <a:graphicFrameLocks noChangeAspect="1"/>
          </p:cNvGraphicFramePr>
          <p:nvPr/>
        </p:nvGraphicFramePr>
        <p:xfrm>
          <a:off x="1247458" y="2387142"/>
          <a:ext cx="6732809" cy="2787756"/>
        </p:xfrm>
        <a:graphic>
          <a:graphicData uri="http://schemas.openxmlformats.org/presentationml/2006/ole">
            <p:oleObj spid="_x0000_s69634" name="Worksheet" r:id="rId4" imgW="6277115" imgH="2600273" progId="Excel.Shee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3.11.4 Kleuren van een tetraeder</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het aantal configuraties waarbij 2 kleuren elk 2 maal gebruikt worden: 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Mathematica3Mono"/>
              </a:rPr>
              <a:t> in</a:t>
            </a:r>
          </a:p>
          <a:p>
            <a:pPr lvl="0"/>
            <a:endParaRPr lang="nl-BE" smtClean="0">
              <a:latin typeface="Courier New"/>
              <a:cs typeface="Courier New"/>
              <a:sym typeface="Mathematica3Mono"/>
            </a:endParaRP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+ 8(</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smtClean="0">
                <a:latin typeface="Courier New"/>
                <a:cs typeface="Courier New"/>
                <a:sym typeface="Wingdings"/>
              </a:rPr>
              <a:t> </a:t>
            </a:r>
          </a:p>
          <a:p>
            <a:pPr lvl="0" algn="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+ 6</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latin typeface="Courier New"/>
                <a:cs typeface="Courier New"/>
                <a:sym typeface="Wingdings"/>
              </a:rPr>
              <a:t> </a:t>
            </a:r>
            <a:r>
              <a:rPr lang="nl-BE" smtClean="0">
                <a:latin typeface="Courier New"/>
                <a:cs typeface="Courier New"/>
                <a:sym typeface="Mathematica3Mono"/>
              </a:rPr>
              <a:t>+ …</a:t>
            </a:r>
            <a:endParaRPr lang="nl-BE" smtClean="0">
              <a:latin typeface="Courier New"/>
              <a:cs typeface="Courier New"/>
              <a:sym typeface="Wingdings"/>
            </a:endParaRPr>
          </a:p>
          <a:p>
            <a:endParaRPr lang="nl-BE" smtClean="0">
              <a:latin typeface="Courier New"/>
              <a:cs typeface="Courier New"/>
              <a:sym typeface="Mathematica3Mono"/>
            </a:endParaRPr>
          </a:p>
          <a:p>
            <a:r>
              <a:rPr lang="nl-BE" smtClean="0">
                <a:latin typeface="Courier New"/>
                <a:cs typeface="Courier New"/>
                <a:sym typeface="Symbol"/>
              </a:rPr>
              <a:t> bevestiging van het uniek zijn van de</a:t>
            </a:r>
            <a:r>
              <a:rPr lang="nl-BE" smtClean="0">
                <a:latin typeface="Courier New"/>
                <a:cs typeface="Courier New"/>
                <a:sym typeface="Mathematica3Mono"/>
              </a:rPr>
              <a:t> configuratie waarbij 2 kleuren elk 2 maal voorkomen</a:t>
            </a:r>
          </a:p>
          <a:p>
            <a:endParaRPr lang="nl-BE" smtClean="0">
              <a:latin typeface="Courier New"/>
              <a:cs typeface="Courier New"/>
              <a:sym typeface="Mathematica3Mono"/>
            </a:endParaRPr>
          </a:p>
        </p:txBody>
      </p:sp>
      <p:grpSp>
        <p:nvGrpSpPr>
          <p:cNvPr id="2" name="Group 5"/>
          <p:cNvGrpSpPr/>
          <p:nvPr/>
        </p:nvGrpSpPr>
        <p:grpSpPr>
          <a:xfrm>
            <a:off x="5173495" y="2281138"/>
            <a:ext cx="2141705" cy="330740"/>
            <a:chOff x="7365461" y="2663759"/>
            <a:chExt cx="1225685" cy="330740"/>
          </a:xfrm>
        </p:grpSpPr>
        <p:cxnSp>
          <p:nvCxnSpPr>
            <p:cNvPr id="7" name="Straight Connector 6"/>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 name="Group 8"/>
          <p:cNvGrpSpPr/>
          <p:nvPr/>
        </p:nvGrpSpPr>
        <p:grpSpPr>
          <a:xfrm>
            <a:off x="7008780" y="2650789"/>
            <a:ext cx="1225685" cy="330740"/>
            <a:chOff x="7365461" y="2663759"/>
            <a:chExt cx="1225685" cy="330740"/>
          </a:xfrm>
        </p:grpSpPr>
        <p:cxnSp>
          <p:nvCxnSpPr>
            <p:cNvPr id="10" name="Straight Connector 9"/>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opnieuw worden eerst </a:t>
            </a:r>
            <a:r>
              <a:rPr lang="nl-BE" smtClean="0">
                <a:solidFill>
                  <a:srgbClr val="FF0000"/>
                </a:solidFill>
                <a:latin typeface="Courier New"/>
                <a:cs typeface="Courier New"/>
                <a:sym typeface="Mathematica3Mono"/>
              </a:rPr>
              <a:t>enkel rotaties </a:t>
            </a:r>
            <a:r>
              <a:rPr lang="nl-BE" smtClean="0">
                <a:latin typeface="Courier New"/>
                <a:cs typeface="Courier New"/>
                <a:sym typeface="Mathematica3Mono"/>
              </a:rPr>
              <a:t>beschouwd:</a:t>
            </a:r>
          </a:p>
          <a:p>
            <a:pPr marL="2664000" lvl="1" indent="-360000">
              <a:buFont typeface="Arial" pitchFamily="34" charset="0"/>
              <a:buChar char="•"/>
            </a:pPr>
            <a:r>
              <a:rPr lang="nl-BE" smtClean="0">
                <a:solidFill>
                  <a:srgbClr val="00FF00"/>
                </a:solidFill>
                <a:latin typeface="Courier New"/>
                <a:cs typeface="Courier New"/>
                <a:sym typeface="Mathematica3Mono"/>
              </a:rPr>
              <a:t>1 eenheidspermutatie</a:t>
            </a:r>
            <a:endParaRPr lang="nl-BE" smtClean="0">
              <a:latin typeface="Courier New"/>
              <a:cs typeface="Courier New"/>
              <a:sym typeface="Mathematica3Mono"/>
            </a:endParaRPr>
          </a:p>
          <a:p>
            <a:pPr marL="2664000" lvl="1" indent="-360000">
              <a:buFont typeface="Arial" pitchFamily="34" charset="0"/>
              <a:buChar char="•"/>
            </a:pPr>
            <a:r>
              <a:rPr lang="nl-BE" smtClean="0">
                <a:solidFill>
                  <a:schemeClr val="accent4"/>
                </a:solidFill>
                <a:latin typeface="Courier New"/>
                <a:cs typeface="Courier New"/>
                <a:sym typeface="Mathematica3Mono"/>
              </a:rPr>
              <a:t>8 rotaties, over 120°</a:t>
            </a:r>
            <a:r>
              <a:rPr lang="nl-BE" smtClean="0">
                <a:latin typeface="Courier New"/>
                <a:cs typeface="Courier New"/>
                <a:sym typeface="Mathematica3Mono"/>
              </a:rPr>
              <a:t>, rond een as door het centrum en een hoekpunt </a:t>
            </a:r>
            <a:r>
              <a:rPr lang="nl-BE" smtClean="0">
                <a:latin typeface="Courier New"/>
                <a:cs typeface="Courier New"/>
                <a:sym typeface="Symbol"/>
              </a:rPr>
              <a:t></a:t>
            </a:r>
            <a:r>
              <a:rPr lang="nl-BE" smtClean="0">
                <a:latin typeface="Courier New"/>
                <a:cs typeface="Courier New"/>
                <a:sym typeface="Mathematica3Mono"/>
              </a:rPr>
              <a:t> 2 facettencykels met lengte 3</a:t>
            </a:r>
          </a:p>
          <a:p>
            <a:pPr marL="2664000" lvl="1" indent="-360000">
              <a:buFont typeface="Arial" pitchFamily="34" charset="0"/>
              <a:buChar char="•"/>
            </a:pPr>
            <a:r>
              <a:rPr lang="nl-BE" smtClean="0">
                <a:solidFill>
                  <a:srgbClr val="0070C0"/>
                </a:solidFill>
                <a:latin typeface="Courier New"/>
                <a:cs typeface="Courier New"/>
                <a:sym typeface="Mathematica3Mono"/>
              </a:rPr>
              <a:t>6 rotaties, over 180°</a:t>
            </a:r>
            <a:r>
              <a:rPr lang="nl-BE" smtClean="0">
                <a:latin typeface="Courier New"/>
                <a:cs typeface="Courier New"/>
                <a:sym typeface="Mathematica3Mono"/>
              </a:rPr>
              <a:t>, rond een as door de middens van overstaande ribben </a:t>
            </a:r>
            <a:r>
              <a:rPr lang="nl-BE" smtClean="0">
                <a:latin typeface="Courier New"/>
                <a:cs typeface="Courier New"/>
                <a:sym typeface="Symbol"/>
              </a:rPr>
              <a:t> </a:t>
            </a:r>
            <a:r>
              <a:rPr lang="nl-BE" smtClean="0">
                <a:latin typeface="Courier New"/>
                <a:cs typeface="Courier New"/>
                <a:sym typeface="Mathematica3Mono"/>
              </a:rPr>
              <a:t>3 facettencykels met lengte 2</a:t>
            </a:r>
          </a:p>
          <a:p>
            <a:pPr marL="2664000" lvl="1" indent="-360000">
              <a:buFont typeface="Arial" pitchFamily="34" charset="0"/>
              <a:buChar char="•"/>
            </a:pPr>
            <a:r>
              <a:rPr lang="nl-BE" smtClean="0">
                <a:solidFill>
                  <a:srgbClr val="FFC000"/>
                </a:solidFill>
                <a:latin typeface="Courier New"/>
                <a:cs typeface="Courier New"/>
                <a:sym typeface="Mathematica3Mono"/>
              </a:rPr>
              <a:t>6 rotaties, over </a:t>
            </a:r>
            <a:r>
              <a:rPr lang="nl-BE" smtClean="0">
                <a:solidFill>
                  <a:srgbClr val="FFC000"/>
                </a:solidFill>
                <a:latin typeface="Courier New"/>
                <a:cs typeface="Courier New"/>
                <a:sym typeface="Symbol"/>
              </a:rPr>
              <a:t></a:t>
            </a:r>
            <a:r>
              <a:rPr lang="nl-BE" smtClean="0">
                <a:solidFill>
                  <a:srgbClr val="FFC000"/>
                </a:solidFill>
                <a:latin typeface="Courier New"/>
                <a:cs typeface="Courier New"/>
                <a:sym typeface="Mathematica3Mono"/>
              </a:rPr>
              <a:t>90°</a:t>
            </a:r>
            <a:r>
              <a:rPr lang="nl-BE" smtClean="0">
                <a:latin typeface="Courier New"/>
                <a:cs typeface="Courier New"/>
                <a:sym typeface="Mathematica3Mono"/>
              </a:rPr>
              <a:t>, rond een as door de middens van overstaande facetten </a:t>
            </a:r>
            <a:r>
              <a:rPr lang="nl-BE" smtClean="0">
                <a:latin typeface="Courier New"/>
                <a:cs typeface="Courier New"/>
                <a:sym typeface="Symbol"/>
              </a:rPr>
              <a:t></a:t>
            </a:r>
            <a:r>
              <a:rPr lang="nl-BE" smtClean="0">
                <a:latin typeface="Courier New"/>
                <a:cs typeface="Courier New"/>
                <a:sym typeface="Mathematica3Mono"/>
              </a:rPr>
              <a:t> een facettencykel met lengte 4 </a:t>
            </a:r>
          </a:p>
          <a:p>
            <a:pPr marL="2664000" lvl="1" indent="-360000">
              <a:buFont typeface="Arial" pitchFamily="34" charset="0"/>
              <a:buChar char="•"/>
            </a:pPr>
            <a:r>
              <a:rPr lang="nl-BE" smtClean="0">
                <a:solidFill>
                  <a:srgbClr val="FF0000"/>
                </a:solidFill>
                <a:latin typeface="Courier New"/>
                <a:cs typeface="Courier New"/>
                <a:sym typeface="Mathematica3Mono"/>
              </a:rPr>
              <a:t>3 rotaties, over 180°</a:t>
            </a:r>
            <a:r>
              <a:rPr lang="nl-BE" smtClean="0">
                <a:latin typeface="Courier New"/>
                <a:cs typeface="Courier New"/>
                <a:sym typeface="Mathematica3Mono"/>
              </a:rPr>
              <a:t>, rond dezelfde as </a:t>
            </a:r>
            <a:r>
              <a:rPr lang="nl-BE" smtClean="0">
                <a:latin typeface="Courier New"/>
                <a:cs typeface="Courier New"/>
                <a:sym typeface="Symbol"/>
              </a:rPr>
              <a:t> </a:t>
            </a:r>
            <a:r>
              <a:rPr lang="nl-BE" smtClean="0">
                <a:latin typeface="Courier New"/>
                <a:cs typeface="Courier New"/>
                <a:sym typeface="Mathematica3Mono"/>
              </a:rPr>
              <a:t>wisselen twee koppels facetten om</a:t>
            </a:r>
            <a:endParaRPr lang="nl-BE" sz="1200" smtClean="0">
              <a:latin typeface="Courier New"/>
              <a:cs typeface="Courier New"/>
              <a:sym typeface="Mathematica3Mono"/>
            </a:endParaRPr>
          </a:p>
          <a:p>
            <a:pPr marL="1080000" lvl="1" indent="-360000"/>
            <a:endParaRPr lang="nl-BE" sz="1200" smtClean="0">
              <a:latin typeface="Courier New"/>
              <a:cs typeface="Courier New"/>
              <a:sym typeface="Mathematica3Mono"/>
            </a:endParaRPr>
          </a:p>
          <a:p>
            <a:pPr marL="712800" lvl="0" indent="-360000"/>
            <a:endParaRPr lang="nl-BE" smtClean="0">
              <a:latin typeface="Courier New"/>
              <a:cs typeface="Courier New"/>
              <a:sym typeface="Mathematica3Mono"/>
            </a:endParaRPr>
          </a:p>
        </p:txBody>
      </p:sp>
      <p:pic>
        <p:nvPicPr>
          <p:cNvPr id="11" name="Picture 3"/>
          <p:cNvPicPr>
            <a:picLocks noChangeAspect="1" noChangeArrowheads="1"/>
          </p:cNvPicPr>
          <p:nvPr/>
        </p:nvPicPr>
        <p:blipFill>
          <a:blip r:embed="rId3" cstate="print"/>
          <a:srcRect/>
          <a:stretch>
            <a:fillRect/>
          </a:stretch>
        </p:blipFill>
        <p:spPr bwMode="auto">
          <a:xfrm>
            <a:off x="325440" y="1324504"/>
            <a:ext cx="1990725" cy="1838325"/>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320677" y="3284961"/>
            <a:ext cx="2000250" cy="1724025"/>
          </a:xfrm>
          <a:prstGeom prst="rect">
            <a:avLst/>
          </a:prstGeom>
          <a:noFill/>
          <a:ln w="9525">
            <a:noFill/>
            <a:miter lim="800000"/>
            <a:headEnd/>
            <a:tailEnd/>
          </a:ln>
        </p:spPr>
      </p:pic>
      <p:pic>
        <p:nvPicPr>
          <p:cNvPr id="13" name="Picture 5"/>
          <p:cNvPicPr>
            <a:picLocks noChangeAspect="1" noChangeArrowheads="1"/>
          </p:cNvPicPr>
          <p:nvPr/>
        </p:nvPicPr>
        <p:blipFill>
          <a:blip r:embed="rId5" cstate="print"/>
          <a:srcRect/>
          <a:stretch>
            <a:fillRect/>
          </a:stretch>
        </p:blipFill>
        <p:spPr bwMode="auto">
          <a:xfrm>
            <a:off x="320677" y="5086350"/>
            <a:ext cx="2000250" cy="1771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Symbol"/>
              </a:rPr>
              <a:t> </a:t>
            </a:r>
            <a:r>
              <a:rPr lang="nl-BE" smtClean="0">
                <a:latin typeface="Courier New"/>
                <a:cs typeface="Courier New"/>
                <a:sym typeface="Mathematica3Mono"/>
              </a:rPr>
              <a:t>cykelindex: (</a:t>
            </a:r>
            <a:r>
              <a:rPr lang="nl-BE" smtClean="0">
                <a:solidFill>
                  <a:srgbClr val="00FF00"/>
                </a:solidFill>
                <a:latin typeface="Courier New"/>
                <a:cs typeface="Courier New"/>
                <a:sym typeface="Mathematica3Mono"/>
              </a:rPr>
              <a:t>1</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Wingdings"/>
              </a:rPr>
              <a:t></a:t>
            </a:r>
            <a:r>
              <a:rPr lang="nl-BE" baseline="30000" smtClean="0">
                <a:solidFill>
                  <a:srgbClr val="00FF00"/>
                </a:solidFill>
                <a:latin typeface="Courier New"/>
                <a:cs typeface="Courier New"/>
                <a:sym typeface="Wingdings"/>
              </a:rPr>
              <a:t>6</a:t>
            </a:r>
            <a:r>
              <a:rPr lang="nl-BE" smtClean="0">
                <a:solidFill>
                  <a:srgbClr val="00FF00"/>
                </a:solidFill>
                <a:latin typeface="Courier New"/>
                <a:cs typeface="Courier New"/>
                <a:sym typeface="Wingdings"/>
              </a:rPr>
              <a:t> </a:t>
            </a:r>
            <a:r>
              <a:rPr lang="nl-BE" smtClean="0">
                <a:latin typeface="Courier New"/>
                <a:cs typeface="Courier New"/>
                <a:sym typeface="Mathematica3Mono"/>
              </a:rPr>
              <a:t>+ </a:t>
            </a:r>
            <a:r>
              <a:rPr lang="nl-BE" smtClean="0">
                <a:solidFill>
                  <a:srgbClr val="FF0000"/>
                </a:solidFill>
                <a:latin typeface="Courier New"/>
                <a:cs typeface="Courier New"/>
                <a:sym typeface="Mathematica3Mono"/>
              </a:rPr>
              <a:t>3</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2</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2</a:t>
            </a:r>
            <a:r>
              <a:rPr lang="nl-BE" smtClean="0">
                <a:solidFill>
                  <a:srgbClr val="FF0000"/>
                </a:solidFill>
                <a:latin typeface="Courier New"/>
                <a:cs typeface="Courier New"/>
                <a:sym typeface="Wingdings"/>
              </a:rPr>
              <a:t> </a:t>
            </a:r>
            <a:r>
              <a:rPr lang="nl-BE" smtClean="0">
                <a:latin typeface="Courier New"/>
                <a:cs typeface="Courier New"/>
                <a:sym typeface="Mathematica3Mono"/>
              </a:rPr>
              <a:t>+ </a:t>
            </a:r>
            <a:r>
              <a:rPr lang="nl-BE" smtClean="0">
                <a:solidFill>
                  <a:srgbClr val="0070C0"/>
                </a:solidFill>
                <a:latin typeface="Courier New"/>
                <a:cs typeface="Courier New"/>
                <a:sym typeface="Mathematica3Mono"/>
              </a:rPr>
              <a:t>6</a:t>
            </a:r>
            <a:r>
              <a:rPr lang="nl-BE" smtClean="0">
                <a:solidFill>
                  <a:srgbClr val="0070C0"/>
                </a:solidFill>
                <a:latin typeface="Courier New"/>
                <a:cs typeface="Courier New"/>
                <a:sym typeface="Symbol"/>
              </a:rPr>
              <a:t></a:t>
            </a:r>
            <a:r>
              <a:rPr lang="nl-BE" smtClean="0">
                <a:solidFill>
                  <a:srgbClr val="0070C0"/>
                </a:solidFill>
                <a:latin typeface="Courier New"/>
                <a:cs typeface="Courier New"/>
                <a:sym typeface="Wingdings"/>
              </a:rPr>
              <a:t></a:t>
            </a:r>
            <a:r>
              <a:rPr lang="nl-BE" baseline="30000" smtClean="0">
                <a:solidFill>
                  <a:srgbClr val="0070C0"/>
                </a:solidFill>
                <a:latin typeface="Courier New"/>
                <a:cs typeface="Courier New"/>
                <a:sym typeface="Wingdings"/>
              </a:rPr>
              <a:t>3</a:t>
            </a:r>
            <a:r>
              <a:rPr lang="nl-BE" smtClean="0">
                <a:solidFill>
                  <a:srgbClr val="0070C0"/>
                </a:solidFill>
                <a:latin typeface="Courier New"/>
                <a:cs typeface="Courier New"/>
                <a:sym typeface="Wingdings"/>
              </a:rPr>
              <a:t> </a:t>
            </a:r>
            <a:r>
              <a:rPr lang="nl-BE" smtClean="0">
                <a:latin typeface="Courier New"/>
                <a:cs typeface="Courier New"/>
                <a:sym typeface="Mathematica3Mono"/>
              </a:rPr>
              <a:t>+ </a:t>
            </a:r>
            <a:r>
              <a:rPr lang="nl-BE" smtClean="0">
                <a:solidFill>
                  <a:srgbClr val="FFC000"/>
                </a:solidFill>
                <a:latin typeface="Courier New"/>
                <a:cs typeface="Courier New"/>
                <a:sym typeface="Mathematica3Mono"/>
              </a:rPr>
              <a:t>6</a:t>
            </a:r>
            <a:r>
              <a:rPr lang="nl-BE" smtClean="0">
                <a:solidFill>
                  <a:srgbClr val="FFC000"/>
                </a:solidFill>
                <a:latin typeface="Courier New"/>
                <a:cs typeface="Courier New"/>
                <a:sym typeface="Symbol"/>
              </a:rPr>
              <a:t></a:t>
            </a:r>
            <a:r>
              <a:rPr lang="nl-BE" smtClean="0">
                <a:solidFill>
                  <a:srgbClr val="FFC000"/>
                </a:solidFill>
                <a:latin typeface="Courier New"/>
                <a:cs typeface="Courier New"/>
                <a:sym typeface="Wingdings"/>
              </a:rPr>
              <a:t></a:t>
            </a:r>
            <a:r>
              <a:rPr lang="nl-BE" baseline="30000" smtClean="0">
                <a:solidFill>
                  <a:srgbClr val="FFC000"/>
                </a:solidFill>
                <a:latin typeface="Courier New"/>
                <a:cs typeface="Courier New"/>
                <a:sym typeface="Wingdings"/>
              </a:rPr>
              <a:t>2</a:t>
            </a:r>
            <a:r>
              <a:rPr lang="nl-BE" smtClean="0">
                <a:solidFill>
                  <a:srgbClr val="FFC000"/>
                </a:solidFill>
                <a:latin typeface="Courier New"/>
                <a:cs typeface="Courier New"/>
                <a:sym typeface="Wingdings"/>
              </a:rPr>
              <a:t></a:t>
            </a:r>
            <a:r>
              <a:rPr lang="nl-BE" baseline="30000" smtClean="0">
                <a:solidFill>
                  <a:srgbClr val="FFC000"/>
                </a:solidFill>
                <a:latin typeface="Courier New"/>
                <a:cs typeface="Courier New"/>
                <a:sym typeface="Wingdings"/>
              </a:rPr>
              <a:t>1</a:t>
            </a:r>
          </a:p>
          <a:p>
            <a:pPr algn="r"/>
            <a:r>
              <a:rPr lang="nl-BE" smtClean="0">
                <a:solidFill>
                  <a:srgbClr val="FFC000"/>
                </a:solidFill>
                <a:latin typeface="Courier New"/>
                <a:cs typeface="Courier New"/>
                <a:sym typeface="Wingdings"/>
              </a:rPr>
              <a:t> </a:t>
            </a:r>
            <a:r>
              <a:rPr lang="nl-BE" smtClean="0">
                <a:latin typeface="Courier New"/>
                <a:cs typeface="Courier New"/>
                <a:sym typeface="Mathematica3Mono"/>
              </a:rPr>
              <a:t>+ </a:t>
            </a:r>
            <a:r>
              <a:rPr lang="nl-BE" smtClean="0">
                <a:solidFill>
                  <a:schemeClr val="accent4"/>
                </a:solidFill>
                <a:latin typeface="Courier New"/>
                <a:cs typeface="Courier New"/>
                <a:sym typeface="Mathematica3Mono"/>
              </a:rPr>
              <a:t>8</a:t>
            </a:r>
            <a:r>
              <a:rPr lang="nl-BE" smtClean="0">
                <a:solidFill>
                  <a:schemeClr val="accent4"/>
                </a:solidFill>
                <a:latin typeface="Courier New"/>
                <a:cs typeface="Courier New"/>
                <a:sym typeface="Symbol"/>
              </a:rPr>
              <a:t></a:t>
            </a:r>
            <a:r>
              <a:rPr lang="nl-BE" smtClean="0">
                <a:solidFill>
                  <a:schemeClr val="accent4"/>
                </a:solidFill>
                <a:latin typeface="Courier New"/>
                <a:cs typeface="Courier New"/>
                <a:sym typeface="Wingdings"/>
              </a:rPr>
              <a:t></a:t>
            </a:r>
            <a:r>
              <a:rPr lang="nl-BE" baseline="30000" smtClean="0">
                <a:solidFill>
                  <a:schemeClr val="accent4"/>
                </a:solidFill>
                <a:latin typeface="Courier New"/>
                <a:cs typeface="Courier New"/>
                <a:sym typeface="Wingdings"/>
              </a:rPr>
              <a:t>2</a:t>
            </a:r>
            <a:r>
              <a:rPr lang="nl-BE" smtClean="0">
                <a:latin typeface="Courier New"/>
                <a:cs typeface="Courier New"/>
                <a:sym typeface="Wingdings"/>
              </a:rPr>
              <a:t>)/24</a:t>
            </a:r>
          </a:p>
          <a:p>
            <a:pPr lvl="0"/>
            <a:r>
              <a:rPr lang="nl-BE" smtClean="0">
                <a:latin typeface="Courier New"/>
                <a:cs typeface="Courier New"/>
                <a:sym typeface="Symbol"/>
              </a:rPr>
              <a:t> </a:t>
            </a:r>
            <a:r>
              <a:rPr lang="nl-BE" smtClean="0">
                <a:latin typeface="Courier New"/>
                <a:cs typeface="Courier New"/>
                <a:sym typeface="Mathematica3Mono"/>
              </a:rPr>
              <a:t>aantal manieren om de facetten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 (m</a:t>
            </a:r>
            <a:r>
              <a:rPr lang="nl-BE" baseline="30000" smtClean="0">
                <a:latin typeface="Courier New"/>
                <a:cs typeface="Courier New"/>
                <a:sym typeface="Wingdings"/>
              </a:rPr>
              <a:t>6</a:t>
            </a:r>
            <a:r>
              <a:rPr lang="nl-BE" smtClean="0">
                <a:latin typeface="Courier New"/>
                <a:cs typeface="Courier New"/>
                <a:sym typeface="Mathematica3Mono"/>
              </a:rPr>
              <a:t>+3m</a:t>
            </a:r>
            <a:r>
              <a:rPr lang="nl-BE" baseline="30000" smtClean="0">
                <a:latin typeface="Courier New"/>
                <a:cs typeface="Courier New"/>
                <a:sym typeface="Wingdings"/>
              </a:rPr>
              <a:t>4</a:t>
            </a:r>
            <a:r>
              <a:rPr lang="nl-BE" smtClean="0">
                <a:latin typeface="Courier New"/>
                <a:cs typeface="Courier New"/>
                <a:sym typeface="Mathematica3Mono"/>
              </a:rPr>
              <a:t>+12m</a:t>
            </a:r>
            <a:r>
              <a:rPr lang="nl-BE" baseline="30000" smtClean="0">
                <a:latin typeface="Courier New"/>
                <a:cs typeface="Courier New"/>
                <a:sym typeface="Wingdings"/>
              </a:rPr>
              <a:t>3</a:t>
            </a:r>
            <a:r>
              <a:rPr lang="nl-BE" smtClean="0">
                <a:latin typeface="Courier New"/>
                <a:cs typeface="Courier New"/>
                <a:sym typeface="Mathematica3Mono"/>
              </a:rPr>
              <a:t>+8m</a:t>
            </a:r>
            <a:r>
              <a:rPr lang="nl-BE" baseline="30000" smtClean="0">
                <a:latin typeface="Courier New"/>
                <a:cs typeface="Courier New"/>
                <a:sym typeface="Wingdings"/>
              </a:rPr>
              <a:t>2</a:t>
            </a:r>
            <a:r>
              <a:rPr lang="nl-BE" smtClean="0">
                <a:latin typeface="Courier New"/>
                <a:cs typeface="Courier New"/>
                <a:sym typeface="Mathematica3Mono"/>
              </a:rPr>
              <a:t>)/24 of respectievelijk (1,10,57,240,800,2226), m=1..6</a:t>
            </a:r>
          </a:p>
          <a:p>
            <a:pPr lvl="0"/>
            <a:r>
              <a:rPr lang="nl-BE" smtClean="0">
                <a:latin typeface="Courier New"/>
                <a:cs typeface="Courier New"/>
                <a:sym typeface="Symbol"/>
              </a:rPr>
              <a:t> </a:t>
            </a:r>
            <a:r>
              <a:rPr lang="nl-BE" smtClean="0">
                <a:latin typeface="Courier New"/>
                <a:cs typeface="Courier New"/>
                <a:sym typeface="Mathematica3Mono"/>
              </a:rPr>
              <a:t>aantal diverse manieren om de facetten met  m kleuren te labelen, waarbij </a:t>
            </a:r>
            <a:r>
              <a:rPr lang="nl-BE" smtClean="0">
                <a:solidFill>
                  <a:srgbClr val="FF0000"/>
                </a:solidFill>
                <a:latin typeface="Courier New"/>
                <a:cs typeface="Courier New"/>
                <a:sym typeface="Mathematica3Mono"/>
              </a:rPr>
              <a:t>elke kleur minstens éénmaal </a:t>
            </a:r>
            <a:r>
              <a:rPr lang="nl-BE" smtClean="0">
                <a:latin typeface="Courier New"/>
                <a:cs typeface="Courier New"/>
                <a:sym typeface="Mathematica3Mono"/>
              </a:rPr>
              <a:t>gebruikt wordt:</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endParaRPr lang="nl-BE" smtClean="0">
              <a:latin typeface="Courier New"/>
              <a:cs typeface="Courier New"/>
              <a:sym typeface="Mathematica3Mono"/>
            </a:endParaRPr>
          </a:p>
        </p:txBody>
      </p:sp>
      <p:graphicFrame>
        <p:nvGraphicFramePr>
          <p:cNvPr id="14339" name="Object 3"/>
          <p:cNvGraphicFramePr>
            <a:graphicFrameLocks noChangeAspect="1"/>
          </p:cNvGraphicFramePr>
          <p:nvPr/>
        </p:nvGraphicFramePr>
        <p:xfrm>
          <a:off x="1849438" y="3962400"/>
          <a:ext cx="5532437" cy="2770188"/>
        </p:xfrm>
        <a:graphic>
          <a:graphicData uri="http://schemas.openxmlformats.org/presentationml/2006/ole">
            <p:oleObj spid="_x0000_s70658" name="Worksheet" r:id="rId4" imgW="7772400" imgH="3895500" progId="Excel.Shee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3"/>
          <p:cNvPicPr>
            <a:picLocks noChangeAspect="1" noChangeArrowheads="1"/>
          </p:cNvPicPr>
          <p:nvPr/>
        </p:nvPicPr>
        <p:blipFill>
          <a:blip r:embed="rId3" cstate="print"/>
          <a:srcRect/>
          <a:stretch>
            <a:fillRect/>
          </a:stretch>
        </p:blipFill>
        <p:spPr bwMode="auto">
          <a:xfrm>
            <a:off x="4672013" y="1471938"/>
            <a:ext cx="4257675" cy="4533900"/>
          </a:xfrm>
          <a:prstGeom prst="rect">
            <a:avLst/>
          </a:prstGeom>
          <a:noFill/>
          <a:ln w="9525">
            <a:noFill/>
            <a:miter lim="800000"/>
            <a:headEnd/>
            <a:tailEnd/>
          </a:ln>
        </p:spPr>
      </p:pic>
      <p:pic>
        <p:nvPicPr>
          <p:cNvPr id="20" name="Picture 14"/>
          <p:cNvPicPr>
            <a:picLocks noChangeAspect="1" noChangeArrowheads="1"/>
          </p:cNvPicPr>
          <p:nvPr/>
        </p:nvPicPr>
        <p:blipFill>
          <a:blip r:embed="rId4" cstate="print"/>
          <a:srcRect/>
          <a:stretch>
            <a:fillRect/>
          </a:stretch>
        </p:blipFill>
        <p:spPr bwMode="auto">
          <a:xfrm>
            <a:off x="4672279" y="1472221"/>
            <a:ext cx="4257143" cy="4533334"/>
          </a:xfrm>
          <a:prstGeom prst="rect">
            <a:avLst/>
          </a:prstGeom>
          <a:noFill/>
          <a:ln w="9525">
            <a:noFill/>
            <a:miter lim="800000"/>
            <a:headEnd/>
            <a:tailEnd/>
          </a:ln>
        </p:spPr>
      </p:pic>
      <p:pic>
        <p:nvPicPr>
          <p:cNvPr id="21" name="Picture 15"/>
          <p:cNvPicPr>
            <a:picLocks noChangeAspect="1" noChangeArrowheads="1"/>
          </p:cNvPicPr>
          <p:nvPr/>
        </p:nvPicPr>
        <p:blipFill>
          <a:blip r:embed="rId5" cstate="print"/>
          <a:srcRect/>
          <a:stretch>
            <a:fillRect/>
          </a:stretch>
        </p:blipFill>
        <p:spPr bwMode="auto">
          <a:xfrm>
            <a:off x="4672013" y="1471938"/>
            <a:ext cx="4257675" cy="4533900"/>
          </a:xfrm>
          <a:prstGeom prst="rect">
            <a:avLst/>
          </a:prstGeom>
          <a:noFill/>
          <a:ln w="9525">
            <a:noFill/>
            <a:miter lim="800000"/>
            <a:headEnd/>
            <a:tailEnd/>
          </a:ln>
        </p:spPr>
      </p:pic>
      <p:pic>
        <p:nvPicPr>
          <p:cNvPr id="22" name="Picture 16"/>
          <p:cNvPicPr>
            <a:picLocks noChangeAspect="1" noChangeArrowheads="1"/>
          </p:cNvPicPr>
          <p:nvPr/>
        </p:nvPicPr>
        <p:blipFill>
          <a:blip r:embed="rId6" cstate="print"/>
          <a:srcRect/>
          <a:stretch>
            <a:fillRect/>
          </a:stretch>
        </p:blipFill>
        <p:spPr bwMode="auto">
          <a:xfrm>
            <a:off x="4672013" y="1471938"/>
            <a:ext cx="4257675" cy="4533900"/>
          </a:xfrm>
          <a:prstGeom prst="rect">
            <a:avLst/>
          </a:prstGeom>
          <a:noFill/>
          <a:ln w="9525">
            <a:noFill/>
            <a:miter lim="800000"/>
            <a:headEnd/>
            <a:tailEnd/>
          </a:ln>
        </p:spPr>
      </p:pic>
      <p:pic>
        <p:nvPicPr>
          <p:cNvPr id="14" name="Picture 6"/>
          <p:cNvPicPr>
            <a:picLocks noChangeAspect="1" noChangeArrowheads="1"/>
          </p:cNvPicPr>
          <p:nvPr/>
        </p:nvPicPr>
        <p:blipFill>
          <a:blip r:embed="rId7" cstate="print"/>
          <a:srcRect/>
          <a:stretch>
            <a:fillRect/>
          </a:stretch>
        </p:blipFill>
        <p:spPr bwMode="auto">
          <a:xfrm>
            <a:off x="33338" y="1471938"/>
            <a:ext cx="4257675" cy="4533900"/>
          </a:xfrm>
          <a:prstGeom prst="rect">
            <a:avLst/>
          </a:prstGeom>
          <a:noFill/>
          <a:ln w="9525">
            <a:noFill/>
            <a:miter lim="800000"/>
            <a:headEnd/>
            <a:tailEnd/>
          </a:ln>
        </p:spPr>
      </p:pic>
      <p:pic>
        <p:nvPicPr>
          <p:cNvPr id="16" name="Picture 7"/>
          <p:cNvPicPr>
            <a:picLocks noChangeAspect="1" noChangeArrowheads="1"/>
          </p:cNvPicPr>
          <p:nvPr/>
        </p:nvPicPr>
        <p:blipFill>
          <a:blip r:embed="rId8" cstate="print"/>
          <a:srcRect/>
          <a:stretch>
            <a:fillRect/>
          </a:stretch>
        </p:blipFill>
        <p:spPr bwMode="auto">
          <a:xfrm>
            <a:off x="33338" y="1471938"/>
            <a:ext cx="4257675" cy="4533900"/>
          </a:xfrm>
          <a:prstGeom prst="rect">
            <a:avLst/>
          </a:prstGeom>
          <a:noFill/>
          <a:ln w="9525">
            <a:noFill/>
            <a:miter lim="800000"/>
            <a:headEnd/>
            <a:tailEnd/>
          </a:ln>
        </p:spPr>
      </p:pic>
      <p:pic>
        <p:nvPicPr>
          <p:cNvPr id="17" name="Picture 8"/>
          <p:cNvPicPr>
            <a:picLocks noChangeAspect="1" noChangeArrowheads="1"/>
          </p:cNvPicPr>
          <p:nvPr/>
        </p:nvPicPr>
        <p:blipFill>
          <a:blip r:embed="rId9" cstate="print"/>
          <a:srcRect/>
          <a:stretch>
            <a:fillRect/>
          </a:stretch>
        </p:blipFill>
        <p:spPr bwMode="auto">
          <a:xfrm>
            <a:off x="33338" y="1471938"/>
            <a:ext cx="4257675" cy="4533900"/>
          </a:xfrm>
          <a:prstGeom prst="rect">
            <a:avLst/>
          </a:prstGeom>
          <a:noFill/>
          <a:ln w="9525">
            <a:noFill/>
            <a:miter lim="800000"/>
            <a:headEnd/>
            <a:tailEnd/>
          </a:ln>
        </p:spPr>
      </p:pic>
      <p:sp>
        <p:nvSpPr>
          <p:cNvPr id="5" name="Content Placeholder 4"/>
          <p:cNvSpPr>
            <a:spLocks noGrp="1"/>
          </p:cNvSpPr>
          <p:nvPr>
            <p:ph idx="1"/>
          </p:nvPr>
        </p:nvSpPr>
        <p:spPr>
          <a:xfrm>
            <a:off x="0" y="1019176"/>
            <a:ext cx="4630366" cy="5838824"/>
          </a:xfrm>
        </p:spPr>
        <p:txBody>
          <a:bodyPr/>
          <a:lstStyle/>
          <a:p>
            <a:pPr marL="288000" algn="ctr"/>
            <a:r>
              <a:rPr lang="nl-BE" smtClean="0">
                <a:sym typeface="Symbol"/>
              </a:rPr>
              <a:t>C</a:t>
            </a:r>
            <a:r>
              <a:rPr lang="nl-BE" baseline="-25000" smtClean="0">
                <a:sym typeface="Symbol"/>
              </a:rPr>
              <a:t>6</a:t>
            </a: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r>
              <a:rPr lang="nl-BE" smtClean="0">
                <a:sym typeface="Symbol"/>
              </a:rPr>
              <a:t>C</a:t>
            </a:r>
            <a:r>
              <a:rPr lang="nl-BE" baseline="-25000" smtClean="0">
                <a:sym typeface="Symbol"/>
              </a:rPr>
              <a:t>6</a:t>
            </a:r>
            <a:r>
              <a:rPr lang="nl-BE" smtClean="0">
                <a:latin typeface="Courier New"/>
                <a:cs typeface="Courier New"/>
                <a:sym typeface="Mathematica3Mono"/>
              </a:rPr>
              <a:t>=</a:t>
            </a:r>
            <a:r>
              <a:rPr lang="nl-BE" smtClean="0">
                <a:solidFill>
                  <a:srgbClr val="FF0000"/>
                </a:solidFill>
                <a:sym typeface="Symbol"/>
              </a:rPr>
              <a:t>C</a:t>
            </a:r>
            <a:r>
              <a:rPr lang="nl-BE" baseline="-25000" smtClean="0">
                <a:solidFill>
                  <a:srgbClr val="FF0000"/>
                </a:solidFill>
                <a:sym typeface="Symbol"/>
              </a:rPr>
              <a:t>3</a:t>
            </a:r>
            <a:r>
              <a:rPr lang="nl-BE" smtClean="0">
                <a:sym typeface="Symbol"/>
              </a:rPr>
              <a:t></a:t>
            </a:r>
            <a:r>
              <a:rPr lang="nl-BE" smtClean="0">
                <a:solidFill>
                  <a:srgbClr val="0070C0"/>
                </a:solidFill>
                <a:sym typeface="Symbol"/>
              </a:rPr>
              <a:t>C</a:t>
            </a:r>
            <a:r>
              <a:rPr lang="nl-BE" baseline="-25000" smtClean="0">
                <a:solidFill>
                  <a:srgbClr val="0070C0"/>
                </a:solidFill>
                <a:sym typeface="Symbol"/>
              </a:rPr>
              <a:t>2</a:t>
            </a:r>
            <a:endParaRPr lang="nl-BE" smtClean="0">
              <a:solidFill>
                <a:srgbClr val="0070C0"/>
              </a:solidFill>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r>
              <a:rPr lang="nl-BE" smtClean="0">
                <a:solidFill>
                  <a:srgbClr val="0070C0"/>
                </a:solidFill>
                <a:sym typeface="Symbol"/>
              </a:rPr>
              <a:t>C</a:t>
            </a:r>
            <a:r>
              <a:rPr lang="nl-BE" baseline="-25000" smtClean="0">
                <a:solidFill>
                  <a:srgbClr val="0070C0"/>
                </a:solidFill>
                <a:sym typeface="Symbol"/>
              </a:rPr>
              <a:t>2</a:t>
            </a:r>
            <a:r>
              <a:rPr lang="nl-BE" smtClean="0">
                <a:latin typeface="Courier New"/>
                <a:cs typeface="Courier New"/>
                <a:sym typeface="Mathematica3Mono"/>
              </a:rPr>
              <a:t>=</a:t>
            </a:r>
            <a:r>
              <a:rPr lang="nl-BE" smtClean="0">
                <a:sym typeface="Symbol"/>
              </a:rPr>
              <a:t>C</a:t>
            </a:r>
            <a:r>
              <a:rPr lang="nl-BE" baseline="-25000" smtClean="0">
                <a:sym typeface="Symbol"/>
              </a:rPr>
              <a:t>6</a:t>
            </a:r>
            <a:r>
              <a:rPr lang="nl-BE" smtClean="0">
                <a:latin typeface="Courier New"/>
                <a:cs typeface="Courier New"/>
                <a:sym typeface="Mathematica3Mono"/>
              </a:rPr>
              <a:t>/</a:t>
            </a:r>
            <a:r>
              <a:rPr lang="nl-BE" smtClean="0">
                <a:solidFill>
                  <a:srgbClr val="FF0000"/>
                </a:solidFill>
                <a:sym typeface="Symbol"/>
              </a:rPr>
              <a:t>C</a:t>
            </a:r>
            <a:r>
              <a:rPr lang="nl-BE" baseline="-25000" smtClean="0">
                <a:solidFill>
                  <a:srgbClr val="FF0000"/>
                </a:solidFill>
                <a:sym typeface="Symbol"/>
              </a:rPr>
              <a:t>3</a:t>
            </a:r>
            <a:endParaRPr lang="nl-BE" smtClean="0">
              <a:solidFill>
                <a:srgbClr val="FF0000"/>
              </a:solidFill>
              <a:latin typeface="Courier New"/>
              <a:cs typeface="Courier New"/>
              <a:sym typeface="Mathematica3Mono"/>
            </a:endParaRPr>
          </a:p>
        </p:txBody>
      </p:sp>
      <p:sp>
        <p:nvSpPr>
          <p:cNvPr id="7" name="Content Placeholder 4"/>
          <p:cNvSpPr txBox="1">
            <a:spLocks/>
          </p:cNvSpPr>
          <p:nvPr/>
        </p:nvSpPr>
        <p:spPr>
          <a:xfrm>
            <a:off x="4476750" y="1019176"/>
            <a:ext cx="4667253" cy="5838824"/>
          </a:xfrm>
          <a:prstGeom prst="rect">
            <a:avLst/>
          </a:prstGeom>
        </p:spPr>
        <p:txBody>
          <a:bodyPr vert="horz" lIns="91440" tIns="45720" rIns="91440" bIns="45720" rtlCol="0">
            <a:normAutofit/>
          </a:bodyPr>
          <a:lstStyle/>
          <a:p>
            <a:pPr marL="288000" algn="ctr"/>
            <a:r>
              <a:rPr lang="nl-BE" sz="2400" b="1" smtClean="0">
                <a:latin typeface="Courier New" pitchFamily="49" charset="0"/>
                <a:cs typeface="Courier New" pitchFamily="49" charset="0"/>
                <a:sym typeface="Symbol"/>
              </a:rPr>
              <a:t>S</a:t>
            </a:r>
            <a:r>
              <a:rPr lang="nl-BE" sz="2400" b="1" baseline="-25000" smtClean="0">
                <a:latin typeface="Courier New" pitchFamily="49" charset="0"/>
                <a:cs typeface="Courier New" pitchFamily="49" charset="0"/>
                <a:sym typeface="Symbol"/>
              </a:rPr>
              <a:t>3</a:t>
            </a: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endParaRPr lang="nl-BE" sz="2400" b="1" baseline="-25000" smtClean="0">
              <a:solidFill>
                <a:srgbClr val="00B0F0"/>
              </a:solidFill>
              <a:latin typeface="Courier New" pitchFamily="49" charset="0"/>
              <a:cs typeface="Courier New" pitchFamily="49" charset="0"/>
              <a:sym typeface="Symbol"/>
            </a:endParaRPr>
          </a:p>
          <a:p>
            <a:pPr marL="288000" algn="ctr"/>
            <a:r>
              <a:rPr lang="nl-BE" sz="2400" b="1" smtClean="0">
                <a:latin typeface="Courier New" pitchFamily="49" charset="0"/>
                <a:cs typeface="Courier New" pitchFamily="49" charset="0"/>
                <a:sym typeface="Symbol"/>
              </a:rPr>
              <a:t>S</a:t>
            </a:r>
            <a:r>
              <a:rPr lang="nl-BE" sz="2400" b="1" baseline="-25000" smtClean="0">
                <a:latin typeface="Courier New" pitchFamily="49" charset="0"/>
                <a:cs typeface="Courier New" pitchFamily="49" charset="0"/>
                <a:sym typeface="Symbol"/>
              </a:rPr>
              <a:t>3</a:t>
            </a:r>
            <a:r>
              <a:rPr lang="nl-BE" sz="2400" b="1" smtClean="0">
                <a:latin typeface="Courier New" pitchFamily="49" charset="0"/>
                <a:cs typeface="Courier New" pitchFamily="49" charset="0"/>
                <a:sym typeface="Mathematica3Mono"/>
              </a:rPr>
              <a:t>=</a:t>
            </a: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r>
              <a:rPr lang="nl-BE" sz="2400" b="1" smtClean="0">
                <a:latin typeface="Mathematica3Mono" pitchFamily="2" charset="2"/>
                <a:cs typeface="Courier New" pitchFamily="49" charset="0"/>
                <a:sym typeface="Mathematica5Mono"/>
              </a:rPr>
              <a:t></a:t>
            </a:r>
            <a:r>
              <a:rPr lang="nl-BE" sz="2400" b="1" smtClean="0">
                <a:solidFill>
                  <a:srgbClr val="0070C0"/>
                </a:solidFill>
                <a:latin typeface="Courier New" pitchFamily="49" charset="0"/>
                <a:cs typeface="Courier New" pitchFamily="49" charset="0"/>
                <a:sym typeface="Symbol"/>
              </a:rPr>
              <a:t>C</a:t>
            </a:r>
            <a:r>
              <a:rPr lang="nl-BE" sz="2400" b="1" baseline="-25000" smtClean="0">
                <a:solidFill>
                  <a:srgbClr val="0070C0"/>
                </a:solidFill>
                <a:latin typeface="Courier New" pitchFamily="49" charset="0"/>
                <a:cs typeface="Courier New" pitchFamily="49" charset="0"/>
                <a:sym typeface="Symbol"/>
              </a:rPr>
              <a:t>2</a:t>
            </a:r>
            <a:endParaRPr lang="nl-BE" sz="2400" b="1" smtClean="0">
              <a:solidFill>
                <a:srgbClr val="0070C0"/>
              </a:solidFill>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endParaRPr lang="nl-BE" sz="2400" b="1" smtClean="0">
              <a:latin typeface="Courier New" pitchFamily="49" charset="0"/>
              <a:cs typeface="Courier New" pitchFamily="49" charset="0"/>
              <a:sym typeface="Mathematica3Mono"/>
            </a:endParaRPr>
          </a:p>
          <a:p>
            <a:pPr marL="288000" algn="ctr"/>
            <a:r>
              <a:rPr lang="nl-BE" sz="2400" b="1" smtClean="0">
                <a:solidFill>
                  <a:srgbClr val="0070C0"/>
                </a:solidFill>
                <a:latin typeface="Courier New" pitchFamily="49" charset="0"/>
                <a:cs typeface="Courier New" pitchFamily="49" charset="0"/>
                <a:sym typeface="Symbol"/>
              </a:rPr>
              <a:t>C</a:t>
            </a:r>
            <a:r>
              <a:rPr lang="nl-BE" sz="2400" b="1" baseline="-25000" smtClean="0">
                <a:solidFill>
                  <a:srgbClr val="0070C0"/>
                </a:solidFill>
                <a:latin typeface="Courier New" pitchFamily="49" charset="0"/>
                <a:cs typeface="Courier New" pitchFamily="49" charset="0"/>
                <a:sym typeface="Symbol"/>
              </a:rPr>
              <a:t>2</a:t>
            </a:r>
            <a:r>
              <a:rPr lang="nl-BE" sz="2400" b="1" smtClean="0">
                <a:latin typeface="Courier New" pitchFamily="49" charset="0"/>
                <a:cs typeface="Courier New" pitchFamily="49" charset="0"/>
                <a:sym typeface="Mathematica3Mono"/>
              </a:rPr>
              <a:t>=</a:t>
            </a:r>
            <a:r>
              <a:rPr lang="nl-BE" sz="2400" b="1" smtClean="0">
                <a:latin typeface="Courier New" pitchFamily="49" charset="0"/>
                <a:cs typeface="Courier New" pitchFamily="49" charset="0"/>
                <a:sym typeface="Symbol"/>
              </a:rPr>
              <a:t>S</a:t>
            </a:r>
            <a:r>
              <a:rPr lang="nl-BE" sz="2400" b="1" baseline="-25000" smtClean="0">
                <a:latin typeface="Courier New" pitchFamily="49" charset="0"/>
                <a:cs typeface="Courier New" pitchFamily="49" charset="0"/>
                <a:sym typeface="Symbol"/>
              </a:rPr>
              <a:t>3</a:t>
            </a:r>
            <a:r>
              <a:rPr lang="nl-BE" sz="2400" b="1" smtClean="0">
                <a:latin typeface="Courier New" pitchFamily="49" charset="0"/>
                <a:cs typeface="Courier New" pitchFamily="49" charset="0"/>
                <a:sym typeface="Mathematica3Mono"/>
              </a:rPr>
              <a:t>/</a:t>
            </a:r>
            <a:r>
              <a:rPr lang="nl-BE" sz="2400" b="1" smtClean="0">
                <a:solidFill>
                  <a:srgbClr val="FF0000"/>
                </a:solidFill>
                <a:latin typeface="Courier New" pitchFamily="49" charset="0"/>
                <a:cs typeface="Courier New" pitchFamily="49" charset="0"/>
                <a:sym typeface="Symbol"/>
              </a:rPr>
              <a:t>C</a:t>
            </a:r>
            <a:r>
              <a:rPr lang="nl-BE" sz="2400" b="1" baseline="-25000" smtClean="0">
                <a:solidFill>
                  <a:srgbClr val="FF0000"/>
                </a:solidFill>
                <a:latin typeface="Courier New" pitchFamily="49" charset="0"/>
                <a:cs typeface="Courier New" pitchFamily="49" charset="0"/>
                <a:sym typeface="Symbol"/>
              </a:rPr>
              <a:t>3</a:t>
            </a:r>
            <a:endParaRPr lang="nl-BE" sz="2400" b="1" smtClean="0">
              <a:solidFill>
                <a:srgbClr val="FF0000"/>
              </a:solidFill>
              <a:latin typeface="Courier New" pitchFamily="49" charset="0"/>
              <a:cs typeface="Courier New" pitchFamily="49" charset="0"/>
              <a:sym typeface="Mathematica3Mono"/>
            </a:endParaRPr>
          </a:p>
        </p:txBody>
      </p:sp>
      <p:sp>
        <p:nvSpPr>
          <p:cNvPr id="4" name="Title 3"/>
          <p:cNvSpPr>
            <a:spLocks noGrp="1"/>
          </p:cNvSpPr>
          <p:nvPr>
            <p:ph type="title"/>
          </p:nvPr>
        </p:nvSpPr>
        <p:spPr/>
        <p:txBody>
          <a:bodyPr/>
          <a:lstStyle/>
          <a:p>
            <a:r>
              <a:rPr lang="nl-BE" smtClean="0"/>
              <a:t>3.8 Quotientgroepen</a:t>
            </a:r>
            <a:endParaRPr lang="nl-BE"/>
          </a:p>
        </p:txBody>
      </p:sp>
      <p:cxnSp>
        <p:nvCxnSpPr>
          <p:cNvPr id="24" name="Straight Connector 23"/>
          <p:cNvCxnSpPr/>
          <p:nvPr/>
        </p:nvCxnSpPr>
        <p:spPr>
          <a:xfrm>
            <a:off x="4499992" y="1052736"/>
            <a:ext cx="0" cy="5544616"/>
          </a:xfrm>
          <a:prstGeom prst="line">
            <a:avLst/>
          </a:prstGeom>
          <a:ln w="4762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z="1200" smtClean="0">
              <a:latin typeface="Courier New"/>
              <a:cs typeface="Courier New"/>
              <a:sym typeface="Mathematica3Mono"/>
            </a:endParaRPr>
          </a:p>
          <a:p>
            <a:r>
              <a:rPr lang="nl-BE" smtClean="0">
                <a:latin typeface="Courier New"/>
                <a:cs typeface="Courier New"/>
                <a:sym typeface="Mathematica3Mono"/>
              </a:rPr>
              <a:t>het aantal configuraties waarbij </a:t>
            </a:r>
            <a:r>
              <a:rPr lang="nl-BE" smtClean="0">
                <a:solidFill>
                  <a:srgbClr val="FF0000"/>
                </a:solidFill>
                <a:latin typeface="Courier New"/>
                <a:cs typeface="Courier New"/>
                <a:sym typeface="Mathematica3Mono"/>
              </a:rPr>
              <a:t>2 kleuren elk 3 maal </a:t>
            </a:r>
            <a:r>
              <a:rPr lang="nl-BE" smtClean="0">
                <a:latin typeface="Courier New"/>
                <a:cs typeface="Courier New"/>
                <a:sym typeface="Mathematica3Mono"/>
              </a:rPr>
              <a:t>gebruikt worden: 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Mathematica3Mono"/>
              </a:rPr>
              <a:t> in</a:t>
            </a: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6</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 + 6(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3</a:t>
            </a:r>
            <a:r>
              <a:rPr lang="nl-BE" smtClean="0">
                <a:latin typeface="Courier New"/>
                <a:cs typeface="Courier New"/>
                <a:sym typeface="Mathematica3Mono"/>
              </a:rPr>
              <a:t> </a:t>
            </a:r>
          </a:p>
          <a:p>
            <a:pPr lvl="0" algn="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 + 8(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+ 20</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2</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+ 8</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a:t>
            </a:r>
            <a:endParaRPr lang="nl-BE" smtClean="0">
              <a:latin typeface="Courier New"/>
              <a:cs typeface="Courier New"/>
              <a:sym typeface="Wingdings"/>
            </a:endParaRPr>
          </a:p>
          <a:p>
            <a:r>
              <a:rPr lang="nl-BE" smtClean="0">
                <a:latin typeface="Courier New"/>
                <a:cs typeface="Courier New"/>
                <a:sym typeface="Symbol"/>
              </a:rPr>
              <a:t> </a:t>
            </a:r>
            <a:r>
              <a:rPr lang="nl-BE" smtClean="0">
                <a:latin typeface="Courier New"/>
                <a:cs typeface="Courier New"/>
                <a:sym typeface="Mathematica3Mono"/>
              </a:rPr>
              <a:t>twee configuraties</a:t>
            </a:r>
          </a:p>
          <a:p>
            <a:endParaRPr lang="nl-BE" smtClean="0">
              <a:latin typeface="Courier New"/>
              <a:cs typeface="Courier New"/>
              <a:sym typeface="Mathematica3Mono"/>
            </a:endParaRPr>
          </a:p>
          <a:p>
            <a:r>
              <a:rPr lang="nl-BE" smtClean="0">
                <a:latin typeface="Courier New"/>
                <a:cs typeface="Courier New"/>
                <a:sym typeface="Mathematica3Mono"/>
              </a:rPr>
              <a:t>het aantal configuraties waarbij </a:t>
            </a:r>
            <a:r>
              <a:rPr lang="nl-BE" smtClean="0">
                <a:solidFill>
                  <a:srgbClr val="FF0000"/>
                </a:solidFill>
                <a:latin typeface="Courier New"/>
                <a:cs typeface="Courier New"/>
                <a:sym typeface="Mathematica3Mono"/>
              </a:rPr>
              <a:t>3 kleuren elk 2 maal </a:t>
            </a:r>
            <a:r>
              <a:rPr lang="nl-BE" smtClean="0">
                <a:latin typeface="Courier New"/>
                <a:cs typeface="Courier New"/>
                <a:sym typeface="Mathematica3Mono"/>
              </a:rPr>
              <a:t>gebruikt worden:</a:t>
            </a:r>
            <a:r>
              <a:rPr lang="nl-BE" sz="1200" smtClean="0">
                <a:latin typeface="Courier New"/>
                <a:cs typeface="Courier New"/>
                <a:sym typeface="Mathematica3Mono"/>
              </a:rPr>
              <a:t> </a:t>
            </a:r>
            <a:r>
              <a:rPr lang="nl-BE" smtClean="0">
                <a:latin typeface="Courier New"/>
                <a:cs typeface="Courier New"/>
                <a:sym typeface="Mathematica3Mono"/>
              </a:rPr>
              <a:t>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Mathematica3Mono"/>
              </a:rPr>
              <a:t>2</a:t>
            </a:r>
            <a:r>
              <a:rPr lang="nl-BE" sz="1200" smtClean="0">
                <a:latin typeface="Courier New"/>
                <a:cs typeface="Courier New"/>
                <a:sym typeface="Mathematica3Mono"/>
              </a:rPr>
              <a:t> </a:t>
            </a:r>
            <a:r>
              <a:rPr lang="nl-BE" smtClean="0">
                <a:latin typeface="Courier New"/>
                <a:cs typeface="Courier New"/>
                <a:sym typeface="Mathematica3Mono"/>
              </a:rPr>
              <a:t>in</a:t>
            </a: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6</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 + 6(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3</a:t>
            </a:r>
            <a:r>
              <a:rPr lang="nl-BE" smtClean="0">
                <a:latin typeface="Courier New"/>
                <a:cs typeface="Courier New"/>
                <a:sym typeface="Mathematica3Mono"/>
              </a:rPr>
              <a:t> </a:t>
            </a:r>
          </a:p>
          <a:p>
            <a:pPr lvl="0" algn="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4</a:t>
            </a:r>
            <a:r>
              <a:rPr lang="nl-BE" smtClean="0">
                <a:latin typeface="Courier New"/>
                <a:cs typeface="Courier New"/>
                <a:sym typeface="Mathematica3Mono"/>
              </a:rPr>
              <a:t>) + 8(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3</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+ 90</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3</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+ 6</a:t>
            </a:r>
            <a:r>
              <a:rPr lang="nl-BE" smtClean="0">
                <a:latin typeface="Courier New"/>
                <a:cs typeface="Courier New"/>
                <a:sym typeface="Symbol"/>
              </a:rPr>
              <a:t></a:t>
            </a:r>
            <a:r>
              <a:rPr lang="nl-BE" smtClean="0">
                <a:latin typeface="Courier New"/>
                <a:cs typeface="Courier New"/>
                <a:sym typeface="Mathematica3Mono"/>
              </a:rPr>
              <a:t>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)/24</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endParaRPr lang="nl-BE" smtClean="0">
              <a:latin typeface="Courier New"/>
              <a:cs typeface="Courier New"/>
              <a:sym typeface="Wingdings"/>
            </a:endParaRPr>
          </a:p>
          <a:p>
            <a:r>
              <a:rPr lang="nl-BE" smtClean="0">
                <a:latin typeface="Courier New"/>
                <a:cs typeface="Courier New"/>
                <a:sym typeface="Symbol"/>
              </a:rPr>
              <a:t> </a:t>
            </a:r>
            <a:r>
              <a:rPr lang="nl-BE" smtClean="0">
                <a:latin typeface="Courier New"/>
                <a:cs typeface="Courier New"/>
                <a:sym typeface="Mathematica3Mono"/>
              </a:rPr>
              <a:t>zes configuraties</a:t>
            </a:r>
          </a:p>
          <a:p>
            <a:endParaRPr lang="nl-BE" smtClean="0">
              <a:latin typeface="Courier New"/>
              <a:cs typeface="Courier New"/>
              <a:sym typeface="Mathematica3Mono"/>
            </a:endParaRPr>
          </a:p>
          <a:p>
            <a:endParaRPr lang="nl-BE" smtClean="0">
              <a:latin typeface="Courier New"/>
              <a:cs typeface="Courier New"/>
              <a:sym typeface="Mathematica3Mono"/>
            </a:endParaRPr>
          </a:p>
        </p:txBody>
      </p:sp>
      <p:grpSp>
        <p:nvGrpSpPr>
          <p:cNvPr id="2" name="Group 5"/>
          <p:cNvGrpSpPr/>
          <p:nvPr/>
        </p:nvGrpSpPr>
        <p:grpSpPr>
          <a:xfrm>
            <a:off x="5283742" y="1723418"/>
            <a:ext cx="1415373" cy="330740"/>
            <a:chOff x="7365461" y="2663759"/>
            <a:chExt cx="1225685" cy="330740"/>
          </a:xfrm>
        </p:grpSpPr>
        <p:cxnSp>
          <p:nvCxnSpPr>
            <p:cNvPr id="7" name="Straight Connector 6"/>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 name="Group 8"/>
          <p:cNvGrpSpPr/>
          <p:nvPr/>
        </p:nvGrpSpPr>
        <p:grpSpPr>
          <a:xfrm>
            <a:off x="3980235" y="2106040"/>
            <a:ext cx="2258437" cy="330740"/>
            <a:chOff x="7365461" y="2663759"/>
            <a:chExt cx="1225685" cy="330740"/>
          </a:xfrm>
        </p:grpSpPr>
        <p:cxnSp>
          <p:nvCxnSpPr>
            <p:cNvPr id="10" name="Straight Connector 9"/>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11"/>
          <p:cNvGrpSpPr/>
          <p:nvPr/>
        </p:nvGrpSpPr>
        <p:grpSpPr>
          <a:xfrm>
            <a:off x="6399180" y="5027580"/>
            <a:ext cx="1882301" cy="330740"/>
            <a:chOff x="7365461" y="2663759"/>
            <a:chExt cx="1225685" cy="330740"/>
          </a:xfrm>
        </p:grpSpPr>
        <p:cxnSp>
          <p:nvCxnSpPr>
            <p:cNvPr id="13" name="Straight Connector 12"/>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14"/>
          <p:cNvGrpSpPr/>
          <p:nvPr/>
        </p:nvGrpSpPr>
        <p:grpSpPr>
          <a:xfrm>
            <a:off x="2624848" y="5027580"/>
            <a:ext cx="3133926" cy="330740"/>
            <a:chOff x="7365461" y="2663759"/>
            <a:chExt cx="1225685" cy="330740"/>
          </a:xfrm>
        </p:grpSpPr>
        <p:cxnSp>
          <p:nvCxnSpPr>
            <p:cNvPr id="16" name="Straight Connector 15"/>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indien </a:t>
            </a:r>
            <a:r>
              <a:rPr lang="nl-BE" smtClean="0">
                <a:solidFill>
                  <a:srgbClr val="00FF00"/>
                </a:solidFill>
                <a:latin typeface="Courier New"/>
                <a:cs typeface="Courier New"/>
                <a:sym typeface="Mathematica3Mono"/>
              </a:rPr>
              <a:t>ook spiegelingen </a:t>
            </a:r>
            <a:r>
              <a:rPr lang="nl-BE" smtClean="0">
                <a:latin typeface="Courier New"/>
                <a:cs typeface="Courier New"/>
                <a:sym typeface="Mathematica3Mono"/>
              </a:rPr>
              <a:t>toegelaten worden, verdubbelt het aantal permutaties, en wordt de cykelindex (cfr.oefeningensessies):</a:t>
            </a:r>
          </a:p>
          <a:p>
            <a:r>
              <a:rPr lang="nl-BE" smtClean="0">
                <a:latin typeface="Courier New"/>
                <a:cs typeface="Courier New"/>
                <a:sym typeface="Mathematica3Mono"/>
              </a:rPr>
              <a:t>(1</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6</a:t>
            </a:r>
            <a:r>
              <a:rPr lang="nl-BE" smtClean="0">
                <a:latin typeface="Courier New"/>
                <a:cs typeface="Courier New"/>
                <a:sym typeface="Wingdings"/>
              </a:rPr>
              <a:t> </a:t>
            </a:r>
            <a:r>
              <a:rPr lang="nl-BE" smtClean="0">
                <a:solidFill>
                  <a:srgbClr val="FF0000"/>
                </a:solidFill>
                <a:latin typeface="Courier New"/>
                <a:cs typeface="Courier New"/>
                <a:sym typeface="Mathematica3Mono"/>
              </a:rPr>
              <a:t>+ 3</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4</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solidFill>
                  <a:srgbClr val="FF0000"/>
                </a:solidFill>
                <a:latin typeface="Courier New"/>
                <a:cs typeface="Courier New"/>
                <a:sym typeface="Wingdings"/>
              </a:rPr>
              <a:t> </a:t>
            </a:r>
            <a:r>
              <a:rPr lang="nl-BE" smtClean="0">
                <a:latin typeface="Courier New"/>
                <a:cs typeface="Courier New"/>
                <a:sym typeface="Mathematica3Mono"/>
              </a:rPr>
              <a:t>+ </a:t>
            </a:r>
            <a:r>
              <a:rPr lang="nl-BE" strike="dblStrike" baseline="10000" smtClean="0">
                <a:solidFill>
                  <a:srgbClr val="FF0000"/>
                </a:solidFill>
                <a:latin typeface="Courier New"/>
                <a:cs typeface="Courier New"/>
                <a:sym typeface="Mathematica3Mono"/>
              </a:rPr>
              <a:t>3</a:t>
            </a:r>
            <a:r>
              <a:rPr lang="nl-BE" smtClean="0">
                <a:solidFill>
                  <a:srgbClr val="FF0000"/>
                </a:solidFill>
                <a:latin typeface="Courier New"/>
                <a:cs typeface="Courier New"/>
                <a:sym typeface="Mathematica3Mono"/>
              </a:rPr>
              <a:t>9</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2</a:t>
            </a:r>
            <a:r>
              <a:rPr lang="nl-BE" smtClean="0">
                <a:latin typeface="Courier New"/>
                <a:cs typeface="Courier New"/>
                <a:sym typeface="Wingdings"/>
              </a:rPr>
              <a:t></a:t>
            </a:r>
            <a:r>
              <a:rPr lang="nl-BE" baseline="30000" smtClean="0">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r>
              <a:rPr lang="nl-BE" strike="dblStrike" baseline="10000" smtClean="0">
                <a:solidFill>
                  <a:srgbClr val="FF0000"/>
                </a:solidFill>
                <a:latin typeface="Courier New"/>
                <a:cs typeface="Courier New"/>
                <a:sym typeface="Mathematica3Mono"/>
              </a:rPr>
              <a:t>6</a:t>
            </a:r>
            <a:r>
              <a:rPr lang="nl-BE" smtClean="0">
                <a:solidFill>
                  <a:srgbClr val="FF0000"/>
                </a:solidFill>
                <a:latin typeface="Courier New"/>
                <a:cs typeface="Courier New"/>
                <a:sym typeface="Mathematica3Mono"/>
              </a:rPr>
              <a:t>7</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3</a:t>
            </a:r>
            <a:r>
              <a:rPr lang="nl-BE" smtClean="0">
                <a:latin typeface="Courier New"/>
                <a:cs typeface="Courier New"/>
                <a:sym typeface="Wingdings"/>
              </a:rPr>
              <a:t> </a:t>
            </a:r>
            <a:r>
              <a:rPr lang="nl-BE" smtClean="0">
                <a:latin typeface="Courier New"/>
                <a:cs typeface="Courier New"/>
                <a:sym typeface="Mathematica3Mono"/>
              </a:rPr>
              <a:t>+ 6</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2</a:t>
            </a:r>
            <a:r>
              <a:rPr lang="nl-BE" smtClean="0">
                <a:latin typeface="Courier New"/>
                <a:cs typeface="Courier New"/>
                <a:sym typeface="Wingdings"/>
              </a:rPr>
              <a:t></a:t>
            </a:r>
            <a:r>
              <a:rPr lang="nl-BE" baseline="30000" smtClean="0">
                <a:latin typeface="Courier New"/>
                <a:cs typeface="Courier New"/>
                <a:sym typeface="Wingdings"/>
              </a:rPr>
              <a:t>1</a:t>
            </a:r>
          </a:p>
          <a:p>
            <a:pPr algn="r"/>
            <a:r>
              <a:rPr lang="nl-BE" smtClean="0">
                <a:solidFill>
                  <a:srgbClr val="FF0000"/>
                </a:solidFill>
                <a:latin typeface="Courier New"/>
                <a:cs typeface="Courier New"/>
                <a:sym typeface="Mathematica3Mono"/>
              </a:rPr>
              <a:t>+ 6</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solidFill>
                  <a:srgbClr val="FF0000"/>
                </a:solidFill>
                <a:latin typeface="Courier New"/>
                <a:cs typeface="Courier New"/>
                <a:sym typeface="Wingdings"/>
              </a:rPr>
              <a:t> </a:t>
            </a:r>
            <a:r>
              <a:rPr lang="nl-BE" smtClean="0">
                <a:latin typeface="Courier New"/>
                <a:cs typeface="Courier New"/>
                <a:sym typeface="Mathematica3Mono"/>
              </a:rPr>
              <a:t>+ 8</a:t>
            </a:r>
            <a:r>
              <a:rPr lang="nl-BE" smtClean="0">
                <a:latin typeface="Courier New"/>
                <a:cs typeface="Courier New"/>
                <a:sym typeface="Symbol"/>
              </a:rPr>
              <a:t></a:t>
            </a:r>
            <a:r>
              <a:rPr lang="nl-BE" smtClean="0">
                <a:latin typeface="Courier New"/>
                <a:cs typeface="Courier New"/>
                <a:sym typeface="Wingdings"/>
              </a:rPr>
              <a:t></a:t>
            </a:r>
            <a:r>
              <a:rPr lang="nl-BE" baseline="30000" smtClean="0">
                <a:latin typeface="Courier New"/>
                <a:cs typeface="Courier New"/>
                <a:sym typeface="Wingdings"/>
              </a:rPr>
              <a:t>2</a:t>
            </a:r>
            <a:r>
              <a:rPr lang="nl-BE" smtClean="0">
                <a:solidFill>
                  <a:srgbClr val="FF0000"/>
                </a:solidFill>
                <a:latin typeface="Courier New"/>
                <a:cs typeface="Courier New"/>
                <a:sym typeface="Wingdings"/>
              </a:rPr>
              <a:t> </a:t>
            </a:r>
            <a:r>
              <a:rPr lang="nl-BE" smtClean="0">
                <a:solidFill>
                  <a:srgbClr val="FF0000"/>
                </a:solidFill>
                <a:latin typeface="Courier New"/>
                <a:cs typeface="Courier New"/>
                <a:sym typeface="Mathematica3Mono"/>
              </a:rPr>
              <a:t>+ 8</a:t>
            </a:r>
            <a:r>
              <a:rPr lang="nl-BE" smtClean="0">
                <a:solidFill>
                  <a:srgbClr val="FF0000"/>
                </a:solidFill>
                <a:latin typeface="Courier New"/>
                <a:cs typeface="Courier New"/>
                <a:sym typeface="Symbol"/>
              </a:rPr>
              <a:t></a:t>
            </a:r>
            <a:r>
              <a:rPr lang="nl-BE" smtClean="0">
                <a:solidFill>
                  <a:srgbClr val="FF0000"/>
                </a:solidFill>
                <a:latin typeface="Courier New"/>
                <a:cs typeface="Courier New"/>
                <a:sym typeface="Wingdings"/>
              </a:rPr>
              <a:t></a:t>
            </a:r>
            <a:r>
              <a:rPr lang="nl-BE" baseline="30000" smtClean="0">
                <a:solidFill>
                  <a:srgbClr val="FF0000"/>
                </a:solidFill>
                <a:latin typeface="Courier New"/>
                <a:cs typeface="Courier New"/>
                <a:sym typeface="Wingdings"/>
              </a:rPr>
              <a:t>1</a:t>
            </a:r>
            <a:r>
              <a:rPr lang="nl-BE" smtClean="0">
                <a:latin typeface="Courier New"/>
                <a:cs typeface="Courier New"/>
                <a:sym typeface="Wingdings"/>
              </a:rPr>
              <a:t>)/48</a:t>
            </a:r>
          </a:p>
          <a:p>
            <a:pPr algn="r"/>
            <a:endParaRPr lang="nl-BE" smtClean="0">
              <a:latin typeface="Courier New"/>
              <a:cs typeface="Courier New"/>
              <a:sym typeface="Wingdings"/>
            </a:endParaRPr>
          </a:p>
          <a:p>
            <a:pPr lvl="0"/>
            <a:r>
              <a:rPr lang="nl-BE" smtClean="0">
                <a:latin typeface="Courier New"/>
                <a:cs typeface="Courier New"/>
                <a:sym typeface="Symbol"/>
              </a:rPr>
              <a:t> </a:t>
            </a:r>
            <a:r>
              <a:rPr lang="nl-BE" smtClean="0">
                <a:latin typeface="Courier New"/>
                <a:cs typeface="Courier New"/>
                <a:sym typeface="Mathematica3Mono"/>
              </a:rPr>
              <a:t>aantal manieren om de zes facetten met </a:t>
            </a:r>
            <a:r>
              <a:rPr lang="nl-BE" smtClean="0">
                <a:solidFill>
                  <a:srgbClr val="FF0000"/>
                </a:solidFill>
                <a:latin typeface="Courier New"/>
                <a:cs typeface="Courier New"/>
                <a:sym typeface="Mathematica3Mono"/>
              </a:rPr>
              <a:t>maximaal m kleuren </a:t>
            </a:r>
            <a:r>
              <a:rPr lang="nl-BE" smtClean="0">
                <a:latin typeface="Courier New"/>
                <a:cs typeface="Courier New"/>
                <a:sym typeface="Mathematica3Mono"/>
              </a:rPr>
              <a:t>te labelen:</a:t>
            </a:r>
          </a:p>
          <a:p>
            <a:pPr lvl="0" algn="ctr"/>
            <a:r>
              <a:rPr lang="nl-BE" smtClean="0">
                <a:latin typeface="Courier New"/>
                <a:cs typeface="Courier New"/>
                <a:sym typeface="Mathematica3Mono"/>
              </a:rPr>
              <a:t> (m</a:t>
            </a:r>
            <a:r>
              <a:rPr lang="nl-BE" baseline="30000" smtClean="0">
                <a:latin typeface="Courier New"/>
                <a:cs typeface="Courier New"/>
                <a:sym typeface="Wingdings"/>
              </a:rPr>
              <a:t>6</a:t>
            </a:r>
            <a:r>
              <a:rPr lang="nl-BE" smtClean="0">
                <a:latin typeface="Courier New"/>
                <a:cs typeface="Courier New"/>
                <a:sym typeface="Mathematica3Mono"/>
              </a:rPr>
              <a:t>+3m</a:t>
            </a:r>
            <a:r>
              <a:rPr lang="nl-BE" baseline="30000" smtClean="0">
                <a:latin typeface="Courier New"/>
                <a:cs typeface="Courier New"/>
                <a:sym typeface="Wingdings"/>
              </a:rPr>
              <a:t>5</a:t>
            </a:r>
            <a:r>
              <a:rPr lang="nl-BE" smtClean="0">
                <a:latin typeface="Courier New"/>
                <a:cs typeface="Courier New"/>
                <a:sym typeface="Mathematica3Mono"/>
              </a:rPr>
              <a:t>+9m</a:t>
            </a:r>
            <a:r>
              <a:rPr lang="nl-BE" baseline="30000" smtClean="0">
                <a:latin typeface="Courier New"/>
                <a:cs typeface="Courier New"/>
                <a:sym typeface="Wingdings"/>
              </a:rPr>
              <a:t>4</a:t>
            </a:r>
            <a:r>
              <a:rPr lang="nl-BE" smtClean="0">
                <a:latin typeface="Courier New"/>
                <a:cs typeface="Courier New"/>
                <a:sym typeface="Mathematica3Mono"/>
              </a:rPr>
              <a:t>+13m</a:t>
            </a:r>
            <a:r>
              <a:rPr lang="nl-BE" baseline="30000" smtClean="0">
                <a:latin typeface="Courier New"/>
                <a:cs typeface="Courier New"/>
                <a:sym typeface="Wingdings"/>
              </a:rPr>
              <a:t>3</a:t>
            </a:r>
            <a:r>
              <a:rPr lang="nl-BE" smtClean="0">
                <a:latin typeface="Courier New"/>
                <a:cs typeface="Courier New"/>
                <a:sym typeface="Mathematica3Mono"/>
              </a:rPr>
              <a:t>+14m</a:t>
            </a:r>
            <a:r>
              <a:rPr lang="nl-BE" baseline="30000" smtClean="0">
                <a:latin typeface="Courier New"/>
                <a:cs typeface="Courier New"/>
                <a:sym typeface="Wingdings"/>
              </a:rPr>
              <a:t>2</a:t>
            </a:r>
            <a:r>
              <a:rPr lang="nl-BE" smtClean="0">
                <a:latin typeface="Courier New"/>
                <a:cs typeface="Courier New"/>
                <a:sym typeface="Mathematica3Mono"/>
              </a:rPr>
              <a:t>+8m)/48</a:t>
            </a:r>
          </a:p>
          <a:p>
            <a:pPr lvl="0"/>
            <a:r>
              <a:rPr lang="nl-BE" smtClean="0">
                <a:latin typeface="Courier New"/>
                <a:cs typeface="Courier New"/>
                <a:sym typeface="Mathematica3Mono"/>
              </a:rPr>
              <a:t>of respectievelijk (1,10,</a:t>
            </a:r>
            <a:r>
              <a:rPr lang="nl-BE" smtClean="0">
                <a:solidFill>
                  <a:srgbClr val="00FF00"/>
                </a:solidFill>
                <a:latin typeface="Courier New"/>
                <a:cs typeface="Courier New"/>
                <a:sym typeface="Mathematica3Mono"/>
              </a:rPr>
              <a:t>56</a:t>
            </a:r>
            <a:r>
              <a:rPr lang="nl-BE" smtClean="0">
                <a:latin typeface="Courier New"/>
                <a:cs typeface="Courier New"/>
                <a:sym typeface="Mathematica3Mono"/>
              </a:rPr>
              <a:t>,</a:t>
            </a:r>
            <a:r>
              <a:rPr lang="nl-BE" smtClean="0">
                <a:solidFill>
                  <a:srgbClr val="00FF00"/>
                </a:solidFill>
                <a:latin typeface="Courier New"/>
                <a:cs typeface="Courier New"/>
                <a:sym typeface="Mathematica3Mono"/>
              </a:rPr>
              <a:t>220</a:t>
            </a:r>
            <a:r>
              <a:rPr lang="nl-BE" smtClean="0">
                <a:latin typeface="Courier New"/>
                <a:cs typeface="Courier New"/>
                <a:sym typeface="Mathematica3Mono"/>
              </a:rPr>
              <a:t>,</a:t>
            </a:r>
            <a:r>
              <a:rPr lang="nl-BE" smtClean="0">
                <a:solidFill>
                  <a:srgbClr val="00FF00"/>
                </a:solidFill>
                <a:latin typeface="Courier New"/>
                <a:cs typeface="Courier New"/>
                <a:sym typeface="Mathematica3Mono"/>
              </a:rPr>
              <a:t>680</a:t>
            </a:r>
            <a:r>
              <a:rPr lang="nl-BE" smtClean="0">
                <a:latin typeface="Courier New"/>
                <a:cs typeface="Courier New"/>
                <a:sym typeface="Mathematica3Mono"/>
              </a:rPr>
              <a:t>,</a:t>
            </a:r>
            <a:r>
              <a:rPr lang="nl-BE" smtClean="0">
                <a:solidFill>
                  <a:srgbClr val="00FF00"/>
                </a:solidFill>
                <a:latin typeface="Courier New"/>
                <a:cs typeface="Courier New"/>
                <a:sym typeface="Mathematica3Mono"/>
              </a:rPr>
              <a:t>1771</a:t>
            </a:r>
            <a:r>
              <a:rPr lang="nl-BE" smtClean="0">
                <a:latin typeface="Courier New"/>
                <a:cs typeface="Courier New"/>
                <a:sym typeface="Mathematica3Mono"/>
              </a:rPr>
              <a:t>) voor m=1..6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i="1" smtClean="0">
              <a:latin typeface="Courier New"/>
              <a:cs typeface="Courier New"/>
              <a:sym typeface="Mathematica3Mono"/>
            </a:endParaRPr>
          </a:p>
          <a:p>
            <a:pPr lvl="0"/>
            <a:r>
              <a:rPr lang="nl-BE" smtClean="0">
                <a:latin typeface="Courier New"/>
                <a:cs typeface="Courier New"/>
                <a:sym typeface="Symbol"/>
              </a:rPr>
              <a:t> </a:t>
            </a:r>
            <a:r>
              <a:rPr lang="nl-BE" smtClean="0">
                <a:latin typeface="Courier New"/>
                <a:cs typeface="Courier New"/>
                <a:sym typeface="Mathematica3Mono"/>
              </a:rPr>
              <a:t>aantal diverse manieren om de zes facetten met  m kleuren te labelen, waarbij </a:t>
            </a:r>
            <a:r>
              <a:rPr lang="nl-BE" smtClean="0">
                <a:solidFill>
                  <a:srgbClr val="FF0000"/>
                </a:solidFill>
                <a:latin typeface="Courier New"/>
                <a:cs typeface="Courier New"/>
                <a:sym typeface="Mathematica3Mono"/>
              </a:rPr>
              <a:t>elke kleur minstens éénmaal </a:t>
            </a:r>
            <a:r>
              <a:rPr lang="nl-BE" smtClean="0">
                <a:latin typeface="Courier New"/>
                <a:cs typeface="Courier New"/>
                <a:sym typeface="Mathematica3Mono"/>
              </a:rPr>
              <a:t>gebruikt wordt:</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pPr lvl="0"/>
            <a:r>
              <a:rPr lang="nl-BE" smtClean="0">
                <a:latin typeface="Courier New"/>
                <a:cs typeface="Courier New"/>
                <a:sym typeface="Mathematica3Mono"/>
              </a:rPr>
              <a:t>er zijn bijgevolg 30 manieren om een klassieke dobbelsteen te nummeren: 15 koppels die elkaars spiegelbeeld zijn</a:t>
            </a:r>
          </a:p>
          <a:p>
            <a:pPr lvl="0"/>
            <a:endParaRPr lang="nl-BE" smtClean="0">
              <a:latin typeface="Courier New"/>
              <a:cs typeface="Courier New"/>
              <a:sym typeface="Mathematica3Mono"/>
            </a:endParaRPr>
          </a:p>
          <a:p>
            <a:pPr lvl="0"/>
            <a:endParaRPr lang="nl-BE" smtClean="0">
              <a:latin typeface="Courier New"/>
              <a:cs typeface="Courier New"/>
              <a:sym typeface="Mathematica3Mono"/>
            </a:endParaRPr>
          </a:p>
          <a:p>
            <a:endParaRPr lang="nl-BE" smtClean="0">
              <a:latin typeface="Courier New"/>
              <a:cs typeface="Courier New"/>
              <a:sym typeface="Mathematica3Mono"/>
            </a:endParaRPr>
          </a:p>
        </p:txBody>
      </p:sp>
      <p:graphicFrame>
        <p:nvGraphicFramePr>
          <p:cNvPr id="14339" name="Object 3"/>
          <p:cNvGraphicFramePr>
            <a:graphicFrameLocks noChangeAspect="1"/>
          </p:cNvGraphicFramePr>
          <p:nvPr/>
        </p:nvGraphicFramePr>
        <p:xfrm>
          <a:off x="1759497" y="2358453"/>
          <a:ext cx="5510212" cy="2770188"/>
        </p:xfrm>
        <a:graphic>
          <a:graphicData uri="http://schemas.openxmlformats.org/presentationml/2006/ole">
            <p:oleObj spid="_x0000_s71682" name="Worksheet" r:id="rId4" imgW="7743901" imgH="3895657" progId="Excel.Shee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het aantal configuraties waarbij 2 kleuren elk 3 maal gebruikt worden: 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Mathematica3Mono"/>
              </a:rPr>
              <a:t> in</a:t>
            </a:r>
          </a:p>
          <a:p>
            <a:endParaRPr lang="nl-BE" smtClean="0">
              <a:latin typeface="Courier New"/>
              <a:cs typeface="Courier New"/>
              <a:sym typeface="Mathematica3Mono"/>
            </a:endParaRP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6</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+ 9(</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endParaRPr lang="nl-BE" smtClean="0">
              <a:latin typeface="Courier New"/>
              <a:cs typeface="Courier New"/>
              <a:sym typeface="Mathematica3Mono"/>
            </a:endParaRPr>
          </a:p>
          <a:p>
            <a:pPr lvl="0" algn="ctr"/>
            <a:r>
              <a:rPr lang="nl-BE" smtClean="0">
                <a:latin typeface="Courier New"/>
                <a:cs typeface="Courier New"/>
                <a:sym typeface="Mathematica3Mono"/>
              </a:rPr>
              <a:t>+ 7(</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3</a:t>
            </a:r>
            <a:r>
              <a:rPr lang="nl-BE" smtClean="0">
                <a:latin typeface="Courier New"/>
                <a:cs typeface="Courier New"/>
                <a:sym typeface="Mathematica3Mono"/>
              </a:rPr>
              <a:t> + 6(</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 </a:t>
            </a:r>
          </a:p>
          <a:p>
            <a:pPr lvl="0" algn="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 + 8(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 + 8(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6</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6</a:t>
            </a:r>
            <a:r>
              <a:rPr lang="nl-BE" smtClean="0">
                <a:latin typeface="Courier New"/>
                <a:cs typeface="Courier New"/>
                <a:sym typeface="Mathematica3Mono"/>
              </a:rPr>
              <a:t>)</a:t>
            </a:r>
            <a:r>
              <a:rPr lang="nl-BE" smtClean="0">
                <a:latin typeface="Courier New"/>
                <a:cs typeface="Courier New"/>
                <a:sym typeface="Wingdings"/>
              </a:rPr>
              <a:t>)/48</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+ 20</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2</a:t>
            </a:r>
            <a:r>
              <a:rPr lang="nl-BE" smtClean="0">
                <a:latin typeface="Courier New"/>
                <a:cs typeface="Courier New"/>
                <a:sym typeface="Symbol"/>
              </a:rPr>
              <a:t></a:t>
            </a:r>
            <a:r>
              <a:rPr lang="nl-BE" smtClean="0">
                <a:latin typeface="Courier New"/>
                <a:cs typeface="Courier New"/>
                <a:sym typeface="Mathematica3Mono"/>
              </a:rPr>
              <a:t>4</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+ 9</a:t>
            </a:r>
            <a:r>
              <a:rPr lang="nl-BE" smtClean="0">
                <a:latin typeface="Courier New"/>
                <a:cs typeface="Courier New"/>
                <a:sym typeface="Symbol"/>
              </a:rPr>
              <a:t></a:t>
            </a:r>
            <a:r>
              <a:rPr lang="nl-BE" smtClean="0">
                <a:latin typeface="Courier New"/>
                <a:cs typeface="Courier New"/>
                <a:sym typeface="Mathematica3Mono"/>
              </a:rPr>
              <a:t>2</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p>
          <a:p>
            <a:pPr algn="r"/>
            <a:r>
              <a:rPr lang="nl-BE" smtClean="0">
                <a:latin typeface="Courier New"/>
                <a:cs typeface="Courier New"/>
                <a:sym typeface="Mathematica3Mono"/>
              </a:rPr>
              <a:t>+ 8</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)/48</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3</a:t>
            </a:r>
            <a:r>
              <a:rPr lang="nl-BE" smtClean="0">
                <a:latin typeface="Courier New"/>
                <a:cs typeface="Courier New"/>
                <a:sym typeface="Wingdings"/>
              </a:rPr>
              <a:t> </a:t>
            </a:r>
            <a:r>
              <a:rPr lang="nl-BE" smtClean="0">
                <a:latin typeface="Courier New"/>
                <a:cs typeface="Courier New"/>
                <a:sym typeface="Mathematica3Mono"/>
              </a:rPr>
              <a:t>+ …</a:t>
            </a:r>
          </a:p>
          <a:p>
            <a:endParaRPr lang="nl-BE" smtClean="0">
              <a:latin typeface="Courier New"/>
              <a:cs typeface="Courier New"/>
              <a:sym typeface="Wingdings"/>
            </a:endParaRPr>
          </a:p>
          <a:p>
            <a:r>
              <a:rPr lang="nl-BE" smtClean="0">
                <a:latin typeface="Courier New"/>
                <a:cs typeface="Courier New"/>
                <a:sym typeface="Symbol"/>
              </a:rPr>
              <a:t> </a:t>
            </a:r>
            <a:r>
              <a:rPr lang="nl-BE" smtClean="0">
                <a:latin typeface="Courier New"/>
                <a:cs typeface="Courier New"/>
                <a:sym typeface="Mathematica3Mono"/>
              </a:rPr>
              <a:t>twee configuraties: het toelaten van spiegelingen heeft geen reductie van het aantal veroorzaakt, de configuraties zijn het spiegelbeeld van zichzelf</a:t>
            </a:r>
          </a:p>
          <a:p>
            <a:endParaRPr lang="nl-BE" smtClean="0">
              <a:latin typeface="Courier New"/>
              <a:cs typeface="Courier New"/>
              <a:sym typeface="Mathematica3Mono"/>
            </a:endParaRPr>
          </a:p>
        </p:txBody>
      </p:sp>
      <p:grpSp>
        <p:nvGrpSpPr>
          <p:cNvPr id="2" name="Group 5"/>
          <p:cNvGrpSpPr/>
          <p:nvPr/>
        </p:nvGrpSpPr>
        <p:grpSpPr>
          <a:xfrm>
            <a:off x="2767521" y="2644304"/>
            <a:ext cx="1421858" cy="330740"/>
            <a:chOff x="7365461" y="2663759"/>
            <a:chExt cx="1225685" cy="330740"/>
          </a:xfrm>
        </p:grpSpPr>
        <p:cxnSp>
          <p:nvCxnSpPr>
            <p:cNvPr id="7" name="Straight Connector 6"/>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 name="Group 8"/>
          <p:cNvGrpSpPr/>
          <p:nvPr/>
        </p:nvGrpSpPr>
        <p:grpSpPr>
          <a:xfrm>
            <a:off x="4777904" y="2644304"/>
            <a:ext cx="2245466" cy="330740"/>
            <a:chOff x="7365461" y="2663759"/>
            <a:chExt cx="1225685" cy="330740"/>
          </a:xfrm>
        </p:grpSpPr>
        <p:cxnSp>
          <p:nvCxnSpPr>
            <p:cNvPr id="10" name="Straight Connector 9"/>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11"/>
          <p:cNvGrpSpPr/>
          <p:nvPr/>
        </p:nvGrpSpPr>
        <p:grpSpPr>
          <a:xfrm>
            <a:off x="1953639" y="3023682"/>
            <a:ext cx="2378411" cy="330740"/>
            <a:chOff x="7365461" y="2663759"/>
            <a:chExt cx="1225685" cy="330740"/>
          </a:xfrm>
        </p:grpSpPr>
        <p:cxnSp>
          <p:nvCxnSpPr>
            <p:cNvPr id="13" name="Straight Connector 12"/>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14"/>
          <p:cNvGrpSpPr/>
          <p:nvPr/>
        </p:nvGrpSpPr>
        <p:grpSpPr>
          <a:xfrm>
            <a:off x="6999053" y="3023682"/>
            <a:ext cx="1256488" cy="330740"/>
            <a:chOff x="7365461" y="2663759"/>
            <a:chExt cx="1225685" cy="330740"/>
          </a:xfrm>
        </p:grpSpPr>
        <p:cxnSp>
          <p:nvCxnSpPr>
            <p:cNvPr id="16" name="Straight Connector 15"/>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3.11.5 Kleuren van kubusvlakken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het aantal configuraties waarbij 3 kleuren elk 2 maal gebruikt worden:</a:t>
            </a:r>
            <a:r>
              <a:rPr lang="nl-BE" sz="1200" smtClean="0">
                <a:latin typeface="Courier New"/>
                <a:cs typeface="Courier New"/>
                <a:sym typeface="Mathematica3Mono"/>
              </a:rPr>
              <a:t> </a:t>
            </a:r>
            <a:r>
              <a:rPr lang="nl-BE" smtClean="0">
                <a:latin typeface="Courier New"/>
                <a:cs typeface="Courier New"/>
                <a:sym typeface="Mathematica3Mono"/>
              </a:rPr>
              <a:t>coëfficiënt van </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Mathematica3Mono"/>
              </a:rPr>
              <a:t>2</a:t>
            </a:r>
            <a:r>
              <a:rPr lang="nl-BE" sz="1200" smtClean="0">
                <a:latin typeface="Courier New"/>
                <a:cs typeface="Courier New"/>
                <a:sym typeface="Mathematica3Mono"/>
              </a:rPr>
              <a:t> </a:t>
            </a:r>
            <a:r>
              <a:rPr lang="nl-BE" smtClean="0">
                <a:latin typeface="Courier New"/>
                <a:cs typeface="Courier New"/>
                <a:sym typeface="Mathematica3Mono"/>
              </a:rPr>
              <a:t>in</a:t>
            </a:r>
          </a:p>
          <a:p>
            <a:endParaRPr lang="nl-BE" smtClean="0">
              <a:latin typeface="Courier New"/>
              <a:cs typeface="Courier New"/>
              <a:sym typeface="Mathematica3Mono"/>
            </a:endParaRPr>
          </a:p>
          <a:p>
            <a:pPr lvl="0"/>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6</a:t>
            </a:r>
            <a:r>
              <a:rPr lang="nl-BE" smtClean="0">
                <a:latin typeface="Courier New"/>
                <a:cs typeface="Courier New"/>
                <a:sym typeface="Wingdings"/>
              </a:rPr>
              <a:t> </a:t>
            </a:r>
            <a:r>
              <a:rPr lang="nl-BE" smtClean="0">
                <a:latin typeface="Courier New"/>
                <a:cs typeface="Courier New"/>
                <a:sym typeface="Mathematica3Mono"/>
              </a:rPr>
              <a:t>+ 3(</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4</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smtClean="0">
                <a:latin typeface="Courier New"/>
                <a:cs typeface="Courier New"/>
                <a:sym typeface="Wingdings"/>
              </a:rPr>
              <a:t> </a:t>
            </a:r>
          </a:p>
          <a:p>
            <a:pPr lvl="0" algn="ctr"/>
            <a:r>
              <a:rPr lang="nl-BE" smtClean="0">
                <a:latin typeface="Courier New"/>
                <a:cs typeface="Courier New"/>
                <a:sym typeface="Mathematica3Mono"/>
              </a:rPr>
              <a:t>+ 9(</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 + 7(</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baseline="30000" smtClean="0">
                <a:latin typeface="Courier New"/>
                <a:cs typeface="Courier New"/>
                <a:sym typeface="Wingdings"/>
              </a:rPr>
              <a:t>3</a:t>
            </a:r>
            <a:r>
              <a:rPr lang="nl-BE" smtClean="0">
                <a:latin typeface="Courier New"/>
                <a:cs typeface="Courier New"/>
                <a:sym typeface="Mathematica3Mono"/>
              </a:rPr>
              <a:t> </a:t>
            </a:r>
          </a:p>
          <a:p>
            <a:pPr lvl="0" algn="ctr"/>
            <a:r>
              <a:rPr lang="nl-BE" smtClean="0">
                <a:latin typeface="Courier New"/>
                <a:cs typeface="Courier New"/>
                <a:sym typeface="Mathematica3Mono"/>
              </a:rPr>
              <a:t>+ 6(</a:t>
            </a:r>
            <a:r>
              <a:rPr lang="nl-BE" smtClean="0">
                <a:solidFill>
                  <a:srgbClr val="FF0000"/>
                </a:solidFill>
                <a:latin typeface="Courier New"/>
                <a:cs typeface="Courier New"/>
                <a:sym typeface="Mathematica3Mono"/>
              </a:rPr>
              <a:t>R</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4</a:t>
            </a:r>
            <a:r>
              <a:rPr lang="nl-BE" smtClean="0">
                <a:latin typeface="Courier New"/>
                <a:cs typeface="Courier New"/>
                <a:sym typeface="Mathematica3Mono"/>
              </a:rPr>
              <a:t>) + 6(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2</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Mathematica3Mono"/>
              </a:rPr>
              <a:t>)(</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4</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4</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4</a:t>
            </a:r>
            <a:r>
              <a:rPr lang="nl-BE" smtClean="0">
                <a:latin typeface="Courier New"/>
                <a:cs typeface="Courier New"/>
                <a:sym typeface="Mathematica3Mono"/>
              </a:rPr>
              <a:t>) </a:t>
            </a:r>
          </a:p>
          <a:p>
            <a:pPr lvl="0" algn="r"/>
            <a:r>
              <a:rPr lang="nl-BE" smtClean="0">
                <a:latin typeface="Courier New"/>
                <a:cs typeface="Courier New"/>
                <a:sym typeface="Mathematica3Mono"/>
              </a:rPr>
              <a:t>+ 8(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3</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3</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3</a:t>
            </a:r>
            <a:r>
              <a:rPr lang="nl-BE" smtClean="0">
                <a:latin typeface="Courier New"/>
                <a:cs typeface="Courier New"/>
                <a:sym typeface="Mathematica3Mono"/>
              </a:rPr>
              <a:t>)</a:t>
            </a:r>
            <a:r>
              <a:rPr lang="nl-BE" baseline="30000" smtClean="0">
                <a:latin typeface="Courier New"/>
                <a:cs typeface="Courier New"/>
                <a:sym typeface="Wingdings"/>
              </a:rPr>
              <a:t>2</a:t>
            </a:r>
            <a:r>
              <a:rPr lang="nl-BE" smtClean="0">
                <a:latin typeface="Courier New"/>
                <a:cs typeface="Courier New"/>
                <a:sym typeface="Mathematica3Mono"/>
              </a:rPr>
              <a:t> + 8(</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6</a:t>
            </a:r>
            <a:r>
              <a:rPr lang="nl-BE" smtClean="0">
                <a:latin typeface="Courier New"/>
                <a:cs typeface="Courier New"/>
                <a:sym typeface="Mathematica3Mono"/>
              </a:rPr>
              <a:t>+</a:t>
            </a:r>
            <a:r>
              <a:rPr lang="nl-BE" smtClean="0">
                <a:solidFill>
                  <a:srgbClr val="73FF27"/>
                </a:solidFill>
                <a:latin typeface="Courier New"/>
                <a:cs typeface="Courier New"/>
                <a:sym typeface="Mathematica3Mono"/>
              </a:rPr>
              <a:t>G</a:t>
            </a:r>
            <a:r>
              <a:rPr lang="nl-BE" baseline="30000" smtClean="0">
                <a:solidFill>
                  <a:srgbClr val="00FF00"/>
                </a:solidFill>
                <a:latin typeface="Courier New"/>
                <a:cs typeface="Courier New"/>
                <a:sym typeface="Wingdings"/>
              </a:rPr>
              <a:t>6</a:t>
            </a:r>
            <a:r>
              <a:rPr lang="nl-BE" smtClean="0">
                <a:latin typeface="Courier New"/>
                <a:cs typeface="Courier New"/>
                <a:sym typeface="Mathematica3Mono"/>
              </a:rPr>
              <a:t>+</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6</a:t>
            </a:r>
            <a:r>
              <a:rPr lang="nl-BE" smtClean="0">
                <a:latin typeface="Courier New"/>
                <a:cs typeface="Courier New"/>
                <a:sym typeface="Mathematica3Mono"/>
              </a:rPr>
              <a:t>)</a:t>
            </a:r>
            <a:r>
              <a:rPr lang="nl-BE" smtClean="0">
                <a:latin typeface="Courier New"/>
                <a:cs typeface="Courier New"/>
                <a:sym typeface="Wingdings"/>
              </a:rPr>
              <a:t>)/48</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+ 90</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+ 3</a:t>
            </a:r>
            <a:r>
              <a:rPr lang="nl-BE" smtClean="0">
                <a:latin typeface="Courier New"/>
                <a:cs typeface="Courier New"/>
                <a:sym typeface="Symbol"/>
              </a:rPr>
              <a:t></a:t>
            </a:r>
            <a:r>
              <a:rPr lang="nl-BE" smtClean="0">
                <a:latin typeface="Courier New"/>
                <a:cs typeface="Courier New"/>
                <a:sym typeface="Mathematica3Mono"/>
              </a:rPr>
              <a:t>3</a:t>
            </a:r>
            <a:r>
              <a:rPr lang="nl-BE" smtClean="0">
                <a:latin typeface="Courier New"/>
                <a:cs typeface="Courier New"/>
                <a:sym typeface="Symbol"/>
              </a:rPr>
              <a:t></a:t>
            </a:r>
            <a:r>
              <a:rPr lang="nl-BE" smtClean="0">
                <a:latin typeface="Courier New"/>
                <a:cs typeface="Courier New"/>
                <a:sym typeface="Mathematica3Mono"/>
              </a:rPr>
              <a:t>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p>
          <a:p>
            <a:pPr algn="r"/>
            <a:r>
              <a:rPr lang="nl-BE" smtClean="0">
                <a:latin typeface="Courier New"/>
                <a:cs typeface="Courier New"/>
                <a:sym typeface="Mathematica3Mono"/>
              </a:rPr>
              <a:t>+ 9</a:t>
            </a:r>
            <a:r>
              <a:rPr lang="nl-BE" smtClean="0">
                <a:latin typeface="Courier New"/>
                <a:cs typeface="Courier New"/>
                <a:sym typeface="Symbol"/>
              </a:rPr>
              <a:t></a:t>
            </a:r>
            <a:r>
              <a:rPr lang="nl-BE" smtClean="0">
                <a:latin typeface="Courier New"/>
                <a:cs typeface="Courier New"/>
                <a:sym typeface="Mathematica3Mono"/>
              </a:rPr>
              <a:t>3</a:t>
            </a:r>
            <a:r>
              <a:rPr lang="nl-BE" smtClean="0">
                <a:latin typeface="Courier New"/>
                <a:cs typeface="Courier New"/>
                <a:sym typeface="Symbol"/>
              </a:rPr>
              <a:t></a:t>
            </a:r>
            <a:r>
              <a:rPr lang="nl-BE" smtClean="0">
                <a:latin typeface="Courier New"/>
                <a:cs typeface="Courier New"/>
                <a:sym typeface="Mathematica3Mono"/>
              </a:rPr>
              <a:t>2</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+ 7</a:t>
            </a:r>
            <a:r>
              <a:rPr lang="nl-BE" smtClean="0">
                <a:latin typeface="Courier New"/>
                <a:cs typeface="Courier New"/>
                <a:sym typeface="Symbol"/>
              </a:rPr>
              <a:t></a:t>
            </a:r>
            <a:r>
              <a:rPr lang="nl-BE" smtClean="0">
                <a:latin typeface="Courier New"/>
                <a:cs typeface="Courier New"/>
                <a:sym typeface="Mathematica3Mono"/>
              </a:rPr>
              <a:t>6</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r>
              <a:rPr lang="nl-BE" smtClean="0">
                <a:latin typeface="Courier New"/>
                <a:cs typeface="Courier New"/>
                <a:sym typeface="Wingdings"/>
              </a:rPr>
              <a:t>)/48</a:t>
            </a:r>
          </a:p>
          <a:p>
            <a:r>
              <a:rPr lang="nl-BE" smtClean="0">
                <a:latin typeface="Courier New"/>
                <a:cs typeface="Courier New"/>
                <a:sym typeface="Wingdings"/>
              </a:rPr>
              <a:t>= </a:t>
            </a:r>
            <a:r>
              <a:rPr lang="nl-BE" smtClean="0">
                <a:latin typeface="Courier New"/>
                <a:cs typeface="Courier New"/>
                <a:sym typeface="Mathematica3Mono"/>
              </a:rPr>
              <a:t>…</a:t>
            </a:r>
            <a:r>
              <a:rPr lang="nl-BE" smtClean="0">
                <a:latin typeface="Courier New"/>
                <a:cs typeface="Courier New"/>
                <a:sym typeface="Wingdings"/>
              </a:rPr>
              <a:t> </a:t>
            </a:r>
            <a:r>
              <a:rPr lang="nl-BE" smtClean="0">
                <a:latin typeface="Courier New"/>
                <a:cs typeface="Courier New"/>
                <a:sym typeface="Mathematica3Mono"/>
              </a:rPr>
              <a:t>+ 5</a:t>
            </a:r>
            <a:r>
              <a:rPr lang="nl-BE" smtClean="0">
                <a:solidFill>
                  <a:srgbClr val="FF0000"/>
                </a:solidFill>
                <a:latin typeface="Courier New"/>
                <a:cs typeface="Courier New"/>
                <a:sym typeface="Mathematica3Mono"/>
              </a:rPr>
              <a:t>R</a:t>
            </a:r>
            <a:r>
              <a:rPr lang="nl-BE" baseline="30000" smtClean="0">
                <a:solidFill>
                  <a:srgbClr val="FF0000"/>
                </a:solidFill>
                <a:latin typeface="Courier New"/>
                <a:cs typeface="Courier New"/>
                <a:sym typeface="Wingdings"/>
              </a:rPr>
              <a:t>2</a:t>
            </a:r>
            <a:r>
              <a:rPr lang="nl-BE" smtClean="0">
                <a:solidFill>
                  <a:srgbClr val="73FF27"/>
                </a:solidFill>
                <a:latin typeface="Courier New"/>
                <a:cs typeface="Courier New"/>
                <a:sym typeface="Mathematica3Mono"/>
              </a:rPr>
              <a:t>G</a:t>
            </a:r>
            <a:r>
              <a:rPr lang="nl-BE" baseline="30000" smtClean="0">
                <a:solidFill>
                  <a:srgbClr val="73FF27"/>
                </a:solidFill>
                <a:latin typeface="Courier New"/>
                <a:cs typeface="Courier New"/>
                <a:sym typeface="Mathematica3Mono"/>
              </a:rPr>
              <a:t>2</a:t>
            </a:r>
            <a:r>
              <a:rPr lang="nl-BE" smtClean="0">
                <a:solidFill>
                  <a:srgbClr val="0070C0"/>
                </a:solidFill>
                <a:latin typeface="Courier New"/>
                <a:cs typeface="Courier New"/>
                <a:sym typeface="Mathematica3Mono"/>
              </a:rPr>
              <a:t>B</a:t>
            </a:r>
            <a:r>
              <a:rPr lang="nl-BE" baseline="30000" smtClean="0">
                <a:solidFill>
                  <a:srgbClr val="0070C0"/>
                </a:solidFill>
                <a:latin typeface="Courier New"/>
                <a:cs typeface="Courier New"/>
                <a:sym typeface="Wingdings"/>
              </a:rPr>
              <a:t>2</a:t>
            </a:r>
            <a:r>
              <a:rPr lang="nl-BE" smtClean="0">
                <a:latin typeface="Courier New"/>
                <a:cs typeface="Courier New"/>
                <a:sym typeface="Wingdings"/>
              </a:rPr>
              <a:t> </a:t>
            </a:r>
            <a:r>
              <a:rPr lang="nl-BE" smtClean="0">
                <a:latin typeface="Courier New"/>
                <a:cs typeface="Courier New"/>
                <a:sym typeface="Mathematica3Mono"/>
              </a:rPr>
              <a:t>+ …</a:t>
            </a:r>
          </a:p>
          <a:p>
            <a:endParaRPr lang="nl-BE" smtClean="0">
              <a:latin typeface="Courier New"/>
              <a:cs typeface="Courier New"/>
              <a:sym typeface="Wingdings"/>
            </a:endParaRPr>
          </a:p>
          <a:p>
            <a:r>
              <a:rPr lang="nl-BE" smtClean="0">
                <a:latin typeface="Courier New"/>
                <a:cs typeface="Courier New"/>
                <a:sym typeface="Symbol"/>
              </a:rPr>
              <a:t> </a:t>
            </a:r>
            <a:r>
              <a:rPr lang="nl-BE" smtClean="0">
                <a:latin typeface="Courier New"/>
                <a:cs typeface="Courier New"/>
                <a:sym typeface="Mathematica3Mono"/>
              </a:rPr>
              <a:t>vijf configuraties: van de zes configuraties die overblijven, indien men enkel rotaties beschouwt, blijken er twee elkaars spiegelbeeld en vier het spiegelbeeld van zichzelf</a:t>
            </a:r>
          </a:p>
        </p:txBody>
      </p:sp>
      <p:grpSp>
        <p:nvGrpSpPr>
          <p:cNvPr id="2" name="Group 5"/>
          <p:cNvGrpSpPr/>
          <p:nvPr/>
        </p:nvGrpSpPr>
        <p:grpSpPr>
          <a:xfrm>
            <a:off x="1347281" y="3020441"/>
            <a:ext cx="3127441" cy="330740"/>
            <a:chOff x="7365461" y="2663759"/>
            <a:chExt cx="1225685" cy="330740"/>
          </a:xfrm>
        </p:grpSpPr>
        <p:cxnSp>
          <p:nvCxnSpPr>
            <p:cNvPr id="7" name="Straight Connector 6"/>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 name="Group 8"/>
          <p:cNvGrpSpPr/>
          <p:nvPr/>
        </p:nvGrpSpPr>
        <p:grpSpPr>
          <a:xfrm>
            <a:off x="5103779" y="3020441"/>
            <a:ext cx="3378739" cy="330740"/>
            <a:chOff x="7365461" y="2663759"/>
            <a:chExt cx="1225685" cy="330740"/>
          </a:xfrm>
        </p:grpSpPr>
        <p:cxnSp>
          <p:nvCxnSpPr>
            <p:cNvPr id="10" name="Straight Connector 9"/>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11"/>
          <p:cNvGrpSpPr/>
          <p:nvPr/>
        </p:nvGrpSpPr>
        <p:grpSpPr>
          <a:xfrm>
            <a:off x="4039040" y="3380364"/>
            <a:ext cx="1868892" cy="330740"/>
            <a:chOff x="7365461" y="2663759"/>
            <a:chExt cx="1225685" cy="330740"/>
          </a:xfrm>
        </p:grpSpPr>
        <p:cxnSp>
          <p:nvCxnSpPr>
            <p:cNvPr id="13" name="Straight Connector 12"/>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14"/>
          <p:cNvGrpSpPr/>
          <p:nvPr/>
        </p:nvGrpSpPr>
        <p:grpSpPr>
          <a:xfrm>
            <a:off x="6517533" y="3380364"/>
            <a:ext cx="1725037" cy="330740"/>
            <a:chOff x="7365461" y="2663759"/>
            <a:chExt cx="1225685" cy="330740"/>
          </a:xfrm>
        </p:grpSpPr>
        <p:cxnSp>
          <p:nvCxnSpPr>
            <p:cNvPr id="16" name="Straight Connector 15"/>
            <p:cNvCxnSpPr/>
            <p:nvPr/>
          </p:nvCxnSpPr>
          <p:spPr>
            <a:xfrm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7365461" y="2663759"/>
              <a:ext cx="1225685" cy="330740"/>
            </a:xfrm>
            <a:prstGeom prst="line">
              <a:avLst/>
            </a:prstGeom>
            <a:ln w="34925" cmpd="dbl">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6012160" y="4725144"/>
            <a:ext cx="2336800" cy="2032000"/>
            <a:chOff x="6012160" y="4725144"/>
            <a:chExt cx="2336800" cy="2032000"/>
          </a:xfrm>
        </p:grpSpPr>
        <p:pic>
          <p:nvPicPr>
            <p:cNvPr id="18" name="Picture 25"/>
            <p:cNvPicPr>
              <a:picLocks noChangeAspect="1" noChangeArrowheads="1"/>
            </p:cNvPicPr>
            <p:nvPr/>
          </p:nvPicPr>
          <p:blipFill>
            <a:blip r:embed="rId3" cstate="print"/>
            <a:srcRect/>
            <a:stretch>
              <a:fillRect/>
            </a:stretch>
          </p:blipFill>
          <p:spPr bwMode="auto">
            <a:xfrm>
              <a:off x="6012160" y="4725144"/>
              <a:ext cx="2336800" cy="2032000"/>
            </a:xfrm>
            <a:prstGeom prst="rect">
              <a:avLst/>
            </a:prstGeom>
            <a:noFill/>
            <a:ln w="9525">
              <a:noFill/>
              <a:miter lim="800000"/>
              <a:headEnd/>
              <a:tailEnd/>
            </a:ln>
          </p:spPr>
        </p:pic>
        <p:sp>
          <p:nvSpPr>
            <p:cNvPr id="22" name="Oval 21"/>
            <p:cNvSpPr>
              <a:spLocks noChangeAspect="1"/>
            </p:cNvSpPr>
            <p:nvPr/>
          </p:nvSpPr>
          <p:spPr>
            <a:xfrm>
              <a:off x="7707540" y="6111351"/>
              <a:ext cx="596629" cy="596629"/>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Oval 22"/>
            <p:cNvSpPr>
              <a:spLocks noChangeAspect="1"/>
            </p:cNvSpPr>
            <p:nvPr/>
          </p:nvSpPr>
          <p:spPr>
            <a:xfrm>
              <a:off x="6073453" y="6112209"/>
              <a:ext cx="596629" cy="596629"/>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3" name="Group 28"/>
          <p:cNvGrpSpPr/>
          <p:nvPr/>
        </p:nvGrpSpPr>
        <p:grpSpPr>
          <a:xfrm>
            <a:off x="1835696" y="2943225"/>
            <a:ext cx="3914775" cy="3914775"/>
            <a:chOff x="1835696" y="2943225"/>
            <a:chExt cx="3914775" cy="3914775"/>
          </a:xfrm>
        </p:grpSpPr>
        <p:pic>
          <p:nvPicPr>
            <p:cNvPr id="136194" name="Picture 2"/>
            <p:cNvPicPr>
              <a:picLocks noChangeAspect="1" noChangeArrowheads="1"/>
            </p:cNvPicPr>
            <p:nvPr/>
          </p:nvPicPr>
          <p:blipFill>
            <a:blip r:embed="rId4" cstate="print"/>
            <a:srcRect/>
            <a:stretch>
              <a:fillRect/>
            </a:stretch>
          </p:blipFill>
          <p:spPr bwMode="auto">
            <a:xfrm>
              <a:off x="1835696" y="2943225"/>
              <a:ext cx="3914775" cy="3914775"/>
            </a:xfrm>
            <a:prstGeom prst="rect">
              <a:avLst/>
            </a:prstGeom>
            <a:noFill/>
            <a:ln w="9525">
              <a:noFill/>
              <a:miter lim="800000"/>
              <a:headEnd/>
              <a:tailEnd/>
            </a:ln>
          </p:spPr>
        </p:pic>
        <p:sp>
          <p:nvSpPr>
            <p:cNvPr id="12" name="Oval 11"/>
            <p:cNvSpPr>
              <a:spLocks noChangeAspect="1"/>
            </p:cNvSpPr>
            <p:nvPr/>
          </p:nvSpPr>
          <p:spPr>
            <a:xfrm>
              <a:off x="4276261" y="5086612"/>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Oval 12"/>
            <p:cNvSpPr>
              <a:spLocks noChangeAspect="1"/>
            </p:cNvSpPr>
            <p:nvPr/>
          </p:nvSpPr>
          <p:spPr>
            <a:xfrm>
              <a:off x="4276270" y="5991468"/>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Oval 13"/>
            <p:cNvSpPr>
              <a:spLocks noChangeAspect="1"/>
            </p:cNvSpPr>
            <p:nvPr/>
          </p:nvSpPr>
          <p:spPr>
            <a:xfrm>
              <a:off x="5185889" y="5991467"/>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Oval 15"/>
            <p:cNvSpPr>
              <a:spLocks noChangeAspect="1"/>
            </p:cNvSpPr>
            <p:nvPr/>
          </p:nvSpPr>
          <p:spPr>
            <a:xfrm>
              <a:off x="5181124" y="5086609"/>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Oval 23"/>
            <p:cNvSpPr>
              <a:spLocks noChangeAspect="1"/>
            </p:cNvSpPr>
            <p:nvPr/>
          </p:nvSpPr>
          <p:spPr>
            <a:xfrm>
              <a:off x="2125991" y="5081850"/>
              <a:ext cx="297413" cy="297413"/>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Oval 24"/>
            <p:cNvSpPr>
              <a:spLocks noChangeAspect="1"/>
            </p:cNvSpPr>
            <p:nvPr/>
          </p:nvSpPr>
          <p:spPr>
            <a:xfrm>
              <a:off x="2126000" y="5986706"/>
              <a:ext cx="297413" cy="297413"/>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Oval 25"/>
            <p:cNvSpPr>
              <a:spLocks noChangeAspect="1"/>
            </p:cNvSpPr>
            <p:nvPr/>
          </p:nvSpPr>
          <p:spPr>
            <a:xfrm>
              <a:off x="3035619" y="5986705"/>
              <a:ext cx="297413" cy="297413"/>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Oval 26"/>
            <p:cNvSpPr>
              <a:spLocks noChangeAspect="1"/>
            </p:cNvSpPr>
            <p:nvPr/>
          </p:nvSpPr>
          <p:spPr>
            <a:xfrm>
              <a:off x="3030854" y="5081847"/>
              <a:ext cx="297413" cy="297413"/>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4" name="Title 3"/>
          <p:cNvSpPr>
            <a:spLocks noGrp="1"/>
          </p:cNvSpPr>
          <p:nvPr>
            <p:ph type="title"/>
          </p:nvPr>
        </p:nvSpPr>
        <p:spPr/>
        <p:txBody>
          <a:bodyPr/>
          <a:lstStyle/>
          <a:p>
            <a:r>
              <a:rPr lang="nl-BE" smtClean="0"/>
              <a:t>3.8 Quotientgroepen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pPr marL="288000"/>
            <a:r>
              <a:rPr lang="nl-BE" smtClean="0">
                <a:sym typeface="Symbol"/>
              </a:rPr>
              <a:t>               A</a:t>
            </a:r>
            <a:r>
              <a:rPr lang="nl-BE" baseline="-25000" smtClean="0">
                <a:sym typeface="Symbol"/>
              </a:rPr>
              <a:t>4</a:t>
            </a: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endParaRPr lang="nl-BE" baseline="-25000" smtClean="0">
              <a:solidFill>
                <a:srgbClr val="00B0F0"/>
              </a:solidFill>
              <a:sym typeface="Symbol"/>
            </a:endParaRPr>
          </a:p>
          <a:p>
            <a:pPr marL="288000" algn="ctr"/>
            <a:r>
              <a:rPr lang="nl-BE" smtClean="0">
                <a:sym typeface="Symbol"/>
              </a:rPr>
              <a:t>A</a:t>
            </a:r>
            <a:r>
              <a:rPr lang="nl-BE" baseline="-25000" smtClean="0">
                <a:sym typeface="Symbol"/>
              </a:rPr>
              <a:t>4</a:t>
            </a:r>
            <a:r>
              <a:rPr lang="nl-BE" smtClean="0">
                <a:latin typeface="Courier New"/>
                <a:cs typeface="Courier New"/>
                <a:sym typeface="Mathematica3Mono"/>
              </a:rPr>
              <a:t>=</a:t>
            </a:r>
            <a:r>
              <a:rPr lang="nl-BE" smtClean="0">
                <a:solidFill>
                  <a:srgbClr val="FF0000"/>
                </a:solidFill>
                <a:sym typeface="Symbol"/>
              </a:rPr>
              <a:t>V</a:t>
            </a:r>
            <a:r>
              <a:rPr lang="nl-BE" baseline="-25000" smtClean="0">
                <a:solidFill>
                  <a:srgbClr val="FF0000"/>
                </a:solidFill>
                <a:sym typeface="Symbol"/>
              </a:rPr>
              <a:t>4</a:t>
            </a:r>
            <a:r>
              <a:rPr lang="nl-BE" smtClean="0">
                <a:latin typeface="Mathematica3Mono" pitchFamily="2" charset="2"/>
                <a:sym typeface="Mathematica5Mono"/>
              </a:rPr>
              <a:t></a:t>
            </a:r>
            <a:r>
              <a:rPr lang="nl-BE" smtClean="0">
                <a:solidFill>
                  <a:srgbClr val="0070C0"/>
                </a:solidFill>
                <a:sym typeface="Symbol"/>
              </a:rPr>
              <a:t>C</a:t>
            </a:r>
            <a:r>
              <a:rPr lang="nl-BE" baseline="-25000" smtClean="0">
                <a:solidFill>
                  <a:srgbClr val="0070C0"/>
                </a:solidFill>
                <a:sym typeface="Symbol"/>
              </a:rPr>
              <a:t>3</a:t>
            </a:r>
          </a:p>
          <a:p>
            <a:pPr marL="288000" algn="ctr"/>
            <a:endParaRPr lang="nl-BE" sz="1400" smtClean="0">
              <a:solidFill>
                <a:srgbClr val="0070C0"/>
              </a:solidFill>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ctr"/>
            <a:endParaRPr lang="nl-BE" smtClean="0">
              <a:latin typeface="Courier New"/>
              <a:cs typeface="Courier New"/>
              <a:sym typeface="Mathematica3Mono"/>
            </a:endParaRPr>
          </a:p>
          <a:p>
            <a:pPr marL="288000" algn="r"/>
            <a:r>
              <a:rPr lang="nl-BE" smtClean="0">
                <a:solidFill>
                  <a:srgbClr val="0070C0"/>
                </a:solidFill>
                <a:sym typeface="Symbol"/>
              </a:rPr>
              <a:t>C</a:t>
            </a:r>
            <a:r>
              <a:rPr lang="nl-BE" baseline="-25000" smtClean="0">
                <a:solidFill>
                  <a:srgbClr val="0070C0"/>
                </a:solidFill>
                <a:sym typeface="Symbol"/>
              </a:rPr>
              <a:t>3</a:t>
            </a:r>
            <a:r>
              <a:rPr lang="nl-BE" smtClean="0">
                <a:latin typeface="Courier New"/>
                <a:cs typeface="Courier New"/>
                <a:sym typeface="Mathematica3Mono"/>
              </a:rPr>
              <a:t>=</a:t>
            </a:r>
            <a:r>
              <a:rPr lang="nl-BE" smtClean="0">
                <a:sym typeface="Symbol"/>
              </a:rPr>
              <a:t>A</a:t>
            </a:r>
            <a:r>
              <a:rPr lang="nl-BE" baseline="-25000" smtClean="0">
                <a:sym typeface="Symbol"/>
              </a:rPr>
              <a:t>4</a:t>
            </a:r>
            <a:r>
              <a:rPr lang="nl-BE" smtClean="0">
                <a:latin typeface="Courier New"/>
                <a:cs typeface="Courier New"/>
                <a:sym typeface="Mathematica3Mono"/>
              </a:rPr>
              <a:t>/</a:t>
            </a:r>
            <a:r>
              <a:rPr lang="nl-BE" smtClean="0">
                <a:solidFill>
                  <a:srgbClr val="FF0000"/>
                </a:solidFill>
                <a:sym typeface="Symbol"/>
              </a:rPr>
              <a:t>V</a:t>
            </a:r>
            <a:r>
              <a:rPr lang="nl-BE" baseline="-25000" smtClean="0">
                <a:solidFill>
                  <a:srgbClr val="FF0000"/>
                </a:solidFill>
                <a:sym typeface="Symbol"/>
              </a:rPr>
              <a:t>4</a:t>
            </a:r>
            <a:endParaRPr lang="nl-BE" smtClean="0">
              <a:solidFill>
                <a:srgbClr val="FF0000"/>
              </a:solidFill>
              <a:latin typeface="Courier New"/>
              <a:cs typeface="Courier New"/>
              <a:sym typeface="Mathematica3Mono"/>
            </a:endParaRPr>
          </a:p>
        </p:txBody>
      </p:sp>
      <p:pic>
        <p:nvPicPr>
          <p:cNvPr id="61" name="Picture 3"/>
          <p:cNvPicPr>
            <a:picLocks noChangeAspect="1" noChangeArrowheads="1"/>
          </p:cNvPicPr>
          <p:nvPr/>
        </p:nvPicPr>
        <p:blipFill>
          <a:blip r:embed="rId5" cstate="print"/>
          <a:srcRect/>
          <a:stretch>
            <a:fillRect/>
          </a:stretch>
        </p:blipFill>
        <p:spPr bwMode="auto">
          <a:xfrm>
            <a:off x="230942" y="988102"/>
            <a:ext cx="2686050" cy="2438400"/>
          </a:xfrm>
          <a:prstGeom prst="rect">
            <a:avLst/>
          </a:prstGeom>
          <a:noFill/>
          <a:ln w="9525">
            <a:noFill/>
            <a:miter lim="800000"/>
            <a:headEnd/>
            <a:tailEnd/>
          </a:ln>
        </p:spPr>
      </p:pic>
      <p:grpSp>
        <p:nvGrpSpPr>
          <p:cNvPr id="6" name="Group 27"/>
          <p:cNvGrpSpPr/>
          <p:nvPr/>
        </p:nvGrpSpPr>
        <p:grpSpPr>
          <a:xfrm>
            <a:off x="5543996" y="836712"/>
            <a:ext cx="3492500" cy="3568700"/>
            <a:chOff x="5543996" y="836712"/>
            <a:chExt cx="3492500" cy="3568700"/>
          </a:xfrm>
        </p:grpSpPr>
        <p:pic>
          <p:nvPicPr>
            <p:cNvPr id="15" name="Picture 21"/>
            <p:cNvPicPr>
              <a:picLocks noChangeAspect="1" noChangeArrowheads="1"/>
            </p:cNvPicPr>
            <p:nvPr/>
          </p:nvPicPr>
          <p:blipFill>
            <a:blip r:embed="rId6" cstate="print"/>
            <a:srcRect/>
            <a:stretch>
              <a:fillRect/>
            </a:stretch>
          </p:blipFill>
          <p:spPr bwMode="auto">
            <a:xfrm>
              <a:off x="5543996" y="836712"/>
              <a:ext cx="3492500" cy="3568700"/>
            </a:xfrm>
            <a:prstGeom prst="rect">
              <a:avLst/>
            </a:prstGeom>
            <a:noFill/>
            <a:ln w="9525">
              <a:noFill/>
              <a:miter lim="800000"/>
              <a:headEnd/>
              <a:tailEnd/>
            </a:ln>
          </p:spPr>
        </p:pic>
        <p:sp>
          <p:nvSpPr>
            <p:cNvPr id="8" name="Oval 7"/>
            <p:cNvSpPr>
              <a:spLocks noChangeAspect="1"/>
            </p:cNvSpPr>
            <p:nvPr/>
          </p:nvSpPr>
          <p:spPr>
            <a:xfrm>
              <a:off x="7970187" y="2910952"/>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a:spLocks noChangeAspect="1"/>
            </p:cNvSpPr>
            <p:nvPr/>
          </p:nvSpPr>
          <p:spPr>
            <a:xfrm>
              <a:off x="7974958" y="3634852"/>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l 9"/>
            <p:cNvSpPr>
              <a:spLocks noChangeAspect="1"/>
            </p:cNvSpPr>
            <p:nvPr/>
          </p:nvSpPr>
          <p:spPr>
            <a:xfrm>
              <a:off x="8696478" y="3634851"/>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Oval 10"/>
            <p:cNvSpPr>
              <a:spLocks noChangeAspect="1"/>
            </p:cNvSpPr>
            <p:nvPr/>
          </p:nvSpPr>
          <p:spPr>
            <a:xfrm>
              <a:off x="8696475" y="2908568"/>
              <a:ext cx="278606" cy="278606"/>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Oval 16"/>
            <p:cNvSpPr>
              <a:spLocks noChangeAspect="1"/>
            </p:cNvSpPr>
            <p:nvPr/>
          </p:nvSpPr>
          <p:spPr>
            <a:xfrm>
              <a:off x="5609813" y="2908366"/>
              <a:ext cx="278606" cy="278606"/>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Oval 18"/>
            <p:cNvSpPr>
              <a:spLocks noChangeAspect="1"/>
            </p:cNvSpPr>
            <p:nvPr/>
          </p:nvSpPr>
          <p:spPr>
            <a:xfrm>
              <a:off x="5614584" y="3632266"/>
              <a:ext cx="278606" cy="278606"/>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Oval 19"/>
            <p:cNvSpPr>
              <a:spLocks noChangeAspect="1"/>
            </p:cNvSpPr>
            <p:nvPr/>
          </p:nvSpPr>
          <p:spPr>
            <a:xfrm>
              <a:off x="6336104" y="3632265"/>
              <a:ext cx="278606" cy="278606"/>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Oval 20"/>
            <p:cNvSpPr>
              <a:spLocks noChangeAspect="1"/>
            </p:cNvSpPr>
            <p:nvPr/>
          </p:nvSpPr>
          <p:spPr>
            <a:xfrm>
              <a:off x="6336101" y="2905982"/>
              <a:ext cx="278606" cy="278606"/>
            </a:xfrm>
            <a:prstGeom prst="ellipse">
              <a:avLst/>
            </a:prstGeom>
            <a:solidFill>
              <a:srgbClr val="00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9"/>
          <p:cNvPicPr>
            <a:picLocks noChangeAspect="1" noChangeArrowheads="1"/>
          </p:cNvPicPr>
          <p:nvPr/>
        </p:nvPicPr>
        <p:blipFill>
          <a:blip r:embed="rId3" cstate="print"/>
          <a:srcRect/>
          <a:stretch>
            <a:fillRect/>
          </a:stretch>
        </p:blipFill>
        <p:spPr bwMode="auto">
          <a:xfrm>
            <a:off x="62855" y="1124744"/>
            <a:ext cx="5229225" cy="5229225"/>
          </a:xfrm>
          <a:prstGeom prst="rect">
            <a:avLst/>
          </a:prstGeom>
          <a:noFill/>
          <a:ln w="9525">
            <a:noFill/>
            <a:miter lim="800000"/>
            <a:headEnd/>
            <a:tailEnd/>
          </a:ln>
        </p:spPr>
      </p:pic>
      <p:pic>
        <p:nvPicPr>
          <p:cNvPr id="10" name="Picture 28"/>
          <p:cNvPicPr>
            <a:picLocks noChangeAspect="1" noChangeArrowheads="1"/>
          </p:cNvPicPr>
          <p:nvPr/>
        </p:nvPicPr>
        <p:blipFill>
          <a:blip r:embed="rId4" cstate="print"/>
          <a:srcRect/>
          <a:stretch>
            <a:fillRect/>
          </a:stretch>
        </p:blipFill>
        <p:spPr bwMode="auto">
          <a:xfrm>
            <a:off x="5364088" y="1124744"/>
            <a:ext cx="3721100" cy="3670300"/>
          </a:xfrm>
          <a:prstGeom prst="rect">
            <a:avLst/>
          </a:prstGeom>
          <a:noFill/>
          <a:ln w="9525">
            <a:noFill/>
            <a:miter lim="800000"/>
            <a:headEnd/>
            <a:tailEnd/>
          </a:ln>
        </p:spPr>
      </p:pic>
      <p:sp>
        <p:nvSpPr>
          <p:cNvPr id="4" name="Title 3"/>
          <p:cNvSpPr>
            <a:spLocks noGrp="1"/>
          </p:cNvSpPr>
          <p:nvPr>
            <p:ph type="title"/>
          </p:nvPr>
        </p:nvSpPr>
        <p:spPr/>
        <p:txBody>
          <a:bodyPr/>
          <a:lstStyle/>
          <a:p>
            <a:r>
              <a:rPr lang="nl-BE" smtClean="0"/>
              <a:t>3.8 Quotientgroepen</a:t>
            </a:r>
            <a:endParaRPr lang="nl-BE"/>
          </a:p>
        </p:txBody>
      </p:sp>
      <p:sp>
        <p:nvSpPr>
          <p:cNvPr id="5" name="Content Placeholder 4"/>
          <p:cNvSpPr>
            <a:spLocks noGrp="1"/>
          </p:cNvSpPr>
          <p:nvPr>
            <p:ph idx="1"/>
          </p:nvPr>
        </p:nvSpPr>
        <p:spPr/>
        <p:txBody>
          <a:bodyPr/>
          <a:lstStyle/>
          <a:p>
            <a:pPr marL="288000" algn="ctr"/>
            <a:endParaRPr lang="nl-BE" baseline="-25000" smtClean="0">
              <a:solidFill>
                <a:srgbClr val="00B0F0"/>
              </a:solidFill>
              <a:sym typeface="Symbol"/>
            </a:endParaRPr>
          </a:p>
          <a:p>
            <a:pPr marL="288000" algn="r"/>
            <a:endParaRPr lang="nl-BE" smtClean="0">
              <a:solidFill>
                <a:srgbClr val="FF0000"/>
              </a:solidFill>
              <a:sym typeface="Symbol"/>
            </a:endParaRPr>
          </a:p>
          <a:p>
            <a:pPr marL="288000" algn="r"/>
            <a:r>
              <a:rPr lang="nl-BE" smtClean="0">
                <a:solidFill>
                  <a:srgbClr val="FF0000"/>
                </a:solidFill>
                <a:sym typeface="Symbol"/>
              </a:rPr>
              <a:t>C</a:t>
            </a:r>
            <a:r>
              <a:rPr lang="nl-BE" baseline="-25000" smtClean="0">
                <a:solidFill>
                  <a:srgbClr val="FF0000"/>
                </a:solidFill>
                <a:sym typeface="Symbol"/>
              </a:rPr>
              <a:t>5</a:t>
            </a:r>
            <a:r>
              <a:rPr lang="nl-BE" smtClean="0">
                <a:latin typeface="Mathematica3Mono" pitchFamily="2" charset="2"/>
                <a:sym typeface="Mathematica5Mono"/>
              </a:rPr>
              <a:t></a:t>
            </a:r>
            <a:r>
              <a:rPr lang="nl-BE" smtClean="0">
                <a:solidFill>
                  <a:srgbClr val="0070C0"/>
                </a:solidFill>
                <a:sym typeface="Symbol"/>
              </a:rPr>
              <a:t>C</a:t>
            </a:r>
            <a:r>
              <a:rPr lang="nl-BE" baseline="-25000" smtClean="0">
                <a:solidFill>
                  <a:srgbClr val="0070C0"/>
                </a:solidFill>
                <a:sym typeface="Symbol"/>
              </a:rPr>
              <a:t>4</a:t>
            </a: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sz="1600" baseline="-25000" smtClean="0">
              <a:solidFill>
                <a:srgbClr val="0070C0"/>
              </a:solidFill>
              <a:sym typeface="Symbol"/>
            </a:endParaRPr>
          </a:p>
          <a:p>
            <a:pPr marL="288000" algn="r"/>
            <a:endParaRPr lang="nl-BE" sz="1600"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r>
              <a:rPr lang="nl-BE" smtClean="0">
                <a:solidFill>
                  <a:srgbClr val="0070C0"/>
                </a:solidFill>
                <a:sym typeface="Symbol"/>
              </a:rPr>
              <a:t>                                C</a:t>
            </a:r>
            <a:r>
              <a:rPr lang="nl-BE" baseline="-25000" smtClean="0">
                <a:solidFill>
                  <a:srgbClr val="0070C0"/>
                </a:solidFill>
                <a:sym typeface="Symbol"/>
              </a:rPr>
              <a:t>4</a:t>
            </a:r>
            <a:r>
              <a:rPr lang="nl-BE" smtClean="0">
                <a:sym typeface="Symbol"/>
              </a:rPr>
              <a:t>=(</a:t>
            </a:r>
            <a:r>
              <a:rPr lang="nl-BE" smtClean="0">
                <a:solidFill>
                  <a:srgbClr val="FF0000"/>
                </a:solidFill>
                <a:sym typeface="Symbol"/>
              </a:rPr>
              <a:t>C</a:t>
            </a:r>
            <a:r>
              <a:rPr lang="nl-BE" baseline="-25000" smtClean="0">
                <a:solidFill>
                  <a:srgbClr val="FF0000"/>
                </a:solidFill>
                <a:sym typeface="Symbol"/>
              </a:rPr>
              <a:t>5</a:t>
            </a:r>
            <a:r>
              <a:rPr lang="nl-BE" smtClean="0">
                <a:latin typeface="Mathematica3Mono" pitchFamily="2" charset="2"/>
                <a:sym typeface="Mathematica5Mono"/>
              </a:rPr>
              <a:t></a:t>
            </a:r>
            <a:r>
              <a:rPr lang="nl-BE" smtClean="0">
                <a:solidFill>
                  <a:srgbClr val="0070C0"/>
                </a:solidFill>
                <a:sym typeface="Symbol"/>
              </a:rPr>
              <a:t>C</a:t>
            </a:r>
            <a:r>
              <a:rPr lang="nl-BE" baseline="-25000" smtClean="0">
                <a:solidFill>
                  <a:srgbClr val="0070C0"/>
                </a:solidFill>
                <a:sym typeface="Symbol"/>
              </a:rPr>
              <a:t>4</a:t>
            </a:r>
            <a:r>
              <a:rPr lang="nl-BE" smtClean="0">
                <a:sym typeface="Symbol"/>
              </a:rPr>
              <a:t>)/</a:t>
            </a:r>
            <a:r>
              <a:rPr lang="nl-BE" smtClean="0">
                <a:solidFill>
                  <a:srgbClr val="FF0000"/>
                </a:solidFill>
                <a:sym typeface="Symbol"/>
              </a:rPr>
              <a:t>C</a:t>
            </a:r>
            <a:r>
              <a:rPr lang="nl-BE" baseline="-25000" smtClean="0">
                <a:solidFill>
                  <a:srgbClr val="FF0000"/>
                </a:solidFill>
                <a:sym typeface="Symbol"/>
              </a:rPr>
              <a:t>5</a:t>
            </a:r>
            <a:endParaRPr lang="nl-BE"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3" descr="http://web.bentley.edu/empl/c/ncarter/vgt/images/cd-any21-3.png">
            <a:hlinkClick r:id="rId3"/>
          </p:cNvPr>
          <p:cNvPicPr>
            <a:picLocks noChangeAspect="1"/>
          </p:cNvPicPr>
          <p:nvPr/>
        </p:nvPicPr>
        <p:blipFill>
          <a:blip r:embed="rId4" cstate="print"/>
          <a:srcRect/>
          <a:stretch>
            <a:fillRect/>
          </a:stretch>
        </p:blipFill>
        <p:spPr bwMode="auto">
          <a:xfrm>
            <a:off x="5364000" y="1123200"/>
            <a:ext cx="3705688" cy="3672000"/>
          </a:xfrm>
          <a:prstGeom prst="rect">
            <a:avLst/>
          </a:prstGeom>
          <a:noFill/>
          <a:ln w="9525">
            <a:noFill/>
            <a:miter lim="800000"/>
            <a:headEnd/>
            <a:tailEnd/>
          </a:ln>
        </p:spPr>
      </p:pic>
      <p:sp>
        <p:nvSpPr>
          <p:cNvPr id="4" name="Title 3"/>
          <p:cNvSpPr>
            <a:spLocks noGrp="1"/>
          </p:cNvSpPr>
          <p:nvPr>
            <p:ph type="title"/>
          </p:nvPr>
        </p:nvSpPr>
        <p:spPr/>
        <p:txBody>
          <a:bodyPr/>
          <a:lstStyle/>
          <a:p>
            <a:r>
              <a:rPr lang="nl-BE" smtClean="0"/>
              <a:t>3.8 Quotientgroepen</a:t>
            </a:r>
            <a:endParaRPr lang="nl-BE"/>
          </a:p>
        </p:txBody>
      </p:sp>
      <p:sp>
        <p:nvSpPr>
          <p:cNvPr id="5" name="Content Placeholder 4"/>
          <p:cNvSpPr>
            <a:spLocks noGrp="1"/>
          </p:cNvSpPr>
          <p:nvPr>
            <p:ph idx="1"/>
          </p:nvPr>
        </p:nvSpPr>
        <p:spPr/>
        <p:txBody>
          <a:bodyPr/>
          <a:lstStyle/>
          <a:p>
            <a:pPr marL="288000" algn="ctr"/>
            <a:endParaRPr lang="nl-BE" baseline="-25000" smtClean="0">
              <a:solidFill>
                <a:srgbClr val="00B0F0"/>
              </a:solidFill>
              <a:sym typeface="Symbol"/>
            </a:endParaRPr>
          </a:p>
          <a:p>
            <a:pPr marL="288000" algn="r"/>
            <a:r>
              <a:rPr lang="nl-BE" smtClean="0">
                <a:solidFill>
                  <a:srgbClr val="FF0000"/>
                </a:solidFill>
                <a:sym typeface="Symbol"/>
              </a:rPr>
              <a:t>C</a:t>
            </a:r>
            <a:r>
              <a:rPr lang="nl-BE" baseline="-25000" smtClean="0">
                <a:solidFill>
                  <a:srgbClr val="FF0000"/>
                </a:solidFill>
                <a:sym typeface="Symbol"/>
              </a:rPr>
              <a:t>7</a:t>
            </a:r>
            <a:r>
              <a:rPr lang="nl-BE" smtClean="0">
                <a:latin typeface="Mathematica3Mono" pitchFamily="2" charset="2"/>
                <a:sym typeface="Mathematica5Mono"/>
              </a:rPr>
              <a:t></a:t>
            </a:r>
            <a:r>
              <a:rPr lang="nl-BE" smtClean="0">
                <a:solidFill>
                  <a:srgbClr val="0000FF"/>
                </a:solidFill>
                <a:sym typeface="Symbol"/>
              </a:rPr>
              <a:t>C</a:t>
            </a:r>
            <a:r>
              <a:rPr lang="nl-BE" baseline="-25000" smtClean="0">
                <a:solidFill>
                  <a:srgbClr val="0000FF"/>
                </a:solidFill>
                <a:sym typeface="Symbol"/>
              </a:rPr>
              <a:t>3</a:t>
            </a: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endParaRPr lang="nl-BE" baseline="-25000" smtClean="0">
              <a:solidFill>
                <a:srgbClr val="0000FF"/>
              </a:solidFill>
              <a:sym typeface="Symbol"/>
            </a:endParaRPr>
          </a:p>
          <a:p>
            <a:pPr marL="288000" algn="r"/>
            <a:r>
              <a:rPr lang="nl-BE" sz="1600" smtClean="0">
                <a:sym typeface="Symbol"/>
              </a:rPr>
              <a:t>(§3.3)</a:t>
            </a:r>
            <a:endParaRPr lang="nl-BE" sz="1600" baseline="-25000" smtClean="0">
              <a:solidFill>
                <a:srgbClr val="0070C0"/>
              </a:solidFill>
              <a:sym typeface="Symbol"/>
            </a:endParaRPr>
          </a:p>
          <a:p>
            <a:pPr marL="288000" algn="r"/>
            <a:endParaRPr lang="nl-BE" baseline="-25000" smtClean="0">
              <a:solidFill>
                <a:srgbClr val="0070C0"/>
              </a:solidFill>
              <a:sym typeface="Symbol"/>
            </a:endParaRPr>
          </a:p>
          <a:p>
            <a:pPr marL="288000"/>
            <a:r>
              <a:rPr lang="nl-BE" smtClean="0">
                <a:solidFill>
                  <a:srgbClr val="0070C0"/>
                </a:solidFill>
                <a:sym typeface="Symbol"/>
              </a:rPr>
              <a:t>                                </a:t>
            </a:r>
            <a:r>
              <a:rPr lang="nl-BE" smtClean="0">
                <a:solidFill>
                  <a:srgbClr val="0000FF"/>
                </a:solidFill>
                <a:sym typeface="Symbol"/>
              </a:rPr>
              <a:t>C</a:t>
            </a:r>
            <a:r>
              <a:rPr lang="nl-BE" baseline="-25000" smtClean="0">
                <a:solidFill>
                  <a:srgbClr val="0000FF"/>
                </a:solidFill>
                <a:sym typeface="Symbol"/>
              </a:rPr>
              <a:t>3 </a:t>
            </a:r>
            <a:r>
              <a:rPr lang="nl-BE" smtClean="0">
                <a:sym typeface="Symbol"/>
              </a:rPr>
              <a:t>=(</a:t>
            </a:r>
            <a:r>
              <a:rPr lang="nl-BE" smtClean="0">
                <a:solidFill>
                  <a:srgbClr val="FF0000"/>
                </a:solidFill>
                <a:sym typeface="Symbol"/>
              </a:rPr>
              <a:t>C</a:t>
            </a:r>
            <a:r>
              <a:rPr lang="nl-BE" baseline="-25000" smtClean="0">
                <a:solidFill>
                  <a:srgbClr val="FF0000"/>
                </a:solidFill>
                <a:sym typeface="Symbol"/>
              </a:rPr>
              <a:t>7</a:t>
            </a:r>
            <a:r>
              <a:rPr lang="nl-BE" smtClean="0">
                <a:latin typeface="Mathematica3Mono" pitchFamily="2" charset="2"/>
                <a:sym typeface="Mathematica5Mono"/>
              </a:rPr>
              <a:t></a:t>
            </a:r>
            <a:r>
              <a:rPr lang="nl-BE" smtClean="0">
                <a:solidFill>
                  <a:srgbClr val="0000FF"/>
                </a:solidFill>
                <a:sym typeface="Symbol"/>
              </a:rPr>
              <a:t>C</a:t>
            </a:r>
            <a:r>
              <a:rPr lang="nl-BE" baseline="-25000" smtClean="0">
                <a:solidFill>
                  <a:srgbClr val="0000FF"/>
                </a:solidFill>
                <a:sym typeface="Symbol"/>
              </a:rPr>
              <a:t>3</a:t>
            </a:r>
            <a:r>
              <a:rPr lang="nl-BE" smtClean="0">
                <a:sym typeface="Symbol"/>
              </a:rPr>
              <a:t>)/</a:t>
            </a:r>
            <a:r>
              <a:rPr lang="nl-BE" smtClean="0">
                <a:solidFill>
                  <a:srgbClr val="FF0000"/>
                </a:solidFill>
                <a:sym typeface="Symbol"/>
              </a:rPr>
              <a:t>C</a:t>
            </a:r>
            <a:r>
              <a:rPr lang="nl-BE" baseline="-25000" smtClean="0">
                <a:solidFill>
                  <a:srgbClr val="FF0000"/>
                </a:solidFill>
                <a:sym typeface="Symbol"/>
              </a:rPr>
              <a:t>7</a:t>
            </a:r>
            <a:endParaRPr lang="nl-BE"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a:p>
            <a:pPr marL="288000" algn="r"/>
            <a:endParaRPr lang="nl-BE" baseline="-25000" smtClean="0">
              <a:solidFill>
                <a:srgbClr val="0070C0"/>
              </a:solidFill>
              <a:sym typeface="Symbol"/>
            </a:endParaRPr>
          </a:p>
        </p:txBody>
      </p:sp>
      <p:pic>
        <p:nvPicPr>
          <p:cNvPr id="181250" name="Picture 2"/>
          <p:cNvPicPr>
            <a:picLocks noChangeAspect="1" noChangeArrowheads="1"/>
          </p:cNvPicPr>
          <p:nvPr/>
        </p:nvPicPr>
        <p:blipFill>
          <a:blip r:embed="rId5" cstate="print"/>
          <a:srcRect/>
          <a:stretch>
            <a:fillRect/>
          </a:stretch>
        </p:blipFill>
        <p:spPr bwMode="auto">
          <a:xfrm>
            <a:off x="64800" y="1123200"/>
            <a:ext cx="5224252" cy="523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3.9 Conjugatieklassen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twee elementen x en y van een groep G zijn </a:t>
            </a:r>
            <a:r>
              <a:rPr lang="nl-BE" smtClean="0">
                <a:solidFill>
                  <a:srgbClr val="FF0000"/>
                </a:solidFill>
                <a:latin typeface="Courier New"/>
                <a:cs typeface="Courier New"/>
                <a:sym typeface="Mathematica3Mono"/>
              </a:rPr>
              <a:t>geconjugeerden</a:t>
            </a:r>
            <a:r>
              <a:rPr lang="nl-BE" smtClean="0">
                <a:latin typeface="Courier New"/>
                <a:cs typeface="Courier New"/>
                <a:sym typeface="Mathematica3Mono"/>
              </a:rPr>
              <a:t> van elkaar (en behoren hierdoor tot </a:t>
            </a:r>
            <a:r>
              <a:rPr lang="nl-BE" smtClean="0">
                <a:solidFill>
                  <a:srgbClr val="FF0000"/>
                </a:solidFill>
                <a:latin typeface="Courier New"/>
                <a:cs typeface="Courier New"/>
                <a:sym typeface="Mathematica3Mono"/>
              </a:rPr>
              <a:t>dezelfde conjugatieklasse</a:t>
            </a:r>
            <a:r>
              <a:rPr lang="nl-BE" smtClean="0">
                <a:latin typeface="Courier New"/>
                <a:cs typeface="Courier New"/>
                <a:sym typeface="Mathematica3Mono"/>
              </a:rPr>
              <a:t>) indien er minstens één </a:t>
            </a:r>
            <a:r>
              <a:rPr lang="nl-BE" smtClean="0">
                <a:solidFill>
                  <a:srgbClr val="00FF00"/>
                </a:solidFill>
                <a:latin typeface="Courier New"/>
                <a:cs typeface="Courier New"/>
                <a:sym typeface="Mathematica3Mono"/>
              </a:rPr>
              <a:t>z</a:t>
            </a:r>
            <a:r>
              <a:rPr lang="nl-BE" smtClean="0">
                <a:latin typeface="Courier New"/>
                <a:cs typeface="Courier New"/>
                <a:sym typeface="Symbol"/>
              </a:rPr>
              <a:t></a:t>
            </a:r>
            <a:r>
              <a:rPr lang="nl-BE" smtClean="0">
                <a:latin typeface="Courier New"/>
                <a:cs typeface="Courier New"/>
                <a:sym typeface="Mathematica3Mono"/>
              </a:rPr>
              <a:t>G kan gevonden worden waarvoor </a:t>
            </a:r>
            <a:r>
              <a:rPr lang="nl-BE" smtClean="0">
                <a:solidFill>
                  <a:srgbClr val="FF0000"/>
                </a:solidFill>
                <a:latin typeface="Courier New"/>
                <a:cs typeface="Courier New"/>
                <a:sym typeface="Mathematica3Mono"/>
              </a:rPr>
              <a:t>y=</a:t>
            </a:r>
            <a:r>
              <a:rPr lang="nl-BE" smtClean="0">
                <a:solidFill>
                  <a:srgbClr val="00FF00"/>
                </a:solidFill>
                <a:latin typeface="Courier New"/>
                <a:cs typeface="Courier New"/>
                <a:sym typeface="Mathematica3Mono"/>
              </a:rPr>
              <a:t>z</a:t>
            </a:r>
            <a:r>
              <a:rPr lang="nl-BE" baseline="30000" smtClean="0">
                <a:solidFill>
                  <a:srgbClr val="00FF00"/>
                </a:solidFill>
                <a:latin typeface="Courier New"/>
                <a:cs typeface="Courier New"/>
                <a:sym typeface="Mathematica3Mono"/>
              </a:rPr>
              <a:t>-1</a:t>
            </a:r>
            <a:r>
              <a:rPr lang="nl-BE" smtClean="0">
                <a:solidFill>
                  <a:srgbClr val="00FF00"/>
                </a:solidFill>
                <a:latin typeface="Courier New"/>
                <a:cs typeface="Courier New"/>
                <a:sym typeface="Symbol"/>
              </a:rPr>
              <a:t></a:t>
            </a:r>
            <a:r>
              <a:rPr lang="nl-BE" smtClean="0">
                <a:solidFill>
                  <a:srgbClr val="FF0000"/>
                </a:solidFill>
                <a:latin typeface="Courier New"/>
                <a:cs typeface="Courier New"/>
                <a:sym typeface="Mathematica3Mono"/>
              </a:rPr>
              <a:t>x</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Mathematica3Mono"/>
              </a:rPr>
              <a:t>z</a:t>
            </a:r>
            <a:r>
              <a:rPr lang="nl-BE" smtClean="0">
                <a:latin typeface="Courier New"/>
                <a:cs typeface="Courier New"/>
                <a:sym typeface="Mathematica3Mono"/>
              </a:rPr>
              <a:t>, wat equivalent is met </a:t>
            </a:r>
            <a:r>
              <a:rPr lang="nl-BE" smtClean="0">
                <a:solidFill>
                  <a:srgbClr val="00FF00"/>
                </a:solidFill>
                <a:latin typeface="Courier New"/>
                <a:cs typeface="Courier New"/>
                <a:sym typeface="Mathematica3Mono"/>
              </a:rPr>
              <a:t>z</a:t>
            </a:r>
            <a:r>
              <a:rPr lang="nl-BE" smtClean="0">
                <a:solidFill>
                  <a:srgbClr val="00FF00"/>
                </a:solidFill>
                <a:latin typeface="Courier New"/>
                <a:cs typeface="Courier New"/>
                <a:sym typeface="Symbol"/>
              </a:rPr>
              <a:t></a:t>
            </a:r>
            <a:r>
              <a:rPr lang="nl-BE" smtClean="0">
                <a:solidFill>
                  <a:srgbClr val="FF0000"/>
                </a:solidFill>
                <a:latin typeface="Courier New"/>
                <a:cs typeface="Courier New"/>
                <a:sym typeface="Mathematica3Mono"/>
              </a:rPr>
              <a:t>y=x</a:t>
            </a:r>
            <a:r>
              <a:rPr lang="nl-BE" smtClean="0">
                <a:solidFill>
                  <a:srgbClr val="00FF00"/>
                </a:solidFill>
                <a:latin typeface="Courier New"/>
                <a:cs typeface="Courier New"/>
                <a:sym typeface="Symbol"/>
              </a:rPr>
              <a:t></a:t>
            </a:r>
            <a:r>
              <a:rPr lang="nl-BE" smtClean="0">
                <a:solidFill>
                  <a:srgbClr val="00FF00"/>
                </a:solidFill>
                <a:latin typeface="Courier New"/>
                <a:cs typeface="Courier New"/>
                <a:sym typeface="Mathematica3Mono"/>
              </a:rPr>
              <a:t>z</a:t>
            </a:r>
          </a:p>
          <a:p>
            <a:endParaRPr lang="nl-BE" smtClean="0">
              <a:latin typeface="Courier New"/>
              <a:cs typeface="Courier New"/>
              <a:sym typeface="Mathematica3Mono"/>
            </a:endParaRPr>
          </a:p>
          <a:p>
            <a:r>
              <a:rPr lang="nl-BE" smtClean="0">
                <a:latin typeface="Courier New"/>
                <a:cs typeface="Courier New"/>
                <a:sym typeface="Mathematica3Mono"/>
              </a:rPr>
              <a:t>elk element van G behoort precies tot één enkele conjugatieklasse: conjugatieklassen vormen een </a:t>
            </a:r>
            <a:r>
              <a:rPr lang="nl-BE" smtClean="0">
                <a:solidFill>
                  <a:srgbClr val="FF0000"/>
                </a:solidFill>
                <a:latin typeface="Courier New"/>
                <a:cs typeface="Courier New"/>
                <a:sym typeface="Mathematica3Mono"/>
              </a:rPr>
              <a:t>partitie van de groepselementen</a:t>
            </a:r>
          </a:p>
          <a:p>
            <a:endParaRPr lang="nl-BE" smtClean="0">
              <a:latin typeface="Courier New"/>
              <a:cs typeface="Courier New"/>
              <a:sym typeface="Mathematica3Mono"/>
            </a:endParaRPr>
          </a:p>
          <a:p>
            <a:r>
              <a:rPr lang="nl-BE" smtClean="0">
                <a:solidFill>
                  <a:srgbClr val="FF0000"/>
                </a:solidFill>
                <a:latin typeface="Courier New"/>
                <a:cs typeface="Courier New"/>
                <a:sym typeface="Mathematica3Mono"/>
              </a:rPr>
              <a:t>dezelfde orde </a:t>
            </a:r>
            <a:r>
              <a:rPr lang="nl-BE" smtClean="0">
                <a:latin typeface="Courier New"/>
                <a:cs typeface="Courier New"/>
                <a:sym typeface="Mathematica3Mono"/>
              </a:rPr>
              <a:t>hebben is een </a:t>
            </a:r>
            <a:r>
              <a:rPr lang="nl-BE" smtClean="0">
                <a:solidFill>
                  <a:srgbClr val="00FF00"/>
                </a:solidFill>
                <a:latin typeface="Courier New"/>
                <a:cs typeface="Courier New"/>
                <a:sym typeface="Mathematica3Mono"/>
              </a:rPr>
              <a:t>noodzakelijke</a:t>
            </a:r>
            <a:r>
              <a:rPr lang="nl-BE" smtClean="0">
                <a:latin typeface="Courier New"/>
                <a:cs typeface="Courier New"/>
                <a:sym typeface="Mathematica3Mono"/>
              </a:rPr>
              <a:t>, maar </a:t>
            </a:r>
            <a:r>
              <a:rPr lang="nl-BE" smtClean="0">
                <a:solidFill>
                  <a:srgbClr val="FF0000"/>
                </a:solidFill>
                <a:latin typeface="Courier New"/>
                <a:cs typeface="Courier New"/>
                <a:sym typeface="Mathematica3Mono"/>
              </a:rPr>
              <a:t>niet voldoende </a:t>
            </a:r>
            <a:r>
              <a:rPr lang="nl-BE" smtClean="0">
                <a:latin typeface="Courier New"/>
                <a:cs typeface="Courier New"/>
                <a:sym typeface="Mathematica3Mono"/>
              </a:rPr>
              <a:t>voorwaarde om geconjugeerd te zijn: de cykelgraaf is hierdoor een eerste bron om kandidaatgeconjugeerden te filteren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3.9 Conjugatieklassen</a:t>
            </a:r>
            <a:endParaRPr lang="nl-BE"/>
          </a:p>
        </p:txBody>
      </p:sp>
      <p:sp>
        <p:nvSpPr>
          <p:cNvPr id="5" name="Content Placeholder 4"/>
          <p:cNvSpPr>
            <a:spLocks noGrp="1"/>
          </p:cNvSpPr>
          <p:nvPr>
            <p:ph idx="1"/>
          </p:nvPr>
        </p:nvSpPr>
        <p:spPr/>
        <p:txBody>
          <a:bodyPr/>
          <a:lstStyle/>
          <a:p>
            <a:endParaRPr lang="nl-BE" smtClean="0">
              <a:latin typeface="Courier New"/>
              <a:cs typeface="Courier New"/>
              <a:sym typeface="Mathematica3Mono"/>
            </a:endParaRPr>
          </a:p>
          <a:p>
            <a:r>
              <a:rPr lang="nl-BE" smtClean="0">
                <a:latin typeface="Courier New"/>
                <a:cs typeface="Courier New"/>
                <a:sym typeface="Mathematica3Mono"/>
              </a:rPr>
              <a:t>de </a:t>
            </a:r>
            <a:r>
              <a:rPr lang="nl-BE" smtClean="0">
                <a:solidFill>
                  <a:srgbClr val="FF0000"/>
                </a:solidFill>
                <a:latin typeface="Courier New"/>
                <a:cs typeface="Courier New"/>
                <a:sym typeface="Mathematica3Mono"/>
              </a:rPr>
              <a:t>snapmethode</a:t>
            </a:r>
            <a:r>
              <a:rPr lang="nl-BE" smtClean="0">
                <a:latin typeface="Courier New"/>
                <a:cs typeface="Courier New"/>
                <a:sym typeface="Mathematica3Mono"/>
              </a:rPr>
              <a:t>, toegepast op de groepstabel,</a:t>
            </a:r>
          </a:p>
          <a:p>
            <a:r>
              <a:rPr lang="nl-BE" smtClean="0">
                <a:latin typeface="Courier New"/>
                <a:cs typeface="Courier New"/>
                <a:sym typeface="Mathematica3Mono"/>
              </a:rPr>
              <a:t>vergelijkt de </a:t>
            </a:r>
            <a:r>
              <a:rPr lang="nl-BE" smtClean="0">
                <a:solidFill>
                  <a:srgbClr val="00FF00"/>
                </a:solidFill>
                <a:latin typeface="Courier New"/>
                <a:cs typeface="Courier New"/>
                <a:sym typeface="Mathematica3Mono"/>
              </a:rPr>
              <a:t>z</a:t>
            </a:r>
            <a:r>
              <a:rPr lang="nl-BE" smtClean="0">
                <a:latin typeface="Courier New"/>
                <a:cs typeface="Courier New"/>
                <a:sym typeface="Mathematica3Mono"/>
              </a:rPr>
              <a:t>-de cel in rij </a:t>
            </a:r>
            <a:r>
              <a:rPr lang="nl-BE" smtClean="0">
                <a:solidFill>
                  <a:srgbClr val="FF0000"/>
                </a:solidFill>
                <a:latin typeface="Courier New"/>
                <a:cs typeface="Courier New"/>
                <a:sym typeface="Mathematica3Mono"/>
              </a:rPr>
              <a:t>x</a:t>
            </a:r>
            <a:r>
              <a:rPr lang="nl-BE" smtClean="0">
                <a:latin typeface="Courier New"/>
                <a:cs typeface="Courier New"/>
                <a:sym typeface="Mathematica3Mono"/>
              </a:rPr>
              <a:t> met de </a:t>
            </a:r>
            <a:r>
              <a:rPr lang="nl-BE" smtClean="0">
                <a:solidFill>
                  <a:srgbClr val="00FF00"/>
                </a:solidFill>
                <a:latin typeface="Courier New"/>
                <a:cs typeface="Courier New"/>
                <a:sym typeface="Mathematica3Mono"/>
              </a:rPr>
              <a:t>z</a:t>
            </a:r>
            <a:r>
              <a:rPr lang="nl-BE" smtClean="0">
                <a:latin typeface="Courier New"/>
                <a:cs typeface="Courier New"/>
                <a:sym typeface="Mathematica3Mono"/>
              </a:rPr>
              <a:t>-de cel in kolom </a:t>
            </a:r>
            <a:r>
              <a:rPr lang="nl-BE" smtClean="0">
                <a:solidFill>
                  <a:srgbClr val="FF0000"/>
                </a:solidFill>
                <a:latin typeface="Courier New"/>
                <a:cs typeface="Courier New"/>
                <a:sym typeface="Mathematica3Mono"/>
              </a:rPr>
              <a:t>y</a:t>
            </a:r>
            <a:r>
              <a:rPr lang="nl-BE" smtClean="0">
                <a:latin typeface="Courier New"/>
                <a:cs typeface="Courier New"/>
                <a:sym typeface="Mathematica3Mono"/>
              </a:rPr>
              <a:t>, </a:t>
            </a:r>
            <a:r>
              <a:rPr lang="nl-BE" smtClean="0">
                <a:latin typeface="Courier New"/>
                <a:cs typeface="Courier New"/>
                <a:sym typeface="Symbol"/>
              </a:rPr>
              <a:t></a:t>
            </a:r>
            <a:r>
              <a:rPr lang="nl-BE" smtClean="0">
                <a:solidFill>
                  <a:srgbClr val="00FF00"/>
                </a:solidFill>
                <a:latin typeface="Courier New"/>
                <a:cs typeface="Courier New"/>
                <a:sym typeface="Mathematica3Mono"/>
              </a:rPr>
              <a:t>z</a:t>
            </a:r>
            <a:r>
              <a:rPr lang="nl-BE" smtClean="0">
                <a:latin typeface="Courier New"/>
                <a:cs typeface="Courier New"/>
                <a:sym typeface="Mathematica3Mono"/>
              </a:rPr>
              <a:t>:</a:t>
            </a:r>
          </a:p>
          <a:p>
            <a:r>
              <a:rPr lang="nl-BE" smtClean="0">
                <a:latin typeface="Courier New"/>
                <a:cs typeface="Courier New"/>
                <a:sym typeface="Mathematica3Mono"/>
              </a:rPr>
              <a:t>van zodra er voor één</a:t>
            </a:r>
            <a:r>
              <a:rPr lang="nl-BE" smtClean="0">
                <a:solidFill>
                  <a:srgbClr val="00FF00"/>
                </a:solidFill>
                <a:latin typeface="Courier New"/>
                <a:cs typeface="Courier New"/>
                <a:sym typeface="Mathematica3Mono"/>
              </a:rPr>
              <a:t> z </a:t>
            </a:r>
            <a:r>
              <a:rPr lang="nl-BE" smtClean="0">
                <a:latin typeface="Courier New"/>
                <a:cs typeface="Courier New"/>
                <a:sym typeface="Mathematica3Mono"/>
              </a:rPr>
              <a:t>overeenkomst is, behoren </a:t>
            </a:r>
            <a:r>
              <a:rPr lang="nl-BE" smtClean="0">
                <a:solidFill>
                  <a:srgbClr val="FF0000"/>
                </a:solidFill>
                <a:latin typeface="Courier New"/>
                <a:cs typeface="Courier New"/>
                <a:sym typeface="Mathematica3Mono"/>
              </a:rPr>
              <a:t>x</a:t>
            </a:r>
            <a:r>
              <a:rPr lang="nl-BE" smtClean="0">
                <a:latin typeface="Courier New"/>
                <a:cs typeface="Courier New"/>
                <a:sym typeface="Mathematica3Mono"/>
              </a:rPr>
              <a:t> en </a:t>
            </a:r>
            <a:r>
              <a:rPr lang="nl-BE" smtClean="0">
                <a:solidFill>
                  <a:srgbClr val="FF0000"/>
                </a:solidFill>
                <a:latin typeface="Courier New"/>
                <a:cs typeface="Courier New"/>
                <a:sym typeface="Mathematica3Mono"/>
              </a:rPr>
              <a:t>y</a:t>
            </a:r>
            <a:r>
              <a:rPr lang="nl-BE" smtClean="0">
                <a:latin typeface="Courier New"/>
                <a:cs typeface="Courier New"/>
                <a:sym typeface="Mathematica3Mono"/>
              </a:rPr>
              <a:t> tot dezelfde conjugatieklasse</a:t>
            </a:r>
          </a:p>
        </p:txBody>
      </p:sp>
      <p:pic>
        <p:nvPicPr>
          <p:cNvPr id="7" name="Picture 3"/>
          <p:cNvPicPr>
            <a:picLocks noChangeAspect="1" noChangeArrowheads="1"/>
          </p:cNvPicPr>
          <p:nvPr/>
        </p:nvPicPr>
        <p:blipFill>
          <a:blip r:embed="rId3" cstate="print"/>
          <a:srcRect/>
          <a:stretch>
            <a:fillRect/>
          </a:stretch>
        </p:blipFill>
        <p:spPr bwMode="auto">
          <a:xfrm>
            <a:off x="604044" y="3068960"/>
            <a:ext cx="7935913" cy="378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10080</TotalTime>
  <Words>3116</Words>
  <Application>Microsoft Office PowerPoint</Application>
  <PresentationFormat>On-screen Show (4:3)</PresentationFormat>
  <Paragraphs>633</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Worksheet</vt:lpstr>
      <vt:lpstr>Discrete wiskunde</vt:lpstr>
      <vt:lpstr>3.8 Quotientgroepen</vt:lpstr>
      <vt:lpstr>3.8 Quotientgroepen</vt:lpstr>
      <vt:lpstr>3.8 Quotientgroepen</vt:lpstr>
      <vt:lpstr>3.8 Quotientgroepen</vt:lpstr>
      <vt:lpstr>3.8 Quotientgroepen</vt:lpstr>
      <vt:lpstr>3.8 Quotientgroepen</vt:lpstr>
      <vt:lpstr>3.9 Conjugatieklassen</vt:lpstr>
      <vt:lpstr>3.9 Conjugatieklassen</vt:lpstr>
      <vt:lpstr>3.9 Conjugatieklassen</vt:lpstr>
      <vt:lpstr>3.9 Conjugatieklassen</vt:lpstr>
      <vt:lpstr>3.9 Conjugatieklassen</vt:lpstr>
      <vt:lpstr>3.10 Commutatoren</vt:lpstr>
      <vt:lpstr>3.10 Commutatoren</vt:lpstr>
      <vt:lpstr>Discrete wiskunde</vt:lpstr>
      <vt:lpstr>3.11.1 Groepen en symmetrie</vt:lpstr>
      <vt:lpstr>3.11.1 Groepen en symmetrie</vt:lpstr>
      <vt:lpstr>3.11.1 Groepen en symmetrie</vt:lpstr>
      <vt:lpstr>3.11.1 Groepen en symmetrie</vt:lpstr>
      <vt:lpstr>3.11.2 Cykelindex</vt:lpstr>
      <vt:lpstr>3.11.2 Cykelindex</vt:lpstr>
      <vt:lpstr>Discrete wiskunde</vt:lpstr>
      <vt:lpstr>3.11.3 Kleuren van een vierkant</vt:lpstr>
      <vt:lpstr>3.11.3 Kleuren van een vierkant</vt:lpstr>
      <vt:lpstr>3.11.3 Kleuren van een vierkant</vt:lpstr>
      <vt:lpstr>3.11.3 Kleuren van een vierkant</vt:lpstr>
      <vt:lpstr>3.11.3 Kleuren van een vierkant</vt:lpstr>
      <vt:lpstr>3.11.3 Kleuren van een vierkant</vt:lpstr>
      <vt:lpstr>3.11.3 Kleuren van een vierkant</vt:lpstr>
      <vt:lpstr>3.11.3 Kleuren van een vierkant</vt:lpstr>
      <vt:lpstr>3.11.3 Kleuren van een vierkant</vt:lpstr>
      <vt:lpstr>3.11.4 Kleuren van een tetraeder</vt:lpstr>
      <vt:lpstr>3.11.4 Kleuren van een tetraeder</vt:lpstr>
      <vt:lpstr>3.11.4 Kleuren van een tetraeder</vt:lpstr>
      <vt:lpstr>3.11.4 Kleuren van een tetraeder</vt:lpstr>
      <vt:lpstr>3.11.4 Kleuren van een tetraeder</vt:lpstr>
      <vt:lpstr>3.11.4 Kleuren van een tetraeder</vt:lpstr>
      <vt:lpstr>3.11.5 Kleuren van kubusvlakken</vt:lpstr>
      <vt:lpstr>3.11.5 Kleuren van kubusvlakken</vt:lpstr>
      <vt:lpstr>3.11.5 Kleuren van kubusvlakken</vt:lpstr>
      <vt:lpstr>3.11.5 Kleuren van kubusvlakken</vt:lpstr>
      <vt:lpstr>3.11.5 Kleuren van kubusvlakken</vt:lpstr>
      <vt:lpstr>3.11.5 Kleuren van kubusvlakken</vt:lpstr>
      <vt:lpstr>3.11.5 Kleuren van kubusvlakken</vt:lpstr>
    </vt:vector>
  </TitlesOfParts>
  <Company>Hogeschool Gent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Joris Moreau</cp:lastModifiedBy>
  <cp:revision>614</cp:revision>
  <dcterms:created xsi:type="dcterms:W3CDTF">2014-08-28T04:36:20Z</dcterms:created>
  <dcterms:modified xsi:type="dcterms:W3CDTF">2017-12-04T11:41:54Z</dcterms:modified>
</cp:coreProperties>
</file>