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3" r:id="rId2"/>
    <p:sldId id="327" r:id="rId3"/>
    <p:sldId id="328" r:id="rId4"/>
    <p:sldId id="329" r:id="rId5"/>
    <p:sldId id="290" r:id="rId6"/>
    <p:sldId id="291" r:id="rId7"/>
    <p:sldId id="305" r:id="rId8"/>
    <p:sldId id="313" r:id="rId9"/>
    <p:sldId id="314" r:id="rId10"/>
    <p:sldId id="322" r:id="rId11"/>
    <p:sldId id="318" r:id="rId12"/>
    <p:sldId id="324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1309" autoAdjust="0"/>
    <p:restoredTop sz="86368" autoAdjust="0"/>
  </p:normalViewPr>
  <p:slideViewPr>
    <p:cSldViewPr snapToGrid="0">
      <p:cViewPr varScale="1">
        <p:scale>
          <a:sx n="87" d="100"/>
          <a:sy n="87" d="100"/>
        </p:scale>
        <p:origin x="-4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68"/>
    </p:cViewPr>
  </p:sorterViewPr>
  <p:notesViewPr>
    <p:cSldViewPr snapToGrid="0">
      <p:cViewPr varScale="1">
        <p:scale>
          <a:sx n="111" d="100"/>
          <a:sy n="111" d="100"/>
        </p:scale>
        <p:origin x="-335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2797-4D26-433F-B00B-49C580A579E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DF37-7BA4-4E55-AEE0-4800190254C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CAA-4294-4B81-A684-8A7BDC8B79A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80F2-18C0-4144-A025-301E5D781B55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>
            <a:lvl1pPr marL="363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 marL="730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2pPr>
            <a:lvl3pPr marL="10980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3pPr>
            <a:lvl4pPr marL="1461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4pPr>
            <a:lvl5pPr marL="1828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6E60-0951-4760-BA86-9115166545AD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97-2003_Worksheet7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1.2.1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Constructie van Galoisvelden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1.2.2 Bewerkingen met veeltermen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1.2.3 Groepstabellen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1.2.4 Irreducibele veeltermen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1.2.5 Primitieve elementen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1.2.6 Inverse elementen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1.2.7 Rekenen met indices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krommen over eindige velden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4 Designs</a:t>
            </a:r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1.2.4 Irreducibele veeltermen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In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FIPS 186-2 standaard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vermelde irreducibele veeltermen voor enkele </a:t>
            </a:r>
            <a:r>
              <a:rPr lang="nl-BE" smtClean="0"/>
              <a:t>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2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velden: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lvl="4"/>
            <a:r>
              <a:rPr lang="nl-BE" sz="24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x</a:t>
            </a:r>
            <a:r>
              <a:rPr lang="nl-BE" sz="2400" b="1" kern="1200" baseline="300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7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6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1</a:t>
            </a:r>
            <a:endParaRPr lang="nl-BE" baseline="30000" smtClean="0"/>
          </a:p>
          <a:p>
            <a:pPr rtl="0" eaLnBrk="1" latinLnBrk="0" hangingPunct="1"/>
            <a:endParaRPr lang="nl-BE" sz="2400" b="1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4"/>
            <a:r>
              <a:rPr lang="nl-BE" smtClean="0"/>
              <a:t>    x</a:t>
            </a:r>
            <a:r>
              <a:rPr lang="nl-BE" baseline="30000" smtClean="0"/>
              <a:t>233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74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1</a:t>
            </a:r>
            <a:endParaRPr lang="nl-BE" baseline="30000" smtClean="0"/>
          </a:p>
          <a:p>
            <a:pPr rtl="0" eaLnBrk="1" latinLnBrk="0" hangingPunct="1"/>
            <a:endParaRPr lang="nl-BE" sz="2400" b="1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4"/>
            <a:r>
              <a:rPr lang="nl-BE" smtClean="0"/>
              <a:t>    x</a:t>
            </a:r>
            <a:r>
              <a:rPr lang="nl-BE" baseline="30000" smtClean="0"/>
              <a:t>283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12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7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5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1</a:t>
            </a:r>
            <a:endParaRPr lang="nl-BE" baseline="30000" smtClean="0"/>
          </a:p>
          <a:p>
            <a:pPr rtl="0" eaLnBrk="1" latinLnBrk="0" hangingPunct="1"/>
            <a:endParaRPr lang="nl-BE" sz="2400" b="1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4"/>
            <a:r>
              <a:rPr lang="nl-BE" smtClean="0"/>
              <a:t>    x</a:t>
            </a:r>
            <a:r>
              <a:rPr lang="nl-BE" baseline="30000" smtClean="0"/>
              <a:t>409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87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1</a:t>
            </a:r>
            <a:endParaRPr lang="nl-BE" baseline="30000" smtClean="0"/>
          </a:p>
          <a:p>
            <a:pPr rtl="0" eaLnBrk="1" latinLnBrk="0" hangingPunct="1"/>
            <a:endParaRPr lang="nl-BE" sz="2400" b="1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4"/>
            <a:r>
              <a:rPr lang="nl-BE" sz="24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x</a:t>
            </a:r>
            <a:r>
              <a:rPr lang="nl-BE" sz="2400" b="1" kern="1200" baseline="300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571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10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5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x</a:t>
            </a:r>
            <a:r>
              <a:rPr lang="nl-BE" baseline="30000" smtClean="0"/>
              <a:t>2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+ </a:t>
            </a:r>
            <a:r>
              <a:rPr lang="nl-BE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1.2.5 Primitieve elementen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r>
              <a:rPr lang="nl-BE" smtClean="0"/>
              <a:t>eens een irreducibele veelterm 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q=p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geselecteerd, </a:t>
            </a:r>
            <a:r>
              <a:rPr lang="nl-BE" smtClean="0"/>
              <a:t>moet naar een </a:t>
            </a:r>
            <a:r>
              <a:rPr lang="nl-BE" smtClean="0">
                <a:solidFill>
                  <a:srgbClr val="FF0000"/>
                </a:solidFill>
              </a:rPr>
              <a:t>primitief element </a:t>
            </a:r>
            <a:r>
              <a:rPr lang="el-GR" smtClean="0">
                <a:solidFill>
                  <a:srgbClr val="FF0000"/>
                </a:solidFill>
              </a:rPr>
              <a:t>ω</a:t>
            </a:r>
            <a:r>
              <a:rPr lang="nl-BE" smtClean="0">
                <a:solidFill>
                  <a:srgbClr val="FF0000"/>
                </a:solidFill>
              </a:rPr>
              <a:t> </a:t>
            </a:r>
            <a:r>
              <a:rPr lang="nl-BE" smtClean="0"/>
              <a:t>van de </a:t>
            </a:r>
            <a:r>
              <a:rPr lang="nl-BE" smtClean="0">
                <a:solidFill>
                  <a:srgbClr val="FF0000"/>
                </a:solidFill>
              </a:rPr>
              <a:t>multiplicatieve groep </a:t>
            </a:r>
            <a:r>
              <a:rPr lang="nl-BE" smtClean="0"/>
              <a:t>gezocht worden.</a:t>
            </a:r>
          </a:p>
          <a:p>
            <a:endParaRPr lang="nl-BE" smtClean="0"/>
          </a:p>
          <a:p>
            <a:r>
              <a:rPr lang="nl-BE" smtClean="0"/>
              <a:t>welke elementen primitief zijn, is afhankelijk van de geselecteerde irreducibele veelterm µ</a:t>
            </a:r>
          </a:p>
          <a:p>
            <a:r>
              <a:rPr lang="nl-BE" smtClean="0"/>
              <a:t>er zijn steeds </a:t>
            </a:r>
            <a:r>
              <a:rPr lang="nl-BE" smtClean="0">
                <a:solidFill>
                  <a:srgbClr val="FF0000"/>
                </a:solidFill>
              </a:rPr>
              <a:t>φ(q-1)</a:t>
            </a:r>
            <a:r>
              <a:rPr lang="nl-BE" smtClean="0"/>
              <a:t> primitieve elementen</a:t>
            </a:r>
          </a:p>
          <a:p>
            <a:r>
              <a:rPr lang="nl-BE" smtClean="0"/>
              <a:t>om primitieve elementen te detecteren, kan men de in §1.1.5 vermelde procedure hanteren</a:t>
            </a:r>
          </a:p>
          <a:p>
            <a:endParaRPr lang="nl-BE" smtClean="0"/>
          </a:p>
          <a:p>
            <a:r>
              <a:rPr lang="nl-BE" smtClean="0"/>
              <a:t>ook voor het berekenen van de </a:t>
            </a:r>
            <a:r>
              <a:rPr lang="nl-BE" smtClean="0">
                <a:solidFill>
                  <a:srgbClr val="FF0000"/>
                </a:solidFill>
              </a:rPr>
              <a:t>index </a:t>
            </a:r>
            <a:r>
              <a:rPr lang="nl-BE" smtClean="0"/>
              <a:t>(</a:t>
            </a:r>
            <a:r>
              <a:rPr lang="nl-BE" smtClean="0">
                <a:solidFill>
                  <a:srgbClr val="FF0000"/>
                </a:solidFill>
              </a:rPr>
              <a:t>discrete logaritme</a:t>
            </a:r>
            <a:r>
              <a:rPr lang="nl-BE" smtClean="0"/>
              <a:t>) van een willekeurig element x t.o.v. de primitieve wortel </a:t>
            </a:r>
            <a:r>
              <a:rPr lang="el-GR" smtClean="0"/>
              <a:t>ω</a:t>
            </a:r>
            <a:r>
              <a:rPr lang="nl-BE" smtClean="0"/>
              <a:t>, x=</a:t>
            </a:r>
            <a:r>
              <a:rPr lang="el-GR" smtClean="0"/>
              <a:t>ω</a:t>
            </a:r>
            <a:r>
              <a:rPr lang="nl-BE" baseline="30000" smtClean="0">
                <a:solidFill>
                  <a:srgbClr val="FF0000"/>
                </a:solidFill>
              </a:rPr>
              <a:t>index</a:t>
            </a:r>
            <a:r>
              <a:rPr lang="nl-BE" smtClean="0"/>
              <a:t>,</a:t>
            </a:r>
            <a:r>
              <a:rPr lang="nl-BE" smtClean="0">
                <a:solidFill>
                  <a:srgbClr val="FF0000"/>
                </a:solidFill>
              </a:rPr>
              <a:t> </a:t>
            </a:r>
            <a:r>
              <a:rPr lang="nl-BE" smtClean="0"/>
              <a:t>kan men volkomen identieke technieken als in §1.1.6 aanwenden (ondermeer </a:t>
            </a:r>
            <a:r>
              <a:rPr lang="nl-BE" smtClean="0">
                <a:solidFill>
                  <a:srgbClr val="FF0000"/>
                </a:solidFill>
              </a:rPr>
              <a:t>baby-step,giant-step</a:t>
            </a:r>
            <a:r>
              <a:rPr lang="nl-BE" smtClean="0"/>
              <a:t>)</a:t>
            </a:r>
            <a:endParaRPr lang="nl-BE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1.2.1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Constructie van Galoisvelden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1.2.2 Bewerkingen met veeltermen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1.2.3 Groepstabellen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1.2.4 Irreducibele veeltermen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1.2.5 Primitieve elementen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1.2.6 Inverse elementen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1.2.7 Rekenen met indices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krommen over eindige velden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4 Designs</a:t>
            </a:r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1.2.7 Rekenen met indices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solidFill>
                <a:srgbClr val="00FF00"/>
              </a:solidFill>
              <a:sym typeface="Symbol"/>
            </a:endParaRPr>
          </a:p>
          <a:p>
            <a:r>
              <a:rPr lang="nl-BE" smtClean="0">
                <a:sym typeface="Symbol"/>
              </a:rPr>
              <a:t>om bewerkingen uit te voeren in eindige velden, heeft men de keuze tussen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twee benaderingen</a:t>
            </a:r>
          </a:p>
          <a:p>
            <a:endParaRPr lang="nl-BE" smtClean="0">
              <a:sym typeface="Symbol"/>
            </a:endParaRPr>
          </a:p>
          <a:p>
            <a:r>
              <a:rPr lang="nl-BE" smtClean="0">
                <a:sym typeface="Symbol"/>
              </a:rPr>
              <a:t>in een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traditionele</a:t>
            </a:r>
            <a:r>
              <a:rPr lang="nl-BE" smtClean="0">
                <a:sym typeface="Symbol"/>
              </a:rPr>
              <a:t> aanpak worden de elementen geïdentificeerd door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coördinaten</a:t>
            </a:r>
            <a:r>
              <a:rPr lang="nl-BE" smtClean="0">
                <a:sym typeface="Symbol"/>
              </a:rPr>
              <a:t> in een       n-dimensionaal rooster, of wat ermee equivalent is, door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veeltermen</a:t>
            </a:r>
            <a:r>
              <a:rPr lang="nl-BE" smtClean="0">
                <a:sym typeface="Symbol"/>
              </a:rPr>
              <a:t> met graad &lt; n</a:t>
            </a:r>
          </a:p>
          <a:p>
            <a:endParaRPr lang="nl-BE" smtClean="0">
              <a:sym typeface="Symbol"/>
            </a:endParaRPr>
          </a:p>
          <a:p>
            <a:r>
              <a:rPr lang="nl-BE" smtClean="0">
                <a:sym typeface="Symbol"/>
              </a:rPr>
              <a:t>voordeel: 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additieve bewerkingen </a:t>
            </a:r>
            <a:r>
              <a:rPr lang="nl-BE" smtClean="0">
                <a:sym typeface="Symbol"/>
              </a:rPr>
              <a:t>zijn eenvoudig (modulaire optellingen %p, onafhankelijk van elkaar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in elke dimensie n</a:t>
            </a:r>
            <a:r>
              <a:rPr lang="nl-BE" smtClean="0">
                <a:sym typeface="Symbol"/>
              </a:rPr>
              <a:t>)</a:t>
            </a:r>
          </a:p>
          <a:p>
            <a:endParaRPr lang="nl-BE" smtClean="0">
              <a:sym typeface="Symbol"/>
            </a:endParaRPr>
          </a:p>
          <a:p>
            <a:r>
              <a:rPr lang="nl-BE" smtClean="0">
                <a:sym typeface="Symbol"/>
              </a:rPr>
              <a:t>nadeel: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multiplicatieve bewerkingen </a:t>
            </a:r>
            <a:r>
              <a:rPr lang="nl-BE" smtClean="0">
                <a:sym typeface="Symbol"/>
              </a:rPr>
              <a:t>(inclusief machtsverheffingen en het inverteren van elementen) vereisen lastiger manipulaties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1.2.7 Rekenen met indices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solidFill>
                <a:srgbClr val="00FF00"/>
              </a:solidFill>
              <a:sym typeface="Symbol"/>
            </a:endParaRPr>
          </a:p>
          <a:p>
            <a:r>
              <a:rPr lang="nl-BE" smtClean="0">
                <a:sym typeface="Symbol"/>
              </a:rPr>
              <a:t>men kan ook de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elementen identificeren door hun index</a:t>
            </a:r>
            <a:r>
              <a:rPr lang="nl-BE" smtClean="0">
                <a:sym typeface="Symbol"/>
              </a:rPr>
              <a:t> t.o.v.</a:t>
            </a:r>
            <a:r>
              <a:rPr lang="nl-BE" smtClean="0"/>
              <a:t> een </a:t>
            </a:r>
            <a:r>
              <a:rPr lang="nl-BE" smtClean="0">
                <a:solidFill>
                  <a:srgbClr val="FF0000"/>
                </a:solidFill>
              </a:rPr>
              <a:t>primitief element </a:t>
            </a:r>
            <a:r>
              <a:rPr lang="el-GR" smtClean="0">
                <a:solidFill>
                  <a:srgbClr val="FF0000"/>
                </a:solidFill>
              </a:rPr>
              <a:t>ω</a:t>
            </a:r>
            <a:r>
              <a:rPr lang="nl-BE" smtClean="0">
                <a:solidFill>
                  <a:srgbClr val="FF0000"/>
                </a:solidFill>
              </a:rPr>
              <a:t> </a:t>
            </a:r>
            <a:r>
              <a:rPr lang="nl-BE" smtClean="0"/>
              <a:t>van de multiplicatieve groep (</a:t>
            </a:r>
            <a:r>
              <a:rPr lang="el-GR" smtClean="0"/>
              <a:t>ω</a:t>
            </a:r>
            <a:r>
              <a:rPr lang="el-GR" smtClean="0">
                <a:solidFill>
                  <a:srgbClr val="FF0000"/>
                </a:solidFill>
              </a:rPr>
              <a:t> </a:t>
            </a:r>
            <a:r>
              <a:rPr lang="nl-BE" smtClean="0"/>
              <a:t>willekeurig te kiezen)</a:t>
            </a:r>
          </a:p>
          <a:p>
            <a:endParaRPr lang="nl-BE" smtClean="0"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multiplicatieve bewerkingen </a:t>
            </a:r>
            <a:r>
              <a:rPr lang="nl-BE" smtClean="0">
                <a:sym typeface="Symbol"/>
              </a:rPr>
              <a:t>(vermenigvuldigen, delen, machtsverheffingen) worden hierdoor 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herleid tot één additieve bewerking %(q-1)</a:t>
            </a:r>
            <a:r>
              <a:rPr lang="nl-BE" smtClean="0">
                <a:sym typeface="Symbol"/>
              </a:rPr>
              <a:t>, wat multiplicatieve groepstabellen overbodig maakt</a:t>
            </a:r>
          </a:p>
          <a:p>
            <a:endParaRPr lang="nl-BE" smtClean="0"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additieve bewerkingen </a:t>
            </a:r>
            <a:r>
              <a:rPr lang="nl-BE" smtClean="0">
                <a:sym typeface="Symbol"/>
              </a:rPr>
              <a:t>worden minder triviaal, maar blijven relatief eenvoudig uitvoerbaar, tenminste indien men beschikt over: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ym typeface="Symbol"/>
              </a:rPr>
              <a:t>een lijst van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alle elementen en hun indices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ym typeface="Symbol"/>
              </a:rPr>
              <a:t>een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additieve groepstabel</a:t>
            </a:r>
            <a:r>
              <a:rPr lang="nl-BE" smtClean="0">
                <a:sym typeface="Symbol"/>
              </a:rPr>
              <a:t>, waarbij de elementen door indices zijn geïdentificeerd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1.2.7 Rekenen met indices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solidFill>
                <a:srgbClr val="00FF00"/>
              </a:solidFill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additieve</a:t>
            </a:r>
            <a:r>
              <a:rPr lang="nl-BE" smtClean="0">
                <a:sym typeface="Symbol"/>
              </a:rPr>
              <a:t> groepstabel </a:t>
            </a:r>
            <a:r>
              <a:rPr lang="nl-BE" smtClean="0"/>
              <a:t>(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4</a:t>
            </a:r>
            <a:r>
              <a:rPr lang="nl-BE" smtClean="0"/>
              <a:t>,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</a:t>
            </a:r>
          </a:p>
          <a:p>
            <a:r>
              <a:rPr lang="nl-BE" smtClean="0">
                <a:sym typeface="Symbol"/>
              </a:rPr>
              <a:t>identificatie door index t.o.v.</a:t>
            </a:r>
            <a:r>
              <a:rPr lang="el-GR" smtClean="0">
                <a:solidFill>
                  <a:srgbClr val="00FF00"/>
                </a:solidFill>
              </a:rPr>
              <a:t> </a:t>
            </a:r>
            <a:r>
              <a:rPr lang="el-GR" smtClean="0"/>
              <a:t>ω</a:t>
            </a:r>
            <a:r>
              <a:rPr lang="nl-BE" smtClean="0">
                <a:sym typeface="Symbol"/>
              </a:rPr>
              <a:t>=x, µ=x²+x+1  </a:t>
            </a:r>
            <a:endParaRPr lang="nl-BE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5359671" y="3077200"/>
          <a:ext cx="2947987" cy="1754188"/>
        </p:xfrm>
        <a:graphic>
          <a:graphicData uri="http://schemas.openxmlformats.org/presentationml/2006/ole">
            <p:oleObj spid="_x0000_s100354" name="Worksheet" r:id="rId3" imgW="2124055" imgH="981143" progId="Excel.Sheet.8">
              <p:embed/>
            </p:oleObj>
          </a:graphicData>
        </a:graphic>
      </p:graphicFrame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7164" y="2173287"/>
            <a:ext cx="3841016" cy="38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7164" y="2173287"/>
            <a:ext cx="3841016" cy="38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7164" y="2173287"/>
            <a:ext cx="3841016" cy="38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1.2.7 Rekenen met indices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solidFill>
                <a:srgbClr val="00FF00"/>
              </a:solidFill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additieve</a:t>
            </a:r>
            <a:r>
              <a:rPr lang="nl-BE" smtClean="0">
                <a:sym typeface="Symbol"/>
              </a:rPr>
              <a:t> groepstabel </a:t>
            </a:r>
            <a:r>
              <a:rPr lang="nl-BE" smtClean="0"/>
              <a:t>(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8</a:t>
            </a:r>
            <a:r>
              <a:rPr lang="nl-BE" smtClean="0"/>
              <a:t>,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</a:t>
            </a:r>
          </a:p>
          <a:p>
            <a:r>
              <a:rPr lang="nl-BE" smtClean="0">
                <a:sym typeface="Symbol"/>
              </a:rPr>
              <a:t>identificatie door index t.o.v.</a:t>
            </a:r>
            <a:r>
              <a:rPr lang="el-GR" smtClean="0">
                <a:solidFill>
                  <a:srgbClr val="00FF00"/>
                </a:solidFill>
              </a:rPr>
              <a:t> </a:t>
            </a:r>
            <a:r>
              <a:rPr lang="el-GR" smtClean="0"/>
              <a:t>ω</a:t>
            </a:r>
            <a:r>
              <a:rPr lang="nl-BE" smtClean="0">
                <a:sym typeface="Symbol"/>
              </a:rPr>
              <a:t>=x, µ=x³+x+1  </a:t>
            </a:r>
            <a:endParaRPr lang="nl-BE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115" y="1898308"/>
            <a:ext cx="4328123" cy="442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38688" y="2551113"/>
          <a:ext cx="4178300" cy="3117850"/>
        </p:xfrm>
        <a:graphic>
          <a:graphicData uri="http://schemas.openxmlformats.org/presentationml/2006/ole">
            <p:oleObj spid="_x0000_s101378" name="Worksheet" r:id="rId4" imgW="3457702" imgH="17431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1.2.7 Rekenen met indices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sym typeface="Symbol"/>
              </a:rPr>
              <a:t>voorbeeld §1.2.3: </a:t>
            </a:r>
            <a:r>
              <a:rPr lang="nl-BE" smtClean="0"/>
              <a:t>(</a:t>
            </a:r>
            <a:r>
              <a:rPr lang="nl-BE" smtClean="0">
                <a:solidFill>
                  <a:srgbClr val="FF00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FF0000"/>
                </a:solidFill>
              </a:rPr>
              <a:t>27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</a:t>
            </a:r>
            <a:r>
              <a:rPr lang="nl-BE" smtClean="0">
                <a:sym typeface="Symbol"/>
              </a:rPr>
              <a:t>),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multiplicatieve</a:t>
            </a:r>
            <a:r>
              <a:rPr lang="nl-BE" smtClean="0">
                <a:sym typeface="Symbol"/>
              </a:rPr>
              <a:t> groepstabel </a:t>
            </a:r>
            <a:r>
              <a:rPr lang="nl-BE" smtClean="0">
                <a:sym typeface="Mathematica3Mono"/>
              </a:rPr>
              <a:t></a:t>
            </a:r>
            <a:r>
              <a:rPr lang="nl-BE" smtClean="0"/>
              <a:t>(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Z</a:t>
            </a:r>
            <a:r>
              <a:rPr lang="nl-BE" baseline="-25000" smtClean="0">
                <a:solidFill>
                  <a:srgbClr val="00FF00"/>
                </a:solidFill>
              </a:rPr>
              <a:t>26</a:t>
            </a:r>
            <a:r>
              <a:rPr lang="nl-BE" smtClean="0">
                <a:solidFill>
                  <a:srgbClr val="00FF00"/>
                </a:solidFill>
              </a:rPr>
              <a:t>,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+</a:t>
            </a:r>
            <a:r>
              <a:rPr lang="nl-BE" smtClean="0">
                <a:sym typeface="Symbol"/>
              </a:rPr>
              <a:t>), na indexidentificatie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38113" y="1611313"/>
          <a:ext cx="8867775" cy="5111750"/>
        </p:xfrm>
        <a:graphic>
          <a:graphicData uri="http://schemas.openxmlformats.org/presentationml/2006/ole">
            <p:oleObj spid="_x0000_s102402" name="Worksheet" r:id="rId3" imgW="8620212" imgH="53626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1.2.7 Rekenen met indices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sym typeface="Symbol"/>
              </a:rPr>
              <a:t>voorbeeld §1.2.3: </a:t>
            </a:r>
            <a:r>
              <a:rPr lang="nl-BE" smtClean="0"/>
              <a:t>(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27</a:t>
            </a:r>
            <a:r>
              <a:rPr lang="nl-BE" smtClean="0"/>
              <a:t>,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), </a:t>
            </a:r>
            <a:r>
              <a:rPr lang="el-GR" smtClean="0"/>
              <a:t>ω</a:t>
            </a:r>
            <a:r>
              <a:rPr lang="nl-BE" smtClean="0">
                <a:sym typeface="Symbol"/>
              </a:rPr>
              <a:t>=x, µ=x³+2x+1 </a:t>
            </a: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additieve</a:t>
            </a:r>
            <a:r>
              <a:rPr lang="nl-BE" smtClean="0">
                <a:sym typeface="Symbol"/>
              </a:rPr>
              <a:t> groepstabel, identificatie door index</a:t>
            </a:r>
            <a:endParaRPr lang="nl-BE" baseline="-25000" smtClean="0">
              <a:sym typeface="Symbol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38112" y="1611313"/>
          <a:ext cx="8867776" cy="5111750"/>
        </p:xfrm>
        <a:graphic>
          <a:graphicData uri="http://schemas.openxmlformats.org/presentationml/2006/ole">
            <p:oleObj spid="_x0000_s103426" name="Worksheet" r:id="rId3" imgW="8620212" imgH="53626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1.2.7 Rekenen met indices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" y="764704"/>
            <a:ext cx="9144001" cy="6093296"/>
          </a:xfrm>
        </p:spPr>
        <p:txBody>
          <a:bodyPr/>
          <a:lstStyle/>
          <a:p>
            <a:endParaRPr lang="nl-BE" smtClean="0">
              <a:solidFill>
                <a:srgbClr val="00FF00"/>
              </a:solidFill>
              <a:sym typeface="Symbol"/>
            </a:endParaRPr>
          </a:p>
          <a:p>
            <a:r>
              <a:rPr lang="nl-BE" smtClean="0">
                <a:sym typeface="Symbol"/>
              </a:rPr>
              <a:t>de constructie van een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additieve groepstabel</a:t>
            </a:r>
            <a:r>
              <a:rPr lang="nl-BE" smtClean="0">
                <a:sym typeface="Symbol"/>
              </a:rPr>
              <a:t> kan in drie stappen gebeuren: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ym typeface="Symbol"/>
              </a:rPr>
              <a:t>berekening van tabelheaders: lijst van alle elementen, gesorteerd op hun index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ym typeface="Symbol"/>
              </a:rPr>
              <a:t>berekening van één enkele rij/kolom: het meest eenvoudig indien toegepast op de rij/kolom corresponderend met index 0 (eenheidselement)</a:t>
            </a:r>
            <a:endParaRPr lang="nl-BE" smtClean="0">
              <a:solidFill>
                <a:srgbClr val="FF0000"/>
              </a:solidFill>
              <a:sym typeface="Symbol"/>
            </a:endParaRP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ym typeface="Symbol"/>
              </a:rPr>
              <a:t>de overige rijen kunnen eenvoudig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iteratief</a:t>
            </a:r>
            <a:r>
              <a:rPr lang="nl-BE" smtClean="0">
                <a:sym typeface="Symbol"/>
              </a:rPr>
              <a:t>, telkens uit de vorige rij bekomen worden: elke cel +1%(q-1) en vervolgens 1 positie naar rechts verschuiven (cyclisch)</a:t>
            </a:r>
          </a:p>
          <a:p>
            <a:pPr marL="360000"/>
            <a:r>
              <a:rPr lang="nl-BE" smtClean="0">
                <a:sym typeface="Symbol"/>
              </a:rPr>
              <a:t>de structuur van deze additieve groepstabellen is </a:t>
            </a:r>
            <a:r>
              <a:rPr lang="nl-BE" i="1" smtClean="0">
                <a:sym typeface="Symbol"/>
              </a:rPr>
              <a:t>een beetje </a:t>
            </a:r>
            <a:r>
              <a:rPr lang="nl-BE" i="1" smtClean="0">
                <a:solidFill>
                  <a:srgbClr val="FF0000"/>
                </a:solidFill>
                <a:sym typeface="Symbol"/>
              </a:rPr>
              <a:t>anders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voor p=2 </a:t>
            </a:r>
            <a:r>
              <a:rPr lang="nl-BE" smtClean="0">
                <a:sym typeface="Symbol"/>
              </a:rPr>
              <a:t>dan voor de overige (oneven) priemgetallen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1.2.3 Groepstabellen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sym typeface="Symbol"/>
              </a:rPr>
              <a:t>constructie Galoisveld </a:t>
            </a:r>
            <a:r>
              <a:rPr lang="nl-BE" smtClean="0"/>
              <a:t>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), q=p</a:t>
            </a:r>
            <a:r>
              <a:rPr lang="nl-BE" baseline="30000" smtClean="0">
                <a:sym typeface="Symbol"/>
              </a:rPr>
              <a:t>n</a:t>
            </a:r>
            <a:r>
              <a:rPr lang="nl-BE" smtClean="0">
                <a:sym typeface="Symbol"/>
              </a:rPr>
              <a:t>:</a:t>
            </a:r>
            <a:r>
              <a:rPr lang="nl-BE" smtClean="0"/>
              <a:t> </a:t>
            </a:r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1"/>
            <a:r>
              <a:rPr lang="nl-BE" smtClean="0">
                <a:solidFill>
                  <a:srgbClr val="00FF00"/>
                </a:solidFill>
                <a:sym typeface="Symbol"/>
              </a:rPr>
              <a:t>groepsinteractie </a:t>
            </a:r>
            <a:r>
              <a:rPr lang="nl-BE" smtClean="0">
                <a:sym typeface="Symbol"/>
              </a:rPr>
              <a:t> voor de hand liggend !</a:t>
            </a:r>
            <a:endParaRPr lang="nl-BE" smtClean="0"/>
          </a:p>
          <a:p>
            <a:pPr lvl="1"/>
            <a:r>
              <a:rPr lang="nl-BE" smtClean="0">
                <a:sym typeface="Symbol"/>
              </a:rPr>
              <a:t>hoe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groepsinteractie  </a:t>
            </a:r>
            <a:r>
              <a:rPr lang="nl-BE" smtClean="0">
                <a:sym typeface="Symbol"/>
              </a:rPr>
              <a:t>definieren ?</a:t>
            </a:r>
          </a:p>
          <a:p>
            <a:endParaRPr lang="nl-BE" smtClean="0">
              <a:sym typeface="Symbol"/>
            </a:endParaRPr>
          </a:p>
          <a:p>
            <a:r>
              <a:rPr lang="nl-BE" smtClean="0">
                <a:sym typeface="Symbol"/>
              </a:rPr>
              <a:t>een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veelterm van graad n </a:t>
            </a:r>
            <a:r>
              <a:rPr lang="nl-BE" smtClean="0">
                <a:sym typeface="Symbol"/>
              </a:rPr>
              <a:t>is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irreducibel </a:t>
            </a:r>
            <a:r>
              <a:rPr lang="nl-BE" smtClean="0">
                <a:sym typeface="Symbol"/>
              </a:rPr>
              <a:t>%p indien hij %p niet deelbaar is door om het even welke veelterm met een kleinere graad (&gt;0)</a:t>
            </a:r>
          </a:p>
          <a:p>
            <a:r>
              <a:rPr lang="nl-BE" smtClean="0">
                <a:sym typeface="Symbol"/>
              </a:rPr>
              <a:t>kies een willekeurige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monische</a:t>
            </a:r>
            <a:r>
              <a:rPr lang="nl-BE" smtClean="0">
                <a:sym typeface="Symbol"/>
              </a:rPr>
              <a:t> (met kop-coëfficient 1)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irreducibele</a:t>
            </a:r>
            <a:r>
              <a:rPr lang="nl-BE" smtClean="0">
                <a:sym typeface="Symbol"/>
              </a:rPr>
              <a:t> veelterm µ</a:t>
            </a:r>
          </a:p>
          <a:p>
            <a:endParaRPr lang="nl-BE" smtClean="0">
              <a:sym typeface="Symbol"/>
            </a:endParaRPr>
          </a:p>
          <a:p>
            <a:r>
              <a:rPr lang="nl-BE" smtClean="0">
                <a:sym typeface="Symbol"/>
              </a:rPr>
              <a:t>om x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  </a:t>
            </a:r>
            <a:r>
              <a:rPr lang="nl-BE" smtClean="0">
                <a:sym typeface="Symbol"/>
              </a:rPr>
              <a:t>y te berekenen: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ym typeface="Symbol"/>
              </a:rPr>
              <a:t>voer de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veeltermvermenigvuldiging</a:t>
            </a:r>
            <a:r>
              <a:rPr lang="nl-BE" smtClean="0">
                <a:sym typeface="Symbol"/>
              </a:rPr>
              <a:t> uit %p 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ym typeface="Symbol"/>
              </a:rPr>
              <a:t>bereken van het product de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restveelterm na deling door de irreducibele veelterm µ</a:t>
            </a:r>
            <a:r>
              <a:rPr lang="nl-BE" smtClean="0">
                <a:sym typeface="Symbol"/>
              </a:rPr>
              <a:t>: dit levert een veelterm op met graad &lt;n, waardoor inwendigheid verzekerd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1.2.7 Rekenen met indices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r>
              <a:rPr lang="nl-BE" smtClean="0"/>
              <a:t>Via elk eindig veld (</a:t>
            </a:r>
            <a:r>
              <a:rPr lang="nl-BE" smtClean="0"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baseline="-25000" smtClean="0"/>
              <a:t>q</a:t>
            </a:r>
            <a:r>
              <a:rPr lang="nl-BE" smtClean="0"/>
              <a:t>,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) beschikken we over een </a:t>
            </a:r>
            <a:r>
              <a:rPr lang="nl-BE" smtClean="0">
                <a:solidFill>
                  <a:srgbClr val="FF0000"/>
                </a:solidFill>
              </a:rPr>
              <a:t>cyclische groep </a:t>
            </a:r>
            <a:r>
              <a:rPr lang="nl-BE" smtClean="0"/>
              <a:t>(</a:t>
            </a:r>
            <a:r>
              <a:rPr lang="nl-BE" smtClean="0"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baseline="-25000" smtClean="0"/>
              <a:t>q</a:t>
            </a:r>
            <a:r>
              <a:rPr lang="nl-BE" smtClean="0"/>
              <a:t>\0,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), met </a:t>
            </a:r>
            <a:r>
              <a:rPr lang="nl-BE" smtClean="0">
                <a:solidFill>
                  <a:srgbClr val="FF0000"/>
                </a:solidFill>
              </a:rPr>
              <a:t>q-1</a:t>
            </a:r>
            <a:r>
              <a:rPr lang="nl-BE" smtClean="0"/>
              <a:t> elementen. </a:t>
            </a:r>
          </a:p>
          <a:p>
            <a:endParaRPr lang="nl-BE" smtClean="0"/>
          </a:p>
          <a:p>
            <a:r>
              <a:rPr lang="nl-BE" smtClean="0"/>
              <a:t>Er bestaat enkel een veld met orde q, indien q een macht is van een priemgetal </a:t>
            </a:r>
            <a:r>
              <a:rPr lang="nl-BE" smtClean="0">
                <a:solidFill>
                  <a:srgbClr val="FF0000"/>
                </a:solidFill>
              </a:rPr>
              <a:t>q=p</a:t>
            </a:r>
            <a:r>
              <a:rPr lang="nl-BE" baseline="30000" smtClean="0">
                <a:solidFill>
                  <a:srgbClr val="FF0000"/>
                </a:solidFill>
              </a:rPr>
              <a:t>n</a:t>
            </a:r>
            <a:r>
              <a:rPr lang="nl-BE" smtClean="0"/>
              <a:t>.</a:t>
            </a:r>
          </a:p>
          <a:p>
            <a:endParaRPr lang="nl-BE" smtClean="0"/>
          </a:p>
          <a:p>
            <a:r>
              <a:rPr lang="nl-BE" smtClean="0"/>
              <a:t>Hoe kan men eindige cyclische groepen bekomen, waarvan het aantal elementen niet kan uitgedrukt worden als p</a:t>
            </a:r>
            <a:r>
              <a:rPr lang="nl-BE" baseline="30000" smtClean="0"/>
              <a:t>n</a:t>
            </a:r>
            <a:r>
              <a:rPr lang="nl-BE" smtClean="0"/>
              <a:t>-1 ?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1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krommen over eindige velden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1.3.1 Weierstrass vergelijkingen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1.3.2 Aantal punten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1.3.3 Krommen over characteristiek(</a:t>
            </a:r>
            <a:r>
              <a:rPr lang="nl-BE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)≥5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1.3.4 Niet-supersinguliere krommen </a:t>
            </a:r>
            <a:r>
              <a:rPr lang="nl-BE" smtClean="0">
                <a:latin typeface="Mathematica7Mono"/>
                <a:ea typeface="Mathematica7Mono"/>
                <a:cs typeface="Courier New"/>
                <a:sym typeface="Mathematica3Mono"/>
              </a:rPr>
              <a:t>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/</a:t>
            </a:r>
            <a:r>
              <a:rPr lang="nl-BE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baseline="-25000" smtClean="0"/>
              <a:t>2</a:t>
            </a:r>
            <a:r>
              <a:rPr lang="nl-BE" sz="1800" baseline="-18000" smtClean="0"/>
              <a:t>n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1.3.5 Cyclische groep, of niet ?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4 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1.3.1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Weierstrass vergelijkingen 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>
                <a:solidFill>
                  <a:srgbClr val="FF0000"/>
                </a:solidFill>
              </a:rPr>
              <a:t>Elliptische kromme</a:t>
            </a:r>
            <a:r>
              <a:rPr lang="nl-BE" baseline="0" smtClean="0">
                <a:solidFill>
                  <a:srgbClr val="FF0000"/>
                </a:solidFill>
              </a:rPr>
              <a:t> </a:t>
            </a:r>
            <a:r>
              <a:rPr lang="nl-BE" baseline="0" smtClean="0">
                <a:latin typeface="Mathematica7Mono"/>
                <a:ea typeface="Mathematica7Mono"/>
              </a:rPr>
              <a:t>E</a:t>
            </a:r>
            <a:r>
              <a:rPr lang="nl-BE" smtClean="0"/>
              <a:t> </a:t>
            </a:r>
            <a:r>
              <a:rPr lang="nl-BE" i="1" baseline="0" smtClean="0"/>
              <a:t>over </a:t>
            </a:r>
            <a:r>
              <a:rPr lang="nl-BE" baseline="0" smtClean="0"/>
              <a:t>een</a:t>
            </a:r>
            <a:r>
              <a:rPr lang="nl-BE" smtClean="0"/>
              <a:t> veld </a:t>
            </a:r>
            <a:r>
              <a:rPr lang="nl-BE" smtClean="0">
                <a:latin typeface="Mathematica7Mono"/>
                <a:ea typeface="Mathematica7Mono"/>
              </a:rPr>
              <a:t>F </a:t>
            </a:r>
            <a:r>
              <a:rPr lang="nl-BE" smtClean="0"/>
              <a:t>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/>
                <a:ea typeface="Mathematica7Mono"/>
              </a:rPr>
              <a:t>F</a:t>
            </a:r>
            <a:r>
              <a:rPr lang="nl-BE" smtClean="0"/>
              <a:t>): verzameling </a:t>
            </a:r>
            <a:r>
              <a:rPr lang="nl-BE" smtClean="0">
                <a:solidFill>
                  <a:srgbClr val="FF0000"/>
                </a:solidFill>
              </a:rPr>
              <a:t>punten</a:t>
            </a:r>
            <a:r>
              <a:rPr lang="nl-BE" smtClean="0"/>
              <a:t> </a:t>
            </a:r>
            <a:r>
              <a:rPr lang="nl-BE" smtClean="0">
                <a:solidFill>
                  <a:srgbClr val="FF0000"/>
                </a:solidFill>
              </a:rPr>
              <a:t>(x,y)</a:t>
            </a:r>
            <a:r>
              <a:rPr lang="nl-BE" smtClean="0"/>
              <a:t>, x</a:t>
            </a:r>
            <a:r>
              <a:rPr lang="nl-BE" smtClean="0">
                <a:sym typeface="Math1Mono"/>
              </a:rPr>
              <a:t></a:t>
            </a:r>
            <a:r>
              <a:rPr lang="nl-BE" smtClean="0">
                <a:latin typeface="Mathematica7Mono"/>
                <a:ea typeface="Mathematica7Mono"/>
              </a:rPr>
              <a:t>F </a:t>
            </a:r>
            <a:r>
              <a:rPr lang="nl-BE" smtClean="0"/>
              <a:t>en y</a:t>
            </a:r>
            <a:r>
              <a:rPr lang="nl-BE" smtClean="0">
                <a:sym typeface="Math1Mono"/>
              </a:rPr>
              <a:t></a:t>
            </a:r>
            <a:r>
              <a:rPr lang="nl-BE" smtClean="0">
                <a:latin typeface="Mathematica7Mono"/>
                <a:ea typeface="Mathematica7Mono"/>
              </a:rPr>
              <a:t>F</a:t>
            </a:r>
            <a:r>
              <a:rPr lang="nl-BE" smtClean="0"/>
              <a:t>, die voldoen aan een derdegraads </a:t>
            </a:r>
            <a:r>
              <a:rPr lang="nl-BE" smtClean="0">
                <a:solidFill>
                  <a:srgbClr val="FF0000"/>
                </a:solidFill>
              </a:rPr>
              <a:t>Weierstrass</a:t>
            </a:r>
            <a:r>
              <a:rPr lang="nl-BE" smtClean="0"/>
              <a:t> vergelijking van de vorm</a:t>
            </a:r>
          </a:p>
          <a:p>
            <a:pPr lvl="0" algn="ctr"/>
            <a:r>
              <a:rPr lang="nl-BE" smtClean="0"/>
              <a:t>y² +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baseline="-25000" smtClean="0">
                <a:solidFill>
                  <a:srgbClr val="00FF00"/>
                </a:solidFill>
              </a:rPr>
              <a:t>1</a:t>
            </a:r>
            <a:r>
              <a:rPr lang="nl-BE" smtClean="0"/>
              <a:t>xy +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baseline="-25000" smtClean="0">
                <a:solidFill>
                  <a:srgbClr val="00FF00"/>
                </a:solidFill>
              </a:rPr>
              <a:t>3</a:t>
            </a:r>
            <a:r>
              <a:rPr lang="nl-BE" smtClean="0"/>
              <a:t>y = x³ +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baseline="-25000" smtClean="0">
                <a:solidFill>
                  <a:srgbClr val="00FF00"/>
                </a:solidFill>
              </a:rPr>
              <a:t>2</a:t>
            </a:r>
            <a:r>
              <a:rPr lang="nl-BE" smtClean="0"/>
              <a:t>x² +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baseline="-25000" smtClean="0">
                <a:solidFill>
                  <a:srgbClr val="00FF00"/>
                </a:solidFill>
              </a:rPr>
              <a:t>4</a:t>
            </a:r>
            <a:r>
              <a:rPr lang="nl-BE" smtClean="0"/>
              <a:t>x +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baseline="-25000" smtClean="0">
                <a:solidFill>
                  <a:srgbClr val="00FF00"/>
                </a:solidFill>
              </a:rPr>
              <a:t>6</a:t>
            </a:r>
            <a:r>
              <a:rPr lang="nl-BE" smtClean="0"/>
              <a:t>,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baseline="-25000" smtClean="0">
                <a:solidFill>
                  <a:srgbClr val="00FF00"/>
                </a:solidFill>
              </a:rPr>
              <a:t>i</a:t>
            </a:r>
            <a:r>
              <a:rPr lang="nl-BE" smtClean="0">
                <a:sym typeface="Math1Mono"/>
              </a:rPr>
              <a:t></a:t>
            </a:r>
            <a:r>
              <a:rPr lang="nl-BE" smtClean="0">
                <a:latin typeface="Mathematica7Mono"/>
                <a:ea typeface="Mathematica7Mono"/>
              </a:rPr>
              <a:t>F</a:t>
            </a:r>
            <a:r>
              <a:rPr lang="nl-BE" smtClean="0">
                <a:solidFill>
                  <a:srgbClr val="FF0000"/>
                </a:solidFill>
                <a:sym typeface="Mathematica1Mono"/>
              </a:rPr>
              <a:t> </a:t>
            </a:r>
            <a:r>
              <a:rPr lang="nl-BE" smtClean="0">
                <a:sym typeface="Mathematica1Mono"/>
              </a:rPr>
              <a:t></a:t>
            </a:r>
            <a:r>
              <a:rPr lang="nl-BE" smtClean="0"/>
              <a:t>i</a:t>
            </a:r>
            <a:r>
              <a:rPr lang="nl-BE" smtClean="0">
                <a:latin typeface="Mathematica7Mono"/>
                <a:ea typeface="Mathematica7Mono"/>
              </a:rPr>
              <a:t> </a:t>
            </a:r>
            <a:endParaRPr lang="nl-BE" smtClean="0"/>
          </a:p>
          <a:p>
            <a:pPr lvl="0"/>
            <a:r>
              <a:rPr lang="nl-BE" smtClean="0">
                <a:solidFill>
                  <a:srgbClr val="FF0000"/>
                </a:solidFill>
              </a:rPr>
              <a:t>aangevuld met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</a:t>
            </a:r>
            <a:r>
              <a:rPr lang="nl-BE" smtClean="0">
                <a:solidFill>
                  <a:srgbClr val="FF0000"/>
                </a:solidFill>
              </a:rPr>
              <a:t> </a:t>
            </a:r>
            <a:r>
              <a:rPr lang="nl-BE" smtClean="0"/>
              <a:t>(het punt op </a:t>
            </a:r>
            <a:r>
              <a:rPr lang="nl-BE" smtClean="0">
                <a:sym typeface="Math1Mono"/>
              </a:rPr>
              <a:t>, op de y-as</a:t>
            </a:r>
            <a:r>
              <a:rPr lang="nl-BE" smtClean="0"/>
              <a:t>)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voorbeelden, </a:t>
            </a:r>
          </a:p>
          <a:p>
            <a:pPr lvl="0"/>
            <a:r>
              <a:rPr lang="nl-BE" smtClean="0"/>
              <a:t>        over </a:t>
            </a:r>
            <a:r>
              <a:rPr lang="nl-BE" smtClean="0">
                <a:latin typeface="Mathematica7Mono"/>
                <a:ea typeface="Mathematica7Mono"/>
              </a:rPr>
              <a:t></a:t>
            </a:r>
            <a:r>
              <a:rPr lang="nl-BE" smtClean="0"/>
              <a:t>: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670" y="3032684"/>
            <a:ext cx="5477774" cy="366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1224" y="1563722"/>
            <a:ext cx="2509478" cy="50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1.3.1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Weierstrass vergelijkingen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Men kan een interactie definiëren, hier</a:t>
            </a:r>
            <a:r>
              <a:rPr lang="nl-BE" baseline="6000" smtClean="0">
                <a:sym typeface="Mathematica5Mono"/>
              </a:rPr>
              <a:t> </a:t>
            </a:r>
            <a:r>
              <a:rPr lang="nl-BE" baseline="6000" smtClean="0">
                <a:solidFill>
                  <a:srgbClr val="FF0000"/>
                </a:solidFill>
                <a:sym typeface="Mathematica5Mono"/>
              </a:rPr>
              <a:t></a:t>
            </a:r>
            <a:r>
              <a:rPr lang="nl-BE" smtClean="0">
                <a:latin typeface="Courier New"/>
                <a:cs typeface="Courier New"/>
                <a:sym typeface="Wingdings"/>
              </a:rPr>
              <a:t>,</a:t>
            </a:r>
          </a:p>
          <a:p>
            <a:pPr lvl="0"/>
            <a:r>
              <a:rPr lang="nl-BE" smtClean="0">
                <a:latin typeface="Courier New"/>
                <a:cs typeface="Courier New"/>
                <a:sym typeface="Wingdings"/>
              </a:rPr>
              <a:t>maar meestal + genoteerd,</a:t>
            </a:r>
            <a:r>
              <a:rPr lang="nl-BE" smtClean="0"/>
              <a:t> die van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/>
                <a:ea typeface="Mathematica7Mono"/>
              </a:rPr>
              <a:t>F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</a:t>
            </a:r>
          </a:p>
          <a:p>
            <a:pPr lvl="0"/>
            <a:r>
              <a:rPr lang="nl-BE" smtClean="0"/>
              <a:t>een </a:t>
            </a:r>
            <a:r>
              <a:rPr lang="nl-BE" smtClean="0">
                <a:solidFill>
                  <a:srgbClr val="FF0000"/>
                </a:solidFill>
              </a:rPr>
              <a:t>abelse groep </a:t>
            </a:r>
            <a:r>
              <a:rPr lang="nl-BE" smtClean="0"/>
              <a:t>maakt. Over </a:t>
            </a:r>
            <a:r>
              <a:rPr lang="nl-BE" smtClean="0">
                <a:latin typeface="Mathematica7Mono"/>
                <a:ea typeface="Mathematica7Mono"/>
              </a:rPr>
              <a:t>  </a:t>
            </a:r>
            <a:r>
              <a:rPr lang="nl-BE" smtClean="0"/>
              <a:t>kan</a:t>
            </a:r>
          </a:p>
          <a:p>
            <a:pPr lvl="0"/>
            <a:r>
              <a:rPr lang="nl-BE" smtClean="0"/>
              <a:t>men </a:t>
            </a:r>
            <a:r>
              <a:rPr lang="nl-BE" smtClean="0">
                <a:solidFill>
                  <a:srgbClr val="FF0000"/>
                </a:solidFill>
              </a:rPr>
              <a:t>formules</a:t>
            </a:r>
            <a:r>
              <a:rPr lang="nl-BE" smtClean="0"/>
              <a:t> opstellen voor P</a:t>
            </a:r>
            <a:r>
              <a:rPr lang="nl-BE" baseline="-25000" smtClean="0"/>
              <a:t>3</a:t>
            </a:r>
            <a:r>
              <a:rPr lang="nl-BE" smtClean="0"/>
              <a:t>=P</a:t>
            </a:r>
            <a:r>
              <a:rPr lang="nl-BE" baseline="-25000" smtClean="0"/>
              <a:t>1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P</a:t>
            </a:r>
            <a:r>
              <a:rPr lang="nl-BE" baseline="-25000" smtClean="0"/>
              <a:t>2</a:t>
            </a:r>
            <a:r>
              <a:rPr lang="nl-BE" smtClean="0"/>
              <a:t>,</a:t>
            </a:r>
          </a:p>
          <a:p>
            <a:pPr lvl="0"/>
            <a:r>
              <a:rPr lang="nl-BE" smtClean="0"/>
              <a:t>en 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 </a:t>
            </a:r>
            <a:r>
              <a:rPr lang="nl-BE" smtClean="0">
                <a:solidFill>
                  <a:srgbClr val="FF0000"/>
                </a:solidFill>
              </a:rPr>
              <a:t>meetkundig</a:t>
            </a:r>
            <a:r>
              <a:rPr lang="nl-BE" smtClean="0"/>
              <a:t> interpreteren,</a:t>
            </a:r>
          </a:p>
          <a:p>
            <a:pPr lvl="0"/>
            <a:endParaRPr lang="nl-BE" smtClean="0"/>
          </a:p>
          <a:p>
            <a:pPr lvl="0"/>
            <a:r>
              <a:rPr lang="nl-BE" smtClean="0">
                <a:solidFill>
                  <a:srgbClr val="FF0000"/>
                </a:solidFill>
                <a:sym typeface="Math1Mono"/>
              </a:rPr>
              <a:t></a:t>
            </a:r>
            <a:r>
              <a:rPr lang="nl-BE" smtClean="0">
                <a:sym typeface="Math1Mono"/>
              </a:rPr>
              <a:t> is het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neutraal element</a:t>
            </a:r>
          </a:p>
          <a:p>
            <a:pPr lvl="0"/>
            <a:endParaRPr lang="nl-BE" smtClean="0">
              <a:sym typeface="Math1Mono"/>
            </a:endParaRPr>
          </a:p>
          <a:p>
            <a:pPr lvl="0"/>
            <a:r>
              <a:rPr lang="nl-BE" smtClean="0">
                <a:sym typeface="Math1Mono"/>
              </a:rPr>
              <a:t>het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inverse element </a:t>
            </a:r>
            <a:r>
              <a:rPr lang="nl-BE" smtClean="0">
                <a:sym typeface="Math1Mono"/>
              </a:rPr>
              <a:t>van P wordt</a:t>
            </a:r>
          </a:p>
          <a:p>
            <a:pPr lvl="0"/>
            <a:r>
              <a:rPr lang="nl-BE" smtClean="0">
                <a:sym typeface="Math1Mono"/>
              </a:rPr>
              <a:t>-P of P’ genoteerd: </a:t>
            </a:r>
            <a:r>
              <a:rPr lang="nl-BE" smtClean="0"/>
              <a:t>P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>
                <a:solidFill>
                  <a:srgbClr val="FF0000"/>
                </a:solidFill>
              </a:rPr>
              <a:t>P’</a:t>
            </a:r>
            <a:r>
              <a:rPr lang="nl-BE" smtClean="0">
                <a:sym typeface="Math1Mono"/>
              </a:rPr>
              <a:t>=</a:t>
            </a:r>
          </a:p>
          <a:p>
            <a:pPr lvl="0"/>
            <a:endParaRPr lang="nl-BE" smtClean="0">
              <a:sym typeface="Math1Mono"/>
            </a:endParaRPr>
          </a:p>
          <a:p>
            <a:pPr lvl="0"/>
            <a:r>
              <a:rPr lang="nl-BE" smtClean="0">
                <a:sym typeface="Math1Mono"/>
              </a:rPr>
              <a:t>P n keer met zichzelf laten</a:t>
            </a:r>
          </a:p>
          <a:p>
            <a:pPr lvl="0"/>
            <a:r>
              <a:rPr lang="nl-BE" smtClean="0">
                <a:sym typeface="Math1Mono"/>
              </a:rPr>
              <a:t>interageren, wordt meestal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niet P</a:t>
            </a:r>
            <a:r>
              <a:rPr lang="nl-BE" baseline="30000" smtClean="0">
                <a:solidFill>
                  <a:srgbClr val="FF0000"/>
                </a:solidFill>
                <a:sym typeface="Math1Mono"/>
              </a:rPr>
              <a:t>n</a:t>
            </a:r>
          </a:p>
          <a:p>
            <a:pPr lvl="0"/>
            <a:r>
              <a:rPr lang="nl-BE" smtClean="0">
                <a:sym typeface="Math1Mono"/>
              </a:rPr>
              <a:t>genoteerd, maar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nP</a:t>
            </a:r>
            <a:r>
              <a:rPr lang="nl-BE" smtClean="0">
                <a:sym typeface="Math1Mono"/>
              </a:rPr>
              <a:t>. Bijvoorbeeld</a:t>
            </a:r>
          </a:p>
          <a:p>
            <a:pPr lvl="0"/>
            <a:r>
              <a:rPr lang="nl-BE" smtClean="0">
                <a:sym typeface="Math1Mono"/>
              </a:rPr>
              <a:t>wordt 2P de </a:t>
            </a:r>
            <a:r>
              <a:rPr lang="nl-BE" i="1" smtClean="0">
                <a:solidFill>
                  <a:srgbClr val="FF0000"/>
                </a:solidFill>
                <a:sym typeface="Math1Mono"/>
              </a:rPr>
              <a:t>verdubbeling</a:t>
            </a:r>
            <a:r>
              <a:rPr lang="nl-BE" smtClean="0">
                <a:sym typeface="Math1Mono"/>
              </a:rPr>
              <a:t> van het             punt P genoemd (</a:t>
            </a:r>
            <a:r>
              <a:rPr lang="nl-BE" smtClean="0"/>
              <a:t>P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P</a:t>
            </a:r>
            <a:r>
              <a:rPr lang="nl-BE" smtClean="0">
                <a:sym typeface="Math1Mono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1.2.3 Groepstabellen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sym typeface="Symbol"/>
              </a:rPr>
              <a:t>voorbeeld: </a:t>
            </a:r>
            <a:r>
              <a:rPr lang="nl-BE" smtClean="0"/>
              <a:t>(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27</a:t>
            </a:r>
            <a:r>
              <a:rPr lang="nl-BE" smtClean="0"/>
              <a:t>,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), µ=x³+2x+1 </a:t>
            </a: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additieve</a:t>
            </a:r>
            <a:r>
              <a:rPr lang="nl-BE" smtClean="0">
                <a:sym typeface="Symbol"/>
              </a:rPr>
              <a:t> groepstabel: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298" y="1611313"/>
          <a:ext cx="8779405" cy="5112169"/>
        </p:xfrm>
        <a:graphic>
          <a:graphicData uri="http://schemas.openxmlformats.org/presentationml/2006/ole">
            <p:oleObj spid="_x0000_s80898" name="Worksheet" r:id="rId3" imgW="8010522" imgH="53626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1.2.3 Groepstabellen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sym typeface="Symbol"/>
              </a:rPr>
              <a:t>voorbeeld: </a:t>
            </a:r>
            <a:r>
              <a:rPr lang="nl-BE" smtClean="0"/>
              <a:t>(</a:t>
            </a:r>
            <a:r>
              <a:rPr lang="nl-BE" smtClean="0">
                <a:solidFill>
                  <a:srgbClr val="FF00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FF0000"/>
                </a:solidFill>
              </a:rPr>
              <a:t>27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</a:t>
            </a:r>
            <a:r>
              <a:rPr lang="nl-BE" smtClean="0">
                <a:sym typeface="Symbol"/>
              </a:rPr>
              <a:t>), µ=x³+2x+1 </a:t>
            </a: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multiplicatieve</a:t>
            </a:r>
            <a:r>
              <a:rPr lang="nl-BE" smtClean="0">
                <a:sym typeface="Symbol"/>
              </a:rPr>
              <a:t> groepstabel (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cyclisch, </a:t>
            </a:r>
            <a:r>
              <a:rPr lang="el-GR" smtClean="0">
                <a:solidFill>
                  <a:srgbClr val="00FF00"/>
                </a:solidFill>
              </a:rPr>
              <a:t>ω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=x</a:t>
            </a:r>
            <a:r>
              <a:rPr lang="nl-BE" smtClean="0">
                <a:sym typeface="Symbol"/>
              </a:rPr>
              <a:t>):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298" y="1611313"/>
          <a:ext cx="8779405" cy="5112169"/>
        </p:xfrm>
        <a:graphic>
          <a:graphicData uri="http://schemas.openxmlformats.org/presentationml/2006/ole">
            <p:oleObj spid="_x0000_s81922" name="Worksheet" r:id="rId3" imgW="8010522" imgH="53626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1.2.4 Irreducibele veeltermen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Er zijn voor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q=p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p</a:t>
            </a:r>
            <a:r>
              <a:rPr lang="nl-BE" baseline="30000" smtClean="0">
                <a:sym typeface="Symbol"/>
              </a:rPr>
              <a:t>n</a:t>
            </a:r>
            <a:r>
              <a:rPr lang="nl-BE" smtClean="0">
                <a:sym typeface="Symbol"/>
              </a:rPr>
              <a:t> </a:t>
            </a:r>
            <a:r>
              <a:rPr lang="nl-BE" smtClean="0"/>
              <a:t>monische veeltermen van graad n. </a:t>
            </a:r>
          </a:p>
          <a:p>
            <a:r>
              <a:rPr lang="nl-BE" smtClean="0">
                <a:sym typeface="Symbol"/>
              </a:rPr>
              <a:t>Via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Möbius inversie </a:t>
            </a:r>
            <a:r>
              <a:rPr lang="nl-BE" smtClean="0">
                <a:sym typeface="Symbol"/>
              </a:rPr>
              <a:t>(§1.1.4.2) kan men berekenen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hoeveel</a:t>
            </a:r>
            <a:r>
              <a:rPr lang="nl-BE" smtClean="0">
                <a:sym typeface="Symbol"/>
              </a:rPr>
              <a:t> hiervan er </a:t>
            </a:r>
            <a:r>
              <a:rPr lang="nl-BE" smtClean="0">
                <a:solidFill>
                  <a:srgbClr val="FF0000"/>
                </a:solidFill>
              </a:rPr>
              <a:t>irreducibel</a:t>
            </a:r>
            <a:r>
              <a:rPr lang="nl-BE" smtClean="0"/>
              <a:t> zijn</a:t>
            </a:r>
            <a:r>
              <a:rPr lang="nl-BE" smtClean="0">
                <a:sym typeface="Symbol"/>
              </a:rPr>
              <a:t>:</a:t>
            </a: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r>
              <a:rPr lang="nl-BE" smtClean="0"/>
              <a:t>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6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bijvoorbeeld zijn (p</a:t>
            </a:r>
            <a:r>
              <a:rPr lang="nl-BE" baseline="30000" smtClean="0">
                <a:sym typeface="Symbol"/>
              </a:rPr>
              <a:t>6</a:t>
            </a:r>
            <a:r>
              <a:rPr lang="nl-BE" smtClean="0">
                <a:sym typeface="Symbol"/>
              </a:rPr>
              <a:t>-p³-p²+p)/6 van de p</a:t>
            </a:r>
            <a:r>
              <a:rPr lang="nl-BE" baseline="30000" smtClean="0">
                <a:sym typeface="Symbol"/>
              </a:rPr>
              <a:t>6</a:t>
            </a:r>
            <a:r>
              <a:rPr lang="nl-BE" smtClean="0"/>
              <a:t> monische veeltermen van graad 6 irreducibel.</a:t>
            </a:r>
          </a:p>
          <a:p>
            <a:r>
              <a:rPr lang="nl-BE" smtClean="0">
                <a:sym typeface="Symbol"/>
              </a:rPr>
              <a:t>Men zou de irreducibiliteit van een veelterm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µ</a:t>
            </a:r>
            <a:r>
              <a:rPr lang="nl-BE" smtClean="0">
                <a:sym typeface="Symbol"/>
              </a:rPr>
              <a:t> kunnen nagaan, door het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algoritme van Euclides</a:t>
            </a:r>
            <a:r>
              <a:rPr lang="nl-BE" smtClean="0">
                <a:sym typeface="Symbol"/>
              </a:rPr>
              <a:t> toe te passen op µ en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elke veelterm van 0&lt;graad&lt;n</a:t>
            </a:r>
            <a:r>
              <a:rPr lang="nl-BE" smtClean="0">
                <a:sym typeface="Symbol"/>
              </a:rPr>
              <a:t>, en hierbij eisen dat er telkens geen gemeenschappelijke factoren %p van graad&gt;0 zijn</a:t>
            </a: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Gelukkig is dat niet nodig.</a:t>
            </a:r>
            <a:endParaRPr lang="nl-BE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5978" y="2257483"/>
            <a:ext cx="3092044" cy="117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1.2.4 Irreducibele veeltermen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r>
              <a:rPr lang="nl-BE" smtClean="0"/>
              <a:t>Om na te gaan of een monisch veelterm µ van graad n 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q=p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</a:t>
            </a:r>
            <a:r>
              <a:rPr lang="nl-BE" smtClean="0"/>
              <a:t>irreducibel is, volstaat het om na te gaan dat µ </a:t>
            </a:r>
            <a:r>
              <a:rPr lang="nl-BE" smtClean="0">
                <a:solidFill>
                  <a:srgbClr val="FF0000"/>
                </a:solidFill>
              </a:rPr>
              <a:t>geen gemeenschappelijke factoren %p </a:t>
            </a:r>
            <a:r>
              <a:rPr lang="nl-BE" smtClean="0"/>
              <a:t>heeft met veeltermen </a:t>
            </a:r>
            <a:r>
              <a:rPr lang="nl-BE" smtClean="0">
                <a:solidFill>
                  <a:srgbClr val="FF0000"/>
                </a:solidFill>
              </a:rPr>
              <a:t>x</a:t>
            </a:r>
            <a:r>
              <a:rPr lang="nl-BE" baseline="30000" smtClean="0">
                <a:solidFill>
                  <a:srgbClr val="FF0000"/>
                </a:solidFill>
              </a:rPr>
              <a:t>p</a:t>
            </a:r>
            <a:r>
              <a:rPr lang="nl-BE" sz="1800" baseline="60000" smtClean="0">
                <a:solidFill>
                  <a:srgbClr val="FF0000"/>
                </a:solidFill>
              </a:rPr>
              <a:t>i</a:t>
            </a:r>
            <a:r>
              <a:rPr lang="nl-BE" smtClean="0">
                <a:solidFill>
                  <a:srgbClr val="FF0000"/>
                </a:solidFill>
              </a:rPr>
              <a:t>-x, </a:t>
            </a:r>
            <a:r>
              <a:rPr lang="nl-BE" smtClean="0">
                <a:solidFill>
                  <a:srgbClr val="FF0000"/>
                </a:solidFill>
                <a:sym typeface="Mathematica1Mono"/>
              </a:rPr>
              <a:t></a:t>
            </a:r>
            <a:r>
              <a:rPr lang="nl-BE" smtClean="0">
                <a:solidFill>
                  <a:srgbClr val="FF0000"/>
                </a:solidFill>
              </a:rPr>
              <a:t>i≤n/2</a:t>
            </a:r>
            <a:r>
              <a:rPr lang="nl-BE" smtClean="0"/>
              <a:t>.</a:t>
            </a:r>
          </a:p>
          <a:p>
            <a:endParaRPr lang="nl-BE" smtClean="0"/>
          </a:p>
          <a:p>
            <a:r>
              <a:rPr lang="nl-BE" smtClean="0"/>
              <a:t>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2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en</a:t>
            </a:r>
            <a:r>
              <a:rPr lang="nl-BE" smtClean="0"/>
              <a:t>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3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volstaat enkel de priemtest met x</a:t>
            </a:r>
            <a:r>
              <a:rPr lang="nl-BE" baseline="30000" smtClean="0">
                <a:sym typeface="Symbol"/>
              </a:rPr>
              <a:t>p</a:t>
            </a:r>
            <a:r>
              <a:rPr lang="nl-BE" smtClean="0">
                <a:sym typeface="Symbol"/>
              </a:rPr>
              <a:t>-x. </a:t>
            </a:r>
            <a:r>
              <a:rPr lang="nl-BE" smtClean="0"/>
              <a:t>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4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en</a:t>
            </a:r>
            <a:r>
              <a:rPr lang="nl-BE" smtClean="0"/>
              <a:t>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5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moet ook getest worden met x</a:t>
            </a:r>
            <a:r>
              <a:rPr lang="nl-BE" baseline="30000" smtClean="0">
                <a:sym typeface="Symbol"/>
              </a:rPr>
              <a:t>p²</a:t>
            </a:r>
            <a:r>
              <a:rPr lang="nl-BE" smtClean="0">
                <a:sym typeface="Symbol"/>
              </a:rPr>
              <a:t>-x.</a:t>
            </a:r>
            <a:r>
              <a:rPr lang="nl-BE" smtClean="0"/>
              <a:t> 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6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en</a:t>
            </a:r>
            <a:r>
              <a:rPr lang="nl-BE" smtClean="0"/>
              <a:t>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7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moet ook getest worden met x</a:t>
            </a:r>
            <a:r>
              <a:rPr lang="nl-BE" baseline="30000" smtClean="0">
                <a:sym typeface="Symbol"/>
              </a:rPr>
              <a:t>p³</a:t>
            </a:r>
            <a:r>
              <a:rPr lang="nl-BE" smtClean="0">
                <a:sym typeface="Symbol"/>
              </a:rPr>
              <a:t>-x,</a:t>
            </a:r>
            <a:r>
              <a:rPr lang="nl-BE" smtClean="0"/>
              <a:t>…</a:t>
            </a:r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r>
              <a:rPr lang="nl-BE" smtClean="0">
                <a:sym typeface="Symbol"/>
              </a:rPr>
              <a:t>Voorbeeld: </a:t>
            </a:r>
            <a:r>
              <a:rPr lang="nl-BE" smtClean="0"/>
              <a:t>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128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moet een monische veelterm van graad 7 gevonden worden, zonder gemeenschappelijke factoren %2 met x</a:t>
            </a:r>
            <a:r>
              <a:rPr lang="nl-BE" baseline="30000" smtClean="0">
                <a:sym typeface="Symbol"/>
              </a:rPr>
              <a:t>2</a:t>
            </a:r>
            <a:r>
              <a:rPr lang="nl-BE" smtClean="0">
                <a:sym typeface="Symbol"/>
              </a:rPr>
              <a:t>+x, x</a:t>
            </a:r>
            <a:r>
              <a:rPr lang="nl-BE" baseline="30000" smtClean="0">
                <a:sym typeface="Symbol"/>
              </a:rPr>
              <a:t>4</a:t>
            </a:r>
            <a:r>
              <a:rPr lang="nl-BE" smtClean="0">
                <a:sym typeface="Symbol"/>
              </a:rPr>
              <a:t>+x en x</a:t>
            </a:r>
            <a:r>
              <a:rPr lang="nl-BE" baseline="30000" smtClean="0">
                <a:sym typeface="Symbol"/>
              </a:rPr>
              <a:t>8</a:t>
            </a:r>
            <a:r>
              <a:rPr lang="nl-BE" smtClean="0">
                <a:sym typeface="Symbol"/>
              </a:rPr>
              <a:t>+x: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1.2.4 Irreducibele veeltermen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Is x</a:t>
            </a:r>
            <a:r>
              <a:rPr lang="nl-BE" baseline="30000" dirty="0" smtClean="0"/>
              <a:t>7</a:t>
            </a:r>
            <a:r>
              <a:rPr lang="nl-BE" dirty="0" smtClean="0"/>
              <a:t>+x²+1 in (</a:t>
            </a:r>
            <a:r>
              <a:rPr lang="nl-BE" dirty="0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dirty="0" smtClean="0"/>
              <a:t>128</a:t>
            </a:r>
            <a:r>
              <a:rPr lang="nl-BE" dirty="0" smtClean="0"/>
              <a:t>,</a:t>
            </a:r>
            <a:r>
              <a:rPr lang="nl-BE" dirty="0" smtClean="0">
                <a:sym typeface="Symbol"/>
              </a:rPr>
              <a:t></a:t>
            </a:r>
            <a:r>
              <a:rPr lang="nl-BE" dirty="0" smtClean="0"/>
              <a:t>,</a:t>
            </a:r>
            <a:r>
              <a:rPr lang="nl-BE" dirty="0" smtClean="0">
                <a:sym typeface="Symbol"/>
              </a:rPr>
              <a:t>) irreducibel ?</a:t>
            </a: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r>
              <a:rPr lang="nl-BE" dirty="0" smtClean="0">
                <a:solidFill>
                  <a:srgbClr val="FF0000"/>
                </a:solidFill>
                <a:sym typeface="Symbol"/>
              </a:rPr>
              <a:t>niet irreducibel, want %2 gemeenschappelijke factor x²+x+1 met x</a:t>
            </a:r>
            <a:r>
              <a:rPr lang="nl-BE" baseline="30000" dirty="0" smtClean="0">
                <a:solidFill>
                  <a:srgbClr val="FF0000"/>
                </a:solidFill>
                <a:sym typeface="Symbol"/>
              </a:rPr>
              <a:t>4</a:t>
            </a:r>
            <a:r>
              <a:rPr lang="nl-BE" dirty="0" smtClean="0">
                <a:solidFill>
                  <a:srgbClr val="FF0000"/>
                </a:solidFill>
                <a:sym typeface="Symbol"/>
              </a:rPr>
              <a:t>+x</a:t>
            </a:r>
            <a:endParaRPr lang="nl-BE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0650" y="1790700"/>
          <a:ext cx="8907463" cy="2932113"/>
        </p:xfrm>
        <a:graphic>
          <a:graphicData uri="http://schemas.openxmlformats.org/presentationml/2006/ole">
            <p:oleObj spid="_x0000_s59393" name="Worksheet" r:id="rId3" imgW="7553457" imgH="248595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1.2.4 Irreducibele veeltermen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Is x</a:t>
            </a:r>
            <a:r>
              <a:rPr lang="nl-BE" baseline="30000" dirty="0" smtClean="0"/>
              <a:t>7</a:t>
            </a:r>
            <a:r>
              <a:rPr lang="nl-BE" dirty="0" smtClean="0"/>
              <a:t>+x</a:t>
            </a:r>
            <a:r>
              <a:rPr lang="nl-BE" baseline="30000" dirty="0" smtClean="0"/>
              <a:t>5</a:t>
            </a:r>
            <a:r>
              <a:rPr lang="nl-BE" dirty="0" smtClean="0"/>
              <a:t>+x³+x²+1 in (</a:t>
            </a:r>
            <a:r>
              <a:rPr lang="nl-BE" dirty="0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dirty="0" smtClean="0"/>
              <a:t>128</a:t>
            </a:r>
            <a:r>
              <a:rPr lang="nl-BE" dirty="0" smtClean="0"/>
              <a:t>,</a:t>
            </a:r>
            <a:r>
              <a:rPr lang="nl-BE" dirty="0" smtClean="0">
                <a:sym typeface="Symbol"/>
              </a:rPr>
              <a:t></a:t>
            </a:r>
            <a:r>
              <a:rPr lang="nl-BE" dirty="0" smtClean="0"/>
              <a:t>,</a:t>
            </a:r>
            <a:r>
              <a:rPr lang="nl-BE" dirty="0" smtClean="0">
                <a:sym typeface="Symbol"/>
              </a:rPr>
              <a:t>) irreducibel ?</a:t>
            </a: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endParaRPr lang="nl-BE" dirty="0" smtClean="0">
              <a:sym typeface="Symbol"/>
            </a:endParaRPr>
          </a:p>
          <a:p>
            <a:r>
              <a:rPr lang="nl-BE" dirty="0" smtClean="0">
                <a:solidFill>
                  <a:srgbClr val="FF0000"/>
                </a:solidFill>
                <a:sym typeface="Symbol"/>
              </a:rPr>
              <a:t>niet irreducibel, want %2 gemeenschappelijke factor x³+x+1 met x</a:t>
            </a:r>
            <a:r>
              <a:rPr lang="nl-BE" baseline="30000" dirty="0" smtClean="0">
                <a:solidFill>
                  <a:srgbClr val="FF0000"/>
                </a:solidFill>
                <a:sym typeface="Symbol"/>
              </a:rPr>
              <a:t>8</a:t>
            </a:r>
            <a:r>
              <a:rPr lang="nl-BE" dirty="0" smtClean="0">
                <a:solidFill>
                  <a:srgbClr val="FF0000"/>
                </a:solidFill>
                <a:sym typeface="Symbol"/>
              </a:rPr>
              <a:t>+x</a:t>
            </a:r>
            <a:endParaRPr lang="nl-BE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0650" y="1790700"/>
          <a:ext cx="8907463" cy="2932113"/>
        </p:xfrm>
        <a:graphic>
          <a:graphicData uri="http://schemas.openxmlformats.org/presentationml/2006/ole">
            <p:oleObj spid="_x0000_s78850" name="Worksheet" r:id="rId3" imgW="7553425" imgH="2486181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1.2.4 Irreducibele veeltermen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r>
              <a:rPr lang="nl-BE" smtClean="0"/>
              <a:t>Is x</a:t>
            </a:r>
            <a:r>
              <a:rPr lang="nl-BE" baseline="30000" smtClean="0"/>
              <a:t>7</a:t>
            </a:r>
            <a:r>
              <a:rPr lang="nl-BE" smtClean="0"/>
              <a:t>+x+1 in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128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 irreducibel ?</a:t>
            </a: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endParaRPr lang="nl-BE" smtClean="0">
              <a:sym typeface="Symbol"/>
            </a:endParaRP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irreducibel !</a:t>
            </a:r>
            <a:endParaRPr lang="nl-BE">
              <a:solidFill>
                <a:srgbClr val="00FF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0650" y="1790700"/>
          <a:ext cx="8907463" cy="3178175"/>
        </p:xfrm>
        <a:graphic>
          <a:graphicData uri="http://schemas.openxmlformats.org/presentationml/2006/ole">
            <p:oleObj spid="_x0000_s79874" name="Worksheet" r:id="rId3" imgW="7553457" imgH="26956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1376</Words>
  <Application>Microsoft Office PowerPoint</Application>
  <PresentationFormat>On-screen Show (4:3)</PresentationFormat>
  <Paragraphs>215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Worksheet</vt:lpstr>
      <vt:lpstr>Discrete wiskunde</vt:lpstr>
      <vt:lpstr>1.2.3 Groepstabellen</vt:lpstr>
      <vt:lpstr>1.2.3 Groepstabellen</vt:lpstr>
      <vt:lpstr>1.2.3 Groepstabellen</vt:lpstr>
      <vt:lpstr>1.2.4 Irreducibele veeltermen</vt:lpstr>
      <vt:lpstr>1.2.4 Irreducibele veeltermen</vt:lpstr>
      <vt:lpstr>1.2.4 Irreducibele veeltermen</vt:lpstr>
      <vt:lpstr>1.2.4 Irreducibele veeltermen</vt:lpstr>
      <vt:lpstr>1.2.4 Irreducibele veeltermen</vt:lpstr>
      <vt:lpstr>1.2.4 Irreducibele veeltermen</vt:lpstr>
      <vt:lpstr>1.2.5 Primitieve elementen</vt:lpstr>
      <vt:lpstr>Discrete wiskunde</vt:lpstr>
      <vt:lpstr>1.2.7 Rekenen met indices</vt:lpstr>
      <vt:lpstr>1.2.7 Rekenen met indices</vt:lpstr>
      <vt:lpstr>1.2.7 Rekenen met indices</vt:lpstr>
      <vt:lpstr>1.2.7 Rekenen met indices</vt:lpstr>
      <vt:lpstr>1.2.7 Rekenen met indices</vt:lpstr>
      <vt:lpstr>1.2.7 Rekenen met indices</vt:lpstr>
      <vt:lpstr>1.2.7 Rekenen met indices</vt:lpstr>
      <vt:lpstr>1.2.7 Rekenen met indices</vt:lpstr>
      <vt:lpstr>Discrete wiskunde</vt:lpstr>
      <vt:lpstr>1.3.1 Weierstrass vergelijkingen </vt:lpstr>
      <vt:lpstr>1.3.1 Weierstrass vergelijkingen</vt:lpstr>
    </vt:vector>
  </TitlesOfParts>
  <Company>Hogeschool 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Joris Moreau</cp:lastModifiedBy>
  <cp:revision>337</cp:revision>
  <dcterms:created xsi:type="dcterms:W3CDTF">2014-08-28T04:36:20Z</dcterms:created>
  <dcterms:modified xsi:type="dcterms:W3CDTF">2017-10-16T08:22:26Z</dcterms:modified>
</cp:coreProperties>
</file>