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623" autoAdjust="0"/>
    <p:restoredTop sz="86368" autoAdjust="0"/>
  </p:normalViewPr>
  <p:slideViewPr>
    <p:cSldViewPr snapToGrid="0">
      <p:cViewPr varScale="1">
        <p:scale>
          <a:sx n="87" d="100"/>
          <a:sy n="87" d="100"/>
        </p:scale>
        <p:origin x="-4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335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A2797-4D26-433F-B00B-49C580A579E9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DF37-7BA4-4E55-AEE0-4800190254CB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ECAA-4294-4B81-A684-8A7BDC8B79A9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80F2-18C0-4144-A025-301E5D781B55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>
            <a:lvl1pPr marL="363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1pPr>
            <a:lvl2pPr marL="730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2pPr>
            <a:lvl3pPr marL="10980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3pPr>
            <a:lvl4pPr marL="1461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4pPr>
            <a:lvl5pPr marL="1828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6E60-0951-4760-BA86-9115166545AD}" type="datetimeFigureOut">
              <a:rPr lang="nl-BE" smtClean="0"/>
              <a:pPr/>
              <a:t>23/10/2017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Excel_97-2003_Worksheet8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Microsoft_Office_Excel_97-2003_Worksheet10.xls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Excel_97-2003_Worksheet11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Excel_97-2003_Worksheet12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4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6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1 Velden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1.1 Priemvelden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1.2 Galoisvelden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1.2.1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Constructie van Galoisvelden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1.2.2 Bewerkingen met veeltermen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1.2.3 Groepstabellen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1.2.4 Irreducibele veeltermen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1.2.5 Primitieve elementen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1.2.6 Inverse elementen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1.2.7 Rekenen met indices</a:t>
            </a:r>
          </a:p>
          <a:p>
            <a:pPr lvl="1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1.3 Elliptische</a:t>
            </a:r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krommen over eindige velden</a:t>
            </a:r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2 Grafen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4 Designs</a:t>
            </a:r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sz="2900" smtClean="0">
                <a:latin typeface="Courier New"/>
                <a:cs typeface="Courier New"/>
                <a:sym typeface="Mathematica3Mono"/>
              </a:rPr>
              <a:t>1.3.4 Niet-supersinguliere krommen </a:t>
            </a:r>
            <a:r>
              <a:rPr lang="nl-BE" sz="3200" smtClean="0">
                <a:latin typeface="Mathematica7Mono"/>
                <a:ea typeface="Mathematica7Mono"/>
                <a:cs typeface="Courier New"/>
                <a:sym typeface="Mathematica3Mono"/>
              </a:rPr>
              <a:t>E</a:t>
            </a:r>
            <a:r>
              <a:rPr lang="nl-BE" sz="2900" smtClean="0">
                <a:latin typeface="Courier New"/>
                <a:cs typeface="Courier New"/>
                <a:sym typeface="Mathematica3Mono"/>
              </a:rPr>
              <a:t>/</a:t>
            </a:r>
            <a:r>
              <a:rPr lang="nl-BE" sz="3200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sz="3200" baseline="-25000" smtClean="0"/>
              <a:t>2</a:t>
            </a:r>
            <a:r>
              <a:rPr lang="nl-BE" sz="2800" baseline="-18000" smtClean="0"/>
              <a:t>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: y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z="1100" smtClean="0"/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/>
              <a:t>x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y = x</a:t>
            </a:r>
            <a:r>
              <a:rPr lang="nl-BE" smtClean="0">
                <a:solidFill>
                  <a:srgbClr val="FF0000"/>
                </a:solidFill>
              </a:rPr>
              <a:t>³</a:t>
            </a:r>
            <a:r>
              <a:rPr lang="nl-BE" smtClean="0"/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a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x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/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b</a:t>
            </a: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r>
              <a:rPr lang="nl-BE" smtClean="0"/>
              <a:t>(x,y) en (x,x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y) zijn inversen van elkaar</a:t>
            </a:r>
          </a:p>
          <a:p>
            <a:pPr lvl="0"/>
            <a:endParaRPr lang="nl-BE" smtClean="0"/>
          </a:p>
          <a:p>
            <a:r>
              <a:rPr lang="nl-BE" smtClean="0"/>
              <a:t>2P=</a:t>
            </a:r>
            <a:r>
              <a:rPr lang="nl-BE" smtClean="0">
                <a:sym typeface="Math1Mono"/>
              </a:rPr>
              <a:t></a:t>
            </a:r>
            <a:r>
              <a:rPr lang="nl-BE" smtClean="0"/>
              <a:t> indien P=P’</a:t>
            </a:r>
          </a:p>
          <a:p>
            <a:pPr lvl="0"/>
            <a:r>
              <a:rPr lang="nl-BE" smtClean="0"/>
              <a:t>verdubbeling van punten P(x,y), indien P≠P’ ?</a:t>
            </a:r>
          </a:p>
          <a:p>
            <a:pPr lvl="0"/>
            <a:r>
              <a:rPr lang="nl-BE" smtClean="0"/>
              <a:t>stel z = x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/>
              <a:t>(y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3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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/>
              <a:t>x)</a:t>
            </a:r>
          </a:p>
          <a:p>
            <a:pPr lvl="0"/>
            <a:r>
              <a:rPr lang="nl-BE" smtClean="0"/>
              <a:t>dan 2P </a:t>
            </a:r>
            <a:r>
              <a:rPr lang="el-GR" smtClean="0">
                <a:latin typeface="Courier New"/>
                <a:cs typeface="Courier New"/>
                <a:sym typeface="Mathematica1Mono"/>
              </a:rPr>
              <a:t>≡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 (x”,y”)</a:t>
            </a:r>
            <a:endParaRPr lang="nl-BE" smtClean="0"/>
          </a:p>
          <a:p>
            <a:pPr lvl="0"/>
            <a:r>
              <a:rPr lang="nl-BE" smtClean="0"/>
              <a:t>met x” = z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>
                <a:sym typeface="Mathematica3Mono"/>
              </a:rPr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z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a </a:t>
            </a:r>
          </a:p>
          <a:p>
            <a:r>
              <a:rPr lang="nl-BE" smtClean="0"/>
              <a:t> en y” = x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>
                <a:sym typeface="Mathematica3Mono"/>
              </a:rPr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(z</a:t>
            </a:r>
            <a:r>
              <a:rPr lang="nl-BE" sz="800" smtClean="0">
                <a:sym typeface="Mathematica3Mono"/>
              </a:rPr>
              <a:t> 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z="800" smtClean="0">
                <a:sym typeface="Mathematica3Mono"/>
              </a:rPr>
              <a:t> </a:t>
            </a:r>
            <a:r>
              <a:rPr lang="nl-BE" smtClean="0"/>
              <a:t>x”)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x” 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berekening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(x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,y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) =</a:t>
            </a:r>
            <a:r>
              <a:rPr lang="nl-BE" smtClean="0"/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(x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,y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)</a:t>
            </a:r>
            <a:r>
              <a:rPr lang="nl-BE" smtClean="0"/>
              <a:t> </a:t>
            </a:r>
            <a:r>
              <a:rPr lang="nl-BE" baseline="6000" smtClean="0">
                <a:sym typeface="Mathematica5Mono"/>
              </a:rPr>
              <a:t>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(x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,y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)</a:t>
            </a:r>
            <a:r>
              <a:rPr lang="nl-BE" smtClean="0"/>
              <a:t> ?</a:t>
            </a:r>
          </a:p>
          <a:p>
            <a:pPr lvl="0"/>
            <a:r>
              <a:rPr lang="nl-BE" smtClean="0"/>
              <a:t>stel</a:t>
            </a:r>
            <a:r>
              <a:rPr lang="nl-BE" sz="1600" smtClean="0"/>
              <a:t> </a:t>
            </a:r>
            <a:r>
              <a:rPr lang="nl-BE" smtClean="0"/>
              <a:t>z = (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r>
              <a:rPr lang="nl-BE" smtClean="0"/>
              <a:t>)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3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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/>
              <a:t>(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r>
              <a:rPr lang="nl-BE" smtClean="0"/>
              <a:t>)</a:t>
            </a:r>
          </a:p>
          <a:p>
            <a:pPr lvl="0"/>
            <a:r>
              <a:rPr lang="nl-BE" smtClean="0"/>
              <a:t>dan 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/>
              <a:t> = z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>
                <a:sym typeface="Mathematica3Mono"/>
              </a:rPr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z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/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r>
              <a:rPr lang="nl-BE" smtClean="0"/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a </a:t>
            </a:r>
          </a:p>
          <a:p>
            <a:r>
              <a:rPr lang="nl-BE" smtClean="0"/>
              <a:t> en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/>
              <a:t> = z</a:t>
            </a:r>
            <a:r>
              <a:rPr lang="nl-BE" sz="800" smtClean="0">
                <a:sym typeface="Mathematica3Mono"/>
              </a:rPr>
              <a:t> 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z="800" smtClean="0">
                <a:sym typeface="Mathematica3Mono"/>
              </a:rPr>
              <a:t> </a:t>
            </a:r>
            <a:r>
              <a:rPr lang="nl-BE" smtClean="0"/>
              <a:t>(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/>
              <a:t>)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/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sz="2900" smtClean="0">
                <a:latin typeface="Courier New"/>
                <a:cs typeface="Courier New"/>
                <a:sym typeface="Mathematica3Mono"/>
              </a:rPr>
              <a:t>1.3.4 Niet-supersinguliere krommen </a:t>
            </a:r>
            <a:r>
              <a:rPr lang="nl-BE" sz="3200" smtClean="0">
                <a:latin typeface="Mathematica7Mono"/>
                <a:ea typeface="Mathematica7Mono"/>
                <a:cs typeface="Courier New"/>
                <a:sym typeface="Mathematica3Mono"/>
              </a:rPr>
              <a:t>E</a:t>
            </a:r>
            <a:r>
              <a:rPr lang="nl-BE" sz="2900" smtClean="0">
                <a:latin typeface="Courier New"/>
                <a:cs typeface="Courier New"/>
                <a:sym typeface="Mathematica3Mono"/>
              </a:rPr>
              <a:t>/</a:t>
            </a:r>
            <a:r>
              <a:rPr lang="nl-BE" sz="3200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sz="3200" baseline="-25000" smtClean="0"/>
              <a:t>2</a:t>
            </a:r>
            <a:r>
              <a:rPr lang="nl-BE" sz="2800" baseline="-18000" smtClean="0"/>
              <a:t>n</a:t>
            </a:r>
            <a:endParaRPr lang="nl-BE" sz="2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concreet voorbeeld: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2</a:t>
            </a:r>
            <a:r>
              <a:rPr lang="nl-BE" sz="1800" baseline="-18000" smtClean="0"/>
              <a:t>3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), a=1, b=</a:t>
            </a:r>
            <a:r>
              <a:rPr lang="nl-BE" smtClean="0">
                <a:sym typeface="Wingdings"/>
              </a:rPr>
              <a:t></a:t>
            </a:r>
            <a:endParaRPr lang="nl-BE" smtClean="0"/>
          </a:p>
          <a:p>
            <a:pPr lvl="0"/>
            <a:r>
              <a:rPr lang="nl-BE" smtClean="0"/>
              <a:t>n≠1 </a:t>
            </a:r>
            <a:r>
              <a:rPr lang="nl-BE" smtClean="0">
                <a:sym typeface="Symbol"/>
              </a:rPr>
              <a:t> </a:t>
            </a:r>
            <a:r>
              <a:rPr lang="nl-BE" smtClean="0"/>
              <a:t>veldbewerkingen worden best uitgevoerd via indices en additieve tabel §1.2.7</a:t>
            </a:r>
            <a:r>
              <a:rPr lang="nl-BE" smtClean="0">
                <a:solidFill>
                  <a:srgbClr val="00FF00"/>
                </a:solidFill>
              </a:rPr>
              <a:t> </a:t>
            </a:r>
            <a:endParaRPr lang="nl-BE" smtClean="0"/>
          </a:p>
          <a:p>
            <a:pPr lvl="0"/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: y</a:t>
            </a:r>
            <a:r>
              <a:rPr lang="nl-BE" sz="1100" smtClean="0"/>
              <a:t> 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/>
              <a:t>(x</a:t>
            </a:r>
            <a:r>
              <a:rPr lang="nl-BE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y) = x</a:t>
            </a:r>
            <a:r>
              <a:rPr lang="nl-BE" smtClean="0">
                <a:solidFill>
                  <a:srgbClr val="FF0000"/>
                </a:solidFill>
              </a:rPr>
              <a:t>³</a:t>
            </a:r>
            <a:r>
              <a:rPr lang="nl-BE" smtClean="0"/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</a:t>
            </a:r>
            <a:r>
              <a:rPr lang="nl-BE" smtClean="0">
                <a:sym typeface="Wingdings"/>
              </a:rPr>
              <a:t>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x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/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</a:t>
            </a:r>
            <a:r>
              <a:rPr lang="nl-BE" smtClean="0">
                <a:sym typeface="Wingdings"/>
              </a:rPr>
              <a:t></a:t>
            </a:r>
          </a:p>
          <a:p>
            <a:pPr lvl="0"/>
            <a:endParaRPr lang="nl-BE" smtClean="0"/>
          </a:p>
          <a:p>
            <a:pPr lvl="0"/>
            <a:r>
              <a:rPr lang="nl-BE" smtClean="0">
                <a:solidFill>
                  <a:srgbClr val="FF0000"/>
                </a:solidFill>
              </a:rPr>
              <a:t>punten van </a:t>
            </a:r>
            <a:r>
              <a:rPr lang="nl-BE" smtClean="0">
                <a:solidFill>
                  <a:srgbClr val="FF0000"/>
                </a:solidFill>
                <a:latin typeface="Mathematica7Mono"/>
                <a:ea typeface="Mathematica7Mono"/>
              </a:rPr>
              <a:t>E</a:t>
            </a:r>
            <a:r>
              <a:rPr lang="nl-BE" smtClean="0"/>
              <a:t>, en wederzijds inversen ?</a:t>
            </a: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r>
              <a:rPr lang="nl-BE" smtClean="0">
                <a:sym typeface="Symbol"/>
              </a:rPr>
              <a:t></a:t>
            </a:r>
            <a:r>
              <a:rPr lang="es-ES" smtClean="0">
                <a:sym typeface="Symbol"/>
              </a:rPr>
              <a:t>	</a:t>
            </a:r>
            <a:r>
              <a:rPr lang="nl-BE" smtClean="0"/>
              <a:t>#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es-ES" smtClean="0">
                <a:sym typeface="Symbol"/>
              </a:rPr>
              <a:t>=10	A(</a:t>
            </a:r>
            <a:r>
              <a:rPr lang="es-ES" smtClean="0">
                <a:sym typeface="Wingdings"/>
              </a:rPr>
              <a:t></a:t>
            </a:r>
            <a:r>
              <a:rPr lang="es-ES" smtClean="0">
                <a:sym typeface="Symbol"/>
              </a:rPr>
              <a:t>,</a:t>
            </a:r>
            <a:r>
              <a:rPr lang="es-ES" smtClean="0">
                <a:sym typeface="Wingdings"/>
              </a:rPr>
              <a:t></a:t>
            </a:r>
            <a:r>
              <a:rPr lang="es-ES" smtClean="0">
                <a:sym typeface="Symbol"/>
              </a:rPr>
              <a:t>) en A'(</a:t>
            </a:r>
            <a:r>
              <a:rPr lang="es-ES" smtClean="0">
                <a:sym typeface="Wingdings"/>
              </a:rPr>
              <a:t></a:t>
            </a:r>
            <a:r>
              <a:rPr lang="es-ES" smtClean="0">
                <a:sym typeface="Symbol"/>
              </a:rPr>
              <a:t>,</a:t>
            </a:r>
            <a:r>
              <a:rPr lang="es-ES" smtClean="0">
                <a:sym typeface="Wingdings"/>
              </a:rPr>
              <a:t></a:t>
            </a:r>
            <a:r>
              <a:rPr lang="es-ES" smtClean="0">
                <a:sym typeface="Symbol"/>
              </a:rPr>
              <a:t>)</a:t>
            </a:r>
          </a:p>
          <a:p>
            <a:pPr lvl="0"/>
            <a:r>
              <a:rPr lang="es-ES" smtClean="0">
                <a:sym typeface="Symbol"/>
              </a:rPr>
              <a:t>			B(</a:t>
            </a:r>
            <a:r>
              <a:rPr lang="es-ES" smtClean="0">
                <a:sym typeface="Wingdings"/>
              </a:rPr>
              <a:t></a:t>
            </a:r>
            <a:r>
              <a:rPr lang="es-ES" smtClean="0">
                <a:sym typeface="Symbol"/>
              </a:rPr>
              <a:t>,</a:t>
            </a:r>
            <a:r>
              <a:rPr lang="es-ES" smtClean="0">
                <a:sym typeface="Wingdings"/>
              </a:rPr>
              <a:t></a:t>
            </a:r>
            <a:r>
              <a:rPr lang="es-ES" smtClean="0">
                <a:sym typeface="Symbol"/>
              </a:rPr>
              <a:t>) en B'(</a:t>
            </a:r>
            <a:r>
              <a:rPr lang="es-ES" smtClean="0">
                <a:sym typeface="Wingdings"/>
              </a:rPr>
              <a:t></a:t>
            </a:r>
            <a:r>
              <a:rPr lang="es-ES" smtClean="0">
                <a:sym typeface="Symbol"/>
              </a:rPr>
              <a:t>,</a:t>
            </a:r>
            <a:r>
              <a:rPr lang="es-ES" smtClean="0">
                <a:sym typeface="Wingdings"/>
              </a:rPr>
              <a:t></a:t>
            </a:r>
            <a:r>
              <a:rPr lang="es-ES" smtClean="0">
                <a:sym typeface="Symbol"/>
              </a:rPr>
              <a:t>)</a:t>
            </a:r>
          </a:p>
          <a:p>
            <a:pPr lvl="0"/>
            <a:r>
              <a:rPr lang="es-ES" smtClean="0">
                <a:sym typeface="Symbol"/>
              </a:rPr>
              <a:t>			C(</a:t>
            </a:r>
            <a:r>
              <a:rPr lang="es-ES" smtClean="0">
                <a:sym typeface="Wingdings"/>
              </a:rPr>
              <a:t></a:t>
            </a:r>
            <a:r>
              <a:rPr lang="es-ES" smtClean="0">
                <a:sym typeface="Symbol"/>
              </a:rPr>
              <a:t>,</a:t>
            </a:r>
            <a:r>
              <a:rPr lang="es-ES" smtClean="0">
                <a:sym typeface="Wingdings"/>
              </a:rPr>
              <a:t></a:t>
            </a:r>
            <a:r>
              <a:rPr lang="es-ES" smtClean="0">
                <a:sym typeface="Symbol"/>
              </a:rPr>
              <a:t>) en C'(</a:t>
            </a:r>
            <a:r>
              <a:rPr lang="es-ES" smtClean="0">
                <a:sym typeface="Wingdings"/>
              </a:rPr>
              <a:t></a:t>
            </a:r>
            <a:r>
              <a:rPr lang="es-ES" smtClean="0">
                <a:sym typeface="Symbol"/>
              </a:rPr>
              <a:t>,</a:t>
            </a:r>
            <a:r>
              <a:rPr lang="es-ES" smtClean="0">
                <a:sym typeface="Wingdings"/>
              </a:rPr>
              <a:t></a:t>
            </a:r>
            <a:r>
              <a:rPr lang="es-ES" smtClean="0">
                <a:sym typeface="Symbol"/>
              </a:rPr>
              <a:t>)</a:t>
            </a:r>
          </a:p>
          <a:p>
            <a:pPr lvl="0"/>
            <a:r>
              <a:rPr lang="es-ES" smtClean="0">
                <a:sym typeface="Symbol"/>
              </a:rPr>
              <a:t>			D(</a:t>
            </a:r>
            <a:r>
              <a:rPr lang="es-ES" smtClean="0">
                <a:sym typeface="Wingdings"/>
              </a:rPr>
              <a:t></a:t>
            </a:r>
            <a:r>
              <a:rPr lang="es-ES" smtClean="0">
                <a:sym typeface="Symbol"/>
              </a:rPr>
              <a:t>,</a:t>
            </a:r>
            <a:r>
              <a:rPr lang="es-ES" smtClean="0">
                <a:sym typeface="Wingdings"/>
              </a:rPr>
              <a:t></a:t>
            </a:r>
            <a:r>
              <a:rPr lang="es-ES" smtClean="0">
                <a:sym typeface="Symbol"/>
              </a:rPr>
              <a:t>) en D'(</a:t>
            </a:r>
            <a:r>
              <a:rPr lang="es-ES" smtClean="0">
                <a:sym typeface="Wingdings"/>
              </a:rPr>
              <a:t></a:t>
            </a:r>
            <a:r>
              <a:rPr lang="es-ES" smtClean="0">
                <a:sym typeface="Symbol"/>
              </a:rPr>
              <a:t>,</a:t>
            </a:r>
            <a:r>
              <a:rPr lang="es-ES" smtClean="0">
                <a:sym typeface="Wingdings"/>
              </a:rPr>
              <a:t></a:t>
            </a:r>
            <a:r>
              <a:rPr lang="es-ES" smtClean="0">
                <a:sym typeface="Symbol"/>
              </a:rPr>
              <a:t>)</a:t>
            </a:r>
          </a:p>
          <a:p>
            <a:pPr lvl="0"/>
            <a:r>
              <a:rPr lang="es-ES" smtClean="0">
                <a:sym typeface="Symbol"/>
              </a:rPr>
              <a:t>			O(</a:t>
            </a:r>
            <a:r>
              <a:rPr lang="es-ES" sz="600" smtClean="0">
                <a:sym typeface="Symbol"/>
              </a:rPr>
              <a:t> </a:t>
            </a:r>
            <a:r>
              <a:rPr lang="nl-BE" smtClean="0">
                <a:sym typeface="Math1Mono"/>
              </a:rPr>
              <a:t></a:t>
            </a:r>
            <a:r>
              <a:rPr lang="es-ES" smtClean="0">
                <a:sym typeface="Symbol"/>
              </a:rPr>
              <a:t>,</a:t>
            </a:r>
            <a:r>
              <a:rPr lang="es-ES" smtClean="0">
                <a:sym typeface="Wingdings"/>
              </a:rPr>
              <a:t></a:t>
            </a:r>
            <a:r>
              <a:rPr lang="es-ES" smtClean="0">
                <a:sym typeface="Symbol"/>
              </a:rPr>
              <a:t>)</a:t>
            </a:r>
            <a:r>
              <a:rPr lang="el-GR" smtClean="0">
                <a:latin typeface="Courier New"/>
                <a:cs typeface="Courier New"/>
                <a:sym typeface="Mathematica1Mono"/>
              </a:rPr>
              <a:t>≡</a:t>
            </a:r>
            <a:r>
              <a:rPr lang="es-ES" smtClean="0">
                <a:sym typeface="Symbol"/>
              </a:rPr>
              <a:t>O’</a:t>
            </a:r>
            <a:r>
              <a:rPr lang="nl-BE" smtClean="0">
                <a:sym typeface="Symbol"/>
              </a:rPr>
              <a:t> </a:t>
            </a:r>
            <a:r>
              <a:rPr lang="es-ES" smtClean="0">
                <a:sym typeface="Symbol"/>
              </a:rPr>
              <a:t> O</a:t>
            </a:r>
            <a:r>
              <a:rPr lang="nl-BE" baseline="6000" smtClean="0">
                <a:sym typeface="Mathematica5Mono"/>
              </a:rPr>
              <a:t>  </a:t>
            </a:r>
            <a:r>
              <a:rPr lang="es-ES" smtClean="0">
                <a:sym typeface="Symbol"/>
              </a:rPr>
              <a:t>O’=</a:t>
            </a:r>
            <a:r>
              <a:rPr lang="es-ES" sz="1200" smtClean="0">
                <a:sym typeface="Symbol"/>
              </a:rPr>
              <a:t> </a:t>
            </a:r>
            <a:r>
              <a:rPr lang="nl-BE" smtClean="0">
                <a:sym typeface="Math1Mono"/>
              </a:rPr>
              <a:t></a:t>
            </a:r>
            <a:r>
              <a:rPr lang="nl-BE" smtClean="0">
                <a:sym typeface="Symbol"/>
              </a:rPr>
              <a:t> </a:t>
            </a:r>
            <a:endParaRPr lang="nl-BE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661" y="3000402"/>
          <a:ext cx="8838679" cy="1811822"/>
        </p:xfrm>
        <a:graphic>
          <a:graphicData uri="http://schemas.openxmlformats.org/presentationml/2006/ole">
            <p:oleObj spid="_x0000_s6146" name="Worksheet" r:id="rId3" imgW="5762746" imgH="118110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900" smtClean="0">
                <a:latin typeface="Courier New"/>
                <a:cs typeface="Courier New"/>
                <a:sym typeface="Mathematica3Mono"/>
              </a:rPr>
              <a:t>1.3.4 Niet-supersinguliere krommen </a:t>
            </a:r>
            <a:r>
              <a:rPr lang="nl-BE" sz="3200" smtClean="0">
                <a:latin typeface="Mathematica7Mono"/>
                <a:ea typeface="Mathematica7Mono"/>
                <a:cs typeface="Courier New"/>
                <a:sym typeface="Mathematica3Mono"/>
              </a:rPr>
              <a:t>E</a:t>
            </a:r>
            <a:r>
              <a:rPr lang="nl-BE" sz="2900" smtClean="0">
                <a:latin typeface="Courier New"/>
                <a:cs typeface="Courier New"/>
                <a:sym typeface="Mathematica3Mono"/>
              </a:rPr>
              <a:t>/</a:t>
            </a:r>
            <a:r>
              <a:rPr lang="nl-BE" sz="3200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sz="3200" baseline="-25000" smtClean="0"/>
              <a:t>2</a:t>
            </a:r>
            <a:r>
              <a:rPr lang="nl-BE" sz="2800" baseline="-18000" smtClean="0"/>
              <a:t>n</a:t>
            </a:r>
            <a:endParaRPr lang="nl-BE" sz="2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berekening </a:t>
            </a:r>
            <a:r>
              <a:rPr lang="nl-BE" smtClean="0">
                <a:solidFill>
                  <a:srgbClr val="FF0000"/>
                </a:solidFill>
              </a:rPr>
              <a:t>verdubbelingen</a:t>
            </a:r>
            <a:r>
              <a:rPr lang="nl-BE" smtClean="0"/>
              <a:t> 2P (P≠O)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r>
              <a:rPr lang="nl-BE" smtClean="0">
                <a:sym typeface="Symbol"/>
              </a:rPr>
              <a:t>	partiëel </a:t>
            </a:r>
          </a:p>
          <a:p>
            <a:pPr lvl="0"/>
            <a:r>
              <a:rPr lang="nl-BE" smtClean="0">
                <a:sym typeface="Symbol"/>
              </a:rPr>
              <a:t>  ingevulde </a:t>
            </a:r>
          </a:p>
          <a:p>
            <a:pPr lvl="0"/>
            <a:r>
              <a:rPr lang="nl-BE" smtClean="0">
                <a:sym typeface="Symbol"/>
              </a:rPr>
              <a:t>groepstabel</a:t>
            </a:r>
            <a:endParaRPr lang="nl-BE" smtClean="0"/>
          </a:p>
          <a:p>
            <a:pPr lvl="0"/>
            <a:endParaRPr lang="nl-BE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7285" y="1189980"/>
          <a:ext cx="8849431" cy="2219647"/>
        </p:xfrm>
        <a:graphic>
          <a:graphicData uri="http://schemas.openxmlformats.org/presentationml/2006/ole">
            <p:oleObj spid="_x0000_s7170" name="Worksheet" r:id="rId3" imgW="6715235" imgH="1743143" progId="Excel.Sheet.8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586038" y="3468688"/>
          <a:ext cx="4303712" cy="3314700"/>
        </p:xfrm>
        <a:graphic>
          <a:graphicData uri="http://schemas.openxmlformats.org/presentationml/2006/ole">
            <p:oleObj spid="_x0000_s7171" name="Worksheet" r:id="rId4" imgW="2762379" imgH="21241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900" smtClean="0">
                <a:latin typeface="Courier New"/>
                <a:cs typeface="Courier New"/>
                <a:sym typeface="Mathematica3Mono"/>
              </a:rPr>
              <a:t>1.3.4 Niet-supersinguliere krommen </a:t>
            </a:r>
            <a:r>
              <a:rPr lang="nl-BE" sz="3200" smtClean="0">
                <a:latin typeface="Mathematica7Mono"/>
                <a:ea typeface="Mathematica7Mono"/>
                <a:cs typeface="Courier New"/>
                <a:sym typeface="Mathematica3Mono"/>
              </a:rPr>
              <a:t>E</a:t>
            </a:r>
            <a:r>
              <a:rPr lang="nl-BE" sz="2900" smtClean="0">
                <a:latin typeface="Courier New"/>
                <a:cs typeface="Courier New"/>
                <a:sym typeface="Mathematica3Mono"/>
              </a:rPr>
              <a:t>/</a:t>
            </a:r>
            <a:r>
              <a:rPr lang="nl-BE" sz="3200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sz="3200" baseline="-25000" smtClean="0"/>
              <a:t>2</a:t>
            </a:r>
            <a:r>
              <a:rPr lang="nl-BE" sz="2800" baseline="-18000" smtClean="0"/>
              <a:t>n</a:t>
            </a:r>
            <a:endParaRPr lang="nl-BE" sz="2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berekening nA en nC (rest analoog)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r>
              <a:rPr lang="nl-BE" smtClean="0">
                <a:sym typeface="Symbol"/>
              </a:rPr>
              <a:t> volledig </a:t>
            </a:r>
          </a:p>
          <a:p>
            <a:pPr lvl="0"/>
            <a:r>
              <a:rPr lang="nl-BE" smtClean="0">
                <a:sym typeface="Symbol"/>
              </a:rPr>
              <a:t>  ingevulde</a:t>
            </a:r>
          </a:p>
          <a:p>
            <a:pPr lvl="0"/>
            <a:r>
              <a:rPr lang="nl-BE" smtClean="0">
                <a:solidFill>
                  <a:srgbClr val="FF0000"/>
                </a:solidFill>
                <a:sym typeface="Symbol"/>
              </a:rPr>
              <a:t>groepstabel</a:t>
            </a:r>
          </a:p>
          <a:p>
            <a:pPr lvl="0"/>
            <a:endParaRPr lang="nl-BE" smtClean="0">
              <a:sym typeface="Symbol"/>
            </a:endParaRPr>
          </a:p>
          <a:p>
            <a:pPr lvl="0"/>
            <a:endParaRPr lang="nl-BE" smtClean="0">
              <a:sym typeface="Symbol"/>
            </a:endParaRPr>
          </a:p>
          <a:p>
            <a:pPr lvl="0"/>
            <a:r>
              <a:rPr lang="nl-BE" smtClean="0">
                <a:sym typeface="Symbol"/>
              </a:rPr>
              <a:t>  </a:t>
            </a:r>
            <a:r>
              <a:rPr lang="nl-BE" smtClean="0">
                <a:solidFill>
                  <a:srgbClr val="00FF00"/>
                </a:solidFill>
                <a:sym typeface="Symbol"/>
              </a:rPr>
              <a:t>cyclische</a:t>
            </a:r>
          </a:p>
          <a:p>
            <a:pPr lvl="0"/>
            <a:r>
              <a:rPr lang="nl-BE" smtClean="0">
                <a:solidFill>
                  <a:srgbClr val="00FF00"/>
                </a:solidFill>
                <a:sym typeface="Symbol"/>
              </a:rPr>
              <a:t>      groep</a:t>
            </a:r>
          </a:p>
          <a:p>
            <a:pPr lvl="0"/>
            <a:r>
              <a:rPr lang="nl-BE" smtClean="0">
                <a:solidFill>
                  <a:srgbClr val="00FF00"/>
                </a:solidFill>
                <a:sym typeface="Symbol"/>
              </a:rPr>
              <a:t>    orde 10</a:t>
            </a:r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9213" y="3468688"/>
          <a:ext cx="4606925" cy="3297237"/>
        </p:xfrm>
        <a:graphic>
          <a:graphicData uri="http://schemas.openxmlformats.org/presentationml/2006/ole">
            <p:oleObj spid="_x0000_s8194" name="Worksheet" r:id="rId3" imgW="2971732" imgH="2124143" progId="Excel.Sheet.8">
              <p:embed/>
            </p:oleObj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50800" y="1200150"/>
          <a:ext cx="9042400" cy="2187575"/>
        </p:xfrm>
        <a:graphic>
          <a:graphicData uri="http://schemas.openxmlformats.org/presentationml/2006/ole">
            <p:oleObj spid="_x0000_s8195" name="Worksheet" r:id="rId4" imgW="8543865" imgH="198118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nl-BE" sz="34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1.3.5 Cyclische groep, of niet ?</a:t>
            </a:r>
            <a:endParaRPr lang="nl-BE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/>
          </a:p>
          <a:p>
            <a:r>
              <a:rPr lang="nl-BE" smtClean="0"/>
              <a:t>De groepsstructuur van de #E punten op een elliptische kromme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q=p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 kan maar twee vormen aannemen:</a:t>
            </a:r>
          </a:p>
          <a:p>
            <a:endParaRPr lang="nl-BE" smtClean="0"/>
          </a:p>
          <a:p>
            <a:r>
              <a:rPr lang="nl-BE" smtClean="0"/>
              <a:t>ofwel is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q=p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 </a:t>
            </a:r>
            <a:r>
              <a:rPr lang="nl-BE" smtClean="0">
                <a:solidFill>
                  <a:srgbClr val="00FF00"/>
                </a:solidFill>
              </a:rPr>
              <a:t>cyclisch</a:t>
            </a:r>
            <a:r>
              <a:rPr lang="nl-BE" smtClean="0"/>
              <a:t>, met </a:t>
            </a:r>
            <a:r>
              <a:rPr lang="el-GR" smtClean="0">
                <a:latin typeface="Courier New"/>
                <a:cs typeface="Courier New"/>
              </a:rPr>
              <a:t>φ</a:t>
            </a:r>
            <a:r>
              <a:rPr lang="nl-BE" smtClean="0"/>
              <a:t>(#E) primitieve elementen</a:t>
            </a:r>
          </a:p>
          <a:p>
            <a:r>
              <a:rPr lang="nl-BE" smtClean="0"/>
              <a:t>enkel deze situatie is </a:t>
            </a:r>
            <a:r>
              <a:rPr lang="nl-BE" smtClean="0">
                <a:solidFill>
                  <a:srgbClr val="00FF00"/>
                </a:solidFill>
              </a:rPr>
              <a:t>voor toepassingen interessant</a:t>
            </a:r>
          </a:p>
          <a:p>
            <a:r>
              <a:rPr lang="nl-BE" smtClean="0"/>
              <a:t>indien #E bovendien een priemgetal is, dan zijn alle punten (behalve </a:t>
            </a:r>
            <a:r>
              <a:rPr lang="nl-BE" smtClean="0">
                <a:latin typeface="Courier New"/>
                <a:cs typeface="Courier New"/>
              </a:rPr>
              <a:t>∞</a:t>
            </a:r>
            <a:r>
              <a:rPr lang="nl-BE" smtClean="0"/>
              <a:t>) primitieve elementen</a:t>
            </a:r>
          </a:p>
          <a:p>
            <a:endParaRPr lang="nl-BE" smtClean="0"/>
          </a:p>
          <a:p>
            <a:r>
              <a:rPr lang="nl-BE" smtClean="0"/>
              <a:t>ofwel is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q=p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 niet cyclisch, maar een </a:t>
            </a:r>
            <a:r>
              <a:rPr lang="nl-BE" smtClean="0">
                <a:solidFill>
                  <a:srgbClr val="FF0000"/>
                </a:solidFill>
              </a:rPr>
              <a:t>direct product </a:t>
            </a:r>
            <a:r>
              <a:rPr lang="nl-BE" smtClean="0"/>
              <a:t>(zie §3.7.3) </a:t>
            </a:r>
            <a:r>
              <a:rPr lang="nl-BE" smtClean="0">
                <a:solidFill>
                  <a:srgbClr val="FF0000"/>
                </a:solidFill>
              </a:rPr>
              <a:t>van twee kleinere cyclische groepen</a:t>
            </a:r>
            <a:r>
              <a:rPr lang="nl-BE" smtClean="0"/>
              <a:t>, met ordes n</a:t>
            </a:r>
            <a:r>
              <a:rPr lang="nl-BE" baseline="-25000" smtClean="0"/>
              <a:t>1</a:t>
            </a:r>
            <a:r>
              <a:rPr lang="nl-BE" smtClean="0"/>
              <a:t> en n</a:t>
            </a:r>
            <a:r>
              <a:rPr lang="nl-BE" baseline="-25000" smtClean="0"/>
              <a:t>2</a:t>
            </a:r>
            <a:r>
              <a:rPr lang="nl-BE" smtClean="0"/>
              <a:t>, waarbij n</a:t>
            </a:r>
            <a:r>
              <a:rPr lang="nl-BE" baseline="-25000" smtClean="0"/>
              <a:t>1</a:t>
            </a:r>
            <a:r>
              <a:rPr lang="nl-BE" smtClean="0"/>
              <a:t>.n</a:t>
            </a:r>
            <a:r>
              <a:rPr lang="nl-BE" baseline="-25000" smtClean="0"/>
              <a:t>2</a:t>
            </a:r>
            <a:r>
              <a:rPr lang="nl-BE" smtClean="0"/>
              <a:t>=#E en n</a:t>
            </a:r>
            <a:r>
              <a:rPr lang="nl-BE" baseline="-25000" smtClean="0"/>
              <a:t>2 </a:t>
            </a:r>
            <a:r>
              <a:rPr lang="nl-BE" smtClean="0"/>
              <a:t>een deler moet zijn van n</a:t>
            </a:r>
            <a:r>
              <a:rPr lang="nl-BE" baseline="-25000" smtClean="0"/>
              <a:t>1</a:t>
            </a:r>
            <a:r>
              <a:rPr lang="nl-BE" smtClean="0"/>
              <a:t>.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nl-BE" sz="34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1.3.5 Cyclische groep, of niet ?</a:t>
            </a:r>
            <a:endParaRPr lang="nl-BE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/>
          </a:p>
          <a:p>
            <a:r>
              <a:rPr lang="nl-BE" smtClean="0"/>
              <a:t>Indien </a:t>
            </a:r>
            <a:r>
              <a:rPr lang="nl-BE" smtClean="0">
                <a:solidFill>
                  <a:srgbClr val="00FF00"/>
                </a:solidFill>
              </a:rPr>
              <a:t>µ(#E)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</a:rPr>
              <a:t>≠0</a:t>
            </a:r>
            <a:r>
              <a:rPr lang="nl-BE" smtClean="0">
                <a:latin typeface="Courier New"/>
                <a:cs typeface="Courier New"/>
              </a:rPr>
              <a:t> (#E is dan geen veelvoud van een kwadraat), dan kan men de tweede situatie uitsluiten: </a:t>
            </a:r>
            <a:r>
              <a:rPr lang="nl-BE" smtClean="0">
                <a:solidFill>
                  <a:srgbClr val="00FF00"/>
                </a:solidFill>
              </a:rPr>
              <a:t>(</a:t>
            </a:r>
            <a:r>
              <a:rPr lang="nl-BE" smtClean="0">
                <a:solidFill>
                  <a:srgbClr val="00FF00"/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rgbClr val="00FF00"/>
                </a:solidFill>
              </a:rPr>
              <a:t>/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00FF00"/>
                </a:solidFill>
              </a:rPr>
              <a:t>q=p</a:t>
            </a:r>
            <a:r>
              <a:rPr lang="nl-BE" sz="1800" baseline="-18000" smtClean="0">
                <a:solidFill>
                  <a:srgbClr val="00FF00"/>
                </a:solidFill>
              </a:rPr>
              <a:t>n</a:t>
            </a:r>
            <a:r>
              <a:rPr lang="nl-BE" smtClean="0">
                <a:solidFill>
                  <a:srgbClr val="00FF00"/>
                </a:solidFill>
              </a:rPr>
              <a:t>,</a:t>
            </a:r>
            <a:r>
              <a:rPr lang="nl-BE" baseline="6000" smtClean="0">
                <a:solidFill>
                  <a:srgbClr val="00FF00"/>
                </a:solidFill>
                <a:sym typeface="Mathematica5Mono"/>
              </a:rPr>
              <a:t></a:t>
            </a:r>
            <a:r>
              <a:rPr lang="nl-BE" smtClean="0">
                <a:solidFill>
                  <a:srgbClr val="00FF00"/>
                </a:solidFill>
              </a:rPr>
              <a:t>) </a:t>
            </a:r>
            <a:r>
              <a:rPr lang="nl-BE" smtClean="0"/>
              <a:t>is </a:t>
            </a:r>
            <a:r>
              <a:rPr lang="nl-BE" smtClean="0">
                <a:solidFill>
                  <a:srgbClr val="00FF00"/>
                </a:solidFill>
              </a:rPr>
              <a:t>dan zeker cyclisch</a:t>
            </a:r>
          </a:p>
          <a:p>
            <a:endParaRPr lang="nl-BE" smtClean="0"/>
          </a:p>
          <a:p>
            <a:r>
              <a:rPr lang="nl-BE" smtClean="0"/>
              <a:t>Indien </a:t>
            </a:r>
            <a:r>
              <a:rPr lang="nl-BE" smtClean="0">
                <a:solidFill>
                  <a:srgbClr val="FF0000"/>
                </a:solidFill>
              </a:rPr>
              <a:t>µ(#E)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</a:rPr>
              <a:t>=0</a:t>
            </a:r>
            <a:r>
              <a:rPr lang="nl-BE" smtClean="0">
                <a:latin typeface="Courier New"/>
                <a:cs typeface="Courier New"/>
              </a:rPr>
              <a:t>, dan kan men niets a priori voorspellen: het is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</a:rPr>
              <a:t>mogelijk </a:t>
            </a:r>
            <a:r>
              <a:rPr lang="nl-BE" smtClean="0">
                <a:latin typeface="Courier New"/>
                <a:cs typeface="Courier New"/>
              </a:rPr>
              <a:t>dat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nl-BE" smtClean="0">
                <a:solidFill>
                  <a:srgbClr val="00FF00"/>
                </a:solidFill>
              </a:rPr>
              <a:t>(</a:t>
            </a:r>
            <a:r>
              <a:rPr lang="nl-BE" smtClean="0">
                <a:solidFill>
                  <a:srgbClr val="00FF00"/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rgbClr val="00FF00"/>
                </a:solidFill>
              </a:rPr>
              <a:t>/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00FF00"/>
                </a:solidFill>
              </a:rPr>
              <a:t>q=p</a:t>
            </a:r>
            <a:r>
              <a:rPr lang="nl-BE" sz="1800" baseline="-18000" smtClean="0">
                <a:solidFill>
                  <a:srgbClr val="00FF00"/>
                </a:solidFill>
              </a:rPr>
              <a:t>n</a:t>
            </a:r>
            <a:r>
              <a:rPr lang="nl-BE" smtClean="0">
                <a:solidFill>
                  <a:srgbClr val="00FF00"/>
                </a:solidFill>
              </a:rPr>
              <a:t>,</a:t>
            </a:r>
            <a:r>
              <a:rPr lang="nl-BE" baseline="6000" smtClean="0">
                <a:solidFill>
                  <a:srgbClr val="00FF00"/>
                </a:solidFill>
                <a:sym typeface="Mathematica5Mono"/>
              </a:rPr>
              <a:t></a:t>
            </a:r>
            <a:r>
              <a:rPr lang="nl-BE" smtClean="0">
                <a:solidFill>
                  <a:srgbClr val="00FF00"/>
                </a:solidFill>
              </a:rPr>
              <a:t>) cyclisch</a:t>
            </a:r>
            <a:r>
              <a:rPr lang="nl-BE" smtClean="0"/>
              <a:t> is, maar </a:t>
            </a:r>
            <a:r>
              <a:rPr lang="nl-BE" smtClean="0">
                <a:solidFill>
                  <a:srgbClr val="FF0000"/>
                </a:solidFill>
              </a:rPr>
              <a:t>misschien ook niet</a:t>
            </a:r>
          </a:p>
          <a:p>
            <a:r>
              <a:rPr lang="nl-BE" smtClean="0"/>
              <a:t>Voorbeeld: niet-supersinguliere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2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 met a=0 en b=1:</a:t>
            </a:r>
          </a:p>
          <a:p>
            <a:endParaRPr lang="nl-BE" smtClean="0"/>
          </a:p>
          <a:p>
            <a:r>
              <a:rPr lang="nl-BE" smtClean="0"/>
              <a:t>Alhoewel µ(#E)</a:t>
            </a:r>
            <a:r>
              <a:rPr lang="nl-BE" smtClean="0">
                <a:latin typeface="Courier New"/>
                <a:cs typeface="Courier New"/>
              </a:rPr>
              <a:t>=0 </a:t>
            </a:r>
            <a:r>
              <a:rPr lang="nl-BE" smtClean="0">
                <a:sym typeface="Mathematica1Mono"/>
              </a:rPr>
              <a:t></a:t>
            </a:r>
            <a:r>
              <a:rPr lang="nl-BE" smtClean="0"/>
              <a:t>n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≤13</a:t>
            </a:r>
            <a:r>
              <a:rPr lang="nl-BE" smtClean="0">
                <a:sym typeface="Mathematica1Mono"/>
              </a:rPr>
              <a:t>,</a:t>
            </a:r>
            <a:r>
              <a:rPr lang="nl-BE" smtClean="0"/>
              <a:t> blijkt na enumeratie alleen voor n=8, 10 en 11 enkel kleinere subgroepen cyclisch (respectievelijk met n</a:t>
            </a:r>
            <a:r>
              <a:rPr lang="nl-BE" baseline="-25000" smtClean="0"/>
              <a:t>1</a:t>
            </a:r>
            <a:r>
              <a:rPr lang="nl-BE" smtClean="0"/>
              <a:t>=96, 88 en 92). Dergelijke cyclische groepen genereert men efficienter in kleinere velden. </a:t>
            </a:r>
          </a:p>
          <a:p>
            <a:endParaRPr lang="nl-BE"/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2479864" y="4134476"/>
          <a:ext cx="6656387" cy="609600"/>
        </p:xfrm>
        <a:graphic>
          <a:graphicData uri="http://schemas.openxmlformats.org/presentationml/2006/ole">
            <p:oleObj spid="_x0000_s9218" name="Worksheet" r:id="rId4" imgW="4476643" imgH="4096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nl-BE" sz="34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1.3.5 Cyclische groep, of niet ?</a:t>
            </a:r>
            <a:endParaRPr lang="nl-BE" sz="3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/>
          </a:p>
          <a:p>
            <a:pPr lvl="0"/>
            <a:r>
              <a:rPr lang="nl-BE" smtClean="0"/>
              <a:t>Voorbeeld groepentabel van niet-cyclische groep:(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5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), a=4, b=0, 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: y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/>
              <a:t> = x</a:t>
            </a:r>
            <a:r>
              <a:rPr lang="nl-BE" smtClean="0">
                <a:solidFill>
                  <a:srgbClr val="FF0000"/>
                </a:solidFill>
              </a:rPr>
              <a:t>³</a:t>
            </a:r>
            <a:r>
              <a:rPr lang="nl-BE" smtClean="0"/>
              <a:t> </a:t>
            </a:r>
            <a:r>
              <a:rPr lang="nl-BE" smtClean="0">
                <a:solidFill>
                  <a:srgbClr val="00FF00"/>
                </a:solidFill>
              </a:rPr>
              <a:t>+</a:t>
            </a:r>
            <a:r>
              <a:rPr lang="nl-BE" smtClean="0"/>
              <a:t> 4x</a:t>
            </a:r>
            <a:r>
              <a:rPr lang="nl-BE" smtClean="0">
                <a:solidFill>
                  <a:srgbClr val="00FF00"/>
                </a:solidFill>
              </a:rPr>
              <a:t> +</a:t>
            </a:r>
            <a:r>
              <a:rPr lang="nl-BE" smtClean="0"/>
              <a:t> 1</a:t>
            </a:r>
          </a:p>
          <a:p>
            <a:endParaRPr lang="nl-BE" smtClean="0"/>
          </a:p>
          <a:p>
            <a:endParaRPr lang="nl-BE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0392" y="2076450"/>
          <a:ext cx="8703217" cy="3358069"/>
        </p:xfrm>
        <a:graphic>
          <a:graphicData uri="http://schemas.openxmlformats.org/presentationml/2006/ole">
            <p:oleObj spid="_x0000_s10242" name="Worksheet" r:id="rId4" imgW="4514732" imgH="17431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1224" y="1563722"/>
            <a:ext cx="2509478" cy="50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1.3.1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Weierstrass vergelijkingen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Men kan een interactie definiëren, hier</a:t>
            </a:r>
            <a:r>
              <a:rPr lang="nl-BE" baseline="6000" smtClean="0">
                <a:sym typeface="Mathematica5Mono"/>
              </a:rPr>
              <a:t> </a:t>
            </a:r>
            <a:r>
              <a:rPr lang="nl-BE" baseline="6000" smtClean="0">
                <a:solidFill>
                  <a:srgbClr val="FF0000"/>
                </a:solidFill>
                <a:sym typeface="Mathematica5Mono"/>
              </a:rPr>
              <a:t></a:t>
            </a:r>
            <a:r>
              <a:rPr lang="nl-BE" smtClean="0">
                <a:latin typeface="Courier New"/>
                <a:cs typeface="Courier New"/>
                <a:sym typeface="Wingdings"/>
              </a:rPr>
              <a:t>,</a:t>
            </a:r>
          </a:p>
          <a:p>
            <a:pPr lvl="0"/>
            <a:r>
              <a:rPr lang="nl-BE" smtClean="0">
                <a:latin typeface="Courier New"/>
                <a:cs typeface="Courier New"/>
                <a:sym typeface="Wingdings"/>
              </a:rPr>
              <a:t>maar meestal + genoteerd,</a:t>
            </a:r>
            <a:r>
              <a:rPr lang="nl-BE" smtClean="0"/>
              <a:t> die van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/>
                <a:ea typeface="Mathematica7Mono"/>
              </a:rPr>
              <a:t>F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</a:t>
            </a:r>
          </a:p>
          <a:p>
            <a:pPr lvl="0"/>
            <a:r>
              <a:rPr lang="nl-BE" smtClean="0"/>
              <a:t>een </a:t>
            </a:r>
            <a:r>
              <a:rPr lang="nl-BE" smtClean="0">
                <a:solidFill>
                  <a:srgbClr val="FF0000"/>
                </a:solidFill>
              </a:rPr>
              <a:t>abelse groep </a:t>
            </a:r>
            <a:r>
              <a:rPr lang="nl-BE" smtClean="0"/>
              <a:t>maakt. Over </a:t>
            </a:r>
            <a:r>
              <a:rPr lang="nl-BE" smtClean="0">
                <a:latin typeface="Mathematica7Mono"/>
                <a:ea typeface="Mathematica7Mono"/>
              </a:rPr>
              <a:t>  </a:t>
            </a:r>
            <a:r>
              <a:rPr lang="nl-BE" smtClean="0"/>
              <a:t>kan</a:t>
            </a:r>
          </a:p>
          <a:p>
            <a:pPr lvl="0"/>
            <a:r>
              <a:rPr lang="nl-BE" smtClean="0"/>
              <a:t>men </a:t>
            </a:r>
            <a:r>
              <a:rPr lang="nl-BE" smtClean="0">
                <a:solidFill>
                  <a:srgbClr val="FF0000"/>
                </a:solidFill>
              </a:rPr>
              <a:t>formules</a:t>
            </a:r>
            <a:r>
              <a:rPr lang="nl-BE" smtClean="0"/>
              <a:t> opstellen voor P</a:t>
            </a:r>
            <a:r>
              <a:rPr lang="nl-BE" baseline="-25000" smtClean="0"/>
              <a:t>3</a:t>
            </a:r>
            <a:r>
              <a:rPr lang="nl-BE" smtClean="0"/>
              <a:t>=P</a:t>
            </a:r>
            <a:r>
              <a:rPr lang="nl-BE" baseline="-25000" smtClean="0"/>
              <a:t>1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P</a:t>
            </a:r>
            <a:r>
              <a:rPr lang="nl-BE" baseline="-25000" smtClean="0"/>
              <a:t>2</a:t>
            </a:r>
            <a:r>
              <a:rPr lang="nl-BE" smtClean="0"/>
              <a:t>,</a:t>
            </a:r>
          </a:p>
          <a:p>
            <a:pPr lvl="0"/>
            <a:r>
              <a:rPr lang="nl-BE" smtClean="0"/>
              <a:t>en 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 </a:t>
            </a:r>
            <a:r>
              <a:rPr lang="nl-BE" smtClean="0">
                <a:solidFill>
                  <a:srgbClr val="FF0000"/>
                </a:solidFill>
              </a:rPr>
              <a:t>meetkundig</a:t>
            </a:r>
            <a:r>
              <a:rPr lang="nl-BE" smtClean="0"/>
              <a:t> interpreteren,</a:t>
            </a:r>
          </a:p>
          <a:p>
            <a:pPr lvl="0"/>
            <a:endParaRPr lang="nl-BE" smtClean="0"/>
          </a:p>
          <a:p>
            <a:pPr lvl="0"/>
            <a:r>
              <a:rPr lang="nl-BE" smtClean="0">
                <a:solidFill>
                  <a:srgbClr val="FF0000"/>
                </a:solidFill>
                <a:sym typeface="Math1Mono"/>
              </a:rPr>
              <a:t></a:t>
            </a:r>
            <a:r>
              <a:rPr lang="nl-BE" smtClean="0">
                <a:sym typeface="Math1Mono"/>
              </a:rPr>
              <a:t> is het </a:t>
            </a:r>
            <a:r>
              <a:rPr lang="nl-BE" smtClean="0">
                <a:solidFill>
                  <a:srgbClr val="FF0000"/>
                </a:solidFill>
                <a:sym typeface="Math1Mono"/>
              </a:rPr>
              <a:t>neutraal element</a:t>
            </a:r>
          </a:p>
          <a:p>
            <a:pPr lvl="0"/>
            <a:endParaRPr lang="nl-BE" smtClean="0">
              <a:sym typeface="Math1Mono"/>
            </a:endParaRPr>
          </a:p>
          <a:p>
            <a:pPr lvl="0"/>
            <a:r>
              <a:rPr lang="nl-BE" smtClean="0">
                <a:sym typeface="Math1Mono"/>
              </a:rPr>
              <a:t>het </a:t>
            </a:r>
            <a:r>
              <a:rPr lang="nl-BE" smtClean="0">
                <a:solidFill>
                  <a:srgbClr val="FF0000"/>
                </a:solidFill>
                <a:sym typeface="Math1Mono"/>
              </a:rPr>
              <a:t>inverse element </a:t>
            </a:r>
            <a:r>
              <a:rPr lang="nl-BE" smtClean="0">
                <a:sym typeface="Math1Mono"/>
              </a:rPr>
              <a:t>van P wordt</a:t>
            </a:r>
          </a:p>
          <a:p>
            <a:pPr lvl="0"/>
            <a:r>
              <a:rPr lang="nl-BE" smtClean="0">
                <a:sym typeface="Math1Mono"/>
              </a:rPr>
              <a:t>-P of P’ genoteerd: </a:t>
            </a:r>
            <a:r>
              <a:rPr lang="nl-BE" smtClean="0"/>
              <a:t>P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>
                <a:solidFill>
                  <a:srgbClr val="FF0000"/>
                </a:solidFill>
              </a:rPr>
              <a:t>P’</a:t>
            </a:r>
            <a:r>
              <a:rPr lang="nl-BE" smtClean="0">
                <a:sym typeface="Math1Mono"/>
              </a:rPr>
              <a:t>=</a:t>
            </a:r>
          </a:p>
          <a:p>
            <a:pPr lvl="0"/>
            <a:endParaRPr lang="nl-BE" smtClean="0">
              <a:sym typeface="Math1Mono"/>
            </a:endParaRPr>
          </a:p>
          <a:p>
            <a:pPr lvl="0"/>
            <a:r>
              <a:rPr lang="nl-BE" smtClean="0">
                <a:sym typeface="Math1Mono"/>
              </a:rPr>
              <a:t>P n keer met zichzelf laten</a:t>
            </a:r>
          </a:p>
          <a:p>
            <a:pPr lvl="0"/>
            <a:r>
              <a:rPr lang="nl-BE" smtClean="0">
                <a:sym typeface="Math1Mono"/>
              </a:rPr>
              <a:t>interageren, wordt meestal </a:t>
            </a:r>
            <a:r>
              <a:rPr lang="nl-BE" smtClean="0">
                <a:solidFill>
                  <a:srgbClr val="FF0000"/>
                </a:solidFill>
                <a:sym typeface="Math1Mono"/>
              </a:rPr>
              <a:t>niet P</a:t>
            </a:r>
            <a:r>
              <a:rPr lang="nl-BE" baseline="30000" smtClean="0">
                <a:solidFill>
                  <a:srgbClr val="FF0000"/>
                </a:solidFill>
                <a:sym typeface="Math1Mono"/>
              </a:rPr>
              <a:t>n</a:t>
            </a:r>
          </a:p>
          <a:p>
            <a:pPr lvl="0"/>
            <a:r>
              <a:rPr lang="nl-BE" smtClean="0">
                <a:sym typeface="Math1Mono"/>
              </a:rPr>
              <a:t>genoteerd, maar </a:t>
            </a:r>
            <a:r>
              <a:rPr lang="nl-BE" smtClean="0">
                <a:solidFill>
                  <a:srgbClr val="FF0000"/>
                </a:solidFill>
                <a:sym typeface="Math1Mono"/>
              </a:rPr>
              <a:t>nP</a:t>
            </a:r>
            <a:r>
              <a:rPr lang="nl-BE" smtClean="0">
                <a:sym typeface="Math1Mono"/>
              </a:rPr>
              <a:t>. Bijvoorbeeld</a:t>
            </a:r>
          </a:p>
          <a:p>
            <a:pPr lvl="0"/>
            <a:r>
              <a:rPr lang="nl-BE" smtClean="0">
                <a:sym typeface="Math1Mono"/>
              </a:rPr>
              <a:t>wordt 2P de </a:t>
            </a:r>
            <a:r>
              <a:rPr lang="nl-BE" i="1" smtClean="0">
                <a:solidFill>
                  <a:srgbClr val="FF0000"/>
                </a:solidFill>
                <a:sym typeface="Math1Mono"/>
              </a:rPr>
              <a:t>verdubbeling</a:t>
            </a:r>
            <a:r>
              <a:rPr lang="nl-BE" smtClean="0">
                <a:sym typeface="Math1Mono"/>
              </a:rPr>
              <a:t> van het             punt P genoemd (</a:t>
            </a:r>
            <a:r>
              <a:rPr lang="nl-BE" smtClean="0"/>
              <a:t>P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P</a:t>
            </a:r>
            <a:r>
              <a:rPr lang="nl-BE" smtClean="0">
                <a:sym typeface="Math1Mono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smtClean="0"/>
              <a:t>1.3.1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Weierstrass vergelijkingen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 over </a:t>
            </a:r>
            <a:r>
              <a:rPr lang="nl-BE" smtClean="0">
                <a:latin typeface="Mathematica7Mono"/>
                <a:ea typeface="Mathematica7Mono"/>
              </a:rPr>
              <a:t></a:t>
            </a:r>
            <a:r>
              <a:rPr lang="nl-BE" sz="24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beschikbare formules voor P</a:t>
            </a:r>
            <a:r>
              <a:rPr lang="nl-BE" sz="2400" b="1" kern="1200" baseline="-250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nl-BE" sz="2400" b="1" kern="1200" baseline="60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  <a:sym typeface="Mathematica5Mono"/>
              </a:rPr>
              <a:t></a:t>
            </a:r>
            <a:r>
              <a:rPr lang="nl-BE" sz="2400" b="1" kern="12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lang="nl-BE" sz="2400" b="1" kern="1200" baseline="-2500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lang="nl-BE" smtClean="0"/>
              <a:t> kan men formeel overdragen om een abelse groep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/>
                <a:ea typeface="Mathematica7Mono"/>
              </a:rPr>
              <a:t>F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 over om het even welk veld (</a:t>
            </a:r>
            <a:r>
              <a:rPr lang="nl-BE" smtClean="0">
                <a:latin typeface="Mathematica7Mono"/>
                <a:ea typeface="Mathematica7Mono"/>
                <a:cs typeface="Courier New"/>
                <a:sym typeface="Mathematica4Mono"/>
              </a:rPr>
              <a:t>F</a:t>
            </a:r>
            <a:r>
              <a:rPr lang="nl-BE" smtClean="0"/>
              <a:t>,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) te construeren. </a:t>
            </a:r>
          </a:p>
          <a:p>
            <a:r>
              <a:rPr lang="nl-BE" smtClean="0"/>
              <a:t>Hier beperken we ons tot </a:t>
            </a:r>
            <a:r>
              <a:rPr lang="nl-BE" smtClean="0">
                <a:solidFill>
                  <a:srgbClr val="FF0000"/>
                </a:solidFill>
              </a:rPr>
              <a:t>elliptische krommen (</a:t>
            </a:r>
            <a:r>
              <a:rPr lang="nl-BE" smtClean="0">
                <a:solidFill>
                  <a:srgbClr val="FF0000"/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rgbClr val="FF0000"/>
                </a:solidFill>
              </a:rPr>
              <a:t>/</a:t>
            </a:r>
            <a:r>
              <a:rPr lang="nl-BE" smtClean="0">
                <a:solidFill>
                  <a:srgbClr val="FF00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FF0000"/>
                </a:solidFill>
              </a:rPr>
              <a:t>p</a:t>
            </a:r>
            <a:r>
              <a:rPr lang="nl-BE" sz="1800" baseline="-18000" smtClean="0">
                <a:solidFill>
                  <a:srgbClr val="FF0000"/>
                </a:solidFill>
              </a:rPr>
              <a:t>n</a:t>
            </a:r>
            <a:r>
              <a:rPr lang="nl-BE" smtClean="0">
                <a:solidFill>
                  <a:srgbClr val="FF0000"/>
                </a:solidFill>
              </a:rPr>
              <a:t>,</a:t>
            </a:r>
            <a:r>
              <a:rPr lang="nl-BE" baseline="6000" smtClean="0">
                <a:solidFill>
                  <a:srgbClr val="FF0000"/>
                </a:solidFill>
                <a:sym typeface="Mathematica5Mono"/>
              </a:rPr>
              <a:t></a:t>
            </a:r>
            <a:r>
              <a:rPr lang="nl-BE" smtClean="0">
                <a:solidFill>
                  <a:srgbClr val="FF0000"/>
                </a:solidFill>
              </a:rPr>
              <a:t>)</a:t>
            </a:r>
            <a:r>
              <a:rPr lang="nl-BE" smtClean="0"/>
              <a:t> over eindige velden (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p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</a:t>
            </a:r>
            <a:r>
              <a:rPr lang="nl-BE" smtClean="0"/>
              <a:t>,</a:t>
            </a:r>
            <a:r>
              <a:rPr lang="nl-BE" smtClean="0">
                <a:sym typeface="Symbol"/>
              </a:rPr>
              <a:t>)</a:t>
            </a:r>
            <a:r>
              <a:rPr lang="nl-BE" smtClean="0"/>
              <a:t>.</a:t>
            </a:r>
          </a:p>
          <a:p>
            <a:r>
              <a:rPr lang="nl-BE" smtClean="0"/>
              <a:t>De Weierstrass vergelijkingen kunnen dan </a:t>
            </a:r>
            <a:r>
              <a:rPr lang="nl-BE" smtClean="0">
                <a:solidFill>
                  <a:srgbClr val="FF0000"/>
                </a:solidFill>
              </a:rPr>
              <a:t>gereduceerd</a:t>
            </a:r>
            <a:r>
              <a:rPr lang="nl-BE" smtClean="0"/>
              <a:t> worden tot 5 eenvoudiger gevallen:</a:t>
            </a:r>
          </a:p>
          <a:p>
            <a:pPr algn="ctr"/>
            <a:r>
              <a:rPr lang="nl-BE" u="sng" smtClean="0">
                <a:solidFill>
                  <a:schemeClr val="bg1">
                    <a:lumMod val="65000"/>
                  </a:schemeClr>
                </a:solidFill>
              </a:rPr>
              <a:t>supersinguliere varianten</a:t>
            </a:r>
          </a:p>
          <a:p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nl-BE" sz="1800" baseline="-1800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nl-BE" baseline="6000" smtClean="0">
                <a:solidFill>
                  <a:schemeClr val="bg1">
                    <a:lumMod val="65000"/>
                  </a:schemeClr>
                </a:solidFill>
                <a:sym typeface="Mathematica5Mono"/>
              </a:rPr>
              <a:t>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: y² + cy = x³ + ax + b</a:t>
            </a:r>
          </a:p>
          <a:p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nl-BE" sz="1800" baseline="-1800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nl-BE" baseline="6000" smtClean="0">
                <a:solidFill>
                  <a:schemeClr val="bg1">
                    <a:lumMod val="65000"/>
                  </a:schemeClr>
                </a:solidFill>
                <a:sym typeface="Mathematica5Mono"/>
              </a:rPr>
              <a:t>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: y² = x³ + ax + b</a:t>
            </a:r>
          </a:p>
          <a:p>
            <a:pPr algn="ctr"/>
            <a:r>
              <a:rPr lang="nl-BE" u="sng" smtClean="0"/>
              <a:t>niet-supersinguliere varianten</a:t>
            </a:r>
          </a:p>
          <a:p>
            <a:pPr lvl="0"/>
            <a:r>
              <a:rPr lang="nl-BE" smtClean="0"/>
              <a:t>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solidFill>
                  <a:srgbClr val="FF00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FF0000"/>
                </a:solidFill>
              </a:rPr>
              <a:t>2</a:t>
            </a:r>
            <a:r>
              <a:rPr lang="nl-BE" sz="1800" baseline="-18000" smtClean="0">
                <a:solidFill>
                  <a:srgbClr val="FF0000"/>
                </a:solidFill>
              </a:rPr>
              <a:t>n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), 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: </a:t>
            </a:r>
            <a:r>
              <a:rPr lang="nl-BE" smtClean="0">
                <a:solidFill>
                  <a:srgbClr val="FF0000"/>
                </a:solidFill>
              </a:rPr>
              <a:t>y² + xy = x³ + </a:t>
            </a:r>
            <a:r>
              <a:rPr lang="nl-BE" smtClean="0">
                <a:solidFill>
                  <a:srgbClr val="00FF00"/>
                </a:solidFill>
              </a:rPr>
              <a:t>a</a:t>
            </a:r>
            <a:r>
              <a:rPr lang="nl-BE" smtClean="0">
                <a:solidFill>
                  <a:srgbClr val="FF0000"/>
                </a:solidFill>
              </a:rPr>
              <a:t>x² +</a:t>
            </a:r>
            <a:r>
              <a:rPr lang="nl-BE" smtClean="0"/>
              <a:t> </a:t>
            </a:r>
            <a:r>
              <a:rPr lang="nl-BE" smtClean="0">
                <a:solidFill>
                  <a:srgbClr val="00FF00"/>
                </a:solidFill>
              </a:rPr>
              <a:t>b</a:t>
            </a:r>
          </a:p>
          <a:p>
            <a:pPr lvl="0"/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nl-BE" sz="1800" baseline="-1800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nl-BE" baseline="6000" smtClean="0">
                <a:solidFill>
                  <a:schemeClr val="bg1">
                    <a:lumMod val="65000"/>
                  </a:schemeClr>
                </a:solidFill>
                <a:sym typeface="Mathematica5Mono"/>
              </a:rPr>
              <a:t>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chemeClr val="bg1">
                    <a:lumMod val="65000"/>
                  </a:schemeClr>
                </a:solidFill>
              </a:rPr>
              <a:t>: y² = x³ + ax² + b</a:t>
            </a:r>
          </a:p>
          <a:p>
            <a:pPr lvl="0" algn="ctr"/>
            <a:r>
              <a:rPr lang="nl-BE" u="sng" smtClean="0"/>
              <a:t>over velden met </a:t>
            </a:r>
            <a:r>
              <a:rPr lang="nl-BE" i="1" u="sng" smtClean="0"/>
              <a:t>characteristiek </a:t>
            </a:r>
            <a:r>
              <a:rPr lang="nl-BE" u="sng" smtClean="0"/>
              <a:t>p ≥ 5</a:t>
            </a:r>
          </a:p>
          <a:p>
            <a:pPr lvl="0"/>
            <a:r>
              <a:rPr lang="nl-BE" smtClean="0"/>
              <a:t>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solidFill>
                  <a:srgbClr val="FF00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FF0000"/>
                </a:solidFill>
              </a:rPr>
              <a:t>p</a:t>
            </a:r>
            <a:r>
              <a:rPr lang="nl-BE" sz="1800" baseline="-18000" smtClean="0">
                <a:solidFill>
                  <a:srgbClr val="FF0000"/>
                </a:solidFill>
              </a:rPr>
              <a:t>n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), 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: </a:t>
            </a:r>
            <a:r>
              <a:rPr lang="nl-BE" smtClean="0">
                <a:solidFill>
                  <a:srgbClr val="FF0000"/>
                </a:solidFill>
              </a:rPr>
              <a:t>y² = x³ +</a:t>
            </a:r>
            <a:r>
              <a:rPr lang="nl-BE" smtClean="0"/>
              <a:t> </a:t>
            </a:r>
            <a:r>
              <a:rPr lang="nl-BE" smtClean="0">
                <a:solidFill>
                  <a:srgbClr val="00FF00"/>
                </a:solidFill>
              </a:rPr>
              <a:t>a</a:t>
            </a:r>
            <a:r>
              <a:rPr lang="nl-BE" smtClean="0">
                <a:solidFill>
                  <a:srgbClr val="FF0000"/>
                </a:solidFill>
              </a:rPr>
              <a:t>x + </a:t>
            </a:r>
            <a:r>
              <a:rPr lang="nl-BE" smtClean="0">
                <a:solidFill>
                  <a:srgbClr val="00FF00"/>
                </a:solidFill>
              </a:rPr>
              <a:t>b</a:t>
            </a:r>
          </a:p>
          <a:p>
            <a:pPr lvl="0"/>
            <a:endParaRPr lang="nl-BE" smtClean="0"/>
          </a:p>
          <a:p>
            <a:r>
              <a:rPr lang="nl-BE" smtClean="0"/>
              <a:t> </a:t>
            </a:r>
          </a:p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1.3.2 Aantal punten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nl-BE" smtClean="0"/>
          </a:p>
          <a:p>
            <a:pPr lvl="0"/>
            <a:r>
              <a:rPr lang="nl-BE" smtClean="0"/>
              <a:t>Het aantal punten </a:t>
            </a:r>
            <a:r>
              <a:rPr lang="nl-BE" smtClean="0">
                <a:solidFill>
                  <a:srgbClr val="FF0000"/>
                </a:solidFill>
              </a:rPr>
              <a:t>#</a:t>
            </a:r>
            <a:r>
              <a:rPr lang="nl-BE" smtClean="0">
                <a:solidFill>
                  <a:srgbClr val="FF0000"/>
                </a:solidFill>
                <a:latin typeface="Mathematica7Mono"/>
                <a:ea typeface="Mathematica7Mono"/>
              </a:rPr>
              <a:t>E</a:t>
            </a:r>
            <a:r>
              <a:rPr lang="nl-BE" smtClean="0"/>
              <a:t> op een elliptische kromme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q=p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 is, behalve van q=p</a:t>
            </a:r>
            <a:r>
              <a:rPr lang="nl-BE" sz="1800" baseline="30000" smtClean="0"/>
              <a:t>n</a:t>
            </a:r>
            <a:r>
              <a:rPr lang="nl-BE" smtClean="0"/>
              <a:t>, </a:t>
            </a:r>
            <a:r>
              <a:rPr lang="nl-BE" smtClean="0">
                <a:solidFill>
                  <a:srgbClr val="FF0000"/>
                </a:solidFill>
              </a:rPr>
              <a:t>afhankelijk van de diverse coëfficienten</a:t>
            </a:r>
            <a:r>
              <a:rPr lang="nl-BE" smtClean="0"/>
              <a:t> (a, b en c).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Bijvoorbeeld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37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):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r>
              <a:rPr lang="nl-BE" smtClean="0"/>
              <a:t>#</a:t>
            </a:r>
            <a:r>
              <a:rPr lang="nl-BE" smtClean="0">
                <a:latin typeface="Mathematica7Mono"/>
                <a:ea typeface="Mathematica7Mono"/>
              </a:rPr>
              <a:t>E </a:t>
            </a:r>
            <a:r>
              <a:rPr lang="nl-BE" smtClean="0"/>
              <a:t>ligt in het </a:t>
            </a:r>
            <a:r>
              <a:rPr lang="nl-BE" smtClean="0">
                <a:solidFill>
                  <a:srgbClr val="FF0000"/>
                </a:solidFill>
              </a:rPr>
              <a:t>Hasse interval</a:t>
            </a:r>
            <a:r>
              <a:rPr lang="nl-BE" smtClean="0"/>
              <a:t>:</a:t>
            </a:r>
          </a:p>
          <a:p>
            <a:pPr lvl="0" algn="ctr"/>
            <a:r>
              <a:rPr lang="nl-BE" smtClean="0"/>
              <a:t>stel </a:t>
            </a:r>
            <a:r>
              <a:rPr lang="el-GR" smtClean="0">
                <a:latin typeface="Courier New"/>
                <a:cs typeface="Courier New"/>
                <a:sym typeface="Mathematica1Mono"/>
              </a:rPr>
              <a:t>ε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 </a:t>
            </a:r>
            <a:r>
              <a:rPr lang="el-GR" smtClean="0">
                <a:latin typeface="Courier New"/>
                <a:cs typeface="Courier New"/>
                <a:sym typeface="Mathematica1Mono"/>
              </a:rPr>
              <a:t>≡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 </a:t>
            </a:r>
            <a:r>
              <a:rPr lang="nl-BE" smtClean="0"/>
              <a:t>(q+1)-#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endParaRPr lang="nl-BE" smtClean="0"/>
          </a:p>
          <a:p>
            <a:pPr lvl="0"/>
            <a:r>
              <a:rPr lang="nl-BE" smtClean="0"/>
              <a:t>dan is |</a:t>
            </a:r>
            <a:r>
              <a:rPr lang="el-GR" smtClean="0">
                <a:latin typeface="Courier New"/>
                <a:cs typeface="Courier New"/>
                <a:sym typeface="Mathematica1Mono"/>
              </a:rPr>
              <a:t>ε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|</a:t>
            </a:r>
            <a:r>
              <a:rPr lang="el-GR" smtClean="0">
                <a:latin typeface="Courier New"/>
                <a:cs typeface="Courier New"/>
                <a:sym typeface="Mathematica1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steeds kleiner of gelijk aan </a:t>
            </a:r>
            <a:r>
              <a:rPr lang="nl-BE" smtClean="0"/>
              <a:t>2</a:t>
            </a:r>
            <a:r>
              <a:rPr lang="nl-BE" smtClean="0">
                <a:sym typeface="Mathematica1Mono"/>
              </a:rPr>
              <a:t></a:t>
            </a:r>
            <a:r>
              <a:rPr lang="nl-BE" smtClean="0"/>
              <a:t>q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Voor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37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 bijvoorbeeld moet |</a:t>
            </a:r>
            <a:r>
              <a:rPr lang="el-GR" smtClean="0">
                <a:latin typeface="Courier New"/>
                <a:cs typeface="Courier New"/>
                <a:sym typeface="Mathematica1Mono"/>
              </a:rPr>
              <a:t>ε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| ≤ 12,</a:t>
            </a:r>
            <a:r>
              <a:rPr lang="nl-BE" smtClean="0"/>
              <a:t> zodat 26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 ≤ </a:t>
            </a:r>
            <a:r>
              <a:rPr lang="nl-BE" smtClean="0"/>
              <a:t>#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 ≤ </a:t>
            </a:r>
            <a:r>
              <a:rPr lang="nl-BE" smtClean="0"/>
              <a:t>50.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4932" y="3057474"/>
          <a:ext cx="8942546" cy="937405"/>
        </p:xfrm>
        <a:graphic>
          <a:graphicData uri="http://schemas.openxmlformats.org/presentationml/2006/ole">
            <p:oleObj spid="_x0000_s1026" name="Worksheet" r:id="rId3" imgW="5724657" imgH="6001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sz="3600" b="1" kern="1200" baseline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1.3.2 Aantal punten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Allerlei stellingen pogen #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 te </a:t>
            </a:r>
            <a:r>
              <a:rPr lang="nl-BE" smtClean="0">
                <a:solidFill>
                  <a:srgbClr val="FF0000"/>
                </a:solidFill>
              </a:rPr>
              <a:t>voorspellen</a:t>
            </a:r>
            <a:r>
              <a:rPr lang="nl-BE" smtClean="0"/>
              <a:t>, zonder expliciete enumeratie van alle punten. Dat laatste is immers in de praktijk enkel haalbaar voor kleine q.</a:t>
            </a:r>
            <a:endParaRPr lang="nl-BE" sz="1200" smtClean="0"/>
          </a:p>
          <a:p>
            <a:pPr lvl="0"/>
            <a:endParaRPr lang="nl-BE" sz="1200" smtClean="0"/>
          </a:p>
          <a:p>
            <a:pPr lvl="0"/>
            <a:r>
              <a:rPr lang="nl-BE" smtClean="0"/>
              <a:t>Interessant voorbeeld: eens </a:t>
            </a:r>
            <a:r>
              <a:rPr lang="nl-BE" smtClean="0">
                <a:solidFill>
                  <a:srgbClr val="00FF00"/>
                </a:solidFill>
              </a:rPr>
              <a:t>#(</a:t>
            </a:r>
            <a:r>
              <a:rPr lang="nl-BE" smtClean="0">
                <a:solidFill>
                  <a:srgbClr val="00FF00"/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rgbClr val="00FF00"/>
                </a:solidFill>
              </a:rPr>
              <a:t>/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00FF00"/>
                </a:solidFill>
              </a:rPr>
              <a:t>p</a:t>
            </a:r>
            <a:r>
              <a:rPr lang="nl-BE" smtClean="0">
                <a:solidFill>
                  <a:srgbClr val="00FF00"/>
                </a:solidFill>
              </a:rPr>
              <a:t>,</a:t>
            </a:r>
            <a:r>
              <a:rPr lang="nl-BE" baseline="6000" smtClean="0">
                <a:solidFill>
                  <a:srgbClr val="00FF00"/>
                </a:solidFill>
                <a:sym typeface="Mathematica5Mono"/>
              </a:rPr>
              <a:t></a:t>
            </a:r>
            <a:r>
              <a:rPr lang="nl-BE" smtClean="0">
                <a:solidFill>
                  <a:srgbClr val="00FF00"/>
                </a:solidFill>
              </a:rPr>
              <a:t>) </a:t>
            </a:r>
            <a:r>
              <a:rPr lang="nl-BE" smtClean="0"/>
              <a:t>gekend, kan men eenvoudig </a:t>
            </a:r>
            <a:r>
              <a:rPr lang="nl-BE" smtClean="0">
                <a:solidFill>
                  <a:srgbClr val="FF0000"/>
                </a:solidFill>
              </a:rPr>
              <a:t>#(</a:t>
            </a:r>
            <a:r>
              <a:rPr lang="nl-BE" smtClean="0">
                <a:solidFill>
                  <a:srgbClr val="FF0000"/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rgbClr val="FF0000"/>
                </a:solidFill>
              </a:rPr>
              <a:t>/</a:t>
            </a:r>
            <a:r>
              <a:rPr lang="nl-BE" smtClean="0">
                <a:solidFill>
                  <a:srgbClr val="FF00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FF0000"/>
                </a:solidFill>
              </a:rPr>
              <a:t>p</a:t>
            </a:r>
            <a:r>
              <a:rPr lang="nl-BE" sz="1800" baseline="-18000" smtClean="0">
                <a:solidFill>
                  <a:srgbClr val="FF0000"/>
                </a:solidFill>
              </a:rPr>
              <a:t>n</a:t>
            </a:r>
            <a:r>
              <a:rPr lang="nl-BE" smtClean="0">
                <a:solidFill>
                  <a:srgbClr val="FF0000"/>
                </a:solidFill>
              </a:rPr>
              <a:t>,</a:t>
            </a:r>
            <a:r>
              <a:rPr lang="nl-BE" baseline="6000" smtClean="0">
                <a:solidFill>
                  <a:srgbClr val="FF0000"/>
                </a:solidFill>
                <a:sym typeface="Mathematica5Mono"/>
              </a:rPr>
              <a:t></a:t>
            </a:r>
            <a:r>
              <a:rPr lang="nl-BE" smtClean="0">
                <a:solidFill>
                  <a:srgbClr val="FF0000"/>
                </a:solidFill>
              </a:rPr>
              <a:t>) </a:t>
            </a:r>
            <a:r>
              <a:rPr lang="nl-BE" smtClean="0">
                <a:sym typeface="Mathematica1Mono"/>
              </a:rPr>
              <a:t></a:t>
            </a:r>
            <a:r>
              <a:rPr lang="nl-BE" smtClean="0"/>
              <a:t>n berekenen, </a:t>
            </a:r>
            <a:r>
              <a:rPr lang="nl-BE" u="sng" smtClean="0"/>
              <a:t>voor dezelfde set van coëfficienten</a:t>
            </a:r>
            <a:r>
              <a:rPr lang="nl-BE" smtClean="0"/>
              <a:t>, met behulp van een recursievergelijking voor #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:</a:t>
            </a:r>
          </a:p>
          <a:p>
            <a:pPr lvl="0"/>
            <a:r>
              <a:rPr lang="nl-BE" smtClean="0"/>
              <a:t>stel </a:t>
            </a:r>
            <a:r>
              <a:rPr lang="el-GR" smtClean="0">
                <a:solidFill>
                  <a:srgbClr val="00FF00"/>
                </a:solidFill>
                <a:latin typeface="Courier New"/>
                <a:cs typeface="Courier New"/>
                <a:sym typeface="Mathematica1Mono"/>
              </a:rPr>
              <a:t>ε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1Mono"/>
              </a:rPr>
              <a:t> = </a:t>
            </a:r>
            <a:r>
              <a:rPr lang="nl-BE" smtClean="0">
                <a:solidFill>
                  <a:srgbClr val="00FF00"/>
                </a:solidFill>
              </a:rPr>
              <a:t>(p+1)-#(</a:t>
            </a:r>
            <a:r>
              <a:rPr lang="nl-BE" smtClean="0">
                <a:solidFill>
                  <a:srgbClr val="00FF00"/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rgbClr val="00FF00"/>
                </a:solidFill>
              </a:rPr>
              <a:t>/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00FF00"/>
                </a:solidFill>
              </a:rPr>
              <a:t>p</a:t>
            </a:r>
            <a:r>
              <a:rPr lang="nl-BE" smtClean="0">
                <a:solidFill>
                  <a:srgbClr val="00FF00"/>
                </a:solidFill>
              </a:rPr>
              <a:t>,</a:t>
            </a:r>
            <a:r>
              <a:rPr lang="nl-BE" baseline="6000" smtClean="0">
                <a:solidFill>
                  <a:srgbClr val="00FF00"/>
                </a:solidFill>
                <a:sym typeface="Mathematica5Mono"/>
              </a:rPr>
              <a:t></a:t>
            </a:r>
            <a:r>
              <a:rPr lang="nl-BE" smtClean="0">
                <a:solidFill>
                  <a:srgbClr val="00FF00"/>
                </a:solidFill>
              </a:rPr>
              <a:t>) </a:t>
            </a:r>
            <a:r>
              <a:rPr lang="nl-BE" smtClean="0"/>
              <a:t>en (formeel) </a:t>
            </a:r>
            <a:r>
              <a:rPr lang="el-GR" smtClean="0">
                <a:solidFill>
                  <a:srgbClr val="00FF00"/>
                </a:solidFill>
                <a:latin typeface="Courier New"/>
                <a:cs typeface="Courier New"/>
                <a:sym typeface="Mathematica1Mono"/>
              </a:rPr>
              <a:t>ε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1Mono"/>
              </a:rPr>
              <a:t>0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1Mono"/>
              </a:rPr>
              <a:t> = </a:t>
            </a:r>
            <a:r>
              <a:rPr lang="nl-BE" smtClean="0">
                <a:solidFill>
                  <a:srgbClr val="00FF00"/>
                </a:solidFill>
              </a:rPr>
              <a:t>2</a:t>
            </a:r>
            <a:r>
              <a:rPr lang="nl-BE" smtClean="0"/>
              <a:t>,</a:t>
            </a:r>
          </a:p>
          <a:p>
            <a:pPr lvl="0"/>
            <a:r>
              <a:rPr lang="nl-BE" smtClean="0"/>
              <a:t> dan </a:t>
            </a:r>
            <a:r>
              <a:rPr lang="el-GR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ε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n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 = </a:t>
            </a:r>
            <a:r>
              <a:rPr lang="el-GR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ε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1</a:t>
            </a:r>
            <a:r>
              <a:rPr lang="el-GR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ε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n-1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 – p</a:t>
            </a:r>
            <a:r>
              <a:rPr lang="el-GR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ε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1Mono"/>
              </a:rPr>
              <a:t>n-2</a:t>
            </a:r>
            <a:endParaRPr lang="nl-BE" sz="1200" baseline="-25000" smtClean="0">
              <a:solidFill>
                <a:srgbClr val="FF0000"/>
              </a:solidFill>
              <a:latin typeface="Courier New"/>
              <a:cs typeface="Courier New"/>
              <a:sym typeface="Mathematica1Mono"/>
            </a:endParaRPr>
          </a:p>
          <a:p>
            <a:pPr lvl="0" algn="ctr"/>
            <a:r>
              <a:rPr lang="nl-BE" sz="1200" smtClean="0">
                <a:latin typeface="Courier New"/>
                <a:cs typeface="Courier New"/>
                <a:sym typeface="Mathematica1Mono"/>
              </a:rPr>
              <a:t> </a:t>
            </a:r>
            <a:endParaRPr lang="nl-BE" sz="1200" smtClean="0"/>
          </a:p>
          <a:p>
            <a:r>
              <a:rPr lang="nl-BE" smtClean="0"/>
              <a:t>Toegepast op niet-supersinguliere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2</a:t>
            </a:r>
            <a:r>
              <a:rPr lang="nl-BE" sz="1800" baseline="-18000" smtClean="0"/>
              <a:t>n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 met a=0 en b=1, </a:t>
            </a:r>
            <a:r>
              <a:rPr lang="nl-BE" smtClean="0">
                <a:solidFill>
                  <a:srgbClr val="00FF00"/>
                </a:solidFill>
              </a:rPr>
              <a:t>(</a:t>
            </a:r>
            <a:r>
              <a:rPr lang="nl-BE" smtClean="0">
                <a:solidFill>
                  <a:srgbClr val="00FF00"/>
                </a:solidFill>
                <a:latin typeface="Mathematica7Mono"/>
                <a:ea typeface="Mathematica7Mono"/>
              </a:rPr>
              <a:t>E</a:t>
            </a:r>
            <a:r>
              <a:rPr lang="nl-BE" smtClean="0">
                <a:solidFill>
                  <a:srgbClr val="00FF00"/>
                </a:solidFill>
              </a:rPr>
              <a:t>/</a:t>
            </a:r>
            <a:r>
              <a:rPr lang="nl-BE" smtClean="0">
                <a:solidFill>
                  <a:srgbClr val="00FF00"/>
                </a:solidFill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>
                <a:solidFill>
                  <a:srgbClr val="00FF00"/>
                </a:solidFill>
              </a:rPr>
              <a:t>2</a:t>
            </a:r>
            <a:r>
              <a:rPr lang="nl-BE" smtClean="0">
                <a:solidFill>
                  <a:srgbClr val="00FF00"/>
                </a:solidFill>
              </a:rPr>
              <a:t>,</a:t>
            </a:r>
            <a:r>
              <a:rPr lang="nl-BE" baseline="6000" smtClean="0">
                <a:solidFill>
                  <a:srgbClr val="00FF00"/>
                </a:solidFill>
                <a:sym typeface="Mathematica5Mono"/>
              </a:rPr>
              <a:t></a:t>
            </a:r>
            <a:r>
              <a:rPr lang="nl-BE" smtClean="0">
                <a:solidFill>
                  <a:srgbClr val="00FF00"/>
                </a:solidFill>
              </a:rPr>
              <a:t>)={(1,0),(0,1),(1,1),</a:t>
            </a:r>
            <a:r>
              <a:rPr lang="nl-BE" smtClean="0">
                <a:solidFill>
                  <a:srgbClr val="00FF00"/>
                </a:solidFill>
                <a:sym typeface="Math1Mono"/>
              </a:rPr>
              <a:t></a:t>
            </a:r>
            <a:r>
              <a:rPr lang="nl-BE" smtClean="0">
                <a:solidFill>
                  <a:srgbClr val="00FF00"/>
                </a:solidFill>
              </a:rPr>
              <a:t>}</a:t>
            </a:r>
            <a:r>
              <a:rPr lang="nl-BE" smtClean="0"/>
              <a:t>: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043" y="5620663"/>
          <a:ext cx="9120187" cy="938212"/>
        </p:xfrm>
        <a:graphic>
          <a:graphicData uri="http://schemas.openxmlformats.org/presentationml/2006/ole">
            <p:oleObj spid="_x0000_s2050" name="Worksheet" r:id="rId3" imgW="5838923" imgH="6001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sz="2900" smtClean="0">
                <a:latin typeface="Courier New"/>
                <a:cs typeface="Courier New"/>
                <a:sym typeface="Mathematica3Mono"/>
              </a:rPr>
              <a:t>1.3.3 Krommen over characteristiek(</a:t>
            </a:r>
            <a:r>
              <a:rPr lang="nl-BE" sz="2900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sz="2900" smtClean="0">
                <a:latin typeface="Courier New"/>
                <a:cs typeface="Courier New"/>
                <a:sym typeface="Mathematica3Mono"/>
              </a:rPr>
              <a:t>)</a:t>
            </a:r>
            <a:r>
              <a:rPr lang="nl-BE" sz="2800" smtClean="0">
                <a:latin typeface="Courier New"/>
                <a:cs typeface="Courier New"/>
                <a:sym typeface="Mathematica3Mono"/>
              </a:rPr>
              <a:t>≥5</a:t>
            </a:r>
            <a:endParaRPr lang="nl-BE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: y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/>
              <a:t> = x</a:t>
            </a:r>
            <a:r>
              <a:rPr lang="nl-BE" smtClean="0">
                <a:solidFill>
                  <a:srgbClr val="FF0000"/>
                </a:solidFill>
              </a:rPr>
              <a:t>³</a:t>
            </a:r>
            <a:r>
              <a:rPr lang="nl-BE" smtClean="0"/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a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x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/>
              <a:t> b</a:t>
            </a: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r>
              <a:rPr lang="nl-BE" smtClean="0"/>
              <a:t>(x,y) en (x,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z="400" smtClean="0">
                <a:sym typeface="Mathematica3Mono"/>
              </a:rPr>
              <a:t> </a:t>
            </a:r>
            <a:r>
              <a:rPr lang="nl-BE" smtClean="0"/>
              <a:t>y) zijn inversen van elkaar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2P=</a:t>
            </a:r>
            <a:r>
              <a:rPr lang="nl-BE" smtClean="0">
                <a:sym typeface="Math1Mono"/>
              </a:rPr>
              <a:t></a:t>
            </a:r>
            <a:r>
              <a:rPr lang="nl-BE" smtClean="0"/>
              <a:t> indien P=P’</a:t>
            </a:r>
          </a:p>
          <a:p>
            <a:pPr lvl="0"/>
            <a:r>
              <a:rPr lang="nl-BE" smtClean="0"/>
              <a:t>verdubbeling van punten P(x,y), indien P≠P’ ?</a:t>
            </a:r>
          </a:p>
          <a:p>
            <a:pPr lvl="0"/>
            <a:r>
              <a:rPr lang="nl-BE" smtClean="0"/>
              <a:t>stel z = (3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x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000" smtClean="0">
                <a:solidFill>
                  <a:srgbClr val="00FF00"/>
                </a:solidFill>
                <a:latin typeface="Mathematica7Mono"/>
                <a:ea typeface="Mathematica7Mono"/>
                <a:cs typeface="Courier New"/>
                <a:sym typeface="Symbol"/>
              </a:rPr>
              <a:t>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/>
              <a:t>a)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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/>
              <a:t>(2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y)</a:t>
            </a:r>
          </a:p>
          <a:p>
            <a:pPr lvl="0"/>
            <a:r>
              <a:rPr lang="nl-BE" smtClean="0"/>
              <a:t>dan 2P </a:t>
            </a:r>
            <a:r>
              <a:rPr lang="el-GR" smtClean="0">
                <a:latin typeface="Courier New"/>
                <a:cs typeface="Courier New"/>
                <a:sym typeface="Mathematica1Mono"/>
              </a:rPr>
              <a:t>≡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 (x”,y”)</a:t>
            </a:r>
            <a:endParaRPr lang="nl-BE" smtClean="0"/>
          </a:p>
          <a:p>
            <a:pPr lvl="0"/>
            <a:r>
              <a:rPr lang="nl-BE" smtClean="0"/>
              <a:t>met x” = z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>
                <a:sym typeface="Mathematica3Mono"/>
              </a:rPr>
              <a:t> 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mtClean="0"/>
              <a:t> 2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x </a:t>
            </a:r>
          </a:p>
          <a:p>
            <a:r>
              <a:rPr lang="nl-BE" smtClean="0"/>
              <a:t> en y” = z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mtClean="0"/>
              <a:t>(x</a:t>
            </a:r>
            <a:r>
              <a:rPr lang="nl-BE" sz="800" smtClean="0">
                <a:sym typeface="Mathematica3Mono"/>
              </a:rPr>
              <a:t> 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z="800" smtClean="0">
                <a:sym typeface="Mathematica3Mono"/>
              </a:rPr>
              <a:t> </a:t>
            </a:r>
            <a:r>
              <a:rPr lang="nl-BE" smtClean="0"/>
              <a:t>x”) 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mtClean="0"/>
              <a:t> y </a:t>
            </a:r>
          </a:p>
          <a:p>
            <a:pPr lvl="0"/>
            <a:endParaRPr lang="nl-BE" smtClean="0"/>
          </a:p>
          <a:p>
            <a:pPr lvl="0"/>
            <a:r>
              <a:rPr lang="nl-BE" smtClean="0"/>
              <a:t>berekening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(x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,y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) =</a:t>
            </a:r>
            <a:r>
              <a:rPr lang="nl-BE" smtClean="0"/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(x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,y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)</a:t>
            </a:r>
            <a:r>
              <a:rPr lang="nl-BE" smtClean="0"/>
              <a:t> </a:t>
            </a:r>
            <a:r>
              <a:rPr lang="nl-BE" baseline="6000" smtClean="0">
                <a:sym typeface="Mathematica5Mono"/>
              </a:rPr>
              <a:t>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(x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,y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)</a:t>
            </a:r>
            <a:r>
              <a:rPr lang="nl-BE" smtClean="0"/>
              <a:t> ?</a:t>
            </a:r>
          </a:p>
          <a:p>
            <a:pPr lvl="0"/>
            <a:r>
              <a:rPr lang="nl-BE" smtClean="0"/>
              <a:t>stel</a:t>
            </a:r>
            <a:r>
              <a:rPr lang="nl-BE" sz="1600" smtClean="0"/>
              <a:t> </a:t>
            </a:r>
            <a:r>
              <a:rPr lang="nl-BE" smtClean="0"/>
              <a:t>z = (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/>
              <a:t>)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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/>
              <a:t>(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/>
              <a:t>)</a:t>
            </a:r>
          </a:p>
          <a:p>
            <a:pPr lvl="0"/>
            <a:r>
              <a:rPr lang="nl-BE" smtClean="0"/>
              <a:t>dan 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/>
              <a:t> = z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2</a:t>
            </a:r>
            <a:endParaRPr lang="nl-BE" smtClean="0"/>
          </a:p>
          <a:p>
            <a:r>
              <a:rPr lang="nl-BE" smtClean="0"/>
              <a:t> en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/>
              <a:t> = z</a:t>
            </a:r>
            <a:r>
              <a:rPr lang="nl-BE" sz="800" smtClean="0">
                <a:sym typeface="Mathematica3Mono"/>
              </a:rPr>
              <a:t> </a:t>
            </a:r>
            <a:r>
              <a:rPr lang="nl-BE" sz="2000" smtClean="0">
                <a:solidFill>
                  <a:srgbClr val="FF0000"/>
                </a:solidFill>
                <a:latin typeface="Mathematica7Mono"/>
                <a:ea typeface="Mathematica7Mono"/>
                <a:cs typeface="Courier New"/>
                <a:sym typeface="Symbol"/>
              </a:rPr>
              <a:t></a:t>
            </a:r>
            <a:r>
              <a:rPr lang="nl-BE" sz="800" smtClean="0">
                <a:sym typeface="Mathematica3Mono"/>
              </a:rPr>
              <a:t> </a:t>
            </a:r>
            <a:r>
              <a:rPr lang="nl-BE" smtClean="0"/>
              <a:t>(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x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3</a:t>
            </a:r>
            <a:r>
              <a:rPr lang="nl-BE" smtClean="0"/>
              <a:t>)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z="2300" smtClean="0">
                <a:solidFill>
                  <a:srgbClr val="00FF00"/>
                </a:solidFill>
                <a:sym typeface="Mathematica3Mono"/>
              </a:rPr>
              <a:t></a:t>
            </a:r>
            <a:r>
              <a:rPr lang="nl-BE" smtClean="0">
                <a:latin typeface="Mathematica7Mono"/>
                <a:ea typeface="Mathematica7Mono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1Mono"/>
              </a:rPr>
              <a:t>y</a:t>
            </a:r>
            <a:r>
              <a:rPr lang="nl-BE" baseline="-25000" smtClean="0">
                <a:latin typeface="Courier New"/>
                <a:cs typeface="Courier New"/>
                <a:sym typeface="Mathematica1Mono"/>
              </a:rPr>
              <a:t>1</a:t>
            </a:r>
            <a:endParaRPr lang="nl-BE" smtClean="0"/>
          </a:p>
          <a:p>
            <a:pPr lvl="0"/>
            <a:endParaRPr lang="nl-BE" baseline="30000" smtClean="0"/>
          </a:p>
          <a:p>
            <a:pPr lvl="0"/>
            <a:endParaRPr lang="nl-BE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sz="2900" smtClean="0">
                <a:latin typeface="Courier New"/>
                <a:cs typeface="Courier New"/>
                <a:sym typeface="Mathematica3Mono"/>
              </a:rPr>
              <a:t>1.3.3 Krommen over characteristiek(</a:t>
            </a:r>
            <a:r>
              <a:rPr lang="nl-BE" sz="2900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sz="2900" smtClean="0">
                <a:latin typeface="Courier New"/>
                <a:cs typeface="Courier New"/>
                <a:sym typeface="Mathematica3Mono"/>
              </a:rPr>
              <a:t>)</a:t>
            </a:r>
            <a:r>
              <a:rPr lang="nl-BE" sz="2800" smtClean="0">
                <a:latin typeface="Courier New"/>
                <a:cs typeface="Courier New"/>
                <a:sym typeface="Mathematica3Mono"/>
              </a:rPr>
              <a:t>≥5</a:t>
            </a:r>
            <a:endParaRPr lang="nl-BE" sz="2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concreet voorbeeld: (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/</a:t>
            </a:r>
            <a:r>
              <a:rPr lang="nl-BE" smtClean="0">
                <a:latin typeface="Mathematica7Mono" pitchFamily="2" charset="0"/>
                <a:ea typeface="Mathematica7Mono" pitchFamily="2" charset="0"/>
              </a:rPr>
              <a:t>F</a:t>
            </a:r>
            <a:r>
              <a:rPr lang="nl-BE" baseline="-25000" smtClean="0"/>
              <a:t>5</a:t>
            </a:r>
            <a:r>
              <a:rPr lang="nl-BE" smtClean="0"/>
              <a:t>,</a:t>
            </a:r>
            <a:r>
              <a:rPr lang="nl-BE" baseline="6000" smtClean="0">
                <a:sym typeface="Mathematica5Mono"/>
              </a:rPr>
              <a:t></a:t>
            </a:r>
            <a:r>
              <a:rPr lang="nl-BE" smtClean="0"/>
              <a:t>), a=4, b=1</a:t>
            </a:r>
          </a:p>
          <a:p>
            <a:pPr lvl="0"/>
            <a:r>
              <a:rPr lang="nl-BE" smtClean="0"/>
              <a:t>n=1 </a:t>
            </a:r>
            <a:r>
              <a:rPr lang="nl-BE" smtClean="0">
                <a:sym typeface="Symbol"/>
              </a:rPr>
              <a:t>  </a:t>
            </a:r>
            <a:r>
              <a:rPr lang="nl-BE" smtClean="0"/>
              <a:t>alle veldbewerkingen mogen vervangen worden door elementaire bewerkingen modulo 5</a:t>
            </a:r>
            <a:r>
              <a:rPr lang="nl-BE" smtClean="0">
                <a:solidFill>
                  <a:srgbClr val="00FF00"/>
                </a:solidFill>
              </a:rPr>
              <a:t> </a:t>
            </a:r>
            <a:endParaRPr lang="nl-BE" smtClean="0"/>
          </a:p>
          <a:p>
            <a:pPr lvl="0"/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nl-BE" smtClean="0"/>
              <a:t>: y</a:t>
            </a:r>
            <a:r>
              <a:rPr lang="nl-BE" smtClean="0">
                <a:solidFill>
                  <a:srgbClr val="FF0000"/>
                </a:solidFill>
              </a:rPr>
              <a:t>²</a:t>
            </a:r>
            <a:r>
              <a:rPr lang="nl-BE" smtClean="0"/>
              <a:t> = x</a:t>
            </a:r>
            <a:r>
              <a:rPr lang="nl-BE" smtClean="0">
                <a:solidFill>
                  <a:srgbClr val="FF0000"/>
                </a:solidFill>
              </a:rPr>
              <a:t>³</a:t>
            </a:r>
            <a:r>
              <a:rPr lang="nl-BE" smtClean="0"/>
              <a:t> </a:t>
            </a:r>
            <a:r>
              <a:rPr lang="nl-BE" smtClean="0">
                <a:solidFill>
                  <a:srgbClr val="00FF00"/>
                </a:solidFill>
              </a:rPr>
              <a:t>+</a:t>
            </a:r>
            <a:r>
              <a:rPr lang="nl-BE" smtClean="0"/>
              <a:t> 4x</a:t>
            </a:r>
            <a:r>
              <a:rPr lang="nl-BE" smtClean="0">
                <a:solidFill>
                  <a:srgbClr val="00FF00"/>
                </a:solidFill>
              </a:rPr>
              <a:t> +</a:t>
            </a:r>
            <a:r>
              <a:rPr lang="nl-BE" smtClean="0"/>
              <a:t> 1</a:t>
            </a: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r>
              <a:rPr lang="nl-BE" smtClean="0">
                <a:solidFill>
                  <a:srgbClr val="FF0000"/>
                </a:solidFill>
              </a:rPr>
              <a:t>punten van </a:t>
            </a:r>
            <a:r>
              <a:rPr lang="nl-BE" smtClean="0">
                <a:solidFill>
                  <a:srgbClr val="FF0000"/>
                </a:solidFill>
                <a:latin typeface="Mathematica7Mono"/>
                <a:ea typeface="Mathematica7Mono"/>
              </a:rPr>
              <a:t>E</a:t>
            </a:r>
            <a:r>
              <a:rPr lang="nl-BE" smtClean="0"/>
              <a:t>, en wederzijds inversen ?</a:t>
            </a: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 smtClean="0">
              <a:solidFill>
                <a:srgbClr val="00FF00"/>
              </a:solidFill>
            </a:endParaRPr>
          </a:p>
          <a:p>
            <a:pPr lvl="0"/>
            <a:r>
              <a:rPr lang="nl-BE" smtClean="0">
                <a:sym typeface="Symbol"/>
              </a:rPr>
              <a:t></a:t>
            </a:r>
            <a:r>
              <a:rPr lang="es-ES" smtClean="0">
                <a:sym typeface="Symbol"/>
              </a:rPr>
              <a:t>	</a:t>
            </a:r>
            <a:r>
              <a:rPr lang="nl-BE" smtClean="0"/>
              <a:t>#</a:t>
            </a:r>
            <a:r>
              <a:rPr lang="nl-BE" smtClean="0">
                <a:latin typeface="Mathematica7Mono"/>
                <a:ea typeface="Mathematica7Mono"/>
              </a:rPr>
              <a:t>E</a:t>
            </a:r>
            <a:r>
              <a:rPr lang="es-ES" smtClean="0">
                <a:sym typeface="Symbol"/>
              </a:rPr>
              <a:t>=8</a:t>
            </a:r>
          </a:p>
          <a:p>
            <a:pPr lvl="0"/>
            <a:r>
              <a:rPr lang="es-ES" smtClean="0">
                <a:sym typeface="Symbol"/>
              </a:rPr>
              <a:t>	A(4,1) en A'(4,4)</a:t>
            </a:r>
          </a:p>
          <a:p>
            <a:pPr lvl="0"/>
            <a:r>
              <a:rPr lang="es-ES" smtClean="0">
                <a:sym typeface="Symbol"/>
              </a:rPr>
              <a:t>	B(1,1) en B'(1,4)</a:t>
            </a:r>
          </a:p>
          <a:p>
            <a:pPr lvl="0"/>
            <a:r>
              <a:rPr lang="es-ES" smtClean="0">
                <a:sym typeface="Symbol"/>
              </a:rPr>
              <a:t>	C(0,4) en C'(0,1)</a:t>
            </a:r>
          </a:p>
          <a:p>
            <a:pPr lvl="0"/>
            <a:r>
              <a:rPr lang="es-ES" smtClean="0">
                <a:sym typeface="Symbol"/>
              </a:rPr>
              <a:t>	O(3,0)</a:t>
            </a:r>
            <a:r>
              <a:rPr lang="el-GR" smtClean="0">
                <a:latin typeface="Courier New"/>
                <a:cs typeface="Courier New"/>
                <a:sym typeface="Mathematica1Mono"/>
              </a:rPr>
              <a:t>≡</a:t>
            </a:r>
            <a:r>
              <a:rPr lang="es-ES" smtClean="0">
                <a:sym typeface="Symbol"/>
              </a:rPr>
              <a:t>O’</a:t>
            </a:r>
            <a:r>
              <a:rPr lang="nl-BE" smtClean="0">
                <a:sym typeface="Symbol"/>
              </a:rPr>
              <a:t> </a:t>
            </a:r>
            <a:r>
              <a:rPr lang="es-ES" smtClean="0">
                <a:sym typeface="Symbol"/>
              </a:rPr>
              <a:t> O</a:t>
            </a:r>
            <a:r>
              <a:rPr lang="nl-BE" baseline="6000" smtClean="0">
                <a:sym typeface="Mathematica5Mono"/>
              </a:rPr>
              <a:t>  </a:t>
            </a:r>
            <a:r>
              <a:rPr lang="es-ES" smtClean="0">
                <a:sym typeface="Symbol"/>
              </a:rPr>
              <a:t>O’=</a:t>
            </a:r>
            <a:r>
              <a:rPr lang="es-ES" sz="1200" smtClean="0">
                <a:sym typeface="Symbol"/>
              </a:rPr>
              <a:t> </a:t>
            </a:r>
            <a:r>
              <a:rPr lang="nl-BE" smtClean="0">
                <a:sym typeface="Math1Mono"/>
              </a:rPr>
              <a:t></a:t>
            </a:r>
            <a:r>
              <a:rPr lang="nl-BE" smtClean="0">
                <a:sym typeface="Symbol"/>
              </a:rPr>
              <a:t> </a:t>
            </a:r>
            <a:endParaRPr lang="nl-BE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67218" y="3071685"/>
          <a:ext cx="7054850" cy="1520825"/>
        </p:xfrm>
        <a:graphic>
          <a:graphicData uri="http://schemas.openxmlformats.org/presentationml/2006/ole">
            <p:oleObj spid="_x0000_s3074" name="Worksheet" r:id="rId3" imgW="3667055" imgH="790643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900" smtClean="0">
                <a:latin typeface="Courier New"/>
                <a:cs typeface="Courier New"/>
                <a:sym typeface="Mathematica3Mono"/>
              </a:rPr>
              <a:t>1.3.3 Krommen over characteristiek(</a:t>
            </a:r>
            <a:r>
              <a:rPr lang="nl-BE" sz="2900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sz="2900" smtClean="0">
                <a:latin typeface="Courier New"/>
                <a:cs typeface="Courier New"/>
                <a:sym typeface="Mathematica3Mono"/>
              </a:rPr>
              <a:t>)</a:t>
            </a:r>
            <a:r>
              <a:rPr lang="nl-BE" sz="2800" smtClean="0">
                <a:latin typeface="Courier New"/>
                <a:cs typeface="Courier New"/>
                <a:sym typeface="Mathematica3Mono"/>
              </a:rPr>
              <a:t>≥5</a:t>
            </a:r>
            <a:endParaRPr lang="nl-BE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berekening </a:t>
            </a:r>
            <a:r>
              <a:rPr lang="nl-BE" smtClean="0">
                <a:solidFill>
                  <a:srgbClr val="FF0000"/>
                </a:solidFill>
              </a:rPr>
              <a:t>verdubbelingen</a:t>
            </a:r>
            <a:r>
              <a:rPr lang="nl-BE" smtClean="0"/>
              <a:t> 2P (P≠O)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r>
              <a:rPr lang="nl-BE" smtClean="0">
                <a:sym typeface="Symbol"/>
              </a:rPr>
              <a:t>	partiëel </a:t>
            </a:r>
          </a:p>
          <a:p>
            <a:pPr lvl="0"/>
            <a:r>
              <a:rPr lang="nl-BE" smtClean="0">
                <a:sym typeface="Symbol"/>
              </a:rPr>
              <a:t>  ingevulde </a:t>
            </a:r>
          </a:p>
          <a:p>
            <a:pPr lvl="0"/>
            <a:r>
              <a:rPr lang="nl-BE" smtClean="0">
                <a:sym typeface="Symbol"/>
              </a:rPr>
              <a:t>groepstabel</a:t>
            </a:r>
            <a:endParaRPr lang="nl-BE" smtClean="0"/>
          </a:p>
          <a:p>
            <a:pPr lvl="0"/>
            <a:endParaRPr lang="nl-BE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62608" y="1228467"/>
          <a:ext cx="7418785" cy="1877197"/>
        </p:xfrm>
        <a:graphic>
          <a:graphicData uri="http://schemas.openxmlformats.org/presentationml/2006/ole">
            <p:oleObj spid="_x0000_s4098" name="Worksheet" r:id="rId3" imgW="5495855" imgH="1390785" progId="Excel.Sheet.8">
              <p:embed/>
            </p:oleObj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638425" y="3317875"/>
          <a:ext cx="4362450" cy="3413125"/>
        </p:xfrm>
        <a:graphic>
          <a:graphicData uri="http://schemas.openxmlformats.org/presentationml/2006/ole">
            <p:oleObj spid="_x0000_s4099" name="Worksheet" r:id="rId4" imgW="2228867" imgH="174314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900" smtClean="0">
                <a:latin typeface="Courier New"/>
                <a:cs typeface="Courier New"/>
                <a:sym typeface="Mathematica3Mono"/>
              </a:rPr>
              <a:t>1.3.3 Krommen over characteristiek(</a:t>
            </a:r>
            <a:r>
              <a:rPr lang="nl-BE" sz="2900" smtClean="0">
                <a:latin typeface="Mathematica7Mono"/>
                <a:ea typeface="Mathematica7Mono"/>
                <a:cs typeface="Courier New"/>
                <a:sym typeface="Mathematica3Mono"/>
              </a:rPr>
              <a:t>F</a:t>
            </a:r>
            <a:r>
              <a:rPr lang="nl-BE" sz="2900" smtClean="0">
                <a:latin typeface="Courier New"/>
                <a:cs typeface="Courier New"/>
                <a:sym typeface="Mathematica3Mono"/>
              </a:rPr>
              <a:t>)</a:t>
            </a:r>
            <a:r>
              <a:rPr lang="nl-BE" sz="2800" smtClean="0">
                <a:latin typeface="Courier New"/>
                <a:cs typeface="Courier New"/>
                <a:sym typeface="Mathematica3Mono"/>
              </a:rPr>
              <a:t>≥5</a:t>
            </a:r>
            <a:endParaRPr lang="nl-BE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berekening nA en nB (rest analoog)</a:t>
            </a:r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endParaRPr lang="nl-BE" smtClean="0"/>
          </a:p>
          <a:p>
            <a:pPr lvl="0"/>
            <a:r>
              <a:rPr lang="nl-BE" smtClean="0">
                <a:sym typeface="Symbol"/>
              </a:rPr>
              <a:t> volledig </a:t>
            </a:r>
          </a:p>
          <a:p>
            <a:pPr lvl="0"/>
            <a:r>
              <a:rPr lang="nl-BE" smtClean="0">
                <a:sym typeface="Symbol"/>
              </a:rPr>
              <a:t>  ingevulde</a:t>
            </a:r>
          </a:p>
          <a:p>
            <a:pPr lvl="0"/>
            <a:r>
              <a:rPr lang="nl-BE" smtClean="0">
                <a:solidFill>
                  <a:srgbClr val="FF0000"/>
                </a:solidFill>
                <a:sym typeface="Symbol"/>
              </a:rPr>
              <a:t>groepstabel</a:t>
            </a:r>
          </a:p>
          <a:p>
            <a:pPr lvl="0"/>
            <a:endParaRPr lang="nl-BE" smtClean="0">
              <a:sym typeface="Symbol"/>
            </a:endParaRPr>
          </a:p>
          <a:p>
            <a:pPr lvl="0"/>
            <a:endParaRPr lang="nl-BE" smtClean="0">
              <a:sym typeface="Symbol"/>
            </a:endParaRPr>
          </a:p>
          <a:p>
            <a:pPr lvl="0"/>
            <a:endParaRPr lang="nl-BE" smtClean="0">
              <a:sym typeface="Symbol"/>
            </a:endParaRPr>
          </a:p>
          <a:p>
            <a:pPr lvl="0"/>
            <a:r>
              <a:rPr lang="nl-BE" smtClean="0">
                <a:solidFill>
                  <a:srgbClr val="00FF00"/>
                </a:solidFill>
                <a:sym typeface="Symbol"/>
              </a:rPr>
              <a:t>  cyclische</a:t>
            </a:r>
          </a:p>
          <a:p>
            <a:pPr lvl="0"/>
            <a:r>
              <a:rPr lang="nl-BE" smtClean="0">
                <a:solidFill>
                  <a:srgbClr val="00FF00"/>
                </a:solidFill>
                <a:sym typeface="Symbol"/>
              </a:rPr>
              <a:t>      groep</a:t>
            </a:r>
          </a:p>
          <a:p>
            <a:pPr lvl="0"/>
            <a:r>
              <a:rPr lang="nl-BE" smtClean="0">
                <a:solidFill>
                  <a:srgbClr val="00FF00"/>
                </a:solidFill>
                <a:sym typeface="Symbol"/>
              </a:rPr>
              <a:t>     orde 8</a:t>
            </a:r>
            <a:endParaRPr lang="nl-BE" smtClean="0">
              <a:solidFill>
                <a:srgbClr val="00FF00"/>
              </a:solidFill>
            </a:endParaRPr>
          </a:p>
          <a:p>
            <a:pPr lvl="0"/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36838" y="3317875"/>
          <a:ext cx="4775200" cy="3414713"/>
        </p:xfrm>
        <a:graphic>
          <a:graphicData uri="http://schemas.openxmlformats.org/presentationml/2006/ole">
            <p:oleObj spid="_x0000_s5122" name="Worksheet" r:id="rId3" imgW="2438490" imgH="1743143" progId="Excel.Sheet.8">
              <p:embed/>
            </p:oleObj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27000" y="1270000"/>
          <a:ext cx="8890000" cy="1865313"/>
        </p:xfrm>
        <a:graphic>
          <a:graphicData uri="http://schemas.openxmlformats.org/presentationml/2006/ole">
            <p:oleObj spid="_x0000_s5123" name="Worksheet" r:id="rId4" imgW="6715065" imgH="140978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1274</Words>
  <Application>Microsoft Office PowerPoint</Application>
  <PresentationFormat>On-screen Show (4:3)</PresentationFormat>
  <Paragraphs>219</Paragraphs>
  <Slides>16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Worksheet</vt:lpstr>
      <vt:lpstr>Discrete wiskunde</vt:lpstr>
      <vt:lpstr>1.3.1 Weierstrass vergelijkingen</vt:lpstr>
      <vt:lpstr>1.3.1 Weierstrass vergelijkingen</vt:lpstr>
      <vt:lpstr>1.3.2 Aantal punten</vt:lpstr>
      <vt:lpstr>1.3.2 Aantal punten</vt:lpstr>
      <vt:lpstr>1.3.3 Krommen over characteristiek(F)≥5</vt:lpstr>
      <vt:lpstr>1.3.3 Krommen over characteristiek(F)≥5</vt:lpstr>
      <vt:lpstr>1.3.3 Krommen over characteristiek(F)≥5</vt:lpstr>
      <vt:lpstr>1.3.3 Krommen over characteristiek(F)≥5</vt:lpstr>
      <vt:lpstr>1.3.4 Niet-supersinguliere krommen E/F2n</vt:lpstr>
      <vt:lpstr>1.3.4 Niet-supersinguliere krommen E/F2n</vt:lpstr>
      <vt:lpstr>1.3.4 Niet-supersinguliere krommen E/F2n</vt:lpstr>
      <vt:lpstr>1.3.4 Niet-supersinguliere krommen E/F2n</vt:lpstr>
      <vt:lpstr>1.3.5 Cyclische groep, of niet ?</vt:lpstr>
      <vt:lpstr>1.3.5 Cyclische groep, of niet ?</vt:lpstr>
      <vt:lpstr>1.3.5 Cyclische groep, of niet ?</vt:lpstr>
    </vt:vector>
  </TitlesOfParts>
  <Company>Hogeschool 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Joris Moreau</cp:lastModifiedBy>
  <cp:revision>376</cp:revision>
  <dcterms:created xsi:type="dcterms:W3CDTF">2014-08-28T04:36:20Z</dcterms:created>
  <dcterms:modified xsi:type="dcterms:W3CDTF">2017-10-23T06:07:20Z</dcterms:modified>
</cp:coreProperties>
</file>