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4" r:id="rId2"/>
    <p:sldId id="265" r:id="rId3"/>
    <p:sldId id="266" r:id="rId4"/>
    <p:sldId id="267" r:id="rId5"/>
    <p:sldId id="268" r:id="rId6"/>
    <p:sldId id="313" r:id="rId7"/>
    <p:sldId id="269" r:id="rId8"/>
    <p:sldId id="270" r:id="rId9"/>
    <p:sldId id="271" r:id="rId10"/>
    <p:sldId id="272" r:id="rId11"/>
    <p:sldId id="28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8" r:id="rId25"/>
    <p:sldId id="289" r:id="rId26"/>
    <p:sldId id="290" r:id="rId27"/>
    <p:sldId id="291" r:id="rId28"/>
    <p:sldId id="293" r:id="rId29"/>
    <p:sldId id="294" r:id="rId30"/>
    <p:sldId id="314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10" r:id="rId40"/>
    <p:sldId id="311" r:id="rId41"/>
    <p:sldId id="312" r:id="rId4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2623" autoAdjust="0"/>
    <p:restoredTop sz="86368" autoAdjust="0"/>
  </p:normalViewPr>
  <p:slideViewPr>
    <p:cSldViewPr snapToGrid="0">
      <p:cViewPr varScale="1">
        <p:scale>
          <a:sx n="87" d="100"/>
          <a:sy n="87" d="100"/>
        </p:scale>
        <p:origin x="-4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1.1.1 Velden</a:t>
            </a:r>
          </a:p>
          <a:p>
            <a:pPr lvl="2">
              <a:defRPr/>
            </a:pPr>
            <a:r>
              <a:rPr lang="nl-BE"/>
              <a:t>1.1.2 Priemontbinding</a:t>
            </a:r>
          </a:p>
          <a:p>
            <a:pPr lvl="2">
              <a:defRPr/>
            </a:pPr>
            <a:r>
              <a:rPr lang="nl-BE"/>
              <a:t>1.1.3 Algoritme van Euclides</a:t>
            </a:r>
          </a:p>
          <a:p>
            <a:pPr lvl="2">
              <a:defRPr/>
            </a:pPr>
            <a:r>
              <a:rPr lang="nl-BE">
                <a:solidFill>
                  <a:srgbClr val="FF0000"/>
                </a:solidFill>
              </a:rPr>
              <a:t>1.1.4 Multiplicatieve functies</a:t>
            </a:r>
          </a:p>
          <a:p>
            <a:pPr lvl="3" rtl="0" eaLnBrk="1" latinLnBrk="0" hangingPunct="1"/>
            <a:r>
              <a:rPr lang="nl-BE">
                <a:solidFill>
                  <a:srgbClr val="FF0000"/>
                </a:solidFill>
              </a:rPr>
              <a:t>1.1.4.1 </a:t>
            </a:r>
            <a:r>
              <a:rPr lang="en-US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Euler </a:t>
            </a:r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φ</a:t>
            </a:r>
          </a:p>
          <a:p>
            <a:pPr lvl="3"/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1.1.4.2 </a:t>
            </a:r>
            <a:r>
              <a:rPr lang="en-US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Möbius µ</a:t>
            </a:r>
            <a:endParaRPr lang="nl-BE">
              <a:solidFill>
                <a:srgbClr val="FF0000"/>
              </a:solidFill>
            </a:endParaRPr>
          </a:p>
          <a:p>
            <a:pPr lvl="3">
              <a:defRPr/>
            </a:pPr>
            <a:r>
              <a:rPr lang="nl-BE">
                <a:solidFill>
                  <a:srgbClr val="FF0000"/>
                </a:solidFill>
              </a:rPr>
              <a:t>1.1.4.3 </a:t>
            </a:r>
            <a:r>
              <a:rPr lang="en-US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Legendresymbool</a:t>
            </a:r>
            <a:endParaRPr lang="nl-BE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nl-BE"/>
              <a:t>1.1.5 Primitieve wortels</a:t>
            </a:r>
          </a:p>
          <a:p>
            <a:pPr lvl="2">
              <a:defRPr/>
            </a:pPr>
            <a:r>
              <a:rPr lang="nl-BE"/>
              <a:t>1.1.6 Discrete logaritmen</a:t>
            </a:r>
          </a:p>
          <a:p>
            <a:pPr lvl="2">
              <a:defRPr/>
            </a:pPr>
            <a:r>
              <a:rPr lang="nl-BE"/>
              <a:t>1.1.7 NIST priemvelden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67" y="1201121"/>
            <a:ext cx="8821711" cy="562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9567" y="4032354"/>
            <a:ext cx="1004341" cy="569626"/>
          </a:xfrm>
          <a:prstGeom prst="curvedConnector3">
            <a:avLst>
              <a:gd name="adj1" fmla="val 50000"/>
            </a:avLst>
          </a:prstGeom>
          <a:ln w="476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/>
          <p:nvPr/>
        </p:nvCxnSpPr>
        <p:spPr>
          <a:xfrm>
            <a:off x="1786327" y="4851816"/>
            <a:ext cx="1504014" cy="829456"/>
          </a:xfrm>
          <a:prstGeom prst="curvedConnector3">
            <a:avLst>
              <a:gd name="adj1" fmla="val 50000"/>
            </a:avLst>
          </a:prstGeom>
          <a:ln w="476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>
            <a:off x="3392773" y="5836170"/>
            <a:ext cx="1504014" cy="829456"/>
          </a:xfrm>
          <a:prstGeom prst="curvedConnector3">
            <a:avLst>
              <a:gd name="adj1" fmla="val 50000"/>
            </a:avLst>
          </a:prstGeom>
          <a:ln w="476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0"/>
          <p:cNvGrpSpPr/>
          <p:nvPr/>
        </p:nvGrpSpPr>
        <p:grpSpPr>
          <a:xfrm>
            <a:off x="352270" y="3028013"/>
            <a:ext cx="4781862" cy="3655105"/>
            <a:chOff x="352270" y="3028013"/>
            <a:chExt cx="4781862" cy="3655105"/>
          </a:xfrm>
        </p:grpSpPr>
        <p:cxnSp>
          <p:nvCxnSpPr>
            <p:cNvPr id="21" name="Straight Arrow Connector 7"/>
            <p:cNvCxnSpPr/>
            <p:nvPr/>
          </p:nvCxnSpPr>
          <p:spPr>
            <a:xfrm rot="16200000" flipV="1">
              <a:off x="41223" y="3339060"/>
              <a:ext cx="794481" cy="172388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7"/>
            <p:cNvCxnSpPr/>
            <p:nvPr/>
          </p:nvCxnSpPr>
          <p:spPr>
            <a:xfrm rot="16200000" flipV="1">
              <a:off x="1217952" y="4148529"/>
              <a:ext cx="824459" cy="127416"/>
            </a:xfrm>
            <a:prstGeom prst="curvedConnector3">
              <a:avLst>
                <a:gd name="adj1" fmla="val 54545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7"/>
            <p:cNvCxnSpPr/>
            <p:nvPr/>
          </p:nvCxnSpPr>
          <p:spPr>
            <a:xfrm rot="5400000" flipH="1" flipV="1">
              <a:off x="2874363" y="5237815"/>
              <a:ext cx="916902" cy="19986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7"/>
            <p:cNvCxnSpPr/>
            <p:nvPr/>
          </p:nvCxnSpPr>
          <p:spPr>
            <a:xfrm rot="5400000" flipH="1" flipV="1">
              <a:off x="4583242" y="6132229"/>
              <a:ext cx="911905" cy="189874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1"/>
          <p:cNvGrpSpPr/>
          <p:nvPr/>
        </p:nvGrpSpPr>
        <p:grpSpPr>
          <a:xfrm>
            <a:off x="392243" y="2016177"/>
            <a:ext cx="6390806" cy="4729401"/>
            <a:chOff x="392243" y="2016177"/>
            <a:chExt cx="6390806" cy="4729401"/>
          </a:xfrm>
        </p:grpSpPr>
        <p:cxnSp>
          <p:nvCxnSpPr>
            <p:cNvPr id="44" name="Straight Arrow Connector 7"/>
            <p:cNvCxnSpPr/>
            <p:nvPr/>
          </p:nvCxnSpPr>
          <p:spPr>
            <a:xfrm flipV="1">
              <a:off x="659567" y="3162925"/>
              <a:ext cx="1334125" cy="771993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7"/>
            <p:cNvCxnSpPr/>
            <p:nvPr/>
          </p:nvCxnSpPr>
          <p:spPr>
            <a:xfrm flipV="1">
              <a:off x="1793823" y="4077325"/>
              <a:ext cx="1548984" cy="669561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7"/>
            <p:cNvCxnSpPr/>
            <p:nvPr/>
          </p:nvCxnSpPr>
          <p:spPr>
            <a:xfrm flipV="1">
              <a:off x="3400269" y="5119141"/>
              <a:ext cx="1658911" cy="642081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7"/>
            <p:cNvCxnSpPr/>
            <p:nvPr/>
          </p:nvCxnSpPr>
          <p:spPr>
            <a:xfrm flipV="1">
              <a:off x="5089161" y="6011056"/>
              <a:ext cx="1678898" cy="734522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7"/>
            <p:cNvCxnSpPr/>
            <p:nvPr/>
          </p:nvCxnSpPr>
          <p:spPr>
            <a:xfrm flipV="1">
              <a:off x="392243" y="2016177"/>
              <a:ext cx="1264170" cy="909405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1563974" y="2945567"/>
              <a:ext cx="1838793" cy="859438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7"/>
            <p:cNvCxnSpPr/>
            <p:nvPr/>
          </p:nvCxnSpPr>
          <p:spPr>
            <a:xfrm flipV="1">
              <a:off x="3447738" y="3904938"/>
              <a:ext cx="1686393" cy="921898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7"/>
            <p:cNvCxnSpPr/>
            <p:nvPr/>
          </p:nvCxnSpPr>
          <p:spPr>
            <a:xfrm flipV="1">
              <a:off x="5226571" y="4909279"/>
              <a:ext cx="1556478" cy="894417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2"/>
          <p:cNvGrpSpPr/>
          <p:nvPr/>
        </p:nvGrpSpPr>
        <p:grpSpPr>
          <a:xfrm>
            <a:off x="1833797" y="1386590"/>
            <a:ext cx="6748072" cy="4574503"/>
            <a:chOff x="1833797" y="1386590"/>
            <a:chExt cx="6748072" cy="4574503"/>
          </a:xfrm>
        </p:grpSpPr>
        <p:cxnSp>
          <p:nvCxnSpPr>
            <p:cNvPr id="64" name="Straight Arrow Connector 7"/>
            <p:cNvCxnSpPr/>
            <p:nvPr/>
          </p:nvCxnSpPr>
          <p:spPr>
            <a:xfrm flipV="1">
              <a:off x="1833797" y="1386590"/>
              <a:ext cx="1808813" cy="649577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7"/>
            <p:cNvCxnSpPr/>
            <p:nvPr/>
          </p:nvCxnSpPr>
          <p:spPr>
            <a:xfrm flipV="1">
              <a:off x="2086131" y="2398426"/>
              <a:ext cx="1474033" cy="699542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7"/>
            <p:cNvCxnSpPr/>
            <p:nvPr/>
          </p:nvCxnSpPr>
          <p:spPr>
            <a:xfrm flipV="1">
              <a:off x="3395272" y="2128604"/>
              <a:ext cx="1633928" cy="734517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"/>
            <p:cNvCxnSpPr/>
            <p:nvPr/>
          </p:nvCxnSpPr>
          <p:spPr>
            <a:xfrm flipV="1">
              <a:off x="3482714" y="3125449"/>
              <a:ext cx="1479030" cy="799478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"/>
            <p:cNvCxnSpPr/>
            <p:nvPr/>
          </p:nvCxnSpPr>
          <p:spPr>
            <a:xfrm flipV="1">
              <a:off x="5121640" y="3020518"/>
              <a:ext cx="1796321" cy="796980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"/>
            <p:cNvCxnSpPr/>
            <p:nvPr/>
          </p:nvCxnSpPr>
          <p:spPr>
            <a:xfrm flipV="1">
              <a:off x="5179102" y="4054839"/>
              <a:ext cx="1416570" cy="884423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"/>
            <p:cNvCxnSpPr/>
            <p:nvPr/>
          </p:nvCxnSpPr>
          <p:spPr>
            <a:xfrm flipV="1">
              <a:off x="6810531" y="3762531"/>
              <a:ext cx="1613941" cy="1054314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"/>
            <p:cNvCxnSpPr/>
            <p:nvPr/>
          </p:nvCxnSpPr>
          <p:spPr>
            <a:xfrm flipV="1">
              <a:off x="6882984" y="4939259"/>
              <a:ext cx="1698885" cy="1021834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67" y="1201121"/>
            <a:ext cx="8821711" cy="562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52270" y="1381328"/>
            <a:ext cx="3486913" cy="2441166"/>
            <a:chOff x="352270" y="1381328"/>
            <a:chExt cx="3486913" cy="2441166"/>
          </a:xfrm>
        </p:grpSpPr>
        <p:cxnSp>
          <p:nvCxnSpPr>
            <p:cNvPr id="21" name="Straight Arrow Connector 7"/>
            <p:cNvCxnSpPr/>
            <p:nvPr/>
          </p:nvCxnSpPr>
          <p:spPr>
            <a:xfrm rot="16200000" flipV="1">
              <a:off x="41223" y="3339060"/>
              <a:ext cx="794481" cy="172388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7"/>
            <p:cNvCxnSpPr/>
            <p:nvPr/>
          </p:nvCxnSpPr>
          <p:spPr>
            <a:xfrm rot="16200000" flipV="1">
              <a:off x="1336276" y="2509390"/>
              <a:ext cx="1154939" cy="195835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7"/>
            <p:cNvCxnSpPr/>
            <p:nvPr/>
          </p:nvCxnSpPr>
          <p:spPr>
            <a:xfrm rot="5400000" flipH="1" flipV="1">
              <a:off x="3287521" y="1708618"/>
              <a:ext cx="878952" cy="224372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7"/>
          <p:cNvCxnSpPr/>
          <p:nvPr/>
        </p:nvCxnSpPr>
        <p:spPr>
          <a:xfrm flipV="1">
            <a:off x="659567" y="3162925"/>
            <a:ext cx="1334125" cy="771993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7"/>
          <p:cNvCxnSpPr/>
          <p:nvPr/>
        </p:nvCxnSpPr>
        <p:spPr>
          <a:xfrm flipV="1">
            <a:off x="2086131" y="2398426"/>
            <a:ext cx="1474033" cy="699542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96919" y="1389674"/>
            <a:ext cx="4836562" cy="3212306"/>
            <a:chOff x="396919" y="1389674"/>
            <a:chExt cx="4836562" cy="321230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9567" y="4032354"/>
              <a:ext cx="1004341" cy="569626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7"/>
            <p:cNvCxnSpPr/>
            <p:nvPr/>
          </p:nvCxnSpPr>
          <p:spPr>
            <a:xfrm>
              <a:off x="2083047" y="3276839"/>
              <a:ext cx="1256783" cy="802293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7"/>
            <p:cNvCxnSpPr/>
            <p:nvPr/>
          </p:nvCxnSpPr>
          <p:spPr>
            <a:xfrm>
              <a:off x="3671899" y="2352712"/>
              <a:ext cx="1302178" cy="682318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7"/>
            <p:cNvCxnSpPr/>
            <p:nvPr/>
          </p:nvCxnSpPr>
          <p:spPr>
            <a:xfrm>
              <a:off x="396919" y="2926644"/>
              <a:ext cx="1308664" cy="666105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7"/>
            <p:cNvCxnSpPr/>
            <p:nvPr/>
          </p:nvCxnSpPr>
          <p:spPr>
            <a:xfrm>
              <a:off x="1839855" y="2002516"/>
              <a:ext cx="1292451" cy="740684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7"/>
            <p:cNvCxnSpPr/>
            <p:nvPr/>
          </p:nvCxnSpPr>
          <p:spPr>
            <a:xfrm>
              <a:off x="3889149" y="1389674"/>
              <a:ext cx="1344332" cy="601254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582046" y="2105373"/>
            <a:ext cx="5395928" cy="3575899"/>
            <a:chOff x="1582046" y="2105373"/>
            <a:chExt cx="5395928" cy="3575899"/>
          </a:xfrm>
        </p:grpSpPr>
        <p:cxnSp>
          <p:nvCxnSpPr>
            <p:cNvPr id="18" name="Straight Arrow Connector 7"/>
            <p:cNvCxnSpPr/>
            <p:nvPr/>
          </p:nvCxnSpPr>
          <p:spPr>
            <a:xfrm>
              <a:off x="1786327" y="4851816"/>
              <a:ext cx="1504014" cy="829456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"/>
            <p:cNvCxnSpPr/>
            <p:nvPr/>
          </p:nvCxnSpPr>
          <p:spPr>
            <a:xfrm>
              <a:off x="3410845" y="4174122"/>
              <a:ext cx="1628083" cy="858321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7"/>
            <p:cNvCxnSpPr/>
            <p:nvPr/>
          </p:nvCxnSpPr>
          <p:spPr>
            <a:xfrm>
              <a:off x="5161825" y="3094352"/>
              <a:ext cx="1485409" cy="958839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7"/>
            <p:cNvCxnSpPr/>
            <p:nvPr/>
          </p:nvCxnSpPr>
          <p:spPr>
            <a:xfrm>
              <a:off x="1582046" y="3778530"/>
              <a:ext cx="1628082" cy="916687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7"/>
            <p:cNvCxnSpPr/>
            <p:nvPr/>
          </p:nvCxnSpPr>
          <p:spPr>
            <a:xfrm>
              <a:off x="2986071" y="2925739"/>
              <a:ext cx="1628083" cy="858321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7"/>
            <p:cNvCxnSpPr/>
            <p:nvPr/>
          </p:nvCxnSpPr>
          <p:spPr>
            <a:xfrm>
              <a:off x="5314224" y="2105373"/>
              <a:ext cx="1663750" cy="799955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392773" y="3018393"/>
            <a:ext cx="5070291" cy="3647233"/>
            <a:chOff x="3392773" y="3018393"/>
            <a:chExt cx="5070291" cy="3647233"/>
          </a:xfrm>
        </p:grpSpPr>
        <p:cxnSp>
          <p:nvCxnSpPr>
            <p:cNvPr id="20" name="Straight Arrow Connector 7"/>
            <p:cNvCxnSpPr/>
            <p:nvPr/>
          </p:nvCxnSpPr>
          <p:spPr>
            <a:xfrm>
              <a:off x="3392773" y="5836170"/>
              <a:ext cx="1504014" cy="829456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7"/>
            <p:cNvCxnSpPr/>
            <p:nvPr/>
          </p:nvCxnSpPr>
          <p:spPr>
            <a:xfrm>
              <a:off x="5153478" y="5190903"/>
              <a:ext cx="1597518" cy="846731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7"/>
            <p:cNvCxnSpPr/>
            <p:nvPr/>
          </p:nvCxnSpPr>
          <p:spPr>
            <a:xfrm>
              <a:off x="6846092" y="4020341"/>
              <a:ext cx="1513210" cy="752697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7"/>
            <p:cNvCxnSpPr/>
            <p:nvPr/>
          </p:nvCxnSpPr>
          <p:spPr>
            <a:xfrm>
              <a:off x="3441411" y="4821252"/>
              <a:ext cx="1504014" cy="829456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7"/>
            <p:cNvCxnSpPr/>
            <p:nvPr/>
          </p:nvCxnSpPr>
          <p:spPr>
            <a:xfrm>
              <a:off x="4689793" y="3916580"/>
              <a:ext cx="1597518" cy="846731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7"/>
            <p:cNvCxnSpPr/>
            <p:nvPr/>
          </p:nvCxnSpPr>
          <p:spPr>
            <a:xfrm>
              <a:off x="7121709" y="3018393"/>
              <a:ext cx="1341355" cy="723513"/>
            </a:xfrm>
            <a:prstGeom prst="curvedConnector3">
              <a:avLst>
                <a:gd name="adj1" fmla="val 50000"/>
              </a:avLst>
            </a:prstGeom>
            <a:ln w="476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063081" y="2655418"/>
            <a:ext cx="2924861" cy="2572513"/>
            <a:chOff x="6063081" y="2655418"/>
            <a:chExt cx="2924861" cy="2572513"/>
          </a:xfrm>
        </p:grpSpPr>
        <p:sp>
          <p:nvSpPr>
            <p:cNvPr id="32" name="Donut 31"/>
            <p:cNvSpPr/>
            <p:nvPr/>
          </p:nvSpPr>
          <p:spPr>
            <a:xfrm>
              <a:off x="6378854" y="2655418"/>
              <a:ext cx="1338682" cy="651054"/>
            </a:xfrm>
            <a:prstGeom prst="donut">
              <a:avLst>
                <a:gd name="adj" fmla="val 99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0000"/>
                </a:solidFill>
              </a:endParaRPr>
            </a:p>
          </p:txBody>
        </p:sp>
        <p:sp>
          <p:nvSpPr>
            <p:cNvPr id="35" name="Donut 34"/>
            <p:cNvSpPr/>
            <p:nvPr/>
          </p:nvSpPr>
          <p:spPr>
            <a:xfrm>
              <a:off x="6063081" y="4526890"/>
              <a:ext cx="1338682" cy="651054"/>
            </a:xfrm>
            <a:prstGeom prst="donut">
              <a:avLst>
                <a:gd name="adj" fmla="val 99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0000"/>
                </a:solidFill>
              </a:endParaRPr>
            </a:p>
          </p:txBody>
        </p:sp>
        <p:sp>
          <p:nvSpPr>
            <p:cNvPr id="36" name="Donut 35"/>
            <p:cNvSpPr/>
            <p:nvPr/>
          </p:nvSpPr>
          <p:spPr>
            <a:xfrm>
              <a:off x="7649260" y="4576877"/>
              <a:ext cx="1338682" cy="651054"/>
            </a:xfrm>
            <a:prstGeom prst="donut">
              <a:avLst>
                <a:gd name="adj" fmla="val 99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indien (p-1)</a:t>
            </a:r>
            <a:r>
              <a:rPr lang="nl-BE"/>
              <a:t>=p</a:t>
            </a:r>
            <a:r>
              <a:rPr lang="nl-BE" baseline="-25000"/>
              <a:t>1</a:t>
            </a:r>
            <a:r>
              <a:rPr lang="nl-BE" baseline="30000"/>
              <a:t>n</a:t>
            </a:r>
            <a:r>
              <a:rPr lang="nl-BE" baseline="10000"/>
              <a:t>1</a:t>
            </a:r>
            <a:r>
              <a:rPr lang="nl-BE"/>
              <a:t>.p</a:t>
            </a:r>
            <a:r>
              <a:rPr lang="nl-BE" baseline="-25000"/>
              <a:t>2</a:t>
            </a:r>
            <a:r>
              <a:rPr lang="nl-BE" baseline="30000"/>
              <a:t>n</a:t>
            </a:r>
            <a:r>
              <a:rPr lang="nl-BE" baseline="10000"/>
              <a:t>2</a:t>
            </a:r>
            <a:r>
              <a:rPr lang="nl-BE"/>
              <a:t>. … .p</a:t>
            </a:r>
            <a:r>
              <a:rPr lang="nl-BE" baseline="-25000"/>
              <a:t>m</a:t>
            </a:r>
            <a:r>
              <a:rPr lang="nl-BE" baseline="30000"/>
              <a:t>n</a:t>
            </a:r>
            <a:r>
              <a:rPr lang="nl-BE" baseline="10000"/>
              <a:t>m</a:t>
            </a:r>
            <a:r>
              <a:rPr lang="nl-BE"/>
              <a:t>, dan zijn de gehele delers van </a:t>
            </a:r>
            <a:r>
              <a:rPr lang="nl-BE">
                <a:latin typeface="Courier New"/>
                <a:cs typeface="Courier New"/>
                <a:sym typeface="Mathematica3Mono"/>
              </a:rPr>
              <a:t>(p-1)</a:t>
            </a:r>
            <a:r>
              <a:rPr lang="nl-BE"/>
              <a:t> voor te stellen als </a:t>
            </a:r>
            <a:r>
              <a:rPr lang="nl-BE">
                <a:solidFill>
                  <a:srgbClr val="FF0000"/>
                </a:solidFill>
              </a:rPr>
              <a:t>roosterpunten in een m-dimensionaal rooster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(één dimensie voor elke priemfactor </a:t>
            </a:r>
            <a:r>
              <a:rPr lang="nl-BE"/>
              <a:t>p</a:t>
            </a:r>
            <a:r>
              <a:rPr lang="nl-BE" baseline="-25000"/>
              <a:t>i</a:t>
            </a:r>
            <a:r>
              <a:rPr lang="nl-BE"/>
              <a:t>, n</a:t>
            </a:r>
            <a:r>
              <a:rPr lang="nl-BE" baseline="-25000"/>
              <a:t>i</a:t>
            </a:r>
            <a:r>
              <a:rPr lang="nl-BE">
                <a:latin typeface="Courier New"/>
                <a:cs typeface="Courier New"/>
                <a:sym typeface="Mathematica3Mono"/>
              </a:rPr>
              <a:t>+1 roosterpunten in elke dimensie </a:t>
            </a:r>
            <a:r>
              <a:rPr lang="nl-BE"/>
              <a:t>i)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/>
              <a:t>m-dimensionaal rooster biedt </a:t>
            </a:r>
            <a:r>
              <a:rPr lang="nl-BE">
                <a:solidFill>
                  <a:srgbClr val="FF0000"/>
                </a:solidFill>
              </a:rPr>
              <a:t>systematische</a:t>
            </a:r>
            <a:r>
              <a:rPr lang="nl-BE"/>
              <a:t> manier om alle </a:t>
            </a:r>
            <a:r>
              <a:rPr lang="nl-BE">
                <a:sym typeface="Mathematica3Mono"/>
              </a:rPr>
              <a:t>x</a:t>
            </a:r>
            <a:r>
              <a:rPr lang="nl-BE" baseline="30000">
                <a:sym typeface="Mathematica3Mono"/>
              </a:rPr>
              <a:t>d</a:t>
            </a:r>
            <a:r>
              <a:rPr lang="nl-BE">
                <a:sym typeface="Mathematica3Mono"/>
              </a:rPr>
              <a:t>%p, te evalueren, tot een x</a:t>
            </a:r>
            <a:r>
              <a:rPr lang="nl-BE" baseline="30000">
                <a:sym typeface="Mathematica3Mono"/>
              </a:rPr>
              <a:t>d</a:t>
            </a:r>
            <a:r>
              <a:rPr lang="nl-BE">
                <a:sym typeface="Mathematica3Mono"/>
              </a:rPr>
              <a:t>=1%p bereikt wordt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is dat pas het geval voor </a:t>
            </a:r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d=p-1</a:t>
            </a:r>
            <a:r>
              <a:rPr lang="nl-BE">
                <a:latin typeface="Courier New"/>
                <a:cs typeface="Courier New"/>
                <a:sym typeface="Mathematica3Mono"/>
              </a:rPr>
              <a:t>, dan is x een </a:t>
            </a:r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primitieve wortel</a:t>
            </a:r>
            <a:r>
              <a:rPr lang="nl-BE">
                <a:latin typeface="Courier New"/>
                <a:cs typeface="Courier New"/>
                <a:sym typeface="Mathematica3Mono"/>
              </a:rPr>
              <a:t>,</a:t>
            </a:r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anders niet</a:t>
            </a:r>
            <a:r>
              <a:rPr lang="nl-BE">
                <a:latin typeface="Courier New"/>
                <a:cs typeface="Courier New"/>
                <a:sym typeface="Mathematica3Mono"/>
              </a:rPr>
              <a:t>, en moet een andere x onderzocht worden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     x=2 primitieve wortel ?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  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x=2 is geen primitieve wortel</a:t>
            </a:r>
          </a:p>
          <a:p>
            <a:pPr algn="ctr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orde(2): 25</a:t>
            </a:r>
            <a:r>
              <a:rPr lang="nl-BE">
                <a:solidFill>
                  <a:srgbClr val="FF0000"/>
                </a:solidFill>
                <a:sym typeface="Mathematica3Mono"/>
              </a:rPr>
              <a:t> ≠ 600</a:t>
            </a:r>
            <a:endParaRPr lang="nl-BE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0415" y="1407175"/>
          <a:ext cx="904317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4886435" imgH="885757" progId="Excel.Sheet.8">
                  <p:embed/>
                </p:oleObj>
              </mc:Choice>
              <mc:Fallback>
                <p:oleObj name="Worksheet" r:id="rId4" imgW="4886435" imgH="8857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" y="1407175"/>
                        <a:ext cx="9043170" cy="1640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800" y="4013200"/>
          <a:ext cx="9042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6" imgW="4886435" imgH="771457" progId="Excel.Sheet.8">
                  <p:embed/>
                </p:oleObj>
              </mc:Choice>
              <mc:Fallback>
                <p:oleObj name="Worksheet" r:id="rId6" imgW="4886435" imgH="7714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4013200"/>
                        <a:ext cx="9042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     x=3 primitieve wortel ?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  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x=3 is geen primitieve wortel</a:t>
            </a:r>
          </a:p>
          <a:p>
            <a:pPr algn="ctr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orde(3): 75</a:t>
            </a:r>
            <a:r>
              <a:rPr lang="nl-BE">
                <a:solidFill>
                  <a:srgbClr val="FF0000"/>
                </a:solidFill>
                <a:sym typeface="Mathematica3Mono"/>
              </a:rPr>
              <a:t> ≠ 600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0415" y="1407175"/>
          <a:ext cx="904317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4" imgW="4886435" imgH="885757" progId="Excel.Sheet.8">
                  <p:embed/>
                </p:oleObj>
              </mc:Choice>
              <mc:Fallback>
                <p:oleObj name="Worksheet" r:id="rId4" imgW="4886435" imgH="8857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" y="1407175"/>
                        <a:ext cx="9043170" cy="1640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800" y="4013200"/>
          <a:ext cx="9042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6" imgW="4886435" imgH="771457" progId="Excel.Sheet.8">
                  <p:embed/>
                </p:oleObj>
              </mc:Choice>
              <mc:Fallback>
                <p:oleObj name="Worksheet" r:id="rId6" imgW="4886435" imgH="7714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4013200"/>
                        <a:ext cx="9042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     x=4 primitieve wortel ?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  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x=4 is geen primitieve wortel</a:t>
            </a:r>
          </a:p>
          <a:p>
            <a:pPr algn="ctr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orde(4): 25</a:t>
            </a:r>
            <a:r>
              <a:rPr lang="nl-BE">
                <a:solidFill>
                  <a:srgbClr val="FF0000"/>
                </a:solidFill>
                <a:sym typeface="Mathematica3Mono"/>
              </a:rPr>
              <a:t> ≠ 600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0415" y="1407175"/>
          <a:ext cx="904317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4886435" imgH="885757" progId="Excel.Sheet.8">
                  <p:embed/>
                </p:oleObj>
              </mc:Choice>
              <mc:Fallback>
                <p:oleObj name="Worksheet" r:id="rId4" imgW="4886435" imgH="8857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" y="1407175"/>
                        <a:ext cx="9043170" cy="1640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800" y="4013200"/>
          <a:ext cx="9042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6" imgW="4886435" imgH="771457" progId="Excel.Sheet.8">
                  <p:embed/>
                </p:oleObj>
              </mc:Choice>
              <mc:Fallback>
                <p:oleObj name="Worksheet" r:id="rId6" imgW="4886435" imgH="7714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4013200"/>
                        <a:ext cx="9042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     x=5 primitieve wortel ?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  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x=5 is geen primitieve wortel</a:t>
            </a:r>
          </a:p>
          <a:p>
            <a:pPr algn="ctr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orde(5): 12</a:t>
            </a:r>
            <a:r>
              <a:rPr lang="nl-BE">
                <a:solidFill>
                  <a:srgbClr val="FF0000"/>
                </a:solidFill>
                <a:sym typeface="Mathematica3Mono"/>
              </a:rPr>
              <a:t> ≠ 600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0415" y="1407175"/>
          <a:ext cx="904317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4" imgW="4886435" imgH="885757" progId="Excel.Sheet.8">
                  <p:embed/>
                </p:oleObj>
              </mc:Choice>
              <mc:Fallback>
                <p:oleObj name="Worksheet" r:id="rId4" imgW="4886435" imgH="8857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" y="1407175"/>
                        <a:ext cx="9043170" cy="1640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800" y="4013200"/>
          <a:ext cx="9042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6" imgW="4886435" imgH="771457" progId="Excel.Sheet.8">
                  <p:embed/>
                </p:oleObj>
              </mc:Choice>
              <mc:Fallback>
                <p:oleObj name="Worksheet" r:id="rId6" imgW="4886435" imgH="7714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4013200"/>
                        <a:ext cx="9042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     x=6 primitieve wortel ?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  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x=6 is geen primitieve wortel</a:t>
            </a:r>
          </a:p>
          <a:p>
            <a:pPr algn="ctr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orde(6): 75</a:t>
            </a:r>
            <a:r>
              <a:rPr lang="nl-BE">
                <a:solidFill>
                  <a:srgbClr val="FF0000"/>
                </a:solidFill>
                <a:sym typeface="Mathematica3Mono"/>
              </a:rPr>
              <a:t> ≠ 600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0415" y="1407175"/>
          <a:ext cx="904317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4" imgW="4886435" imgH="885757" progId="Excel.Sheet.8">
                  <p:embed/>
                </p:oleObj>
              </mc:Choice>
              <mc:Fallback>
                <p:oleObj name="Worksheet" r:id="rId4" imgW="4886435" imgH="8857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" y="1407175"/>
                        <a:ext cx="9043170" cy="1640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800" y="4013200"/>
          <a:ext cx="9042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r:id="rId6" imgW="4886435" imgH="771457" progId="Excel.Sheet.8">
                  <p:embed/>
                </p:oleObj>
              </mc:Choice>
              <mc:Fallback>
                <p:oleObj name="Worksheet" r:id="rId6" imgW="4886435" imgH="7714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4013200"/>
                        <a:ext cx="9042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voorbeeld: p=601, (p-1)=2³.3.5²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     x=7 primitieve wortel ?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		</a:t>
            </a:r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x=7 is een primitieve wortel</a:t>
            </a:r>
            <a:endParaRPr lang="nl-BE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algn="ctr"/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orde(7): </a:t>
            </a:r>
            <a:r>
              <a:rPr lang="nl-BE">
                <a:solidFill>
                  <a:srgbClr val="00FF00"/>
                </a:solidFill>
                <a:sym typeface="Mathematica3Mono"/>
              </a:rPr>
              <a:t>600</a:t>
            </a:r>
            <a:endParaRPr lang="nl-BE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0415" y="1407175"/>
          <a:ext cx="904317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4" imgW="4886435" imgH="885757" progId="Excel.Sheet.8">
                  <p:embed/>
                </p:oleObj>
              </mc:Choice>
              <mc:Fallback>
                <p:oleObj name="Worksheet" r:id="rId4" imgW="4886435" imgH="8857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" y="1407175"/>
                        <a:ext cx="9043170" cy="1640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800" y="4013200"/>
          <a:ext cx="9042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6" imgW="4886435" imgH="771457" progId="Excel.Sheet.8">
                  <p:embed/>
                </p:oleObj>
              </mc:Choice>
              <mc:Fallback>
                <p:oleObj name="Worksheet" r:id="rId6" imgW="4886435" imgH="7714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4013200"/>
                        <a:ext cx="9042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tabel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kleinste</a:t>
            </a:r>
            <a:r>
              <a:rPr lang="nl-BE">
                <a:latin typeface="Courier New"/>
                <a:cs typeface="Courier New"/>
                <a:sym typeface="Mathematica3Mono"/>
              </a:rPr>
              <a:t>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primitieve wortel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ω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/>
              <a:t>van 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baseline="-25000"/>
              <a:t>p</a:t>
            </a:r>
            <a:r>
              <a:rPr lang="nl-BE"/>
              <a:t>\0,.)</a:t>
            </a:r>
            <a:r>
              <a:rPr lang="nl-BE"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592" y="1627614"/>
            <a:ext cx="7330816" cy="500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1.1.4.1 </a:t>
            </a:r>
            <a:r>
              <a:rPr lang="en-US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Euler </a:t>
            </a:r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φ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kern="1200" baseline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φ</a:t>
            </a:r>
            <a:r>
              <a:rPr lang="nl-BE">
                <a:solidFill>
                  <a:srgbClr val="FF0000"/>
                </a:solidFill>
              </a:rPr>
              <a:t>(x) </a:t>
            </a:r>
            <a:r>
              <a:rPr lang="nl-BE"/>
              <a:t>telt voor hoeveel getallen y&lt;x ggd(x,y)=1</a:t>
            </a:r>
          </a:p>
          <a:p>
            <a:r>
              <a:rPr lang="nl-BE"/>
              <a:t>φ(p) =p-1 indien p een priemgetal</a:t>
            </a:r>
          </a:p>
          <a:p>
            <a:r>
              <a:rPr lang="nl-BE"/>
              <a:t>φ(90)=#{1,7,11,13,17,19,23,29,31,37,41,43,47</a:t>
            </a:r>
          </a:p>
          <a:p>
            <a:r>
              <a:rPr lang="nl-BE"/>
              <a:t>       ,49,53,59,61,67,71,73,77,79,83,89}</a:t>
            </a:r>
          </a:p>
          <a:p>
            <a:r>
              <a:rPr lang="nl-BE"/>
              <a:t>     =</a:t>
            </a:r>
            <a:r>
              <a:rPr lang="nl-BE">
                <a:solidFill>
                  <a:srgbClr val="00FF00"/>
                </a:solidFill>
              </a:rPr>
              <a:t>24</a:t>
            </a:r>
          </a:p>
          <a:p>
            <a:endParaRPr lang="nl-BE"/>
          </a:p>
          <a:p>
            <a:r>
              <a:rPr lang="nl-BE"/>
              <a:t>φ is </a:t>
            </a:r>
            <a:r>
              <a:rPr lang="nl-BE">
                <a:solidFill>
                  <a:srgbClr val="FF0000"/>
                </a:solidFill>
              </a:rPr>
              <a:t>multiplicatief</a:t>
            </a:r>
            <a:r>
              <a:rPr lang="nl-BE"/>
              <a:t>:</a:t>
            </a:r>
          </a:p>
          <a:p>
            <a:r>
              <a:rPr lang="nl-BE"/>
              <a:t>	φ(x.y) = φ(x).φ(y), </a:t>
            </a:r>
            <a:r>
              <a:rPr lang="nl-BE">
                <a:solidFill>
                  <a:srgbClr val="FF0000"/>
                </a:solidFill>
              </a:rPr>
              <a:t>indien ggd(x,y)=1</a:t>
            </a:r>
          </a:p>
          <a:p>
            <a:endParaRPr lang="nl-BE"/>
          </a:p>
          <a:p>
            <a:r>
              <a:rPr lang="nl-BE"/>
              <a:t>indien van x de priemontbinding gekend is,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x=p</a:t>
            </a:r>
            <a:r>
              <a:rPr lang="nl-BE" sz="2400" b="1" kern="1200" baseline="-25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nl-BE" sz="2400" b="1" kern="1200" baseline="3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nl-BE" sz="2400" b="1" kern="1200" baseline="1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.p</a:t>
            </a:r>
            <a:r>
              <a:rPr lang="nl-BE" sz="2400" b="1" kern="1200" baseline="-25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lang="nl-BE" sz="2400" b="1" kern="1200" baseline="3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nl-BE" sz="2400" b="1" kern="1200" baseline="1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 … .p</a:t>
            </a:r>
            <a:r>
              <a:rPr lang="nl-BE" sz="2400" b="1" kern="1200" baseline="-25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nl-BE" sz="2400" b="1" kern="1200" baseline="3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nl-BE" sz="2400" b="1" kern="1200" baseline="1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dan kan </a:t>
            </a:r>
            <a:r>
              <a:rPr lang="nl-BE"/>
              <a:t>φ(x)/x berekend worden als het product van alle </a:t>
            </a:r>
            <a:r>
              <a:rPr lang="nl-BE">
                <a:solidFill>
                  <a:srgbClr val="FF0000"/>
                </a:solidFill>
              </a:rPr>
              <a:t>(p</a:t>
            </a:r>
            <a:r>
              <a:rPr lang="nl-BE" baseline="-25000">
                <a:solidFill>
                  <a:srgbClr val="FF0000"/>
                </a:solidFill>
              </a:rPr>
              <a:t>i</a:t>
            </a:r>
            <a:r>
              <a:rPr lang="nl-BE">
                <a:solidFill>
                  <a:srgbClr val="FF0000"/>
                </a:solidFill>
              </a:rPr>
              <a:t>-1)/p</a:t>
            </a:r>
            <a:r>
              <a:rPr lang="nl-BE" baseline="-25000">
                <a:solidFill>
                  <a:srgbClr val="FF0000"/>
                </a:solidFill>
              </a:rPr>
              <a:t>i</a:t>
            </a:r>
            <a:r>
              <a:rPr lang="nl-BE"/>
              <a:t>, voor elke priemfactor p</a:t>
            </a:r>
            <a:r>
              <a:rPr lang="nl-BE" baseline="-25000"/>
              <a:t>i</a:t>
            </a:r>
            <a:r>
              <a:rPr lang="nl-BE"/>
              <a:t>, onafhankelijk met welke exponent die in de priemontbinding voorkomt</a:t>
            </a:r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nl-BE"/>
              <a:t>   90 =2.3².5</a:t>
            </a:r>
          </a:p>
          <a:p>
            <a:r>
              <a:rPr lang="nl-BE"/>
              <a:t> φ(90)=90.(1/2).(2/3).(4/5)=</a:t>
            </a:r>
            <a:r>
              <a:rPr lang="nl-BE">
                <a:solidFill>
                  <a:srgbClr val="00FF00"/>
                </a:solidFill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1.1.6 Discrete logaritmen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doel: gegeven p, </a:t>
            </a:r>
            <a:r>
              <a:rPr lang="el-GR">
                <a:latin typeface="Courier New"/>
                <a:cs typeface="Courier New"/>
                <a:sym typeface="Mathematica3Mono"/>
              </a:rPr>
              <a:t>ω</a:t>
            </a:r>
            <a:r>
              <a:rPr lang="nl-BE">
                <a:latin typeface="Courier New"/>
                <a:cs typeface="Courier New"/>
                <a:sym typeface="Mathematica3Mono"/>
              </a:rPr>
              <a:t> en x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      bepaal i waarvoor x=</a:t>
            </a:r>
            <a:r>
              <a:rPr lang="el-GR">
                <a:latin typeface="Courier New"/>
                <a:cs typeface="Courier New"/>
                <a:sym typeface="Mathematica3Mono"/>
              </a:rPr>
              <a:t>ω</a:t>
            </a:r>
            <a:r>
              <a:rPr lang="nl-BE" baseline="30000">
                <a:latin typeface="Courier New"/>
                <a:cs typeface="Courier New"/>
                <a:sym typeface="Mathematica3Mono"/>
              </a:rPr>
              <a:t>i</a:t>
            </a:r>
            <a:r>
              <a:rPr lang="nl-BE">
                <a:latin typeface="Courier New"/>
                <a:cs typeface="Courier New"/>
                <a:sym typeface="Mathematica3Mono"/>
              </a:rPr>
              <a:t>%p geldt</a:t>
            </a:r>
          </a:p>
          <a:p>
            <a:r>
              <a:rPr lang="nl-BE">
                <a:solidFill>
                  <a:srgbClr val="FF0000"/>
                </a:solidFill>
              </a:rPr>
              <a:t>naïve methode</a:t>
            </a:r>
            <a:r>
              <a:rPr lang="nl-BE"/>
              <a:t>: itereer i over 1..p-1</a:t>
            </a:r>
          </a:p>
          <a:p>
            <a:r>
              <a:rPr lang="nl-BE"/>
              <a:t>voorbeeld: p=401, </a:t>
            </a:r>
            <a:r>
              <a:rPr lang="el-GR">
                <a:latin typeface="Courier New"/>
                <a:cs typeface="Courier New"/>
                <a:sym typeface="Mathematica3Mono"/>
              </a:rPr>
              <a:t>ω</a:t>
            </a:r>
            <a:r>
              <a:rPr lang="nl-BE">
                <a:latin typeface="Courier New"/>
                <a:cs typeface="Courier New"/>
                <a:sym typeface="Mathematica3Mono"/>
              </a:rPr>
              <a:t>=3, x=13 </a:t>
            </a:r>
            <a:r>
              <a:rPr lang="nl-BE">
                <a:latin typeface="Courier New"/>
                <a:cs typeface="Courier New"/>
                <a:sym typeface="Mathematica1"/>
              </a:rPr>
              <a:t> </a:t>
            </a:r>
            <a:r>
              <a:rPr lang="nl-BE">
                <a:latin typeface="Courier New"/>
                <a:cs typeface="Courier New"/>
                <a:sym typeface="Mathematica3Mono"/>
              </a:rPr>
              <a:t>i=319 </a:t>
            </a:r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2293938"/>
          <a:ext cx="8421688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4" imgW="6105304" imgH="3819750" progId="Excel.Sheet.8">
                  <p:embed/>
                </p:oleObj>
              </mc:Choice>
              <mc:Fallback>
                <p:oleObj name="Worksheet" r:id="rId4" imgW="6105304" imgH="381975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93938"/>
                        <a:ext cx="8421688" cy="456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710613" y="2293938"/>
          <a:ext cx="433387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Worksheet" r:id="rId6" imgW="314435" imgH="199957" progId="Excel.Sheet.8">
                  <p:embed/>
                </p:oleObj>
              </mc:Choice>
              <mc:Fallback>
                <p:oleObj name="Worksheet" r:id="rId6" imgW="314435" imgH="19995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613" y="2293938"/>
                        <a:ext cx="433387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1.1.6 Discrete logaritmen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efficiëntere benadering</a:t>
            </a:r>
            <a:r>
              <a:rPr lang="nl-BE">
                <a:latin typeface="Courier New"/>
                <a:cs typeface="Courier New"/>
                <a:sym typeface="Mathematica3Mono"/>
              </a:rPr>
              <a:t>: plan de berekeningen van </a:t>
            </a:r>
            <a:r>
              <a:rPr lang="el-GR">
                <a:latin typeface="Courier New"/>
                <a:cs typeface="Courier New"/>
                <a:sym typeface="Mathematica3Mono"/>
              </a:rPr>
              <a:t>ω</a:t>
            </a:r>
            <a:r>
              <a:rPr lang="nl-BE" baseline="30000">
                <a:latin typeface="Courier New"/>
                <a:cs typeface="Courier New"/>
                <a:sym typeface="Mathematica3Mono"/>
              </a:rPr>
              <a:t>i</a:t>
            </a:r>
            <a:r>
              <a:rPr lang="nl-BE">
                <a:latin typeface="Courier New"/>
                <a:cs typeface="Courier New"/>
                <a:sym typeface="Mathematica3Mono"/>
              </a:rPr>
              <a:t>%p uit te voeren in een tweedimensionale tabel, met rijen bestaande uit m kolommen (m&lt;p)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voer de naïve berekening uit, beperkt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tot de eerste rij van de tabel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(</a:t>
            </a:r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baby-step</a:t>
            </a:r>
            <a:r>
              <a:rPr lang="nl-BE">
                <a:latin typeface="Courier New"/>
                <a:cs typeface="Courier New"/>
                <a:sym typeface="Mathematica3Mono"/>
              </a:rPr>
              <a:t>)</a:t>
            </a:r>
            <a:r>
              <a:rPr lang="nl-BE">
                <a:sym typeface="Mathematica3Mono"/>
              </a:rPr>
              <a:t>,en </a:t>
            </a:r>
            <a:r>
              <a:rPr lang="nl-BE">
                <a:latin typeface="Courier New"/>
                <a:cs typeface="Courier New"/>
                <a:sym typeface="Mathematica3Mono"/>
              </a:rPr>
              <a:t>bewaar de resultaten in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geheugen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ter vervanging van de berekeningen in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de k-de rij: vergelijk (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giant-step</a:t>
            </a:r>
            <a:r>
              <a:rPr lang="nl-BE">
                <a:latin typeface="Courier New"/>
                <a:cs typeface="Courier New"/>
                <a:sym typeface="Mathematica3Mono"/>
              </a:rPr>
              <a:t>) de resultaten van de eerste rij met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x.((</a:t>
            </a:r>
            <a:r>
              <a:rPr lang="el-GR">
                <a:latin typeface="Courier New"/>
                <a:cs typeface="Courier New"/>
                <a:sym typeface="Mathematica3Mono"/>
              </a:rPr>
              <a:t>ω</a:t>
            </a:r>
            <a:r>
              <a:rPr lang="nl-BE" baseline="30000">
                <a:latin typeface="Courier New"/>
                <a:cs typeface="Courier New"/>
                <a:sym typeface="Mathematica3Mono"/>
              </a:rPr>
              <a:t>m</a:t>
            </a:r>
            <a:r>
              <a:rPr lang="nl-BE">
                <a:latin typeface="Courier New"/>
                <a:cs typeface="Courier New"/>
                <a:sym typeface="Mathematica3Mono"/>
              </a:rPr>
              <a:t>)</a:t>
            </a:r>
            <a:r>
              <a:rPr lang="nl-BE" baseline="30000">
                <a:latin typeface="Courier New"/>
                <a:cs typeface="Courier New"/>
                <a:sym typeface="Mathematica3Mono"/>
              </a:rPr>
              <a:t>-1</a:t>
            </a:r>
            <a:r>
              <a:rPr lang="nl-BE">
                <a:latin typeface="Courier New"/>
                <a:cs typeface="Courier New"/>
                <a:sym typeface="Mathematica3Mono"/>
              </a:rPr>
              <a:t>)</a:t>
            </a:r>
            <a:r>
              <a:rPr lang="nl-BE" baseline="30000">
                <a:latin typeface="Courier New"/>
                <a:cs typeface="Courier New"/>
                <a:sym typeface="Mathematica3Mono"/>
              </a:rPr>
              <a:t>k-1</a:t>
            </a:r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deze benadering levert, toegepast op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het voorbeeld, exact hetzelfde resultaat op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2293938"/>
          <a:ext cx="842168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Worksheet" r:id="rId4" imgW="6105545" imgH="199957" progId="Excel.Sheet.8">
                  <p:embed/>
                </p:oleObj>
              </mc:Choice>
              <mc:Fallback>
                <p:oleObj name="Worksheet" r:id="rId4" imgW="6105545" imgH="1999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93938"/>
                        <a:ext cx="842168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8710612" y="2293938"/>
          <a:ext cx="433388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Worksheet" r:id="rId6" imgW="314265" imgH="3819750" progId="Excel.Sheet.8">
                  <p:embed/>
                </p:oleObj>
              </mc:Choice>
              <mc:Fallback>
                <p:oleObj name="Worksheet" r:id="rId6" imgW="314265" imgH="381975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612" y="2293938"/>
                        <a:ext cx="433388" cy="456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7"/>
          <p:cNvCxnSpPr/>
          <p:nvPr/>
        </p:nvCxnSpPr>
        <p:spPr>
          <a:xfrm flipH="1">
            <a:off x="7762875" y="2524125"/>
            <a:ext cx="9525" cy="3267075"/>
          </a:xfrm>
          <a:prstGeom prst="straightConnector1">
            <a:avLst/>
          </a:prstGeom>
          <a:ln w="476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7"/>
          <p:cNvCxnSpPr/>
          <p:nvPr/>
        </p:nvCxnSpPr>
        <p:spPr>
          <a:xfrm flipH="1" flipV="1">
            <a:off x="7858125" y="5819775"/>
            <a:ext cx="828676" cy="1"/>
          </a:xfrm>
          <a:prstGeom prst="straightConnector1">
            <a:avLst/>
          </a:prstGeom>
          <a:ln w="476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745414" y="2412204"/>
            <a:ext cx="1293795" cy="3358487"/>
            <a:chOff x="7745414" y="2412204"/>
            <a:chExt cx="1293795" cy="3358487"/>
          </a:xfrm>
        </p:grpSpPr>
        <p:sp>
          <p:nvSpPr>
            <p:cNvPr id="24" name="Freeform 23"/>
            <p:cNvSpPr/>
            <p:nvPr/>
          </p:nvSpPr>
          <p:spPr>
            <a:xfrm>
              <a:off x="8224868" y="2412204"/>
              <a:ext cx="488336" cy="222372"/>
            </a:xfrm>
            <a:custGeom>
              <a:avLst/>
              <a:gdLst>
                <a:gd name="connsiteX0" fmla="*/ 219456 w 219456"/>
                <a:gd name="connsiteY0" fmla="*/ 0 h 248717"/>
                <a:gd name="connsiteX1" fmla="*/ 0 w 219456"/>
                <a:gd name="connsiteY1" fmla="*/ 248717 h 248717"/>
                <a:gd name="connsiteX0" fmla="*/ 108509 w 108509"/>
                <a:gd name="connsiteY0" fmla="*/ 0 h 160231"/>
                <a:gd name="connsiteX1" fmla="*/ 69238 w 108509"/>
                <a:gd name="connsiteY1" fmla="*/ 160231 h 160231"/>
                <a:gd name="connsiteX0" fmla="*/ 166197 w 166197"/>
                <a:gd name="connsiteY0" fmla="*/ 0 h 233290"/>
                <a:gd name="connsiteX1" fmla="*/ 126926 w 166197"/>
                <a:gd name="connsiteY1" fmla="*/ 160231 h 233290"/>
                <a:gd name="connsiteX0" fmla="*/ 166197 w 166197"/>
                <a:gd name="connsiteY0" fmla="*/ 0 h 161545"/>
                <a:gd name="connsiteX1" fmla="*/ 126926 w 166197"/>
                <a:gd name="connsiteY1" fmla="*/ 160231 h 161545"/>
                <a:gd name="connsiteX0" fmla="*/ 152337 w 152337"/>
                <a:gd name="connsiteY0" fmla="*/ 0 h 160231"/>
                <a:gd name="connsiteX1" fmla="*/ 113066 w 152337"/>
                <a:gd name="connsiteY1" fmla="*/ 160231 h 160231"/>
                <a:gd name="connsiteX0" fmla="*/ 198207 w 198207"/>
                <a:gd name="connsiteY0" fmla="*/ 0 h 223289"/>
                <a:gd name="connsiteX1" fmla="*/ 113066 w 198207"/>
                <a:gd name="connsiteY1" fmla="*/ 223289 h 223289"/>
                <a:gd name="connsiteX0" fmla="*/ 111730 w 113066"/>
                <a:gd name="connsiteY0" fmla="*/ 0 h 96317"/>
                <a:gd name="connsiteX1" fmla="*/ 113066 w 113066"/>
                <a:gd name="connsiteY1" fmla="*/ 76934 h 96317"/>
                <a:gd name="connsiteX0" fmla="*/ 108509 w 109845"/>
                <a:gd name="connsiteY0" fmla="*/ 0 h 96317"/>
                <a:gd name="connsiteX1" fmla="*/ 109845 w 109845"/>
                <a:gd name="connsiteY1" fmla="*/ 76934 h 96317"/>
                <a:gd name="connsiteX0" fmla="*/ 152875 w 154211"/>
                <a:gd name="connsiteY0" fmla="*/ 0 h 76934"/>
                <a:gd name="connsiteX1" fmla="*/ 154211 w 154211"/>
                <a:gd name="connsiteY1" fmla="*/ 76934 h 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211" h="76934">
                  <a:moveTo>
                    <a:pt x="152875" y="0"/>
                  </a:moveTo>
                  <a:cubicBezTo>
                    <a:pt x="0" y="64399"/>
                    <a:pt x="133638" y="69068"/>
                    <a:pt x="154211" y="76934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224866" y="2869412"/>
              <a:ext cx="488336" cy="222372"/>
            </a:xfrm>
            <a:custGeom>
              <a:avLst/>
              <a:gdLst>
                <a:gd name="connsiteX0" fmla="*/ 219456 w 219456"/>
                <a:gd name="connsiteY0" fmla="*/ 0 h 248717"/>
                <a:gd name="connsiteX1" fmla="*/ 0 w 219456"/>
                <a:gd name="connsiteY1" fmla="*/ 248717 h 248717"/>
                <a:gd name="connsiteX0" fmla="*/ 108509 w 108509"/>
                <a:gd name="connsiteY0" fmla="*/ 0 h 160231"/>
                <a:gd name="connsiteX1" fmla="*/ 69238 w 108509"/>
                <a:gd name="connsiteY1" fmla="*/ 160231 h 160231"/>
                <a:gd name="connsiteX0" fmla="*/ 166197 w 166197"/>
                <a:gd name="connsiteY0" fmla="*/ 0 h 233290"/>
                <a:gd name="connsiteX1" fmla="*/ 126926 w 166197"/>
                <a:gd name="connsiteY1" fmla="*/ 160231 h 233290"/>
                <a:gd name="connsiteX0" fmla="*/ 166197 w 166197"/>
                <a:gd name="connsiteY0" fmla="*/ 0 h 161545"/>
                <a:gd name="connsiteX1" fmla="*/ 126926 w 166197"/>
                <a:gd name="connsiteY1" fmla="*/ 160231 h 161545"/>
                <a:gd name="connsiteX0" fmla="*/ 152337 w 152337"/>
                <a:gd name="connsiteY0" fmla="*/ 0 h 160231"/>
                <a:gd name="connsiteX1" fmla="*/ 113066 w 152337"/>
                <a:gd name="connsiteY1" fmla="*/ 160231 h 160231"/>
                <a:gd name="connsiteX0" fmla="*/ 198207 w 198207"/>
                <a:gd name="connsiteY0" fmla="*/ 0 h 223289"/>
                <a:gd name="connsiteX1" fmla="*/ 113066 w 198207"/>
                <a:gd name="connsiteY1" fmla="*/ 223289 h 223289"/>
                <a:gd name="connsiteX0" fmla="*/ 111730 w 113066"/>
                <a:gd name="connsiteY0" fmla="*/ 0 h 96317"/>
                <a:gd name="connsiteX1" fmla="*/ 113066 w 113066"/>
                <a:gd name="connsiteY1" fmla="*/ 76934 h 96317"/>
                <a:gd name="connsiteX0" fmla="*/ 108509 w 109845"/>
                <a:gd name="connsiteY0" fmla="*/ 0 h 96317"/>
                <a:gd name="connsiteX1" fmla="*/ 109845 w 109845"/>
                <a:gd name="connsiteY1" fmla="*/ 76934 h 96317"/>
                <a:gd name="connsiteX0" fmla="*/ 152875 w 154211"/>
                <a:gd name="connsiteY0" fmla="*/ 0 h 76934"/>
                <a:gd name="connsiteX1" fmla="*/ 154211 w 154211"/>
                <a:gd name="connsiteY1" fmla="*/ 76934 h 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211" h="76934">
                  <a:moveTo>
                    <a:pt x="152875" y="0"/>
                  </a:moveTo>
                  <a:cubicBezTo>
                    <a:pt x="0" y="64399"/>
                    <a:pt x="133638" y="69068"/>
                    <a:pt x="154211" y="76934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45414" y="3071485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b="1">
                  <a:solidFill>
                    <a:srgbClr val="FF0000"/>
                  </a:solidFill>
                </a:rPr>
                <a:t>x 379</a:t>
              </a:r>
              <a:r>
                <a:rPr lang="nl-BE" sz="1400" b="1" baseline="30000">
                  <a:solidFill>
                    <a:srgbClr val="FF0000"/>
                  </a:solidFill>
                </a:rPr>
                <a:t>-1</a:t>
              </a:r>
              <a:r>
                <a:rPr lang="nl-BE" sz="1400" b="1">
                  <a:solidFill>
                    <a:srgbClr val="FF0000"/>
                  </a:solidFill>
                </a:rPr>
                <a:t>=164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224868" y="2643188"/>
              <a:ext cx="488336" cy="222372"/>
            </a:xfrm>
            <a:custGeom>
              <a:avLst/>
              <a:gdLst>
                <a:gd name="connsiteX0" fmla="*/ 219456 w 219456"/>
                <a:gd name="connsiteY0" fmla="*/ 0 h 248717"/>
                <a:gd name="connsiteX1" fmla="*/ 0 w 219456"/>
                <a:gd name="connsiteY1" fmla="*/ 248717 h 248717"/>
                <a:gd name="connsiteX0" fmla="*/ 108509 w 108509"/>
                <a:gd name="connsiteY0" fmla="*/ 0 h 160231"/>
                <a:gd name="connsiteX1" fmla="*/ 69238 w 108509"/>
                <a:gd name="connsiteY1" fmla="*/ 160231 h 160231"/>
                <a:gd name="connsiteX0" fmla="*/ 166197 w 166197"/>
                <a:gd name="connsiteY0" fmla="*/ 0 h 233290"/>
                <a:gd name="connsiteX1" fmla="*/ 126926 w 166197"/>
                <a:gd name="connsiteY1" fmla="*/ 160231 h 233290"/>
                <a:gd name="connsiteX0" fmla="*/ 166197 w 166197"/>
                <a:gd name="connsiteY0" fmla="*/ 0 h 161545"/>
                <a:gd name="connsiteX1" fmla="*/ 126926 w 166197"/>
                <a:gd name="connsiteY1" fmla="*/ 160231 h 161545"/>
                <a:gd name="connsiteX0" fmla="*/ 152337 w 152337"/>
                <a:gd name="connsiteY0" fmla="*/ 0 h 160231"/>
                <a:gd name="connsiteX1" fmla="*/ 113066 w 152337"/>
                <a:gd name="connsiteY1" fmla="*/ 160231 h 160231"/>
                <a:gd name="connsiteX0" fmla="*/ 198207 w 198207"/>
                <a:gd name="connsiteY0" fmla="*/ 0 h 223289"/>
                <a:gd name="connsiteX1" fmla="*/ 113066 w 198207"/>
                <a:gd name="connsiteY1" fmla="*/ 223289 h 223289"/>
                <a:gd name="connsiteX0" fmla="*/ 111730 w 113066"/>
                <a:gd name="connsiteY0" fmla="*/ 0 h 96317"/>
                <a:gd name="connsiteX1" fmla="*/ 113066 w 113066"/>
                <a:gd name="connsiteY1" fmla="*/ 76934 h 96317"/>
                <a:gd name="connsiteX0" fmla="*/ 108509 w 109845"/>
                <a:gd name="connsiteY0" fmla="*/ 0 h 96317"/>
                <a:gd name="connsiteX1" fmla="*/ 109845 w 109845"/>
                <a:gd name="connsiteY1" fmla="*/ 76934 h 96317"/>
                <a:gd name="connsiteX0" fmla="*/ 152875 w 154211"/>
                <a:gd name="connsiteY0" fmla="*/ 0 h 76934"/>
                <a:gd name="connsiteX1" fmla="*/ 154211 w 154211"/>
                <a:gd name="connsiteY1" fmla="*/ 76934 h 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211" h="76934">
                  <a:moveTo>
                    <a:pt x="152875" y="0"/>
                  </a:moveTo>
                  <a:cubicBezTo>
                    <a:pt x="0" y="64399"/>
                    <a:pt x="133638" y="69068"/>
                    <a:pt x="154211" y="76934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227247" y="5548319"/>
              <a:ext cx="488336" cy="222372"/>
            </a:xfrm>
            <a:custGeom>
              <a:avLst/>
              <a:gdLst>
                <a:gd name="connsiteX0" fmla="*/ 219456 w 219456"/>
                <a:gd name="connsiteY0" fmla="*/ 0 h 248717"/>
                <a:gd name="connsiteX1" fmla="*/ 0 w 219456"/>
                <a:gd name="connsiteY1" fmla="*/ 248717 h 248717"/>
                <a:gd name="connsiteX0" fmla="*/ 108509 w 108509"/>
                <a:gd name="connsiteY0" fmla="*/ 0 h 160231"/>
                <a:gd name="connsiteX1" fmla="*/ 69238 w 108509"/>
                <a:gd name="connsiteY1" fmla="*/ 160231 h 160231"/>
                <a:gd name="connsiteX0" fmla="*/ 166197 w 166197"/>
                <a:gd name="connsiteY0" fmla="*/ 0 h 233290"/>
                <a:gd name="connsiteX1" fmla="*/ 126926 w 166197"/>
                <a:gd name="connsiteY1" fmla="*/ 160231 h 233290"/>
                <a:gd name="connsiteX0" fmla="*/ 166197 w 166197"/>
                <a:gd name="connsiteY0" fmla="*/ 0 h 161545"/>
                <a:gd name="connsiteX1" fmla="*/ 126926 w 166197"/>
                <a:gd name="connsiteY1" fmla="*/ 160231 h 161545"/>
                <a:gd name="connsiteX0" fmla="*/ 152337 w 152337"/>
                <a:gd name="connsiteY0" fmla="*/ 0 h 160231"/>
                <a:gd name="connsiteX1" fmla="*/ 113066 w 152337"/>
                <a:gd name="connsiteY1" fmla="*/ 160231 h 160231"/>
                <a:gd name="connsiteX0" fmla="*/ 198207 w 198207"/>
                <a:gd name="connsiteY0" fmla="*/ 0 h 223289"/>
                <a:gd name="connsiteX1" fmla="*/ 113066 w 198207"/>
                <a:gd name="connsiteY1" fmla="*/ 223289 h 223289"/>
                <a:gd name="connsiteX0" fmla="*/ 111730 w 113066"/>
                <a:gd name="connsiteY0" fmla="*/ 0 h 96317"/>
                <a:gd name="connsiteX1" fmla="*/ 113066 w 113066"/>
                <a:gd name="connsiteY1" fmla="*/ 76934 h 96317"/>
                <a:gd name="connsiteX0" fmla="*/ 108509 w 109845"/>
                <a:gd name="connsiteY0" fmla="*/ 0 h 96317"/>
                <a:gd name="connsiteX1" fmla="*/ 109845 w 109845"/>
                <a:gd name="connsiteY1" fmla="*/ 76934 h 96317"/>
                <a:gd name="connsiteX0" fmla="*/ 152875 w 154211"/>
                <a:gd name="connsiteY0" fmla="*/ 0 h 76934"/>
                <a:gd name="connsiteX1" fmla="*/ 154211 w 154211"/>
                <a:gd name="connsiteY1" fmla="*/ 76934 h 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211" h="76934">
                  <a:moveTo>
                    <a:pt x="152875" y="0"/>
                  </a:moveTo>
                  <a:cubicBezTo>
                    <a:pt x="0" y="64399"/>
                    <a:pt x="133638" y="69068"/>
                    <a:pt x="154211" y="76934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8392878" y="323020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3600">
                  <a:solidFill>
                    <a:srgbClr val="FF0000"/>
                  </a:solidFill>
                  <a:sym typeface="Symbol"/>
                </a:rPr>
                <a:t></a:t>
              </a:r>
              <a:endParaRPr lang="nl-BE" sz="36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8390487" y="4931935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3600">
                  <a:solidFill>
                    <a:srgbClr val="FF0000"/>
                  </a:solidFill>
                  <a:sym typeface="Symbol"/>
                </a:rPr>
                <a:t></a:t>
              </a:r>
              <a:endParaRPr lang="nl-BE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-578" y="1714226"/>
            <a:ext cx="8211137" cy="652280"/>
            <a:chOff x="-578" y="1714226"/>
            <a:chExt cx="8211137" cy="652280"/>
          </a:xfrm>
        </p:grpSpPr>
        <p:sp>
          <p:nvSpPr>
            <p:cNvPr id="49" name="TextBox 48"/>
            <p:cNvSpPr txBox="1"/>
            <p:nvPr/>
          </p:nvSpPr>
          <p:spPr>
            <a:xfrm>
              <a:off x="1365225" y="171422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3600">
                  <a:solidFill>
                    <a:srgbClr val="00FF00"/>
                  </a:solidFill>
                  <a:sym typeface="Symbol"/>
                </a:rPr>
                <a:t></a:t>
              </a:r>
              <a:endParaRPr lang="nl-BE" sz="3600">
                <a:solidFill>
                  <a:srgbClr val="00FF00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-578" y="1909701"/>
              <a:ext cx="643514" cy="388206"/>
              <a:chOff x="-578" y="1909701"/>
              <a:chExt cx="643514" cy="38820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-578" y="1987277"/>
                <a:ext cx="643514" cy="310630"/>
              </a:xfrm>
              <a:custGeom>
                <a:avLst/>
                <a:gdLst>
                  <a:gd name="connsiteX0" fmla="*/ 219456 w 219456"/>
                  <a:gd name="connsiteY0" fmla="*/ 0 h 248717"/>
                  <a:gd name="connsiteX1" fmla="*/ 0 w 219456"/>
                  <a:gd name="connsiteY1" fmla="*/ 248717 h 248717"/>
                  <a:gd name="connsiteX0" fmla="*/ 108509 w 108509"/>
                  <a:gd name="connsiteY0" fmla="*/ 0 h 160231"/>
                  <a:gd name="connsiteX1" fmla="*/ 69238 w 108509"/>
                  <a:gd name="connsiteY1" fmla="*/ 160231 h 160231"/>
                  <a:gd name="connsiteX0" fmla="*/ 166197 w 166197"/>
                  <a:gd name="connsiteY0" fmla="*/ 0 h 233290"/>
                  <a:gd name="connsiteX1" fmla="*/ 126926 w 166197"/>
                  <a:gd name="connsiteY1" fmla="*/ 160231 h 233290"/>
                  <a:gd name="connsiteX0" fmla="*/ 166197 w 166197"/>
                  <a:gd name="connsiteY0" fmla="*/ 0 h 161545"/>
                  <a:gd name="connsiteX1" fmla="*/ 126926 w 166197"/>
                  <a:gd name="connsiteY1" fmla="*/ 160231 h 161545"/>
                  <a:gd name="connsiteX0" fmla="*/ 152337 w 152337"/>
                  <a:gd name="connsiteY0" fmla="*/ 0 h 160231"/>
                  <a:gd name="connsiteX1" fmla="*/ 113066 w 152337"/>
                  <a:gd name="connsiteY1" fmla="*/ 160231 h 160231"/>
                  <a:gd name="connsiteX0" fmla="*/ 198207 w 198207"/>
                  <a:gd name="connsiteY0" fmla="*/ 0 h 223289"/>
                  <a:gd name="connsiteX1" fmla="*/ 113066 w 198207"/>
                  <a:gd name="connsiteY1" fmla="*/ 223289 h 223289"/>
                  <a:gd name="connsiteX0" fmla="*/ 111730 w 113066"/>
                  <a:gd name="connsiteY0" fmla="*/ 0 h 96317"/>
                  <a:gd name="connsiteX1" fmla="*/ 113066 w 113066"/>
                  <a:gd name="connsiteY1" fmla="*/ 76934 h 96317"/>
                  <a:gd name="connsiteX0" fmla="*/ 108509 w 109845"/>
                  <a:gd name="connsiteY0" fmla="*/ 0 h 96317"/>
                  <a:gd name="connsiteX1" fmla="*/ 109845 w 109845"/>
                  <a:gd name="connsiteY1" fmla="*/ 76934 h 96317"/>
                  <a:gd name="connsiteX0" fmla="*/ 152875 w 154211"/>
                  <a:gd name="connsiteY0" fmla="*/ 0 h 76934"/>
                  <a:gd name="connsiteX1" fmla="*/ 154211 w 154211"/>
                  <a:gd name="connsiteY1" fmla="*/ 76934 h 76934"/>
                  <a:gd name="connsiteX0" fmla="*/ 152875 w 397098"/>
                  <a:gd name="connsiteY0" fmla="*/ 39679 h 104078"/>
                  <a:gd name="connsiteX1" fmla="*/ 397098 w 397098"/>
                  <a:gd name="connsiteY1" fmla="*/ 7866 h 104078"/>
                  <a:gd name="connsiteX0" fmla="*/ 152875 w 286558"/>
                  <a:gd name="connsiteY0" fmla="*/ 0 h 64399"/>
                  <a:gd name="connsiteX1" fmla="*/ 286558 w 286558"/>
                  <a:gd name="connsiteY1" fmla="*/ 27503 h 64399"/>
                  <a:gd name="connsiteX0" fmla="*/ 152875 w 286558"/>
                  <a:gd name="connsiteY0" fmla="*/ 30617 h 95016"/>
                  <a:gd name="connsiteX1" fmla="*/ 286558 w 286558"/>
                  <a:gd name="connsiteY1" fmla="*/ 58120 h 95016"/>
                  <a:gd name="connsiteX0" fmla="*/ 134075 w 267758"/>
                  <a:gd name="connsiteY0" fmla="*/ 83068 h 110571"/>
                  <a:gd name="connsiteX1" fmla="*/ 267758 w 267758"/>
                  <a:gd name="connsiteY1" fmla="*/ 110571 h 110571"/>
                  <a:gd name="connsiteX0" fmla="*/ 88957 w 222640"/>
                  <a:gd name="connsiteY0" fmla="*/ 88011 h 115514"/>
                  <a:gd name="connsiteX1" fmla="*/ 222640 w 222640"/>
                  <a:gd name="connsiteY1" fmla="*/ 115514 h 115514"/>
                  <a:gd name="connsiteX0" fmla="*/ 88957 w 170783"/>
                  <a:gd name="connsiteY0" fmla="*/ 88011 h 88011"/>
                  <a:gd name="connsiteX1" fmla="*/ 170783 w 170783"/>
                  <a:gd name="connsiteY1" fmla="*/ 87276 h 88011"/>
                  <a:gd name="connsiteX0" fmla="*/ 70168 w 151994"/>
                  <a:gd name="connsiteY0" fmla="*/ 135076 h 135076"/>
                  <a:gd name="connsiteX1" fmla="*/ 151994 w 151994"/>
                  <a:gd name="connsiteY1" fmla="*/ 134341 h 135076"/>
                  <a:gd name="connsiteX0" fmla="*/ 70168 w 205354"/>
                  <a:gd name="connsiteY0" fmla="*/ 135076 h 136433"/>
                  <a:gd name="connsiteX1" fmla="*/ 205354 w 205354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99" h="136433">
                    <a:moveTo>
                      <a:pt x="70168" y="135076"/>
                    </a:moveTo>
                    <a:cubicBezTo>
                      <a:pt x="0" y="0"/>
                      <a:pt x="151704" y="104460"/>
                      <a:pt x="203099" y="136433"/>
                    </a:cubicBezTo>
                  </a:path>
                </a:pathLst>
              </a:custGeom>
              <a:ln w="28575">
                <a:solidFill>
                  <a:srgbClr val="00FF0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2416" y="1909701"/>
                <a:ext cx="39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400" b="1">
                    <a:solidFill>
                      <a:srgbClr val="00FF00"/>
                    </a:solidFill>
                  </a:rPr>
                  <a:t>x 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25676" y="1907322"/>
              <a:ext cx="643514" cy="388206"/>
              <a:chOff x="-578" y="1909701"/>
              <a:chExt cx="643514" cy="38820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-578" y="1987277"/>
                <a:ext cx="643514" cy="310630"/>
              </a:xfrm>
              <a:custGeom>
                <a:avLst/>
                <a:gdLst>
                  <a:gd name="connsiteX0" fmla="*/ 219456 w 219456"/>
                  <a:gd name="connsiteY0" fmla="*/ 0 h 248717"/>
                  <a:gd name="connsiteX1" fmla="*/ 0 w 219456"/>
                  <a:gd name="connsiteY1" fmla="*/ 248717 h 248717"/>
                  <a:gd name="connsiteX0" fmla="*/ 108509 w 108509"/>
                  <a:gd name="connsiteY0" fmla="*/ 0 h 160231"/>
                  <a:gd name="connsiteX1" fmla="*/ 69238 w 108509"/>
                  <a:gd name="connsiteY1" fmla="*/ 160231 h 160231"/>
                  <a:gd name="connsiteX0" fmla="*/ 166197 w 166197"/>
                  <a:gd name="connsiteY0" fmla="*/ 0 h 233290"/>
                  <a:gd name="connsiteX1" fmla="*/ 126926 w 166197"/>
                  <a:gd name="connsiteY1" fmla="*/ 160231 h 233290"/>
                  <a:gd name="connsiteX0" fmla="*/ 166197 w 166197"/>
                  <a:gd name="connsiteY0" fmla="*/ 0 h 161545"/>
                  <a:gd name="connsiteX1" fmla="*/ 126926 w 166197"/>
                  <a:gd name="connsiteY1" fmla="*/ 160231 h 161545"/>
                  <a:gd name="connsiteX0" fmla="*/ 152337 w 152337"/>
                  <a:gd name="connsiteY0" fmla="*/ 0 h 160231"/>
                  <a:gd name="connsiteX1" fmla="*/ 113066 w 152337"/>
                  <a:gd name="connsiteY1" fmla="*/ 160231 h 160231"/>
                  <a:gd name="connsiteX0" fmla="*/ 198207 w 198207"/>
                  <a:gd name="connsiteY0" fmla="*/ 0 h 223289"/>
                  <a:gd name="connsiteX1" fmla="*/ 113066 w 198207"/>
                  <a:gd name="connsiteY1" fmla="*/ 223289 h 223289"/>
                  <a:gd name="connsiteX0" fmla="*/ 111730 w 113066"/>
                  <a:gd name="connsiteY0" fmla="*/ 0 h 96317"/>
                  <a:gd name="connsiteX1" fmla="*/ 113066 w 113066"/>
                  <a:gd name="connsiteY1" fmla="*/ 76934 h 96317"/>
                  <a:gd name="connsiteX0" fmla="*/ 108509 w 109845"/>
                  <a:gd name="connsiteY0" fmla="*/ 0 h 96317"/>
                  <a:gd name="connsiteX1" fmla="*/ 109845 w 109845"/>
                  <a:gd name="connsiteY1" fmla="*/ 76934 h 96317"/>
                  <a:gd name="connsiteX0" fmla="*/ 152875 w 154211"/>
                  <a:gd name="connsiteY0" fmla="*/ 0 h 76934"/>
                  <a:gd name="connsiteX1" fmla="*/ 154211 w 154211"/>
                  <a:gd name="connsiteY1" fmla="*/ 76934 h 76934"/>
                  <a:gd name="connsiteX0" fmla="*/ 152875 w 397098"/>
                  <a:gd name="connsiteY0" fmla="*/ 39679 h 104078"/>
                  <a:gd name="connsiteX1" fmla="*/ 397098 w 397098"/>
                  <a:gd name="connsiteY1" fmla="*/ 7866 h 104078"/>
                  <a:gd name="connsiteX0" fmla="*/ 152875 w 286558"/>
                  <a:gd name="connsiteY0" fmla="*/ 0 h 64399"/>
                  <a:gd name="connsiteX1" fmla="*/ 286558 w 286558"/>
                  <a:gd name="connsiteY1" fmla="*/ 27503 h 64399"/>
                  <a:gd name="connsiteX0" fmla="*/ 152875 w 286558"/>
                  <a:gd name="connsiteY0" fmla="*/ 30617 h 95016"/>
                  <a:gd name="connsiteX1" fmla="*/ 286558 w 286558"/>
                  <a:gd name="connsiteY1" fmla="*/ 58120 h 95016"/>
                  <a:gd name="connsiteX0" fmla="*/ 134075 w 267758"/>
                  <a:gd name="connsiteY0" fmla="*/ 83068 h 110571"/>
                  <a:gd name="connsiteX1" fmla="*/ 267758 w 267758"/>
                  <a:gd name="connsiteY1" fmla="*/ 110571 h 110571"/>
                  <a:gd name="connsiteX0" fmla="*/ 88957 w 222640"/>
                  <a:gd name="connsiteY0" fmla="*/ 88011 h 115514"/>
                  <a:gd name="connsiteX1" fmla="*/ 222640 w 222640"/>
                  <a:gd name="connsiteY1" fmla="*/ 115514 h 115514"/>
                  <a:gd name="connsiteX0" fmla="*/ 88957 w 170783"/>
                  <a:gd name="connsiteY0" fmla="*/ 88011 h 88011"/>
                  <a:gd name="connsiteX1" fmla="*/ 170783 w 170783"/>
                  <a:gd name="connsiteY1" fmla="*/ 87276 h 88011"/>
                  <a:gd name="connsiteX0" fmla="*/ 70168 w 151994"/>
                  <a:gd name="connsiteY0" fmla="*/ 135076 h 135076"/>
                  <a:gd name="connsiteX1" fmla="*/ 151994 w 151994"/>
                  <a:gd name="connsiteY1" fmla="*/ 134341 h 135076"/>
                  <a:gd name="connsiteX0" fmla="*/ 70168 w 205354"/>
                  <a:gd name="connsiteY0" fmla="*/ 135076 h 136433"/>
                  <a:gd name="connsiteX1" fmla="*/ 205354 w 205354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99" h="136433">
                    <a:moveTo>
                      <a:pt x="70168" y="135076"/>
                    </a:moveTo>
                    <a:cubicBezTo>
                      <a:pt x="0" y="0"/>
                      <a:pt x="151704" y="104460"/>
                      <a:pt x="203099" y="136433"/>
                    </a:cubicBezTo>
                  </a:path>
                </a:pathLst>
              </a:custGeom>
              <a:ln w="28575">
                <a:solidFill>
                  <a:srgbClr val="00FF0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22416" y="1909701"/>
                <a:ext cx="39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400" b="1">
                    <a:solidFill>
                      <a:srgbClr val="00FF00"/>
                    </a:solidFill>
                  </a:rPr>
                  <a:t>x 3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56698" y="1907320"/>
              <a:ext cx="643514" cy="388206"/>
              <a:chOff x="-578" y="1909701"/>
              <a:chExt cx="643514" cy="388206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-578" y="1987277"/>
                <a:ext cx="643514" cy="310630"/>
              </a:xfrm>
              <a:custGeom>
                <a:avLst/>
                <a:gdLst>
                  <a:gd name="connsiteX0" fmla="*/ 219456 w 219456"/>
                  <a:gd name="connsiteY0" fmla="*/ 0 h 248717"/>
                  <a:gd name="connsiteX1" fmla="*/ 0 w 219456"/>
                  <a:gd name="connsiteY1" fmla="*/ 248717 h 248717"/>
                  <a:gd name="connsiteX0" fmla="*/ 108509 w 108509"/>
                  <a:gd name="connsiteY0" fmla="*/ 0 h 160231"/>
                  <a:gd name="connsiteX1" fmla="*/ 69238 w 108509"/>
                  <a:gd name="connsiteY1" fmla="*/ 160231 h 160231"/>
                  <a:gd name="connsiteX0" fmla="*/ 166197 w 166197"/>
                  <a:gd name="connsiteY0" fmla="*/ 0 h 233290"/>
                  <a:gd name="connsiteX1" fmla="*/ 126926 w 166197"/>
                  <a:gd name="connsiteY1" fmla="*/ 160231 h 233290"/>
                  <a:gd name="connsiteX0" fmla="*/ 166197 w 166197"/>
                  <a:gd name="connsiteY0" fmla="*/ 0 h 161545"/>
                  <a:gd name="connsiteX1" fmla="*/ 126926 w 166197"/>
                  <a:gd name="connsiteY1" fmla="*/ 160231 h 161545"/>
                  <a:gd name="connsiteX0" fmla="*/ 152337 w 152337"/>
                  <a:gd name="connsiteY0" fmla="*/ 0 h 160231"/>
                  <a:gd name="connsiteX1" fmla="*/ 113066 w 152337"/>
                  <a:gd name="connsiteY1" fmla="*/ 160231 h 160231"/>
                  <a:gd name="connsiteX0" fmla="*/ 198207 w 198207"/>
                  <a:gd name="connsiteY0" fmla="*/ 0 h 223289"/>
                  <a:gd name="connsiteX1" fmla="*/ 113066 w 198207"/>
                  <a:gd name="connsiteY1" fmla="*/ 223289 h 223289"/>
                  <a:gd name="connsiteX0" fmla="*/ 111730 w 113066"/>
                  <a:gd name="connsiteY0" fmla="*/ 0 h 96317"/>
                  <a:gd name="connsiteX1" fmla="*/ 113066 w 113066"/>
                  <a:gd name="connsiteY1" fmla="*/ 76934 h 96317"/>
                  <a:gd name="connsiteX0" fmla="*/ 108509 w 109845"/>
                  <a:gd name="connsiteY0" fmla="*/ 0 h 96317"/>
                  <a:gd name="connsiteX1" fmla="*/ 109845 w 109845"/>
                  <a:gd name="connsiteY1" fmla="*/ 76934 h 96317"/>
                  <a:gd name="connsiteX0" fmla="*/ 152875 w 154211"/>
                  <a:gd name="connsiteY0" fmla="*/ 0 h 76934"/>
                  <a:gd name="connsiteX1" fmla="*/ 154211 w 154211"/>
                  <a:gd name="connsiteY1" fmla="*/ 76934 h 76934"/>
                  <a:gd name="connsiteX0" fmla="*/ 152875 w 397098"/>
                  <a:gd name="connsiteY0" fmla="*/ 39679 h 104078"/>
                  <a:gd name="connsiteX1" fmla="*/ 397098 w 397098"/>
                  <a:gd name="connsiteY1" fmla="*/ 7866 h 104078"/>
                  <a:gd name="connsiteX0" fmla="*/ 152875 w 286558"/>
                  <a:gd name="connsiteY0" fmla="*/ 0 h 64399"/>
                  <a:gd name="connsiteX1" fmla="*/ 286558 w 286558"/>
                  <a:gd name="connsiteY1" fmla="*/ 27503 h 64399"/>
                  <a:gd name="connsiteX0" fmla="*/ 152875 w 286558"/>
                  <a:gd name="connsiteY0" fmla="*/ 30617 h 95016"/>
                  <a:gd name="connsiteX1" fmla="*/ 286558 w 286558"/>
                  <a:gd name="connsiteY1" fmla="*/ 58120 h 95016"/>
                  <a:gd name="connsiteX0" fmla="*/ 134075 w 267758"/>
                  <a:gd name="connsiteY0" fmla="*/ 83068 h 110571"/>
                  <a:gd name="connsiteX1" fmla="*/ 267758 w 267758"/>
                  <a:gd name="connsiteY1" fmla="*/ 110571 h 110571"/>
                  <a:gd name="connsiteX0" fmla="*/ 88957 w 222640"/>
                  <a:gd name="connsiteY0" fmla="*/ 88011 h 115514"/>
                  <a:gd name="connsiteX1" fmla="*/ 222640 w 222640"/>
                  <a:gd name="connsiteY1" fmla="*/ 115514 h 115514"/>
                  <a:gd name="connsiteX0" fmla="*/ 88957 w 170783"/>
                  <a:gd name="connsiteY0" fmla="*/ 88011 h 88011"/>
                  <a:gd name="connsiteX1" fmla="*/ 170783 w 170783"/>
                  <a:gd name="connsiteY1" fmla="*/ 87276 h 88011"/>
                  <a:gd name="connsiteX0" fmla="*/ 70168 w 151994"/>
                  <a:gd name="connsiteY0" fmla="*/ 135076 h 135076"/>
                  <a:gd name="connsiteX1" fmla="*/ 151994 w 151994"/>
                  <a:gd name="connsiteY1" fmla="*/ 134341 h 135076"/>
                  <a:gd name="connsiteX0" fmla="*/ 70168 w 205354"/>
                  <a:gd name="connsiteY0" fmla="*/ 135076 h 136433"/>
                  <a:gd name="connsiteX1" fmla="*/ 205354 w 205354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99" h="136433">
                    <a:moveTo>
                      <a:pt x="70168" y="135076"/>
                    </a:moveTo>
                    <a:cubicBezTo>
                      <a:pt x="0" y="0"/>
                      <a:pt x="151704" y="104460"/>
                      <a:pt x="203099" y="136433"/>
                    </a:cubicBezTo>
                  </a:path>
                </a:pathLst>
              </a:custGeom>
              <a:ln w="28575">
                <a:solidFill>
                  <a:srgbClr val="00FF0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2416" y="1909701"/>
                <a:ext cx="39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400" b="1">
                    <a:solidFill>
                      <a:srgbClr val="00FF00"/>
                    </a:solidFill>
                  </a:rPr>
                  <a:t>x 3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567045" y="1907318"/>
              <a:ext cx="643514" cy="388206"/>
              <a:chOff x="-578" y="1909701"/>
              <a:chExt cx="643514" cy="388206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-578" y="1987277"/>
                <a:ext cx="643514" cy="310630"/>
              </a:xfrm>
              <a:custGeom>
                <a:avLst/>
                <a:gdLst>
                  <a:gd name="connsiteX0" fmla="*/ 219456 w 219456"/>
                  <a:gd name="connsiteY0" fmla="*/ 0 h 248717"/>
                  <a:gd name="connsiteX1" fmla="*/ 0 w 219456"/>
                  <a:gd name="connsiteY1" fmla="*/ 248717 h 248717"/>
                  <a:gd name="connsiteX0" fmla="*/ 108509 w 108509"/>
                  <a:gd name="connsiteY0" fmla="*/ 0 h 160231"/>
                  <a:gd name="connsiteX1" fmla="*/ 69238 w 108509"/>
                  <a:gd name="connsiteY1" fmla="*/ 160231 h 160231"/>
                  <a:gd name="connsiteX0" fmla="*/ 166197 w 166197"/>
                  <a:gd name="connsiteY0" fmla="*/ 0 h 233290"/>
                  <a:gd name="connsiteX1" fmla="*/ 126926 w 166197"/>
                  <a:gd name="connsiteY1" fmla="*/ 160231 h 233290"/>
                  <a:gd name="connsiteX0" fmla="*/ 166197 w 166197"/>
                  <a:gd name="connsiteY0" fmla="*/ 0 h 161545"/>
                  <a:gd name="connsiteX1" fmla="*/ 126926 w 166197"/>
                  <a:gd name="connsiteY1" fmla="*/ 160231 h 161545"/>
                  <a:gd name="connsiteX0" fmla="*/ 152337 w 152337"/>
                  <a:gd name="connsiteY0" fmla="*/ 0 h 160231"/>
                  <a:gd name="connsiteX1" fmla="*/ 113066 w 152337"/>
                  <a:gd name="connsiteY1" fmla="*/ 160231 h 160231"/>
                  <a:gd name="connsiteX0" fmla="*/ 198207 w 198207"/>
                  <a:gd name="connsiteY0" fmla="*/ 0 h 223289"/>
                  <a:gd name="connsiteX1" fmla="*/ 113066 w 198207"/>
                  <a:gd name="connsiteY1" fmla="*/ 223289 h 223289"/>
                  <a:gd name="connsiteX0" fmla="*/ 111730 w 113066"/>
                  <a:gd name="connsiteY0" fmla="*/ 0 h 96317"/>
                  <a:gd name="connsiteX1" fmla="*/ 113066 w 113066"/>
                  <a:gd name="connsiteY1" fmla="*/ 76934 h 96317"/>
                  <a:gd name="connsiteX0" fmla="*/ 108509 w 109845"/>
                  <a:gd name="connsiteY0" fmla="*/ 0 h 96317"/>
                  <a:gd name="connsiteX1" fmla="*/ 109845 w 109845"/>
                  <a:gd name="connsiteY1" fmla="*/ 76934 h 96317"/>
                  <a:gd name="connsiteX0" fmla="*/ 152875 w 154211"/>
                  <a:gd name="connsiteY0" fmla="*/ 0 h 76934"/>
                  <a:gd name="connsiteX1" fmla="*/ 154211 w 154211"/>
                  <a:gd name="connsiteY1" fmla="*/ 76934 h 76934"/>
                  <a:gd name="connsiteX0" fmla="*/ 152875 w 397098"/>
                  <a:gd name="connsiteY0" fmla="*/ 39679 h 104078"/>
                  <a:gd name="connsiteX1" fmla="*/ 397098 w 397098"/>
                  <a:gd name="connsiteY1" fmla="*/ 7866 h 104078"/>
                  <a:gd name="connsiteX0" fmla="*/ 152875 w 286558"/>
                  <a:gd name="connsiteY0" fmla="*/ 0 h 64399"/>
                  <a:gd name="connsiteX1" fmla="*/ 286558 w 286558"/>
                  <a:gd name="connsiteY1" fmla="*/ 27503 h 64399"/>
                  <a:gd name="connsiteX0" fmla="*/ 152875 w 286558"/>
                  <a:gd name="connsiteY0" fmla="*/ 30617 h 95016"/>
                  <a:gd name="connsiteX1" fmla="*/ 286558 w 286558"/>
                  <a:gd name="connsiteY1" fmla="*/ 58120 h 95016"/>
                  <a:gd name="connsiteX0" fmla="*/ 134075 w 267758"/>
                  <a:gd name="connsiteY0" fmla="*/ 83068 h 110571"/>
                  <a:gd name="connsiteX1" fmla="*/ 267758 w 267758"/>
                  <a:gd name="connsiteY1" fmla="*/ 110571 h 110571"/>
                  <a:gd name="connsiteX0" fmla="*/ 88957 w 222640"/>
                  <a:gd name="connsiteY0" fmla="*/ 88011 h 115514"/>
                  <a:gd name="connsiteX1" fmla="*/ 222640 w 222640"/>
                  <a:gd name="connsiteY1" fmla="*/ 115514 h 115514"/>
                  <a:gd name="connsiteX0" fmla="*/ 88957 w 170783"/>
                  <a:gd name="connsiteY0" fmla="*/ 88011 h 88011"/>
                  <a:gd name="connsiteX1" fmla="*/ 170783 w 170783"/>
                  <a:gd name="connsiteY1" fmla="*/ 87276 h 88011"/>
                  <a:gd name="connsiteX0" fmla="*/ 70168 w 151994"/>
                  <a:gd name="connsiteY0" fmla="*/ 135076 h 135076"/>
                  <a:gd name="connsiteX1" fmla="*/ 151994 w 151994"/>
                  <a:gd name="connsiteY1" fmla="*/ 134341 h 135076"/>
                  <a:gd name="connsiteX0" fmla="*/ 70168 w 205354"/>
                  <a:gd name="connsiteY0" fmla="*/ 135076 h 136433"/>
                  <a:gd name="connsiteX1" fmla="*/ 205354 w 205354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99" h="136433">
                    <a:moveTo>
                      <a:pt x="70168" y="135076"/>
                    </a:moveTo>
                    <a:cubicBezTo>
                      <a:pt x="0" y="0"/>
                      <a:pt x="151704" y="104460"/>
                      <a:pt x="203099" y="136433"/>
                    </a:cubicBezTo>
                  </a:path>
                </a:pathLst>
              </a:custGeom>
              <a:ln w="28575">
                <a:solidFill>
                  <a:srgbClr val="00FF0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2416" y="1909701"/>
                <a:ext cx="39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400" b="1">
                    <a:solidFill>
                      <a:srgbClr val="00FF00"/>
                    </a:solidFill>
                  </a:rPr>
                  <a:t>x 3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140794" y="1909697"/>
              <a:ext cx="643514" cy="388206"/>
              <a:chOff x="-578" y="1909701"/>
              <a:chExt cx="643514" cy="388206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-578" y="1987277"/>
                <a:ext cx="643514" cy="310630"/>
              </a:xfrm>
              <a:custGeom>
                <a:avLst/>
                <a:gdLst>
                  <a:gd name="connsiteX0" fmla="*/ 219456 w 219456"/>
                  <a:gd name="connsiteY0" fmla="*/ 0 h 248717"/>
                  <a:gd name="connsiteX1" fmla="*/ 0 w 219456"/>
                  <a:gd name="connsiteY1" fmla="*/ 248717 h 248717"/>
                  <a:gd name="connsiteX0" fmla="*/ 108509 w 108509"/>
                  <a:gd name="connsiteY0" fmla="*/ 0 h 160231"/>
                  <a:gd name="connsiteX1" fmla="*/ 69238 w 108509"/>
                  <a:gd name="connsiteY1" fmla="*/ 160231 h 160231"/>
                  <a:gd name="connsiteX0" fmla="*/ 166197 w 166197"/>
                  <a:gd name="connsiteY0" fmla="*/ 0 h 233290"/>
                  <a:gd name="connsiteX1" fmla="*/ 126926 w 166197"/>
                  <a:gd name="connsiteY1" fmla="*/ 160231 h 233290"/>
                  <a:gd name="connsiteX0" fmla="*/ 166197 w 166197"/>
                  <a:gd name="connsiteY0" fmla="*/ 0 h 161545"/>
                  <a:gd name="connsiteX1" fmla="*/ 126926 w 166197"/>
                  <a:gd name="connsiteY1" fmla="*/ 160231 h 161545"/>
                  <a:gd name="connsiteX0" fmla="*/ 152337 w 152337"/>
                  <a:gd name="connsiteY0" fmla="*/ 0 h 160231"/>
                  <a:gd name="connsiteX1" fmla="*/ 113066 w 152337"/>
                  <a:gd name="connsiteY1" fmla="*/ 160231 h 160231"/>
                  <a:gd name="connsiteX0" fmla="*/ 198207 w 198207"/>
                  <a:gd name="connsiteY0" fmla="*/ 0 h 223289"/>
                  <a:gd name="connsiteX1" fmla="*/ 113066 w 198207"/>
                  <a:gd name="connsiteY1" fmla="*/ 223289 h 223289"/>
                  <a:gd name="connsiteX0" fmla="*/ 111730 w 113066"/>
                  <a:gd name="connsiteY0" fmla="*/ 0 h 96317"/>
                  <a:gd name="connsiteX1" fmla="*/ 113066 w 113066"/>
                  <a:gd name="connsiteY1" fmla="*/ 76934 h 96317"/>
                  <a:gd name="connsiteX0" fmla="*/ 108509 w 109845"/>
                  <a:gd name="connsiteY0" fmla="*/ 0 h 96317"/>
                  <a:gd name="connsiteX1" fmla="*/ 109845 w 109845"/>
                  <a:gd name="connsiteY1" fmla="*/ 76934 h 96317"/>
                  <a:gd name="connsiteX0" fmla="*/ 152875 w 154211"/>
                  <a:gd name="connsiteY0" fmla="*/ 0 h 76934"/>
                  <a:gd name="connsiteX1" fmla="*/ 154211 w 154211"/>
                  <a:gd name="connsiteY1" fmla="*/ 76934 h 76934"/>
                  <a:gd name="connsiteX0" fmla="*/ 152875 w 397098"/>
                  <a:gd name="connsiteY0" fmla="*/ 39679 h 104078"/>
                  <a:gd name="connsiteX1" fmla="*/ 397098 w 397098"/>
                  <a:gd name="connsiteY1" fmla="*/ 7866 h 104078"/>
                  <a:gd name="connsiteX0" fmla="*/ 152875 w 286558"/>
                  <a:gd name="connsiteY0" fmla="*/ 0 h 64399"/>
                  <a:gd name="connsiteX1" fmla="*/ 286558 w 286558"/>
                  <a:gd name="connsiteY1" fmla="*/ 27503 h 64399"/>
                  <a:gd name="connsiteX0" fmla="*/ 152875 w 286558"/>
                  <a:gd name="connsiteY0" fmla="*/ 30617 h 95016"/>
                  <a:gd name="connsiteX1" fmla="*/ 286558 w 286558"/>
                  <a:gd name="connsiteY1" fmla="*/ 58120 h 95016"/>
                  <a:gd name="connsiteX0" fmla="*/ 134075 w 267758"/>
                  <a:gd name="connsiteY0" fmla="*/ 83068 h 110571"/>
                  <a:gd name="connsiteX1" fmla="*/ 267758 w 267758"/>
                  <a:gd name="connsiteY1" fmla="*/ 110571 h 110571"/>
                  <a:gd name="connsiteX0" fmla="*/ 88957 w 222640"/>
                  <a:gd name="connsiteY0" fmla="*/ 88011 h 115514"/>
                  <a:gd name="connsiteX1" fmla="*/ 222640 w 222640"/>
                  <a:gd name="connsiteY1" fmla="*/ 115514 h 115514"/>
                  <a:gd name="connsiteX0" fmla="*/ 88957 w 170783"/>
                  <a:gd name="connsiteY0" fmla="*/ 88011 h 88011"/>
                  <a:gd name="connsiteX1" fmla="*/ 170783 w 170783"/>
                  <a:gd name="connsiteY1" fmla="*/ 87276 h 88011"/>
                  <a:gd name="connsiteX0" fmla="*/ 70168 w 151994"/>
                  <a:gd name="connsiteY0" fmla="*/ 135076 h 135076"/>
                  <a:gd name="connsiteX1" fmla="*/ 151994 w 151994"/>
                  <a:gd name="connsiteY1" fmla="*/ 134341 h 135076"/>
                  <a:gd name="connsiteX0" fmla="*/ 70168 w 205354"/>
                  <a:gd name="connsiteY0" fmla="*/ 135076 h 136433"/>
                  <a:gd name="connsiteX1" fmla="*/ 205354 w 205354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  <a:gd name="connsiteX0" fmla="*/ 70168 w 203099"/>
                  <a:gd name="connsiteY0" fmla="*/ 135076 h 136433"/>
                  <a:gd name="connsiteX1" fmla="*/ 203099 w 203099"/>
                  <a:gd name="connsiteY1" fmla="*/ 136433 h 13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99" h="136433">
                    <a:moveTo>
                      <a:pt x="70168" y="135076"/>
                    </a:moveTo>
                    <a:cubicBezTo>
                      <a:pt x="0" y="0"/>
                      <a:pt x="151704" y="104460"/>
                      <a:pt x="203099" y="136433"/>
                    </a:cubicBezTo>
                  </a:path>
                </a:pathLst>
              </a:custGeom>
              <a:ln w="28575">
                <a:solidFill>
                  <a:srgbClr val="00FF0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2416" y="1909701"/>
                <a:ext cx="39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400" b="1">
                    <a:solidFill>
                      <a:srgbClr val="00FF00"/>
                    </a:solidFill>
                  </a:rPr>
                  <a:t>x 3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718979" y="1720175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3600">
                  <a:solidFill>
                    <a:srgbClr val="00FF00"/>
                  </a:solidFill>
                  <a:sym typeface="Symbol"/>
                </a:rPr>
                <a:t></a:t>
              </a:r>
              <a:endParaRPr lang="nl-BE" sz="360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1.1.6 Discrete logaritmen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de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naïve methode</a:t>
            </a:r>
            <a:r>
              <a:rPr lang="nl-BE">
                <a:latin typeface="Courier New"/>
                <a:cs typeface="Courier New"/>
                <a:sym typeface="Mathematica3Mono"/>
              </a:rPr>
              <a:t>, met uitvoeringstijd ~p, is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in de praktijk enkel uitvoerbaar voor zeer kleine p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de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baby-step,giant-step</a:t>
            </a:r>
            <a:r>
              <a:rPr lang="nl-BE">
                <a:latin typeface="Courier New"/>
                <a:cs typeface="Courier New"/>
                <a:sym typeface="Mathematica3Mono"/>
              </a:rPr>
              <a:t> oplossing, met uitvoeringstijd en vereiste geheugenruimte ongeveer ~p½, is meer realistisch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voor de huidige beveiligingstoepassingen (p&gt;10</a:t>
            </a:r>
            <a:r>
              <a:rPr lang="nl-BE" baseline="30000">
                <a:latin typeface="Courier New"/>
                <a:cs typeface="Courier New"/>
                <a:sym typeface="Mathematica3Mono"/>
              </a:rPr>
              <a:t>40</a:t>
            </a:r>
            <a:r>
              <a:rPr lang="nl-BE">
                <a:latin typeface="Courier New"/>
                <a:cs typeface="Courier New"/>
                <a:sym typeface="Mathematica3Mono"/>
              </a:rPr>
              <a:t>) zijn meer geavanceerde methodes noodzakelijk, zoals de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ρ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– en </a:t>
            </a:r>
            <a:r>
              <a:rPr lang="el-GR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λ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–methodes </a:t>
            </a:r>
            <a:r>
              <a:rPr lang="nl-BE">
                <a:latin typeface="Courier New"/>
                <a:cs typeface="Courier New"/>
                <a:sym typeface="Mathematica3Mono"/>
              </a:rPr>
              <a:t>van Pollard, en de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Polhlig-Hellman</a:t>
            </a:r>
            <a:r>
              <a:rPr lang="nl-BE">
                <a:latin typeface="Courier New"/>
                <a:cs typeface="Courier New"/>
                <a:sym typeface="Mathematica3Mono"/>
              </a:rPr>
              <a:t> techniek.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1.1.7 NIST priemvelden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In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FIPS 186-2 standaard</a:t>
            </a:r>
            <a:r>
              <a:rPr lang="nl-BE">
                <a:latin typeface="Courier New"/>
                <a:cs typeface="Courier New"/>
                <a:sym typeface="Mathematica3Mono"/>
              </a:rPr>
              <a:t> vermelde priemvelden: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pPr lvl="3"/>
            <a:r>
              <a:rPr lang="nl-BE">
                <a:latin typeface="Courier New"/>
                <a:cs typeface="Courier New"/>
                <a:sym typeface="Mathematica3Mono"/>
              </a:rPr>
              <a:t> p</a:t>
            </a:r>
            <a:r>
              <a:rPr lang="nl-BE" baseline="-25000">
                <a:latin typeface="Courier New"/>
                <a:cs typeface="Courier New"/>
                <a:sym typeface="Mathematica3Mono"/>
              </a:rPr>
              <a:t>192</a:t>
            </a:r>
            <a:r>
              <a:rPr lang="nl-BE">
                <a:latin typeface="Courier New"/>
                <a:cs typeface="Courier New"/>
                <a:sym typeface="Mathematica3Mono"/>
              </a:rPr>
              <a:t> = 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lang="nl-BE" sz="2400" b="1" kern="1200" baseline="3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192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2</a:t>
            </a:r>
            <a:r>
              <a:rPr lang="nl-BE" baseline="30000"/>
              <a:t>64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1</a:t>
            </a:r>
            <a:endParaRPr lang="nl-BE" baseline="30000"/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3"/>
            <a:r>
              <a:rPr lang="nl-BE"/>
              <a:t> p</a:t>
            </a:r>
            <a:r>
              <a:rPr lang="nl-BE" baseline="-25000"/>
              <a:t>224</a:t>
            </a:r>
            <a:r>
              <a:rPr lang="nl-BE"/>
              <a:t> = 2</a:t>
            </a:r>
            <a:r>
              <a:rPr lang="nl-BE" baseline="30000"/>
              <a:t>224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2</a:t>
            </a:r>
            <a:r>
              <a:rPr lang="nl-BE" baseline="30000"/>
              <a:t>96</a:t>
            </a:r>
            <a:r>
              <a:rPr lang="nl-BE">
                <a:latin typeface="Courier New"/>
                <a:cs typeface="Courier New"/>
                <a:sym typeface="Mathematica3Mono"/>
              </a:rPr>
              <a:t> + </a:t>
            </a:r>
            <a:r>
              <a:rPr lang="nl-BE"/>
              <a:t>1</a:t>
            </a:r>
            <a:endParaRPr lang="nl-BE" baseline="30000"/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3"/>
            <a:r>
              <a:rPr lang="nl-BE"/>
              <a:t> p</a:t>
            </a:r>
            <a:r>
              <a:rPr lang="nl-BE" baseline="-25000"/>
              <a:t>256</a:t>
            </a:r>
            <a:r>
              <a:rPr lang="nl-BE"/>
              <a:t> = 2</a:t>
            </a:r>
            <a:r>
              <a:rPr lang="nl-BE" baseline="30000"/>
              <a:t>256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2</a:t>
            </a:r>
            <a:r>
              <a:rPr lang="nl-BE" baseline="30000"/>
              <a:t>224</a:t>
            </a:r>
            <a:r>
              <a:rPr lang="nl-BE">
                <a:latin typeface="Courier New"/>
                <a:cs typeface="Courier New"/>
                <a:sym typeface="Mathematica3Mono"/>
              </a:rPr>
              <a:t> + </a:t>
            </a:r>
            <a:r>
              <a:rPr lang="nl-BE"/>
              <a:t>2</a:t>
            </a:r>
            <a:r>
              <a:rPr lang="nl-BE" baseline="30000"/>
              <a:t>192</a:t>
            </a:r>
            <a:r>
              <a:rPr lang="nl-BE">
                <a:latin typeface="Courier New"/>
                <a:cs typeface="Courier New"/>
                <a:sym typeface="Mathematica3Mono"/>
              </a:rPr>
              <a:t> + </a:t>
            </a:r>
            <a:r>
              <a:rPr lang="nl-BE"/>
              <a:t>2</a:t>
            </a:r>
            <a:r>
              <a:rPr lang="nl-BE" baseline="30000"/>
              <a:t>96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1</a:t>
            </a:r>
            <a:endParaRPr lang="nl-BE" baseline="30000"/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3"/>
            <a:r>
              <a:rPr lang="nl-BE"/>
              <a:t> p</a:t>
            </a:r>
            <a:r>
              <a:rPr lang="nl-BE" baseline="-25000"/>
              <a:t>384</a:t>
            </a:r>
            <a:r>
              <a:rPr lang="nl-BE"/>
              <a:t> = 2</a:t>
            </a:r>
            <a:r>
              <a:rPr lang="nl-BE" baseline="30000"/>
              <a:t>384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2</a:t>
            </a:r>
            <a:r>
              <a:rPr lang="nl-BE" baseline="30000"/>
              <a:t>128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2</a:t>
            </a:r>
            <a:r>
              <a:rPr lang="nl-BE" baseline="30000"/>
              <a:t>96</a:t>
            </a:r>
            <a:r>
              <a:rPr lang="nl-BE">
                <a:latin typeface="Courier New"/>
                <a:cs typeface="Courier New"/>
                <a:sym typeface="Mathematica3Mono"/>
              </a:rPr>
              <a:t> + </a:t>
            </a:r>
            <a:r>
              <a:rPr lang="nl-BE"/>
              <a:t>2</a:t>
            </a:r>
            <a:r>
              <a:rPr lang="nl-BE" baseline="30000"/>
              <a:t>32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1</a:t>
            </a:r>
            <a:endParaRPr lang="nl-BE" baseline="30000"/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3"/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p</a:t>
            </a:r>
            <a:r>
              <a:rPr lang="nl-BE" sz="2400" b="1" kern="1200" baseline="-25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521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2</a:t>
            </a:r>
            <a:r>
              <a:rPr lang="nl-BE" sz="2400" b="1" kern="1200" baseline="30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521</a:t>
            </a:r>
            <a:r>
              <a:rPr lang="nl-BE">
                <a:latin typeface="Courier New"/>
                <a:cs typeface="Courier New"/>
                <a:sym typeface="Mathematica3Mono"/>
              </a:rPr>
              <a:t> - </a:t>
            </a:r>
            <a:r>
              <a:rPr lang="nl-BE"/>
              <a:t>1</a:t>
            </a:r>
            <a:endParaRPr lang="nl-BE" sz="2400" b="1" kern="1200" baseline="300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 rtl="0" eaLnBrk="1" latinLnBrk="0" hangingPunct="1"/>
            <a:endParaRPr lang="nl-BE"/>
          </a:p>
          <a:p>
            <a:pPr lvl="0"/>
            <a:r>
              <a:rPr lang="nl-BE"/>
              <a:t>+ geoptimaliseerde algoritmen voor berekening op </a:t>
            </a:r>
            <a:r>
              <a:rPr lang="nl-BE">
                <a:solidFill>
                  <a:srgbClr val="FF0000"/>
                </a:solidFill>
              </a:rPr>
              <a:t>32-bit</a:t>
            </a:r>
            <a:r>
              <a:rPr lang="nl-BE"/>
              <a:t> en </a:t>
            </a:r>
            <a:r>
              <a:rPr lang="nl-BE">
                <a:solidFill>
                  <a:srgbClr val="FF0000"/>
                </a:solidFill>
              </a:rPr>
              <a:t>64-bit</a:t>
            </a:r>
            <a:r>
              <a:rPr lang="nl-BE"/>
              <a:t> machines</a:t>
            </a:r>
            <a:endParaRPr lang="nl-BE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2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1.2.1</a:t>
            </a:r>
            <a:r>
              <a:rPr lang="nl-BE" baseline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Constructie van Galoisvelden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1.2.2 Bewerkingen met veeltermen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1.2.3 Groepstabellen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1.2.4 Irreducibele veeltermen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1.2.5 Primitieve elementen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1.2.6 Inverse elementen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1.2.7 Rekenen met indices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3 Groepen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4 Designs</a:t>
            </a:r>
            <a:endParaRPr lang="nl-B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89372"/>
            <a:ext cx="9144000" cy="941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1.2.1 Constructie van Galoisvelden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Enkel voor elk priemgetal p is 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baseline="-25000"/>
              <a:t>p</a:t>
            </a:r>
            <a:r>
              <a:rPr lang="nl-BE"/>
              <a:t>,+,.) een veld. De p elementen kunnen geïnterpreteerd worden als roosterpunten van een ééndimensionaal rooster, bvb. 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baseline="-25000"/>
              <a:t>7</a:t>
            </a:r>
            <a:r>
              <a:rPr lang="nl-BE"/>
              <a:t>,+,.): 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Er bestaat </a:t>
            </a:r>
            <a:r>
              <a:rPr lang="nl-BE">
                <a:solidFill>
                  <a:srgbClr val="FF0000"/>
                </a:solidFill>
              </a:rPr>
              <a:t>enkel een veld met orde q</a:t>
            </a:r>
            <a:r>
              <a:rPr lang="nl-BE"/>
              <a:t>, indien q een macht is van een priemgetal </a:t>
            </a:r>
            <a:r>
              <a:rPr lang="nl-BE">
                <a:solidFill>
                  <a:srgbClr val="FF0000"/>
                </a:solidFill>
              </a:rPr>
              <a:t>q=p</a:t>
            </a:r>
            <a:r>
              <a:rPr lang="nl-BE" baseline="30000">
                <a:solidFill>
                  <a:srgbClr val="FF0000"/>
                </a:solidFill>
              </a:rPr>
              <a:t>n</a:t>
            </a:r>
            <a:r>
              <a:rPr lang="nl-BE"/>
              <a:t>.</a:t>
            </a:r>
          </a:p>
          <a:p>
            <a:r>
              <a:rPr lang="nl-BE"/>
              <a:t>Hoe kan het veld 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baseline="-25000"/>
              <a:t>q</a:t>
            </a:r>
            <a:r>
              <a:rPr lang="nl-BE"/>
              <a:t>,</a:t>
            </a:r>
            <a:r>
              <a:rPr lang="nl-BE"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/>
              <a:t>,</a:t>
            </a:r>
            <a:r>
              <a:rPr lang="nl-BE"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/>
              <a:t>), q=p</a:t>
            </a:r>
            <a:r>
              <a:rPr lang="nl-BE" baseline="30000"/>
              <a:t>n </a:t>
            </a:r>
            <a:r>
              <a:rPr lang="nl-BE"/>
              <a:t>met n&gt;1 geconstrueerd worden ? </a:t>
            </a:r>
          </a:p>
          <a:p>
            <a:endParaRPr lang="nl-BE"/>
          </a:p>
          <a:p>
            <a:r>
              <a:rPr lang="nl-BE"/>
              <a:t>Beschouw een </a:t>
            </a:r>
            <a:r>
              <a:rPr lang="nl-BE">
                <a:solidFill>
                  <a:srgbClr val="FF0000"/>
                </a:solidFill>
              </a:rPr>
              <a:t>rooster van dimensie n, met in elke dimensie p punten</a:t>
            </a:r>
            <a:r>
              <a:rPr lang="nl-BE"/>
              <a:t>, geïdentificeerd door coördinaten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>
                <a:sym typeface="Mathematica1"/>
              </a:rPr>
              <a:t> </a:t>
            </a:r>
            <a:r>
              <a:rPr lang="nl-BE"/>
              <a:t>verzameling 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baseline="-25000"/>
              <a:t>q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  </a:t>
            </a:r>
            <a:r>
              <a:rPr lang="nl-BE">
                <a:sym typeface="Mathematica4Mono"/>
              </a:rPr>
              <a:t>met </a:t>
            </a:r>
            <a:r>
              <a:rPr lang="nl-BE"/>
              <a:t>q=p</a:t>
            </a:r>
            <a:r>
              <a:rPr lang="nl-BE" baseline="30000"/>
              <a:t>n</a:t>
            </a:r>
            <a:r>
              <a:rPr lang="nl-BE"/>
              <a:t> elementen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/>
              <a:t>1.2.1 Constructie van Galoisvelden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Mathematica7Mono"/>
              <a:ea typeface="Mathematica7Mono"/>
              <a:cs typeface="Courier New"/>
              <a:sym typeface="Mathematica4Mono"/>
            </a:endParaRPr>
          </a:p>
          <a:p>
            <a:r>
              <a:rPr lang="nl-BE" sz="480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sz="4800" baseline="-25000">
                <a:solidFill>
                  <a:srgbClr val="FF0000"/>
                </a:solidFill>
              </a:rPr>
              <a:t>49</a:t>
            </a:r>
            <a:endParaRPr lang="nl-BE" sz="480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765175"/>
            <a:ext cx="609282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1.2.1 Constructie van Galoisvelden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Mathematica7Mono"/>
              <a:ea typeface="Mathematica7Mono"/>
              <a:cs typeface="Courier New"/>
              <a:sym typeface="Mathematica4Mono"/>
            </a:endParaRPr>
          </a:p>
          <a:p>
            <a:r>
              <a:rPr lang="nl-BE" sz="480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sz="4800" baseline="-25000">
                <a:solidFill>
                  <a:srgbClr val="FF0000"/>
                </a:solidFill>
              </a:rPr>
              <a:t>343</a:t>
            </a:r>
            <a:endParaRPr lang="nl-BE" sz="480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1769" t="6089" r="15694" b="10149"/>
          <a:stretch>
            <a:fillRect/>
          </a:stretch>
        </p:blipFill>
        <p:spPr bwMode="auto">
          <a:xfrm>
            <a:off x="1776657" y="775765"/>
            <a:ext cx="6070691" cy="608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/>
              <a:t>1.2.1 Constructie van Galoisvelden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Een veldconstructie van (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</a:t>
            </a:r>
            <a:r>
              <a:rPr lang="nl-BE" sz="2400" b="1" kern="1200" baseline="-25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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)</a:t>
            </a:r>
            <a:r>
              <a:rPr lang="nl-BE"/>
              <a:t> vereist:</a:t>
            </a:r>
          </a:p>
          <a:p>
            <a:pPr marL="1188000" lvl="1" indent="-457200">
              <a:buFont typeface="+mj-lt"/>
              <a:buAutoNum type="arabicPeriod"/>
            </a:pPr>
            <a:r>
              <a:rPr lang="nl-BE"/>
              <a:t>een verzameling</a:t>
            </a:r>
            <a:r>
              <a:rPr lang="nl-BE" baseline="0"/>
              <a:t> </a:t>
            </a:r>
            <a:r>
              <a:rPr lang="nl-BE"/>
              <a:t>F</a:t>
            </a:r>
            <a:r>
              <a:rPr lang="nl-BE" baseline="-25000"/>
              <a:t>q </a:t>
            </a:r>
            <a:endParaRPr lang="nl-BE">
              <a:solidFill>
                <a:srgbClr val="00FF00"/>
              </a:solidFill>
            </a:endParaRPr>
          </a:p>
          <a:p>
            <a:pPr marL="1188000" lvl="1" indent="-457200">
              <a:buFont typeface="+mj-lt"/>
              <a:buAutoNum type="arabicPeriod"/>
            </a:pPr>
            <a:r>
              <a:rPr lang="nl-BE"/>
              <a:t>een </a:t>
            </a:r>
            <a:r>
              <a:rPr lang="nl-BE">
                <a:solidFill>
                  <a:srgbClr val="00FF00"/>
                </a:solidFill>
              </a:rPr>
              <a:t>additieve</a:t>
            </a:r>
            <a:r>
              <a:rPr lang="nl-BE"/>
              <a:t> interactie </a:t>
            </a:r>
            <a:r>
              <a:rPr lang="nl-BE">
                <a:sym typeface="Symbol"/>
              </a:rPr>
              <a:t>:</a:t>
            </a:r>
          </a:p>
          <a:p>
            <a:pPr lvl="2"/>
            <a:r>
              <a:rPr lang="nl-BE">
                <a:sym typeface="Symbol"/>
              </a:rPr>
              <a:t>voer in elke dimensie, onafhankelijk van elkaar, </a:t>
            </a:r>
            <a:r>
              <a:rPr lang="nl-BE">
                <a:solidFill>
                  <a:srgbClr val="00FF00"/>
                </a:solidFill>
                <a:sym typeface="Symbol"/>
              </a:rPr>
              <a:t>additieve bewerkingen %p </a:t>
            </a:r>
            <a:r>
              <a:rPr lang="nl-BE">
                <a:sym typeface="Symbol"/>
              </a:rPr>
              <a:t>uit</a:t>
            </a:r>
          </a:p>
          <a:p>
            <a:pPr lvl="2"/>
            <a:r>
              <a:rPr lang="nl-BE">
                <a:sym typeface="Mathematica1"/>
              </a:rPr>
              <a:t> </a:t>
            </a:r>
            <a:r>
              <a:rPr lang="nl-BE">
                <a:solidFill>
                  <a:srgbClr val="00FF00"/>
                </a:solidFill>
                <a:sym typeface="Symbol"/>
              </a:rPr>
              <a:t>optellen van veeltermrepresentaties %p</a:t>
            </a:r>
            <a:endParaRPr lang="nl-BE">
              <a:solidFill>
                <a:srgbClr val="00FF00"/>
              </a:solidFill>
            </a:endParaRPr>
          </a:p>
          <a:p>
            <a:pPr marL="1188000" lvl="1" indent="-457200">
              <a:buFont typeface="+mj-lt"/>
              <a:buAutoNum type="arabicPeriod"/>
            </a:pPr>
            <a:r>
              <a:rPr lang="nl-BE"/>
              <a:t>een </a:t>
            </a:r>
            <a:r>
              <a:rPr lang="nl-BE">
                <a:solidFill>
                  <a:srgbClr val="FF0000"/>
                </a:solidFill>
              </a:rPr>
              <a:t>multiplicatieve</a:t>
            </a:r>
            <a:r>
              <a:rPr lang="nl-BE"/>
              <a:t> interactie </a:t>
            </a:r>
            <a:r>
              <a:rPr lang="nl-BE">
                <a:sym typeface="Symbol"/>
              </a:rPr>
              <a:t>:</a:t>
            </a:r>
          </a:p>
          <a:p>
            <a:pPr lvl="2"/>
            <a:r>
              <a:rPr lang="nl-BE">
                <a:sym typeface="Symbol"/>
              </a:rPr>
              <a:t>hiervoor is het vooreerst noodzakelijk om aan elk roosterpunt een </a:t>
            </a:r>
            <a:r>
              <a:rPr lang="nl-BE">
                <a:solidFill>
                  <a:srgbClr val="FF0000"/>
                </a:solidFill>
                <a:sym typeface="Symbol"/>
              </a:rPr>
              <a:t>veelterm</a:t>
            </a:r>
            <a:r>
              <a:rPr lang="nl-BE">
                <a:sym typeface="Symbol"/>
              </a:rPr>
              <a:t> met graad&lt;n te associeren</a:t>
            </a:r>
          </a:p>
          <a:p>
            <a:pPr lvl="2"/>
            <a:r>
              <a:rPr lang="nl-BE">
                <a:sym typeface="Symbol"/>
              </a:rPr>
              <a:t>(c</a:t>
            </a:r>
            <a:r>
              <a:rPr lang="nl-BE" baseline="-25000">
                <a:sym typeface="Symbol"/>
              </a:rPr>
              <a:t>n-1</a:t>
            </a:r>
            <a:r>
              <a:rPr lang="nl-BE"/>
              <a:t>,…,</a:t>
            </a:r>
            <a:r>
              <a:rPr lang="nl-BE">
                <a:sym typeface="Symbol"/>
              </a:rPr>
              <a:t>c</a:t>
            </a:r>
            <a:r>
              <a:rPr lang="nl-BE" baseline="-25000">
                <a:sym typeface="Symbol"/>
              </a:rPr>
              <a:t>1</a:t>
            </a:r>
            <a:r>
              <a:rPr lang="nl-BE"/>
              <a:t>,</a:t>
            </a:r>
            <a:r>
              <a:rPr lang="nl-BE">
                <a:sym typeface="Symbol"/>
              </a:rPr>
              <a:t>c</a:t>
            </a:r>
            <a:r>
              <a:rPr lang="nl-BE" baseline="-25000">
                <a:sym typeface="Symbol"/>
              </a:rPr>
              <a:t>0</a:t>
            </a:r>
            <a:r>
              <a:rPr lang="nl-BE">
                <a:sym typeface="Symbol"/>
              </a:rPr>
              <a:t>) </a:t>
            </a:r>
            <a:r>
              <a:rPr lang="nl-BE">
                <a:sym typeface="Mathematica1"/>
              </a:rPr>
              <a:t> </a:t>
            </a:r>
            <a:r>
              <a:rPr lang="nl-BE">
                <a:sym typeface="Symbol"/>
              </a:rPr>
              <a:t>c</a:t>
            </a:r>
            <a:r>
              <a:rPr lang="nl-BE" baseline="-25000">
                <a:sym typeface="Symbol"/>
              </a:rPr>
              <a:t>n-1</a:t>
            </a:r>
            <a:r>
              <a:rPr lang="nl-BE">
                <a:sym typeface="Symbol"/>
              </a:rPr>
              <a:t>x</a:t>
            </a:r>
            <a:r>
              <a:rPr lang="nl-BE" baseline="30000">
                <a:sym typeface="Symbol"/>
              </a:rPr>
              <a:t>n-1</a:t>
            </a:r>
            <a:r>
              <a:rPr lang="nl-BE">
                <a:sym typeface="Symbol"/>
              </a:rPr>
              <a:t>+</a:t>
            </a:r>
            <a:r>
              <a:rPr lang="nl-BE"/>
              <a:t>…</a:t>
            </a:r>
            <a:r>
              <a:rPr lang="nl-BE">
                <a:sym typeface="Symbol"/>
              </a:rPr>
              <a:t>+c</a:t>
            </a:r>
            <a:r>
              <a:rPr lang="nl-BE" baseline="-25000">
                <a:sym typeface="Symbol"/>
              </a:rPr>
              <a:t>1</a:t>
            </a:r>
            <a:r>
              <a:rPr lang="nl-BE">
                <a:sym typeface="Symbol"/>
              </a:rPr>
              <a:t>x+c</a:t>
            </a:r>
            <a:r>
              <a:rPr lang="nl-BE" baseline="-25000">
                <a:sym typeface="Symbol"/>
              </a:rPr>
              <a:t>0 </a:t>
            </a:r>
            <a:r>
              <a:rPr lang="nl-BE">
                <a:sym typeface="Symbol"/>
              </a:rPr>
              <a:t>(</a:t>
            </a:r>
            <a:r>
              <a:rPr lang="nl-BE">
                <a:sym typeface="Mathematica1"/>
              </a:rPr>
              <a:t> </a:t>
            </a:r>
            <a:r>
              <a:rPr lang="nl-BE">
                <a:sym typeface="Symbol"/>
              </a:rPr>
              <a:t>c</a:t>
            </a:r>
            <a:r>
              <a:rPr lang="nl-BE" baseline="-25000">
                <a:sym typeface="Symbol"/>
              </a:rPr>
              <a:t>n-1</a:t>
            </a:r>
            <a:r>
              <a:rPr lang="nl-BE"/>
              <a:t>…</a:t>
            </a:r>
            <a:r>
              <a:rPr lang="nl-BE">
                <a:sym typeface="Symbol"/>
              </a:rPr>
              <a:t>c</a:t>
            </a:r>
            <a:r>
              <a:rPr lang="nl-BE" baseline="-25000">
                <a:sym typeface="Symbol"/>
              </a:rPr>
              <a:t>1</a:t>
            </a:r>
            <a:r>
              <a:rPr lang="nl-BE">
                <a:sym typeface="Symbol"/>
              </a:rPr>
              <a:t>c</a:t>
            </a:r>
            <a:r>
              <a:rPr lang="nl-BE" baseline="-25000">
                <a:sym typeface="Symbol"/>
              </a:rPr>
              <a:t>0</a:t>
            </a:r>
            <a:r>
              <a:rPr lang="nl-BE">
                <a:sym typeface="Symbol"/>
              </a:rPr>
              <a:t>)</a:t>
            </a:r>
            <a:endParaRPr lang="nl-BE" baseline="-25000">
              <a:sym typeface="Symbol"/>
            </a:endParaRPr>
          </a:p>
          <a:p>
            <a:pPr lvl="2"/>
            <a:r>
              <a:rPr lang="nl-BE">
                <a:sym typeface="Mathematica1"/>
              </a:rPr>
              <a:t> </a:t>
            </a:r>
            <a:r>
              <a:rPr lang="nl-BE">
                <a:solidFill>
                  <a:srgbClr val="FF0000"/>
                </a:solidFill>
                <a:sym typeface="Symbol"/>
              </a:rPr>
              <a:t>veeltermen vermenigvuldigen/delen %p </a:t>
            </a:r>
            <a:r>
              <a:rPr lang="nl-BE">
                <a:sym typeface="Symbol"/>
              </a:rPr>
              <a:t>?</a:t>
            </a:r>
          </a:p>
          <a:p>
            <a:pPr lvl="2"/>
            <a:r>
              <a:rPr lang="nl-BE">
                <a:sym typeface="Mathematica1"/>
              </a:rPr>
              <a:t> </a:t>
            </a:r>
            <a:r>
              <a:rPr lang="nl-BE">
                <a:sym typeface="Symbol"/>
              </a:rPr>
              <a:t>hoe </a:t>
            </a:r>
            <a:r>
              <a:rPr lang="nl-BE">
                <a:solidFill>
                  <a:srgbClr val="FF0000"/>
                </a:solidFill>
                <a:sym typeface="Symbol"/>
              </a:rPr>
              <a:t>groepsinteractie</a:t>
            </a:r>
            <a:r>
              <a:rPr lang="nl-BE">
                <a:sym typeface="Symbol"/>
              </a:rPr>
              <a:t>  definieren ?</a:t>
            </a:r>
            <a:endParaRPr lang="nl-BE"/>
          </a:p>
          <a:p>
            <a:pPr marL="1188000" lvl="1" indent="-457200">
              <a:buFont typeface="+mj-lt"/>
              <a:buAutoNum type="arabicPeriod"/>
            </a:pPr>
            <a:r>
              <a:rPr lang="nl-BE">
                <a:sym typeface="Symbol"/>
              </a:rPr>
              <a:t>distributieve eigenschap tussen </a:t>
            </a:r>
            <a:r>
              <a:rPr lang="nl-BE"/>
              <a:t> en </a:t>
            </a:r>
            <a:r>
              <a:rPr lang="nl-BE">
                <a:sym typeface="Symbol"/>
              </a:rPr>
              <a:t>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1.2.1 Constructie van Galoisvelden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solidFill>
                <a:srgbClr val="FF0000"/>
              </a:solidFill>
              <a:latin typeface="Mathematica7Mono"/>
              <a:ea typeface="Mathematica7Mono"/>
              <a:cs typeface="Courier New"/>
              <a:sym typeface="Mathematica4Mono"/>
            </a:endParaRPr>
          </a:p>
          <a:p>
            <a:r>
              <a:rPr lang="nl-BE" sz="480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sz="4800" baseline="-25000">
                <a:solidFill>
                  <a:srgbClr val="FF0000"/>
                </a:solidFill>
              </a:rPr>
              <a:t>49</a:t>
            </a:r>
            <a:endParaRPr lang="nl-B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305" y="765175"/>
            <a:ext cx="615339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1.1.4.2 </a:t>
            </a:r>
            <a:r>
              <a:rPr lang="en-US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Möbius µ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µ is </a:t>
            </a:r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multiplicatief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nl-BE"/>
          </a:p>
          <a:p>
            <a:pPr rtl="0" eaLnBrk="1" latinLnBrk="0" hangingPunct="1"/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µ(x.y) = µ(x).µ(y), </a:t>
            </a:r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indien ggd(x,y)=1</a:t>
            </a:r>
          </a:p>
          <a:p>
            <a:pPr rtl="0" eaLnBrk="1" latinLnBrk="0" hangingPunct="1"/>
            <a:endParaRPr lang="nl-BE"/>
          </a:p>
          <a:p>
            <a:r>
              <a:rPr lang="nl-BE"/>
              <a:t>µ(x) kan eenvoudig berekend worden indien de priemontbinding van x gekend is:</a:t>
            </a:r>
          </a:p>
          <a:p>
            <a:pPr lvl="1"/>
            <a:r>
              <a:rPr lang="nl-BE">
                <a:solidFill>
                  <a:srgbClr val="FF0000"/>
                </a:solidFill>
              </a:rPr>
              <a:t>µ = 0 </a:t>
            </a:r>
            <a:r>
              <a:rPr lang="nl-BE"/>
              <a:t>indien minstens één van priemfactoren meerdere keren voorkomt,</a:t>
            </a:r>
          </a:p>
          <a:p>
            <a:pPr lvl="1"/>
            <a:r>
              <a:rPr lang="nl-BE"/>
              <a:t>anders is </a:t>
            </a:r>
            <a:r>
              <a:rPr lang="nl-BE">
                <a:solidFill>
                  <a:srgbClr val="FF0000"/>
                </a:solidFill>
              </a:rPr>
              <a:t>µ = -1 </a:t>
            </a:r>
            <a:r>
              <a:rPr lang="nl-BE"/>
              <a:t>indien er een oneven aantal priemfactoren zijn, en </a:t>
            </a:r>
            <a:r>
              <a:rPr lang="nl-BE">
                <a:solidFill>
                  <a:srgbClr val="FF0000"/>
                </a:solidFill>
              </a:rPr>
              <a:t>µ = +1 </a:t>
            </a:r>
            <a:r>
              <a:rPr lang="nl-BE"/>
              <a:t>indien er een even aantal priemfactoren zijn 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59" y="4684144"/>
            <a:ext cx="8900283" cy="18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1.2.1 Constructie van Galoisvelden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solidFill>
                <a:srgbClr val="FF0000"/>
              </a:solidFill>
              <a:latin typeface="Mathematica7Mono"/>
              <a:ea typeface="Mathematica7Mono"/>
              <a:cs typeface="Courier New"/>
              <a:sym typeface="Mathematica4Mono"/>
            </a:endParaRPr>
          </a:p>
          <a:p>
            <a:r>
              <a:rPr lang="nl-BE" sz="480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sz="4800" baseline="-25000">
                <a:solidFill>
                  <a:srgbClr val="FF0000"/>
                </a:solidFill>
              </a:rPr>
              <a:t>125</a:t>
            </a:r>
            <a:endParaRPr lang="nl-BE" sz="48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873" y="825069"/>
            <a:ext cx="6346724" cy="603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1.2.1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Constructie van Galoisvelden</a:t>
            </a:r>
          </a:p>
          <a:p>
            <a:pPr lvl="2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1.2.2 Bewerkingen met veeltermen</a:t>
            </a:r>
          </a:p>
          <a:p>
            <a:pPr lvl="3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1.2.2.1</a:t>
            </a:r>
            <a:r>
              <a:rPr lang="nl-BE" baseline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Veeltermen vermenigvuldigen</a:t>
            </a:r>
          </a:p>
          <a:p>
            <a:pPr lvl="3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1.2.2.2 Veeltermen delen</a:t>
            </a:r>
          </a:p>
          <a:p>
            <a:pPr lvl="3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1.2.2.3 Het algoritme van Euclides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1.2.3 Groepstabellen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1.2.4 Irreducibele veeltermen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1.2.5 Primitieve elementen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1.2.6 Inverse elementen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1.2.7 Rekenen met indices</a:t>
            </a:r>
          </a:p>
          <a:p>
            <a:pPr rtl="0" eaLnBrk="1" latinLnBrk="0" hangingPunct="1"/>
            <a:r>
              <a:rPr lang="nl-BE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krommen over eindige velden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1.2.2.1 Veeltermen vermenigvuldigen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>
                <a:solidFill>
                  <a:srgbClr val="FF0000"/>
                </a:solidFill>
              </a:rPr>
              <a:t>123x</a:t>
            </a:r>
            <a:r>
              <a:rPr lang="nl-BE" baseline="30000">
                <a:solidFill>
                  <a:srgbClr val="FF0000"/>
                </a:solidFill>
              </a:rPr>
              <a:t>4</a:t>
            </a:r>
            <a:r>
              <a:rPr lang="nl-BE">
                <a:solidFill>
                  <a:srgbClr val="FF0000"/>
                </a:solidFill>
              </a:rPr>
              <a:t>+76x²+7x+4</a:t>
            </a:r>
            <a:r>
              <a:rPr lang="nl-BE"/>
              <a:t> </a:t>
            </a:r>
            <a:r>
              <a:rPr lang="nl-BE">
                <a:sym typeface="Symbol"/>
              </a:rPr>
              <a:t></a:t>
            </a:r>
            <a:r>
              <a:rPr lang="nl-BE"/>
              <a:t> </a:t>
            </a:r>
            <a:r>
              <a:rPr lang="nl-BE">
                <a:solidFill>
                  <a:srgbClr val="0070C0"/>
                </a:solidFill>
              </a:rPr>
              <a:t>196x</a:t>
            </a:r>
            <a:r>
              <a:rPr lang="nl-BE" baseline="30000">
                <a:solidFill>
                  <a:srgbClr val="0070C0"/>
                </a:solidFill>
              </a:rPr>
              <a:t>4</a:t>
            </a:r>
            <a:r>
              <a:rPr lang="nl-BE">
                <a:solidFill>
                  <a:srgbClr val="0070C0"/>
                </a:solidFill>
              </a:rPr>
              <a:t>+12x³+225x²+4x+76</a:t>
            </a:r>
            <a:r>
              <a:rPr lang="nl-BE"/>
              <a:t> %251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= </a:t>
            </a:r>
            <a:r>
              <a:rPr lang="nl-BE">
                <a:solidFill>
                  <a:srgbClr val="00FF00"/>
                </a:solidFill>
              </a:rPr>
              <a:t>12x</a:t>
            </a:r>
            <a:r>
              <a:rPr lang="nl-BE" baseline="30000">
                <a:solidFill>
                  <a:srgbClr val="00FF00"/>
                </a:solidFill>
              </a:rPr>
              <a:t>8</a:t>
            </a:r>
            <a:r>
              <a:rPr lang="nl-BE">
                <a:solidFill>
                  <a:srgbClr val="00FF00"/>
                </a:solidFill>
              </a:rPr>
              <a:t>+221x</a:t>
            </a:r>
            <a:r>
              <a:rPr lang="nl-BE" baseline="30000">
                <a:solidFill>
                  <a:srgbClr val="00FF00"/>
                </a:solidFill>
              </a:rPr>
              <a:t>7</a:t>
            </a:r>
            <a:r>
              <a:rPr lang="nl-BE">
                <a:solidFill>
                  <a:srgbClr val="00FF00"/>
                </a:solidFill>
              </a:rPr>
              <a:t>+152x</a:t>
            </a:r>
            <a:r>
              <a:rPr lang="nl-BE" baseline="30000">
                <a:solidFill>
                  <a:srgbClr val="00FF00"/>
                </a:solidFill>
              </a:rPr>
              <a:t>6</a:t>
            </a:r>
            <a:r>
              <a:rPr lang="nl-BE">
                <a:solidFill>
                  <a:srgbClr val="00FF00"/>
                </a:solidFill>
              </a:rPr>
              <a:t>+15x</a:t>
            </a:r>
            <a:r>
              <a:rPr lang="nl-BE" baseline="30000">
                <a:solidFill>
                  <a:srgbClr val="00FF00"/>
                </a:solidFill>
              </a:rPr>
              <a:t>5</a:t>
            </a:r>
            <a:r>
              <a:rPr lang="nl-BE">
                <a:solidFill>
                  <a:srgbClr val="00FF00"/>
                </a:solidFill>
              </a:rPr>
              <a:t>+208x</a:t>
            </a:r>
            <a:r>
              <a:rPr lang="nl-BE" baseline="30000">
                <a:solidFill>
                  <a:srgbClr val="00FF00"/>
                </a:solidFill>
              </a:rPr>
              <a:t>4</a:t>
            </a:r>
            <a:r>
              <a:rPr lang="nl-BE">
                <a:solidFill>
                  <a:srgbClr val="00FF00"/>
                </a:solidFill>
              </a:rPr>
              <a:t>+170x³+178x²+46x+53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475" y="2068005"/>
          <a:ext cx="89090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Worksheet" r:id="rId3" imgW="5495855" imgH="1571557" progId="Excel.Sheet.12">
                  <p:embed/>
                </p:oleObj>
              </mc:Choice>
              <mc:Fallback>
                <p:oleObj name="Worksheet" r:id="rId3" imgW="5495855" imgH="157155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068005"/>
                        <a:ext cx="8909050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1.2.2.2 Veeltermen delen</a:t>
            </a:r>
            <a:endParaRPr 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eenvoudigst geval: kopcoëfficient (van term met hoogste graad) van de </a:t>
            </a:r>
            <a:r>
              <a:rPr lang="nl-BE">
                <a:solidFill>
                  <a:srgbClr val="0070C0"/>
                </a:solidFill>
              </a:rPr>
              <a:t>deler</a:t>
            </a:r>
            <a:r>
              <a:rPr lang="nl-BE"/>
              <a:t> = 1</a:t>
            </a: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r>
              <a:rPr lang="nl-BE">
                <a:solidFill>
                  <a:srgbClr val="FF0000"/>
                </a:solidFill>
                <a:sym typeface="Mathematica1"/>
              </a:rPr>
              <a:t> </a:t>
            </a:r>
            <a:r>
              <a:rPr lang="nl-BE">
                <a:solidFill>
                  <a:srgbClr val="FF0000"/>
                </a:solidFill>
              </a:rPr>
              <a:t>12x</a:t>
            </a:r>
            <a:r>
              <a:rPr lang="nl-BE" baseline="30000">
                <a:solidFill>
                  <a:srgbClr val="FF0000"/>
                </a:solidFill>
              </a:rPr>
              <a:t>8</a:t>
            </a:r>
            <a:r>
              <a:rPr lang="nl-BE">
                <a:solidFill>
                  <a:srgbClr val="FF0000"/>
                </a:solidFill>
              </a:rPr>
              <a:t>+221x</a:t>
            </a:r>
            <a:r>
              <a:rPr lang="nl-BE" baseline="30000">
                <a:solidFill>
                  <a:srgbClr val="FF0000"/>
                </a:solidFill>
              </a:rPr>
              <a:t>7</a:t>
            </a:r>
            <a:r>
              <a:rPr lang="nl-BE">
                <a:solidFill>
                  <a:srgbClr val="FF0000"/>
                </a:solidFill>
              </a:rPr>
              <a:t>+152x</a:t>
            </a:r>
            <a:r>
              <a:rPr lang="nl-BE" baseline="30000">
                <a:solidFill>
                  <a:srgbClr val="FF0000"/>
                </a:solidFill>
              </a:rPr>
              <a:t>6</a:t>
            </a:r>
            <a:r>
              <a:rPr lang="nl-BE">
                <a:solidFill>
                  <a:srgbClr val="FF0000"/>
                </a:solidFill>
              </a:rPr>
              <a:t>+25x</a:t>
            </a:r>
            <a:r>
              <a:rPr lang="nl-BE" baseline="30000">
                <a:solidFill>
                  <a:srgbClr val="FF0000"/>
                </a:solidFill>
              </a:rPr>
              <a:t>5</a:t>
            </a:r>
            <a:r>
              <a:rPr lang="nl-BE">
                <a:solidFill>
                  <a:srgbClr val="FF0000"/>
                </a:solidFill>
              </a:rPr>
              <a:t>+208x</a:t>
            </a:r>
            <a:r>
              <a:rPr lang="nl-BE" baseline="30000">
                <a:solidFill>
                  <a:srgbClr val="FF0000"/>
                </a:solidFill>
              </a:rPr>
              <a:t>4</a:t>
            </a:r>
            <a:r>
              <a:rPr lang="nl-BE">
                <a:solidFill>
                  <a:srgbClr val="FF0000"/>
                </a:solidFill>
              </a:rPr>
              <a:t>+117x³+150x²+30x+53</a:t>
            </a:r>
          </a:p>
          <a:p>
            <a:r>
              <a:rPr lang="nl-BE"/>
              <a:t>=</a:t>
            </a:r>
            <a:r>
              <a:rPr lang="nl-BE">
                <a:sym typeface="Symbol"/>
              </a:rPr>
              <a:t> </a:t>
            </a:r>
            <a:r>
              <a:rPr lang="nl-BE" sz="1100">
                <a:sym typeface="Symbol"/>
              </a:rPr>
              <a:t> </a:t>
            </a:r>
            <a:r>
              <a:rPr lang="nl-BE">
                <a:solidFill>
                  <a:srgbClr val="7030A0"/>
                </a:solidFill>
                <a:sym typeface="Symbol"/>
              </a:rPr>
              <a:t>12x³+209x²+50x+120 </a:t>
            </a:r>
            <a:r>
              <a:rPr lang="nl-BE">
                <a:sym typeface="Symbol"/>
              </a:rPr>
              <a:t></a:t>
            </a:r>
            <a:r>
              <a:rPr lang="nl-BE"/>
              <a:t> </a:t>
            </a:r>
            <a:r>
              <a:rPr lang="nl-BE">
                <a:solidFill>
                  <a:srgbClr val="0070C0"/>
                </a:solidFill>
              </a:rPr>
              <a:t>x</a:t>
            </a:r>
            <a:r>
              <a:rPr lang="nl-BE" baseline="30000">
                <a:solidFill>
                  <a:srgbClr val="0070C0"/>
                </a:solidFill>
              </a:rPr>
              <a:t>5</a:t>
            </a:r>
            <a:r>
              <a:rPr lang="nl-BE">
                <a:solidFill>
                  <a:srgbClr val="0070C0"/>
                </a:solidFill>
              </a:rPr>
              <a:t>+x</a:t>
            </a:r>
            <a:r>
              <a:rPr lang="nl-BE" baseline="30000">
                <a:solidFill>
                  <a:srgbClr val="0070C0"/>
                </a:solidFill>
              </a:rPr>
              <a:t>4</a:t>
            </a:r>
            <a:r>
              <a:rPr lang="nl-BE">
                <a:solidFill>
                  <a:srgbClr val="0070C0"/>
                </a:solidFill>
              </a:rPr>
              <a:t>+12x³+9x²+7</a:t>
            </a:r>
            <a:r>
              <a:rPr lang="nl-BE"/>
              <a:t> </a:t>
            </a:r>
          </a:p>
          <a:p>
            <a:r>
              <a:rPr lang="nl-BE"/>
              <a:t>	</a:t>
            </a:r>
            <a:r>
              <a:rPr lang="nl-BE">
                <a:sym typeface="Symbol"/>
              </a:rPr>
              <a:t></a:t>
            </a:r>
            <a:r>
              <a:rPr lang="nl-BE"/>
              <a:t> </a:t>
            </a:r>
            <a:r>
              <a:rPr lang="nl-BE">
                <a:solidFill>
                  <a:srgbClr val="00FF00"/>
                </a:solidFill>
              </a:rPr>
              <a:t>117x</a:t>
            </a:r>
            <a:r>
              <a:rPr lang="nl-BE" baseline="30000">
                <a:solidFill>
                  <a:srgbClr val="00FF00"/>
                </a:solidFill>
              </a:rPr>
              <a:t>4</a:t>
            </a:r>
            <a:r>
              <a:rPr lang="nl-BE">
                <a:solidFill>
                  <a:srgbClr val="00FF00"/>
                </a:solidFill>
              </a:rPr>
              <a:t>+151x³+117x²+182x+217</a:t>
            </a:r>
            <a:r>
              <a:rPr lang="nl-BE">
                <a:solidFill>
                  <a:srgbClr val="7030A0"/>
                </a:solidFill>
              </a:rPr>
              <a:t> </a:t>
            </a:r>
            <a:r>
              <a:rPr lang="nl-BE"/>
              <a:t>%251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0380" y="2187343"/>
          <a:ext cx="8843241" cy="27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Worksheet" r:id="rId3" imgW="6277079" imgH="1981200" progId="Excel.Sheet.8">
                  <p:embed/>
                </p:oleObj>
              </mc:Choice>
              <mc:Fallback>
                <p:oleObj name="Worksheet" r:id="rId3" imgW="6277079" imgH="19812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80" y="2187343"/>
                        <a:ext cx="8843241" cy="279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1.2.2.2 Veeltermen delen</a:t>
            </a:r>
            <a:endParaRPr lang="nl-BE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indien kopcoëfficient van de deler = c, c&gt;1:</a:t>
            </a:r>
          </a:p>
          <a:p>
            <a:pPr marL="1188000" lvl="1" indent="-457200">
              <a:buFont typeface="+mj-lt"/>
              <a:buAutoNum type="arabicPeriod"/>
            </a:pPr>
            <a:r>
              <a:rPr lang="nl-BE">
                <a:solidFill>
                  <a:schemeClr val="accent2"/>
                </a:solidFill>
              </a:rPr>
              <a:t>beide veeltermen vermenigvuldigen met c</a:t>
            </a:r>
            <a:r>
              <a:rPr lang="nl-BE" baseline="30000">
                <a:solidFill>
                  <a:schemeClr val="accent2"/>
                </a:solidFill>
              </a:rPr>
              <a:t>-1</a:t>
            </a:r>
            <a:r>
              <a:rPr lang="nl-BE">
                <a:solidFill>
                  <a:schemeClr val="accent2"/>
                </a:solidFill>
              </a:rPr>
              <a:t>%p</a:t>
            </a:r>
          </a:p>
          <a:p>
            <a:pPr marL="1188000" lvl="1" indent="-457200">
              <a:buFont typeface="+mj-lt"/>
              <a:buAutoNum type="arabicPeriod"/>
            </a:pPr>
            <a:r>
              <a:rPr lang="nl-BE"/>
              <a:t>deling uitvoeren (vorige procedure)</a:t>
            </a:r>
          </a:p>
          <a:p>
            <a:pPr marL="1188000" lvl="1" indent="-457200">
              <a:buFont typeface="+mj-lt"/>
              <a:buAutoNum type="arabicPeriod"/>
            </a:pPr>
            <a:r>
              <a:rPr lang="nl-BE">
                <a:solidFill>
                  <a:schemeClr val="accent2"/>
                </a:solidFill>
              </a:rPr>
              <a:t>restveelterm vermenigvuldigen met c</a:t>
            </a: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00FF00"/>
              </a:solidFill>
            </a:endParaRPr>
          </a:p>
          <a:p>
            <a:endParaRPr lang="nl-BE">
              <a:solidFill>
                <a:srgbClr val="FF0000"/>
              </a:solidFill>
              <a:sym typeface="Mathematica1"/>
            </a:endParaRPr>
          </a:p>
          <a:p>
            <a:r>
              <a:rPr lang="nl-BE">
                <a:solidFill>
                  <a:srgbClr val="FF0000"/>
                </a:solidFill>
                <a:sym typeface="Mathematica1"/>
              </a:rPr>
              <a:t> </a:t>
            </a:r>
            <a:r>
              <a:rPr lang="nl-BE">
                <a:solidFill>
                  <a:srgbClr val="FF0000"/>
                </a:solidFill>
              </a:rPr>
              <a:t>12x</a:t>
            </a:r>
            <a:r>
              <a:rPr lang="nl-BE" baseline="30000">
                <a:solidFill>
                  <a:srgbClr val="FF0000"/>
                </a:solidFill>
              </a:rPr>
              <a:t>8</a:t>
            </a:r>
            <a:r>
              <a:rPr lang="nl-BE">
                <a:solidFill>
                  <a:srgbClr val="FF0000"/>
                </a:solidFill>
              </a:rPr>
              <a:t>+221x</a:t>
            </a:r>
            <a:r>
              <a:rPr lang="nl-BE" baseline="30000">
                <a:solidFill>
                  <a:srgbClr val="FF0000"/>
                </a:solidFill>
              </a:rPr>
              <a:t>7</a:t>
            </a:r>
            <a:r>
              <a:rPr lang="nl-BE">
                <a:solidFill>
                  <a:srgbClr val="FF0000"/>
                </a:solidFill>
              </a:rPr>
              <a:t>+152x</a:t>
            </a:r>
            <a:r>
              <a:rPr lang="nl-BE" baseline="30000">
                <a:solidFill>
                  <a:srgbClr val="FF0000"/>
                </a:solidFill>
              </a:rPr>
              <a:t>6</a:t>
            </a:r>
            <a:r>
              <a:rPr lang="nl-BE">
                <a:solidFill>
                  <a:srgbClr val="FF0000"/>
                </a:solidFill>
              </a:rPr>
              <a:t>+25x</a:t>
            </a:r>
            <a:r>
              <a:rPr lang="nl-BE" baseline="30000">
                <a:solidFill>
                  <a:srgbClr val="FF0000"/>
                </a:solidFill>
              </a:rPr>
              <a:t>5</a:t>
            </a:r>
            <a:r>
              <a:rPr lang="nl-BE">
                <a:solidFill>
                  <a:srgbClr val="FF0000"/>
                </a:solidFill>
              </a:rPr>
              <a:t>+208x</a:t>
            </a:r>
            <a:r>
              <a:rPr lang="nl-BE" baseline="30000">
                <a:solidFill>
                  <a:srgbClr val="FF0000"/>
                </a:solidFill>
              </a:rPr>
              <a:t>4</a:t>
            </a:r>
            <a:r>
              <a:rPr lang="nl-BE">
                <a:solidFill>
                  <a:srgbClr val="FF0000"/>
                </a:solidFill>
              </a:rPr>
              <a:t>+117x³+150x²+30x+53</a:t>
            </a:r>
          </a:p>
          <a:p>
            <a:r>
              <a:rPr lang="nl-BE"/>
              <a:t>=</a:t>
            </a:r>
            <a:r>
              <a:rPr lang="nl-BE">
                <a:sym typeface="Symbol"/>
              </a:rPr>
              <a:t> </a:t>
            </a:r>
            <a:r>
              <a:rPr lang="nl-BE" sz="1200">
                <a:sym typeface="Symbol"/>
              </a:rPr>
              <a:t> </a:t>
            </a:r>
            <a:r>
              <a:rPr lang="nl-BE">
                <a:solidFill>
                  <a:srgbClr val="7030A0"/>
                </a:solidFill>
                <a:sym typeface="Symbol"/>
              </a:rPr>
              <a:t>4x³+156x²+150x+159 </a:t>
            </a:r>
            <a:r>
              <a:rPr lang="nl-BE">
                <a:sym typeface="Symbol"/>
              </a:rPr>
              <a:t></a:t>
            </a:r>
            <a:r>
              <a:rPr lang="nl-BE"/>
              <a:t> </a:t>
            </a:r>
            <a:r>
              <a:rPr lang="nl-BE" u="sng">
                <a:solidFill>
                  <a:srgbClr val="0070C0"/>
                </a:solidFill>
              </a:rPr>
              <a:t>3</a:t>
            </a:r>
            <a:r>
              <a:rPr lang="nl-BE">
                <a:solidFill>
                  <a:srgbClr val="0070C0"/>
                </a:solidFill>
              </a:rPr>
              <a:t>x</a:t>
            </a:r>
            <a:r>
              <a:rPr lang="nl-BE" baseline="30000">
                <a:solidFill>
                  <a:srgbClr val="0070C0"/>
                </a:solidFill>
              </a:rPr>
              <a:t>5</a:t>
            </a:r>
            <a:r>
              <a:rPr lang="nl-BE">
                <a:solidFill>
                  <a:srgbClr val="0070C0"/>
                </a:solidFill>
              </a:rPr>
              <a:t>+x</a:t>
            </a:r>
            <a:r>
              <a:rPr lang="nl-BE" baseline="30000">
                <a:solidFill>
                  <a:srgbClr val="0070C0"/>
                </a:solidFill>
              </a:rPr>
              <a:t>4</a:t>
            </a:r>
            <a:r>
              <a:rPr lang="nl-BE">
                <a:solidFill>
                  <a:srgbClr val="0070C0"/>
                </a:solidFill>
              </a:rPr>
              <a:t>+12x³+9x²+7</a:t>
            </a:r>
            <a:r>
              <a:rPr lang="nl-BE"/>
              <a:t> </a:t>
            </a:r>
          </a:p>
          <a:p>
            <a:r>
              <a:rPr lang="nl-BE"/>
              <a:t>	</a:t>
            </a:r>
            <a:r>
              <a:rPr lang="nl-BE">
                <a:sym typeface="Symbol"/>
              </a:rPr>
              <a:t></a:t>
            </a:r>
            <a:r>
              <a:rPr lang="nl-BE"/>
              <a:t> </a:t>
            </a:r>
            <a:r>
              <a:rPr lang="nl-BE">
                <a:solidFill>
                  <a:srgbClr val="00FF00"/>
                </a:solidFill>
              </a:rPr>
              <a:t>108x</a:t>
            </a:r>
            <a:r>
              <a:rPr lang="nl-BE" baseline="30000">
                <a:solidFill>
                  <a:srgbClr val="00FF00"/>
                </a:solidFill>
              </a:rPr>
              <a:t>4</a:t>
            </a:r>
            <a:r>
              <a:rPr lang="nl-BE">
                <a:solidFill>
                  <a:srgbClr val="00FF00"/>
                </a:solidFill>
              </a:rPr>
              <a:t>+94x³+137x²+235x+195</a:t>
            </a:r>
            <a:r>
              <a:rPr lang="nl-BE">
                <a:solidFill>
                  <a:srgbClr val="7030A0"/>
                </a:solidFill>
              </a:rPr>
              <a:t> </a:t>
            </a:r>
            <a:r>
              <a:rPr lang="nl-BE"/>
              <a:t>%251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9383" y="2498696"/>
          <a:ext cx="8865235" cy="280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Worksheet" r:id="rId3" imgW="8048611" imgH="2552700" progId="Excel.Sheet.8">
                  <p:embed/>
                </p:oleObj>
              </mc:Choice>
              <mc:Fallback>
                <p:oleObj name="Worksheet" r:id="rId3" imgW="8048611" imgH="25527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3" y="2498696"/>
                        <a:ext cx="8865235" cy="2809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1.2.2.3 Het algoritme van Euclides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cfr.§1.1.3: volledig analoge procedure, nu toegepast op twee veeltermen</a:t>
            </a:r>
          </a:p>
          <a:p>
            <a:endParaRPr lang="nl-BE"/>
          </a:p>
          <a:p>
            <a:r>
              <a:rPr lang="nl-BE">
                <a:solidFill>
                  <a:srgbClr val="FF0000"/>
                </a:solidFill>
              </a:rPr>
              <a:t>232x</a:t>
            </a:r>
            <a:r>
              <a:rPr lang="nl-BE" baseline="30000">
                <a:solidFill>
                  <a:srgbClr val="FF0000"/>
                </a:solidFill>
              </a:rPr>
              <a:t>4</a:t>
            </a:r>
            <a:r>
              <a:rPr lang="nl-BE">
                <a:solidFill>
                  <a:srgbClr val="FF0000"/>
                </a:solidFill>
              </a:rPr>
              <a:t>+129x³+223x²+74x+11</a:t>
            </a:r>
          </a:p>
          <a:p>
            <a:r>
              <a:rPr lang="nl-BE"/>
              <a:t>= 194x+250 </a:t>
            </a:r>
            <a:r>
              <a:rPr lang="nl-BE">
                <a:sym typeface="Symbol"/>
              </a:rPr>
              <a:t> </a:t>
            </a:r>
            <a:r>
              <a:rPr lang="nl-BE">
                <a:solidFill>
                  <a:srgbClr val="0070C0"/>
                </a:solidFill>
              </a:rPr>
              <a:t>84x³+168x²+87x+153</a:t>
            </a:r>
            <a:r>
              <a:rPr lang="nl-BE"/>
              <a:t> </a:t>
            </a:r>
            <a:r>
              <a:rPr lang="nl-BE">
                <a:sym typeface="Symbol"/>
              </a:rPr>
              <a:t> </a:t>
            </a:r>
            <a:r>
              <a:rPr lang="nl-BE" u="sng">
                <a:solidFill>
                  <a:srgbClr val="FFC000"/>
                </a:solidFill>
              </a:rPr>
              <a:t>79x²+97x+164          </a:t>
            </a:r>
          </a:p>
          <a:p>
            <a:r>
              <a:rPr lang="nl-BE">
                <a:solidFill>
                  <a:srgbClr val="FFC000"/>
                </a:solidFill>
              </a:rPr>
              <a:t>                                           </a:t>
            </a:r>
            <a:r>
              <a:rPr lang="nl-BE"/>
              <a:t>%251</a:t>
            </a:r>
          </a:p>
          <a:p>
            <a:r>
              <a:rPr lang="nl-BE">
                <a:solidFill>
                  <a:srgbClr val="0070C0"/>
                </a:solidFill>
              </a:rPr>
              <a:t>84x³+168x²+87x+153</a:t>
            </a:r>
          </a:p>
          <a:p>
            <a:r>
              <a:rPr lang="nl-BE"/>
              <a:t>= 233x+56</a:t>
            </a:r>
            <a:r>
              <a:rPr lang="nl-BE">
                <a:sym typeface="Symbol"/>
              </a:rPr>
              <a:t>  </a:t>
            </a:r>
            <a:r>
              <a:rPr lang="nl-BE">
                <a:solidFill>
                  <a:srgbClr val="FFC000"/>
                </a:solidFill>
              </a:rPr>
              <a:t>79x²+97x+164</a:t>
            </a:r>
            <a:r>
              <a:rPr lang="nl-BE">
                <a:solidFill>
                  <a:srgbClr val="FFC000"/>
                </a:solidFill>
                <a:sym typeface="Symbol"/>
              </a:rPr>
              <a:t> </a:t>
            </a:r>
            <a:r>
              <a:rPr lang="nl-BE">
                <a:sym typeface="Symbol"/>
              </a:rPr>
              <a:t> </a:t>
            </a:r>
            <a:r>
              <a:rPr lang="nl-BE" u="sng">
                <a:solidFill>
                  <a:srgbClr val="00FF00"/>
                </a:solidFill>
              </a:rPr>
              <a:t>117x+5</a:t>
            </a:r>
            <a:r>
              <a:rPr lang="nl-BE">
                <a:solidFill>
                  <a:srgbClr val="FFC000"/>
                </a:solidFill>
              </a:rPr>
              <a:t> </a:t>
            </a:r>
            <a:r>
              <a:rPr lang="nl-BE"/>
              <a:t>%251</a:t>
            </a:r>
            <a:endParaRPr lang="nl-BE" u="sng">
              <a:solidFill>
                <a:srgbClr val="00FF00"/>
              </a:solidFill>
            </a:endParaRPr>
          </a:p>
          <a:p>
            <a:endParaRPr lang="nl-BE"/>
          </a:p>
          <a:p>
            <a:r>
              <a:rPr lang="nl-BE">
                <a:solidFill>
                  <a:srgbClr val="FFC000"/>
                </a:solidFill>
              </a:rPr>
              <a:t>79x²+97x+164</a:t>
            </a:r>
            <a:r>
              <a:rPr lang="nl-BE"/>
              <a:t> = 35x+83</a:t>
            </a:r>
            <a:r>
              <a:rPr lang="nl-BE">
                <a:sym typeface="Symbol"/>
              </a:rPr>
              <a:t>  </a:t>
            </a:r>
            <a:r>
              <a:rPr lang="nl-BE">
                <a:solidFill>
                  <a:srgbClr val="00FF00"/>
                </a:solidFill>
              </a:rPr>
              <a:t>117x+5 </a:t>
            </a:r>
            <a:r>
              <a:rPr lang="nl-BE">
                <a:sym typeface="Symbol"/>
              </a:rPr>
              <a:t> </a:t>
            </a:r>
            <a:r>
              <a:rPr lang="nl-BE" u="sng">
                <a:solidFill>
                  <a:srgbClr val="FF0000"/>
                </a:solidFill>
                <a:sym typeface="Symbol"/>
              </a:rPr>
              <a:t>0</a:t>
            </a:r>
            <a:r>
              <a:rPr lang="nl-BE">
                <a:solidFill>
                  <a:srgbClr val="FFC000"/>
                </a:solidFill>
              </a:rPr>
              <a:t> </a:t>
            </a:r>
            <a:r>
              <a:rPr lang="nl-BE"/>
              <a:t>%251</a:t>
            </a:r>
            <a:endParaRPr lang="nl-BE" u="sng">
              <a:solidFill>
                <a:srgbClr val="FF0000"/>
              </a:solidFill>
              <a:sym typeface="Symbol"/>
            </a:endParaRPr>
          </a:p>
          <a:p>
            <a:endParaRPr lang="nl-BE">
              <a:solidFill>
                <a:srgbClr val="FF0000"/>
              </a:solidFill>
              <a:sym typeface="Symbol"/>
            </a:endParaRPr>
          </a:p>
          <a:p>
            <a:pPr algn="ctr"/>
            <a:r>
              <a:rPr lang="nl-BE">
                <a:sym typeface="Symbol"/>
              </a:rPr>
              <a:t>twee veeltermen hebben </a:t>
            </a:r>
            <a:r>
              <a:rPr lang="nl-BE">
                <a:solidFill>
                  <a:srgbClr val="FF0000"/>
                </a:solidFill>
                <a:sym typeface="Symbol"/>
              </a:rPr>
              <a:t>geen gemeenschappelijke factor %p </a:t>
            </a:r>
            <a:r>
              <a:rPr lang="nl-BE">
                <a:sym typeface="Symbol"/>
              </a:rPr>
              <a:t>(zijn </a:t>
            </a:r>
            <a:r>
              <a:rPr lang="nl-BE" i="1">
                <a:solidFill>
                  <a:srgbClr val="FF0000"/>
                </a:solidFill>
                <a:sym typeface="Symbol"/>
              </a:rPr>
              <a:t>onderling priem </a:t>
            </a:r>
            <a:r>
              <a:rPr lang="nl-BE">
                <a:solidFill>
                  <a:srgbClr val="FF0000"/>
                </a:solidFill>
                <a:sym typeface="Symbol"/>
              </a:rPr>
              <a:t>%p</a:t>
            </a:r>
            <a:r>
              <a:rPr lang="nl-BE">
                <a:sym typeface="Symbol"/>
              </a:rPr>
              <a:t>)</a:t>
            </a:r>
          </a:p>
          <a:p>
            <a:pPr algn="ctr"/>
            <a:r>
              <a:rPr lang="nl-BE">
                <a:sym typeface="Mathematica1"/>
              </a:rPr>
              <a:t></a:t>
            </a:r>
          </a:p>
          <a:p>
            <a:pPr algn="ctr"/>
            <a:r>
              <a:rPr lang="nl-BE">
                <a:sym typeface="Symbol"/>
              </a:rPr>
              <a:t>één van de opeenvolgende iteraties van het algoritme produceert </a:t>
            </a:r>
            <a:r>
              <a:rPr lang="nl-BE" u="sng">
                <a:solidFill>
                  <a:srgbClr val="FF0000"/>
                </a:solidFill>
                <a:sym typeface="Symbol"/>
              </a:rPr>
              <a:t>getal</a:t>
            </a:r>
            <a:r>
              <a:rPr lang="nl-BE">
                <a:solidFill>
                  <a:srgbClr val="FF0000"/>
                </a:solidFill>
                <a:sym typeface="Symbol"/>
              </a:rPr>
              <a:t>&gt;0 als </a:t>
            </a:r>
            <a:r>
              <a:rPr lang="nl-BE" u="sng">
                <a:solidFill>
                  <a:srgbClr val="FF0000"/>
                </a:solidFill>
                <a:sym typeface="Symbol"/>
              </a:rPr>
              <a:t>restveelterm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1.2.2.3 Het algoritme van Euclides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combinatie van (veralgemeend) algoritme van euclides en de opeenvolgende noodzakelijke delingen: </a:t>
            </a:r>
            <a:r>
              <a:rPr lang="nl-BE">
                <a:solidFill>
                  <a:srgbClr val="FF0000"/>
                </a:solidFill>
              </a:rPr>
              <a:t>bereken, in elke iteratie, van het quotiënt enkel de term met de hoogste graad</a:t>
            </a:r>
          </a:p>
          <a:p>
            <a:pPr lvl="2"/>
            <a:r>
              <a:rPr lang="nl-BE">
                <a:sym typeface="Mathematica1"/>
              </a:rPr>
              <a:t> </a:t>
            </a:r>
            <a:r>
              <a:rPr lang="nl-BE"/>
              <a:t>meer iteraties, maar</a:t>
            </a:r>
            <a:r>
              <a:rPr lang="nl-BE">
                <a:sym typeface="Mathematica1"/>
              </a:rPr>
              <a:t> </a:t>
            </a:r>
            <a:r>
              <a:rPr lang="nl-BE"/>
              <a:t>eenvoudiger uit te voeren (zowel manueel als in programmacode)</a:t>
            </a:r>
          </a:p>
          <a:p>
            <a:pPr lvl="2"/>
            <a:endParaRPr lang="nl-BE"/>
          </a:p>
          <a:p>
            <a:pPr lvl="2"/>
            <a:endParaRPr lang="nl-BE"/>
          </a:p>
          <a:p>
            <a:pPr lvl="2"/>
            <a:endParaRPr lang="nl-BE"/>
          </a:p>
          <a:p>
            <a:pPr lvl="2"/>
            <a:endParaRPr lang="nl-BE"/>
          </a:p>
          <a:p>
            <a:pPr lvl="2"/>
            <a:endParaRPr lang="nl-BE"/>
          </a:p>
          <a:p>
            <a:pPr lvl="2"/>
            <a:endParaRPr lang="nl-BE"/>
          </a:p>
          <a:p>
            <a:pPr lvl="2"/>
            <a:endParaRPr lang="nl-BE"/>
          </a:p>
          <a:p>
            <a:pPr lvl="2"/>
            <a:endParaRPr lang="nl-BE"/>
          </a:p>
          <a:p>
            <a:pPr lvl="0"/>
            <a:r>
              <a:rPr lang="nl-BE">
                <a:sym typeface="Mathematica1"/>
              </a:rPr>
              <a:t> </a:t>
            </a:r>
            <a:r>
              <a:rPr lang="nl-BE"/>
              <a:t>x</a:t>
            </a:r>
            <a:r>
              <a:rPr lang="nl-BE" baseline="30000"/>
              <a:t>7</a:t>
            </a:r>
            <a:r>
              <a:rPr lang="nl-BE"/>
              <a:t>+x</a:t>
            </a:r>
            <a:r>
              <a:rPr lang="nl-BE" baseline="30000"/>
              <a:t>4</a:t>
            </a:r>
            <a:r>
              <a:rPr lang="nl-BE"/>
              <a:t>+x³+x+1 en x</a:t>
            </a:r>
            <a:r>
              <a:rPr lang="nl-BE" baseline="30000"/>
              <a:t>4</a:t>
            </a:r>
            <a:r>
              <a:rPr lang="nl-BE"/>
              <a:t>+x³+x hebben %2 x³+x²+1 als </a:t>
            </a:r>
            <a:r>
              <a:rPr lang="nl-BE">
                <a:solidFill>
                  <a:srgbClr val="FF0000"/>
                </a:solidFill>
              </a:rPr>
              <a:t>gemeenschappelijke factor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7706" y="3060700"/>
          <a:ext cx="7748588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Worksheet" r:id="rId3" imgW="5924556" imgH="2162243" progId="Excel.Sheet.8">
                  <p:embed/>
                </p:oleObj>
              </mc:Choice>
              <mc:Fallback>
                <p:oleObj name="Worksheet" r:id="rId3" imgW="5924556" imgH="2162243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" y="3060700"/>
                        <a:ext cx="7748588" cy="282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1.2.2.3 Het algoritme van Euclides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pPr lvl="0"/>
            <a:r>
              <a:rPr lang="nl-BE">
                <a:sym typeface="Mathematica1"/>
              </a:rPr>
              <a:t>tweede voorbeeld </a:t>
            </a:r>
            <a:r>
              <a:rPr lang="nl-BE"/>
              <a:t>(p=2</a:t>
            </a:r>
            <a:r>
              <a:rPr lang="nl-BE">
                <a:sym typeface="Symbol"/>
              </a:rPr>
              <a:t>)</a:t>
            </a:r>
            <a:r>
              <a:rPr lang="nl-BE">
                <a:sym typeface="Mathematica1"/>
              </a:rPr>
              <a:t>:</a:t>
            </a: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r>
              <a:rPr lang="nl-BE">
                <a:sym typeface="Mathematica1"/>
              </a:rPr>
              <a:t> </a:t>
            </a:r>
            <a:r>
              <a:rPr lang="nl-BE"/>
              <a:t>x</a:t>
            </a:r>
            <a:r>
              <a:rPr lang="nl-BE" baseline="30000"/>
              <a:t>7</a:t>
            </a:r>
            <a:r>
              <a:rPr lang="nl-BE"/>
              <a:t>+x+1 en x³+x²+1 zijn %2 </a:t>
            </a:r>
            <a:r>
              <a:rPr lang="nl-BE">
                <a:solidFill>
                  <a:srgbClr val="00FF00"/>
                </a:solidFill>
              </a:rPr>
              <a:t>onderling priem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8638" y="1834404"/>
          <a:ext cx="8086725" cy="340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Worksheet" r:id="rId3" imgW="6181722" imgH="2600257" progId="Excel.Sheet.8">
                  <p:embed/>
                </p:oleObj>
              </mc:Choice>
              <mc:Fallback>
                <p:oleObj name="Worksheet" r:id="rId3" imgW="6181722" imgH="26002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34404"/>
                        <a:ext cx="8086725" cy="340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1.2.2.3 Het algoritme van Euclides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pPr lvl="0"/>
            <a:r>
              <a:rPr lang="nl-BE">
                <a:sym typeface="Mathematica1"/>
              </a:rPr>
              <a:t>derde voorbeeld </a:t>
            </a:r>
            <a:r>
              <a:rPr lang="nl-BE"/>
              <a:t>(p=5</a:t>
            </a:r>
            <a:r>
              <a:rPr lang="nl-BE">
                <a:sym typeface="Symbol"/>
              </a:rPr>
              <a:t>)</a:t>
            </a:r>
            <a:r>
              <a:rPr lang="nl-BE">
                <a:sym typeface="Mathematica1"/>
              </a:rPr>
              <a:t>:</a:t>
            </a: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endParaRPr lang="nl-BE">
              <a:sym typeface="Mathematica1"/>
            </a:endParaRPr>
          </a:p>
          <a:p>
            <a:pPr lvl="0"/>
            <a:r>
              <a:rPr lang="nl-BE">
                <a:sym typeface="Mathematica1"/>
              </a:rPr>
              <a:t> 4</a:t>
            </a:r>
            <a:r>
              <a:rPr lang="nl-BE"/>
              <a:t>x</a:t>
            </a:r>
            <a:r>
              <a:rPr lang="nl-BE" baseline="30000"/>
              <a:t>6</a:t>
            </a:r>
            <a:r>
              <a:rPr lang="nl-BE"/>
              <a:t>+x³+2x²+3x+4 en x</a:t>
            </a:r>
            <a:r>
              <a:rPr lang="nl-BE" baseline="30000"/>
              <a:t>8</a:t>
            </a:r>
            <a:r>
              <a:rPr lang="nl-BE"/>
              <a:t>+x</a:t>
            </a:r>
            <a:r>
              <a:rPr lang="nl-BE" baseline="30000"/>
              <a:t>4</a:t>
            </a:r>
            <a:r>
              <a:rPr lang="nl-BE"/>
              <a:t>+2 </a:t>
            </a:r>
          </a:p>
          <a:p>
            <a:pPr lvl="0"/>
            <a:r>
              <a:rPr lang="nl-BE"/>
              <a:t>					zijn %5 </a:t>
            </a:r>
            <a:r>
              <a:rPr lang="nl-BE">
                <a:solidFill>
                  <a:srgbClr val="00FF00"/>
                </a:solidFill>
              </a:rPr>
              <a:t>onderling priem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8638" y="1835150"/>
          <a:ext cx="8086725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Worksheet" r:id="rId3" imgW="6181825" imgH="2600273" progId="Excel.Sheet.8">
                  <p:embed/>
                </p:oleObj>
              </mc:Choice>
              <mc:Fallback>
                <p:oleObj name="Worksheet" r:id="rId3" imgW="6181825" imgH="2600273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35150"/>
                        <a:ext cx="8086725" cy="340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1.2.1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Constructie van Galoisvelden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1.2.2 Bewerkingen met veeltermen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1.2.3 Groepstabellen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1.2.4 Irreducibele veeltermen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1.2.5 Primitieve elementen</a:t>
            </a:r>
          </a:p>
          <a:p>
            <a:pPr lvl="2"/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1.2.6 Inverse elementen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1.2.7 Rekenen met indices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>
              <a:latin typeface="Courier New"/>
              <a:cs typeface="Courier New"/>
              <a:sym typeface="Mathematica3Mono"/>
            </a:endParaRP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3 Groepen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4 Designs</a:t>
            </a:r>
            <a:endParaRPr lang="nl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1.1.4.2 </a:t>
            </a:r>
            <a:r>
              <a:rPr lang="en-US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Möbius µ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de Möbius µ wordt ondermeer gebruikt om functies van een getal x eenvoudiger te berekenen (</a:t>
            </a:r>
            <a:r>
              <a:rPr lang="nl-BE">
                <a:solidFill>
                  <a:srgbClr val="FF0000"/>
                </a:solidFill>
              </a:rPr>
              <a:t>Möbius inversie</a:t>
            </a:r>
            <a:r>
              <a:rPr lang="nl-BE"/>
              <a:t>), in termen van de gehele delers d van dat getal (d&lt;x)</a:t>
            </a:r>
          </a:p>
          <a:p>
            <a:pPr rtl="0" eaLnBrk="1" latinLnBrk="0" hangingPunct="1"/>
            <a:endParaRPr lang="nl-BE"/>
          </a:p>
          <a:p>
            <a:r>
              <a:rPr lang="nl-BE"/>
              <a:t>bijvoorbeeld: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l-BE">
                <a:solidFill>
                  <a:srgbClr val="FF0000"/>
                </a:solidFill>
              </a:rPr>
              <a:t>φ(x)</a:t>
            </a:r>
            <a:r>
              <a:rPr lang="nl-BE"/>
              <a:t> kan berekend worden als som van alle </a:t>
            </a:r>
            <a:r>
              <a:rPr lang="nl-BE">
                <a:solidFill>
                  <a:srgbClr val="FF0000"/>
                </a:solidFill>
              </a:rPr>
              <a:t>µ(d).x/d</a:t>
            </a:r>
          </a:p>
          <a:p>
            <a:r>
              <a:rPr lang="nl-BE"/>
              <a:t>φ(90)= µ(1).90/1 </a:t>
            </a:r>
          </a:p>
          <a:p>
            <a:r>
              <a:rPr lang="nl-BE"/>
              <a:t>     + µ(2).90/2 + µ(3).90/3 + µ(5).90/5</a:t>
            </a:r>
          </a:p>
          <a:p>
            <a:r>
              <a:rPr lang="nl-BE"/>
              <a:t>     + µ(6).90/6 + µ(10).90/10 + µ(15).90/15</a:t>
            </a:r>
          </a:p>
          <a:p>
            <a:r>
              <a:rPr lang="nl-BE"/>
              <a:t>     + µ(30).90/30 (+termen met waarvoor µ=0)</a:t>
            </a:r>
          </a:p>
          <a:p>
            <a:r>
              <a:rPr lang="nl-BE"/>
              <a:t>φ(90)= 90</a:t>
            </a:r>
          </a:p>
          <a:p>
            <a:r>
              <a:rPr lang="nl-BE"/>
              <a:t>     - 45 - 30 - 18</a:t>
            </a:r>
          </a:p>
          <a:p>
            <a:r>
              <a:rPr lang="nl-BE"/>
              <a:t>     + 15 + 9 + 6</a:t>
            </a:r>
          </a:p>
          <a:p>
            <a:r>
              <a:rPr lang="nl-BE"/>
              <a:t>     - 3</a:t>
            </a:r>
          </a:p>
          <a:p>
            <a:r>
              <a:rPr lang="nl-BE"/>
              <a:t>     = </a:t>
            </a:r>
            <a:r>
              <a:rPr lang="nl-BE">
                <a:solidFill>
                  <a:srgbClr val="00FF00"/>
                </a:solidFill>
              </a:rPr>
              <a:t>24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1.2.6 Inverse elementen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De multiplicatieve </a:t>
            </a:r>
            <a:r>
              <a:rPr lang="nl-BE">
                <a:solidFill>
                  <a:srgbClr val="FF0000"/>
                </a:solidFill>
              </a:rPr>
              <a:t>inverse</a:t>
            </a:r>
            <a:r>
              <a:rPr lang="nl-BE"/>
              <a:t> van een willekeurig element in een Galoisveld kan met het </a:t>
            </a:r>
            <a:r>
              <a:rPr lang="nl-BE">
                <a:solidFill>
                  <a:srgbClr val="FF0000"/>
                </a:solidFill>
              </a:rPr>
              <a:t>veralgemeend algoritme van Euclides </a:t>
            </a:r>
            <a:r>
              <a:rPr lang="nl-BE"/>
              <a:t>berekend worden. Voorbeeld: (x</a:t>
            </a:r>
            <a:r>
              <a:rPr lang="nl-BE" baseline="30000"/>
              <a:t>4</a:t>
            </a:r>
            <a:r>
              <a:rPr lang="nl-BE"/>
              <a:t>+x</a:t>
            </a:r>
            <a:r>
              <a:rPr lang="nl-BE" baseline="30000"/>
              <a:t>3</a:t>
            </a:r>
            <a:r>
              <a:rPr lang="nl-BE"/>
              <a:t>+x</a:t>
            </a:r>
            <a:r>
              <a:rPr lang="nl-BE" baseline="30000"/>
              <a:t>2</a:t>
            </a:r>
            <a:r>
              <a:rPr lang="nl-BE"/>
              <a:t>)</a:t>
            </a:r>
            <a:r>
              <a:rPr lang="nl-BE" baseline="30000"/>
              <a:t>-1</a:t>
            </a:r>
            <a:r>
              <a:rPr lang="nl-BE"/>
              <a:t> in (</a:t>
            </a:r>
            <a:r>
              <a:rPr lang="nl-BE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/>
              <a:t>128</a:t>
            </a:r>
            <a:r>
              <a:rPr lang="nl-BE"/>
              <a:t>,</a:t>
            </a:r>
            <a:r>
              <a:rPr lang="nl-BE">
                <a:sym typeface="Symbol"/>
              </a:rPr>
              <a:t></a:t>
            </a:r>
            <a:r>
              <a:rPr lang="nl-BE"/>
              <a:t>,</a:t>
            </a:r>
            <a:r>
              <a:rPr lang="nl-BE">
                <a:sym typeface="Symbol"/>
              </a:rPr>
              <a:t>) ?</a:t>
            </a: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r>
              <a:rPr lang="nl-BE">
                <a:sym typeface="Mathematica1"/>
              </a:rPr>
              <a:t> </a:t>
            </a:r>
            <a:r>
              <a:rPr lang="nl-BE"/>
              <a:t>(x</a:t>
            </a:r>
            <a:r>
              <a:rPr lang="nl-BE" baseline="30000"/>
              <a:t>4</a:t>
            </a:r>
            <a:r>
              <a:rPr lang="nl-BE"/>
              <a:t>+x</a:t>
            </a:r>
            <a:r>
              <a:rPr lang="nl-BE" baseline="30000"/>
              <a:t>3</a:t>
            </a:r>
            <a:r>
              <a:rPr lang="nl-BE"/>
              <a:t>+x</a:t>
            </a:r>
            <a:r>
              <a:rPr lang="nl-BE" baseline="30000"/>
              <a:t>2</a:t>
            </a:r>
            <a:r>
              <a:rPr lang="nl-BE"/>
              <a:t>)</a:t>
            </a:r>
            <a:r>
              <a:rPr lang="nl-BE" baseline="30000"/>
              <a:t>-1</a:t>
            </a:r>
            <a:r>
              <a:rPr lang="nl-BE"/>
              <a:t> = x</a:t>
            </a:r>
            <a:r>
              <a:rPr lang="nl-BE" baseline="30000"/>
              <a:t>6</a:t>
            </a:r>
            <a:r>
              <a:rPr lang="nl-BE"/>
              <a:t>+x</a:t>
            </a:r>
            <a:r>
              <a:rPr lang="nl-BE" baseline="30000"/>
              <a:t>3</a:t>
            </a:r>
            <a:r>
              <a:rPr lang="nl-BE"/>
              <a:t>+x</a:t>
            </a:r>
            <a:r>
              <a:rPr lang="nl-BE" baseline="30000"/>
              <a:t>2 </a:t>
            </a:r>
            <a:r>
              <a:rPr lang="nl-BE"/>
              <a:t>, t.o.v. µ=x</a:t>
            </a:r>
            <a:r>
              <a:rPr lang="nl-BE" baseline="30000"/>
              <a:t>7</a:t>
            </a:r>
            <a:r>
              <a:rPr lang="nl-BE"/>
              <a:t>+x+1</a:t>
            </a:r>
            <a:endParaRPr lang="nl-BE">
              <a:sym typeface="Symbo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9388" y="2324100"/>
          <a:ext cx="8785225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Worksheet" r:id="rId3" imgW="5581757" imgH="2485957" progId="Excel.Sheet.8">
                  <p:embed/>
                </p:oleObj>
              </mc:Choice>
              <mc:Fallback>
                <p:oleObj name="Worksheet" r:id="rId3" imgW="5581757" imgH="248595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24100"/>
                        <a:ext cx="8785225" cy="391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1.2.6 Inverse elementen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  <a:p>
            <a:r>
              <a:rPr lang="nl-BE"/>
              <a:t>Voorbeeld: (4x</a:t>
            </a:r>
            <a:r>
              <a:rPr lang="nl-BE" baseline="30000"/>
              <a:t>6</a:t>
            </a:r>
            <a:r>
              <a:rPr lang="nl-BE"/>
              <a:t>+x</a:t>
            </a:r>
            <a:r>
              <a:rPr lang="nl-BE" baseline="30000"/>
              <a:t>3</a:t>
            </a:r>
            <a:r>
              <a:rPr lang="nl-BE"/>
              <a:t>+2x</a:t>
            </a:r>
            <a:r>
              <a:rPr lang="nl-BE" baseline="30000"/>
              <a:t>2</a:t>
            </a:r>
            <a:r>
              <a:rPr lang="nl-BE"/>
              <a:t>+3x+4)</a:t>
            </a:r>
            <a:r>
              <a:rPr lang="nl-BE" baseline="30000"/>
              <a:t>-1</a:t>
            </a:r>
            <a:r>
              <a:rPr lang="nl-BE"/>
              <a:t> in (</a:t>
            </a:r>
            <a:r>
              <a:rPr lang="nl-BE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/>
              <a:t>5</a:t>
            </a:r>
            <a:r>
              <a:rPr lang="nl-BE" sz="1800" baseline="-10000"/>
              <a:t>8</a:t>
            </a:r>
            <a:r>
              <a:rPr lang="nl-BE"/>
              <a:t>,</a:t>
            </a:r>
            <a:r>
              <a:rPr lang="nl-BE">
                <a:sym typeface="Symbol"/>
              </a:rPr>
              <a:t></a:t>
            </a:r>
            <a:r>
              <a:rPr lang="nl-BE"/>
              <a:t>,</a:t>
            </a:r>
            <a:r>
              <a:rPr lang="nl-BE">
                <a:sym typeface="Symbol"/>
              </a:rPr>
              <a:t>) ?</a:t>
            </a: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endParaRPr lang="nl-BE">
              <a:sym typeface="Symbol"/>
            </a:endParaRPr>
          </a:p>
          <a:p>
            <a:r>
              <a:rPr lang="nl-BE">
                <a:sym typeface="Mathematica1"/>
              </a:rPr>
              <a:t> </a:t>
            </a:r>
            <a:r>
              <a:rPr lang="nl-BE"/>
              <a:t>(4x</a:t>
            </a:r>
            <a:r>
              <a:rPr lang="nl-BE" baseline="30000"/>
              <a:t>6</a:t>
            </a:r>
            <a:r>
              <a:rPr lang="nl-BE"/>
              <a:t>+x</a:t>
            </a:r>
            <a:r>
              <a:rPr lang="nl-BE" baseline="30000"/>
              <a:t>3</a:t>
            </a:r>
            <a:r>
              <a:rPr lang="nl-BE"/>
              <a:t>+2x</a:t>
            </a:r>
            <a:r>
              <a:rPr lang="nl-BE" baseline="30000"/>
              <a:t>2</a:t>
            </a:r>
            <a:r>
              <a:rPr lang="nl-BE"/>
              <a:t>+3x+4)</a:t>
            </a:r>
            <a:r>
              <a:rPr lang="nl-BE" baseline="30000"/>
              <a:t>-1</a:t>
            </a:r>
            <a:r>
              <a:rPr lang="nl-BE"/>
              <a:t> = 3</a:t>
            </a:r>
            <a:r>
              <a:rPr lang="nl-BE" baseline="30000"/>
              <a:t>-1</a:t>
            </a:r>
            <a:r>
              <a:rPr lang="nl-BE"/>
              <a:t>.(3x</a:t>
            </a:r>
            <a:r>
              <a:rPr lang="nl-BE" baseline="30000"/>
              <a:t>6</a:t>
            </a:r>
            <a:r>
              <a:rPr lang="nl-BE"/>
              <a:t>+3x</a:t>
            </a:r>
            <a:r>
              <a:rPr lang="nl-BE" baseline="30000"/>
              <a:t>4</a:t>
            </a:r>
            <a:r>
              <a:rPr lang="nl-BE"/>
              <a:t>+3x</a:t>
            </a:r>
            <a:r>
              <a:rPr lang="nl-BE" baseline="30000"/>
              <a:t>3</a:t>
            </a:r>
            <a:r>
              <a:rPr lang="nl-BE"/>
              <a:t>+2x+4)</a:t>
            </a:r>
            <a:r>
              <a:rPr lang="nl-BE" baseline="30000"/>
              <a:t> </a:t>
            </a:r>
            <a:endParaRPr lang="nl-BE"/>
          </a:p>
          <a:p>
            <a:r>
              <a:rPr lang="nl-BE"/>
              <a:t>                    </a:t>
            </a:r>
            <a:r>
              <a:rPr lang="nl-BE" sz="1800"/>
              <a:t> </a:t>
            </a:r>
            <a:r>
              <a:rPr lang="nl-BE"/>
              <a:t>= x</a:t>
            </a:r>
            <a:r>
              <a:rPr lang="nl-BE" baseline="30000"/>
              <a:t>6</a:t>
            </a:r>
            <a:r>
              <a:rPr lang="nl-BE"/>
              <a:t>+x</a:t>
            </a:r>
            <a:r>
              <a:rPr lang="nl-BE" baseline="30000"/>
              <a:t>4</a:t>
            </a:r>
            <a:r>
              <a:rPr lang="nl-BE"/>
              <a:t>+x</a:t>
            </a:r>
            <a:r>
              <a:rPr lang="nl-BE" baseline="30000"/>
              <a:t>3</a:t>
            </a:r>
            <a:r>
              <a:rPr lang="nl-BE"/>
              <a:t>+4x+3</a:t>
            </a:r>
            <a:endParaRPr lang="nl-BE" baseline="30000"/>
          </a:p>
          <a:p>
            <a:r>
              <a:rPr lang="nl-BE" baseline="30000"/>
              <a:t> </a:t>
            </a:r>
            <a:r>
              <a:rPr lang="nl-BE"/>
              <a:t>          , t.o.v. µ=x</a:t>
            </a:r>
            <a:r>
              <a:rPr lang="nl-BE" baseline="30000"/>
              <a:t>8</a:t>
            </a:r>
            <a:r>
              <a:rPr lang="nl-BE"/>
              <a:t>+x</a:t>
            </a:r>
            <a:r>
              <a:rPr lang="nl-BE" baseline="30000"/>
              <a:t>4</a:t>
            </a:r>
            <a:r>
              <a:rPr lang="nl-BE"/>
              <a:t>+2</a:t>
            </a:r>
            <a:endParaRPr lang="nl-BE">
              <a:sym typeface="Symbol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528638" y="1835150"/>
          <a:ext cx="8086725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Worksheet" r:id="rId3" imgW="6181825" imgH="2600273" progId="Excel.Sheet.8">
                  <p:embed/>
                </p:oleObj>
              </mc:Choice>
              <mc:Fallback>
                <p:oleObj name="Worksheet" r:id="rId3" imgW="6181825" imgH="2600273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35150"/>
                        <a:ext cx="8086725" cy="340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1.1.4.3 </a:t>
            </a:r>
            <a:r>
              <a:rPr lang="en-US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Legendresymbool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>
                <a:latin typeface="Courier New"/>
                <a:cs typeface="Courier New"/>
                <a:sym typeface="Mathematica3Mono"/>
              </a:rPr>
              <a:t>het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Legendresymbool (x|p) </a:t>
            </a:r>
            <a:r>
              <a:rPr lang="nl-BE">
                <a:latin typeface="Courier New"/>
                <a:cs typeface="Courier New"/>
                <a:sym typeface="Mathematica3Mono"/>
              </a:rPr>
              <a:t>heeft twee argumenten, x en p, met p een priemgetal: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(x|p)=+1 indien x een 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kwadratisch residu </a:t>
            </a:r>
            <a:r>
              <a:rPr lang="nl-BE">
                <a:latin typeface="Courier New"/>
                <a:cs typeface="Courier New"/>
                <a:sym typeface="Mathematica3Mono"/>
              </a:rPr>
              <a:t>(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kwadraatrest</a:t>
            </a:r>
            <a:r>
              <a:rPr lang="nl-BE">
                <a:latin typeface="Courier New"/>
                <a:cs typeface="Courier New"/>
                <a:sym typeface="Mathematica3Mono"/>
              </a:rPr>
              <a:t>)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>
                <a:latin typeface="Courier New"/>
                <a:cs typeface="Courier New"/>
                <a:sym typeface="Mathematica3Mono"/>
              </a:rPr>
              <a:t>is (er een y bestaat waarvoor x=y²%p), anders is (x|p)=-1 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(x|p)</a:t>
            </a:r>
            <a:r>
              <a:rPr lang="nl-BE"/>
              <a:t> is </a:t>
            </a:r>
            <a:r>
              <a:rPr lang="nl-BE">
                <a:solidFill>
                  <a:srgbClr val="FF0000"/>
                </a:solidFill>
              </a:rPr>
              <a:t>multiplicatief</a:t>
            </a:r>
            <a:r>
              <a:rPr lang="nl-BE"/>
              <a:t> in het eerste argument:</a:t>
            </a:r>
          </a:p>
          <a:p>
            <a:pPr lvl="1"/>
            <a:r>
              <a:rPr lang="nl-BE"/>
              <a:t>	  (x.y</a:t>
            </a:r>
            <a:r>
              <a:rPr lang="nl-BE">
                <a:latin typeface="Courier New"/>
                <a:cs typeface="Courier New"/>
                <a:sym typeface="Mathematica3Mono"/>
              </a:rPr>
              <a:t>|p</a:t>
            </a:r>
            <a:r>
              <a:rPr lang="nl-BE"/>
              <a:t>) = (x</a:t>
            </a:r>
            <a:r>
              <a:rPr lang="nl-BE">
                <a:latin typeface="Courier New"/>
                <a:cs typeface="Courier New"/>
                <a:sym typeface="Mathematica3Mono"/>
              </a:rPr>
              <a:t>|p</a:t>
            </a:r>
            <a:r>
              <a:rPr lang="nl-BE"/>
              <a:t>).(y</a:t>
            </a:r>
            <a:r>
              <a:rPr lang="nl-BE">
                <a:latin typeface="Courier New"/>
                <a:cs typeface="Courier New"/>
                <a:sym typeface="Mathematica3Mono"/>
              </a:rPr>
              <a:t>|p</a:t>
            </a:r>
            <a:r>
              <a:rPr lang="nl-BE"/>
              <a:t>), </a:t>
            </a:r>
            <a:r>
              <a:rPr lang="nl-BE">
                <a:solidFill>
                  <a:srgbClr val="FF0000"/>
                </a:solidFill>
              </a:rPr>
              <a:t>indien ggd(x,y)=1</a:t>
            </a:r>
          </a:p>
          <a:p>
            <a:pPr lvl="1"/>
            <a:endParaRPr lang="nl-BE"/>
          </a:p>
          <a:p>
            <a:pPr lvl="0"/>
            <a:r>
              <a:rPr lang="nl-BE">
                <a:solidFill>
                  <a:srgbClr val="FF0000"/>
                </a:solidFill>
              </a:rPr>
              <a:t>kwadratische wederkerigheidswet </a:t>
            </a:r>
            <a:r>
              <a:rPr lang="nl-BE"/>
              <a:t>(Gauss) voor oneven priemgetallen p en q:</a:t>
            </a:r>
          </a:p>
          <a:p>
            <a:pPr lvl="0"/>
            <a:r>
              <a:rPr lang="nl-BE"/>
              <a:t>	(p|q).(q|p)=+1 indien p%4=1 en/of q%4=1</a:t>
            </a:r>
          </a:p>
          <a:p>
            <a:pPr lvl="0"/>
            <a:r>
              <a:rPr lang="nl-BE"/>
              <a:t>	(p|q).(q|p)=-1 indien p%4=3 en q%4=3</a:t>
            </a:r>
          </a:p>
          <a:p>
            <a:pPr lvl="0"/>
            <a:endParaRPr lang="nl-BE"/>
          </a:p>
          <a:p>
            <a:pPr lvl="0"/>
            <a:r>
              <a:rPr lang="nl-BE"/>
              <a:t>enkele </a:t>
            </a:r>
            <a:r>
              <a:rPr lang="nl-BE">
                <a:solidFill>
                  <a:srgbClr val="FF0000"/>
                </a:solidFill>
              </a:rPr>
              <a:t>andere rekenregels </a:t>
            </a:r>
            <a:r>
              <a:rPr lang="nl-BE"/>
              <a:t>laten toe om (x|p) te berekenen (zonder</a:t>
            </a:r>
            <a:r>
              <a:rPr lang="nl-BE">
                <a:latin typeface="Courier New"/>
                <a:cs typeface="Courier New"/>
                <a:sym typeface="Mathematica3Mono"/>
              </a:rPr>
              <a:t> x=y²%p op te sporen)</a:t>
            </a:r>
            <a:r>
              <a:rPr lang="nl-BE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Discrete wiskunde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2"/>
            <a:r>
              <a:rPr lang="nl-BE">
                <a:latin typeface="Courier New"/>
                <a:cs typeface="Courier New"/>
                <a:sym typeface="Mathematica3Mono"/>
              </a:rPr>
              <a:t>1.1.1 Velden</a:t>
            </a:r>
          </a:p>
          <a:p>
            <a:pPr lvl="2">
              <a:defRPr/>
            </a:pPr>
            <a:r>
              <a:rPr lang="nl-BE"/>
              <a:t>1.1.2 Priemontbinding</a:t>
            </a:r>
          </a:p>
          <a:p>
            <a:pPr lvl="2">
              <a:defRPr/>
            </a:pPr>
            <a:r>
              <a:rPr lang="nl-BE"/>
              <a:t>1.1.3 Algoritme van Euclides</a:t>
            </a:r>
          </a:p>
          <a:p>
            <a:pPr lvl="2">
              <a:defRPr/>
            </a:pPr>
            <a:r>
              <a:rPr lang="nl-BE"/>
              <a:t>1.1.4 Multiplicatieve functies</a:t>
            </a:r>
          </a:p>
          <a:p>
            <a:pPr lvl="3" rtl="0" eaLnBrk="1" latinLnBrk="0" hangingPunct="1"/>
            <a:r>
              <a:rPr lang="nl-BE"/>
              <a:t>1.1.4.1 </a:t>
            </a:r>
            <a:r>
              <a:rPr lang="en-US" sz="2400" b="1" kern="1200">
                <a:latin typeface="Courier New" pitchFamily="49" charset="0"/>
                <a:ea typeface="+mn-ea"/>
                <a:cs typeface="Courier New" pitchFamily="49" charset="0"/>
              </a:rPr>
              <a:t>Euler </a:t>
            </a:r>
            <a:r>
              <a:rPr lang="nl-BE" sz="2400" b="1" kern="1200">
                <a:latin typeface="Courier New" pitchFamily="49" charset="0"/>
                <a:ea typeface="+mn-ea"/>
                <a:cs typeface="Courier New" pitchFamily="49" charset="0"/>
              </a:rPr>
              <a:t>φ</a:t>
            </a:r>
          </a:p>
          <a:p>
            <a:pPr lvl="3"/>
            <a:r>
              <a:rPr lang="nl-BE" sz="2400" b="1" kern="1200">
                <a:latin typeface="Courier New" pitchFamily="49" charset="0"/>
                <a:ea typeface="+mn-ea"/>
                <a:cs typeface="Courier New" pitchFamily="49" charset="0"/>
              </a:rPr>
              <a:t>1.1.4.2 </a:t>
            </a:r>
            <a:r>
              <a:rPr lang="en-US" sz="2400" b="1" kern="1200">
                <a:latin typeface="Courier New" pitchFamily="49" charset="0"/>
                <a:ea typeface="+mn-ea"/>
                <a:cs typeface="Courier New" pitchFamily="49" charset="0"/>
              </a:rPr>
              <a:t>Möbius µ</a:t>
            </a:r>
            <a:endParaRPr lang="nl-BE"/>
          </a:p>
          <a:p>
            <a:pPr lvl="3">
              <a:defRPr/>
            </a:pPr>
            <a:r>
              <a:rPr lang="nl-BE"/>
              <a:t>1.1.4.3 </a:t>
            </a:r>
            <a:r>
              <a:rPr lang="en-US" sz="2400" b="1" kern="1200">
                <a:latin typeface="Courier New" pitchFamily="49" charset="0"/>
                <a:ea typeface="+mn-ea"/>
                <a:cs typeface="Courier New" pitchFamily="49" charset="0"/>
              </a:rPr>
              <a:t>Legendresymbool</a:t>
            </a:r>
            <a:endParaRPr lang="nl-BE"/>
          </a:p>
          <a:p>
            <a:pPr lvl="2">
              <a:defRPr/>
            </a:pPr>
            <a:r>
              <a:rPr lang="nl-BE">
                <a:solidFill>
                  <a:srgbClr val="FF0000"/>
                </a:solidFill>
              </a:rPr>
              <a:t>1.1.5 Primitieve wortels</a:t>
            </a:r>
          </a:p>
          <a:p>
            <a:pPr lvl="2">
              <a:defRPr/>
            </a:pPr>
            <a:r>
              <a:rPr lang="nl-BE">
                <a:solidFill>
                  <a:srgbClr val="FF0000"/>
                </a:solidFill>
              </a:rPr>
              <a:t>1.1.6 Discrete logaritmen</a:t>
            </a:r>
          </a:p>
          <a:p>
            <a:pPr lvl="2">
              <a:defRPr/>
            </a:pPr>
            <a:r>
              <a:rPr lang="nl-BE">
                <a:solidFill>
                  <a:srgbClr val="FF0000"/>
                </a:solidFill>
              </a:rPr>
              <a:t>1.1.7 NIST priemvelden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 </a:t>
            </a:r>
            <a:r>
              <a:rPr lang="nl-BE"/>
              <a:t>multiplicatieve </a:t>
            </a:r>
            <a:r>
              <a:rPr lang="nl-BE">
                <a:latin typeface="Courier New"/>
                <a:cs typeface="Courier New"/>
                <a:sym typeface="Mathematica3Mono"/>
              </a:rPr>
              <a:t>groep</a:t>
            </a:r>
            <a:r>
              <a:rPr lang="nl-BE"/>
              <a:t> 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baseline="-25000"/>
              <a:t>p</a:t>
            </a:r>
            <a:r>
              <a:rPr lang="nl-BE"/>
              <a:t>\0,.)</a:t>
            </a:r>
            <a:r>
              <a:rPr lang="nl-BE">
                <a:latin typeface="Courier New"/>
                <a:cs typeface="Courier New"/>
                <a:sym typeface="Mathematica3Mono"/>
              </a:rPr>
              <a:t> van een priemveld 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sz="2400" b="1" kern="1200" baseline="-250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,+,.) bezorgt toepassingen een aantal interessante cyclische groepen, voor elk priemgetal één, op voorwaarde dat men:</a:t>
            </a:r>
            <a:endParaRPr lang="nl-BE"/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20800" indent="-457200" rtl="0" eaLnBrk="1" latinLnBrk="0" hangingPunct="1"/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er primitieve elementen van kan achterhalen</a:t>
            </a:r>
          </a:p>
          <a:p>
            <a:pPr marL="820800" indent="-457200" rtl="0" eaLnBrk="1" latinLnBrk="0" hangingPunct="1"/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(in priemvelden </a:t>
            </a:r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primitieve wortels 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genoemd)</a:t>
            </a:r>
            <a:endParaRPr lang="nl-BE"/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nl-BE">
                <a:solidFill>
                  <a:srgbClr val="FF0000"/>
                </a:solidFill>
              </a:rPr>
              <a:t>discrete logaritmen </a:t>
            </a:r>
            <a:r>
              <a:rPr lang="nl-BE"/>
              <a:t>kan berekenen: 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 index i van een willekeurig getal x t.o.v. een dergelijke primitieve wortel </a:t>
            </a:r>
            <a:r>
              <a:rPr lang="el-GR"/>
              <a:t>ω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x=</a:t>
            </a:r>
            <a:r>
              <a:rPr lang="el-GR"/>
              <a:t>ω</a:t>
            </a:r>
            <a:r>
              <a:rPr lang="nl-BE" baseline="30000"/>
              <a:t>i</a:t>
            </a:r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%p</a:t>
            </a:r>
            <a:endParaRPr lang="nl-BE"/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oorsprong term</a:t>
            </a:r>
            <a:r>
              <a:rPr lang="nl-BE"/>
              <a:t> discrete logaritmen:</a:t>
            </a:r>
          </a:p>
          <a:p>
            <a:pPr lvl="1"/>
            <a:r>
              <a:rPr lang="nl-BE">
                <a:latin typeface="Courier New"/>
                <a:cs typeface="Courier New"/>
                <a:sym typeface="Mathematica3Mono"/>
              </a:rPr>
              <a:t>    index(x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.</a:t>
            </a:r>
            <a:r>
              <a:rPr lang="nl-BE">
                <a:latin typeface="Courier New"/>
                <a:cs typeface="Courier New"/>
                <a:sym typeface="Mathematica3Mono"/>
              </a:rPr>
              <a:t>y)=index(x)</a:t>
            </a:r>
            <a:r>
              <a:rPr lang="nl-BE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+</a:t>
            </a:r>
            <a:r>
              <a:rPr lang="nl-BE">
                <a:latin typeface="Courier New"/>
                <a:cs typeface="Courier New"/>
                <a:sym typeface="Mathematica3Mono"/>
              </a:rPr>
              <a:t>index(y) %(p-1)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 sz="2400" b="1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 </a:t>
            </a:r>
            <a:r>
              <a:rPr lang="nl-BE"/>
              <a:t>multiplicatieve </a:t>
            </a:r>
            <a:r>
              <a:rPr lang="nl-BE">
                <a:latin typeface="Courier New"/>
                <a:cs typeface="Courier New"/>
                <a:sym typeface="Mathematica3Mono"/>
              </a:rPr>
              <a:t>groep</a:t>
            </a:r>
            <a:r>
              <a:rPr lang="nl-BE"/>
              <a:t> 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baseline="-25000"/>
              <a:t>p</a:t>
            </a:r>
            <a:r>
              <a:rPr lang="nl-BE"/>
              <a:t>\0,.)</a:t>
            </a:r>
            <a:r>
              <a:rPr lang="nl-BE">
                <a:latin typeface="Courier New"/>
                <a:cs typeface="Courier New"/>
                <a:sym typeface="Mathematica3Mono"/>
              </a:rPr>
              <a:t> van een priemveld heeft exact </a:t>
            </a:r>
            <a:r>
              <a:rPr lang="nl-BE">
                <a:solidFill>
                  <a:srgbClr val="FF0000"/>
                </a:solidFill>
              </a:rPr>
              <a:t>φ(p-1)</a:t>
            </a:r>
            <a:r>
              <a:rPr lang="nl-BE" sz="2400" b="1" kern="12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primitieve wortels </a:t>
            </a:r>
            <a:endParaRPr lang="nl-BE">
              <a:solidFill>
                <a:srgbClr val="FF0000"/>
              </a:solidFill>
            </a:endParaRPr>
          </a:p>
          <a:p>
            <a:pPr rtl="0" eaLnBrk="1" latinLnBrk="0" hangingPunct="1"/>
            <a:endParaRPr lang="nl-BE" sz="2400" b="1" kern="120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nl-BE">
                <a:sym typeface="Mathematica3Mono"/>
              </a:rPr>
              <a:t>in </a:t>
            </a:r>
            <a:r>
              <a:rPr lang="nl-BE"/>
              <a:t>(</a:t>
            </a:r>
            <a:r>
              <a:rPr lang="nl-BE">
                <a:latin typeface="Mathematica7Mono"/>
                <a:ea typeface="Mathematica7Mono"/>
                <a:cs typeface="Courier New"/>
                <a:sym typeface="Mathematica4Mono"/>
              </a:rPr>
              <a:t>Z</a:t>
            </a:r>
            <a:r>
              <a:rPr lang="nl-BE" baseline="-25000"/>
              <a:t>p</a:t>
            </a:r>
            <a:r>
              <a:rPr lang="nl-BE"/>
              <a:t>\0,.)</a:t>
            </a:r>
            <a:r>
              <a:rPr lang="nl-BE">
                <a:latin typeface="Courier New"/>
                <a:cs typeface="Courier New"/>
                <a:sym typeface="Mathematica3Mono"/>
              </a:rPr>
              <a:t> g</a:t>
            </a:r>
            <a:r>
              <a:rPr lang="nl-BE">
                <a:sym typeface="Mathematica3Mono"/>
              </a:rPr>
              <a:t>eldt, zoals voor elke andere groep met p-1 elementen, dat x</a:t>
            </a:r>
            <a:r>
              <a:rPr lang="nl-BE" baseline="30000">
                <a:sym typeface="Mathematica3Mono"/>
              </a:rPr>
              <a:t>p-1</a:t>
            </a:r>
            <a:r>
              <a:rPr lang="nl-BE">
                <a:sym typeface="Mathematica3Mono"/>
              </a:rPr>
              <a:t>=1%p </a:t>
            </a:r>
          </a:p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x is een </a:t>
            </a:r>
            <a:r>
              <a:rPr lang="nl-BE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primitieve wortel</a:t>
            </a:r>
            <a:r>
              <a:rPr lang="nl-BE">
                <a:latin typeface="Courier New"/>
                <a:cs typeface="Courier New"/>
                <a:sym typeface="Mathematica3Mono"/>
              </a:rPr>
              <a:t>, als </a:t>
            </a:r>
            <a:r>
              <a:rPr lang="nl-BE">
                <a:sym typeface="Mathematica3Mono"/>
              </a:rPr>
              <a:t>x</a:t>
            </a:r>
            <a:r>
              <a:rPr lang="nl-BE" baseline="30000">
                <a:sym typeface="Mathematica3Mono"/>
              </a:rPr>
              <a:t>j</a:t>
            </a:r>
            <a:r>
              <a:rPr lang="nl-BE">
                <a:sym typeface="Mathematica3Mono"/>
              </a:rPr>
              <a:t>≠1%p, </a:t>
            </a:r>
            <a:r>
              <a:rPr lang="nl-BE">
                <a:sym typeface="Mathematica1Mono"/>
              </a:rPr>
              <a:t>j&lt;</a:t>
            </a:r>
            <a:r>
              <a:rPr lang="nl-BE">
                <a:sym typeface="Mathematica3Mono"/>
              </a:rPr>
              <a:t>p-1 (</a:t>
            </a:r>
            <a:r>
              <a:rPr lang="nl-BE">
                <a:solidFill>
                  <a:srgbClr val="00FF00"/>
                </a:solidFill>
                <a:sym typeface="Mathematica3Mono"/>
              </a:rPr>
              <a:t>orde x = p-1</a:t>
            </a:r>
            <a:r>
              <a:rPr lang="nl-BE">
                <a:sym typeface="Mathematica3Mono"/>
              </a:rPr>
              <a:t>) </a:t>
            </a:r>
          </a:p>
          <a:p>
            <a:endParaRPr lang="nl-BE">
              <a:sym typeface="Mathematica3Mono"/>
            </a:endParaRPr>
          </a:p>
          <a:p>
            <a:r>
              <a:rPr lang="nl-BE">
                <a:sym typeface="Mathematica3Mono"/>
              </a:rPr>
              <a:t>x</a:t>
            </a:r>
            <a:r>
              <a:rPr lang="nl-BE" baseline="30000">
                <a:sym typeface="Mathematica3Mono"/>
              </a:rPr>
              <a:t>j</a:t>
            </a:r>
            <a:r>
              <a:rPr lang="nl-BE">
                <a:sym typeface="Mathematica3Mono"/>
              </a:rPr>
              <a:t>=1%p is slechts mogelijk (voor x≠1), indien j een gehele deler is van p-1 (kleinste j: orde)</a:t>
            </a:r>
          </a:p>
          <a:p>
            <a:endParaRPr lang="nl-BE">
              <a:sym typeface="Mathematica3Mono"/>
            </a:endParaRPr>
          </a:p>
          <a:p>
            <a:r>
              <a:rPr lang="nl-BE">
                <a:sym typeface="Mathematica3Mono"/>
              </a:rPr>
              <a:t>van zodra voor een deler d van (p-1) geldt dat x</a:t>
            </a:r>
            <a:r>
              <a:rPr lang="nl-BE" baseline="30000">
                <a:sym typeface="Mathematica3Mono"/>
              </a:rPr>
              <a:t>d</a:t>
            </a:r>
            <a:r>
              <a:rPr lang="nl-BE">
                <a:sym typeface="Mathematica3Mono"/>
              </a:rPr>
              <a:t>=1%p, d&lt;p-1, dan kan x </a:t>
            </a:r>
            <a:r>
              <a:rPr lang="nl-BE">
                <a:solidFill>
                  <a:srgbClr val="FF0000"/>
                </a:solidFill>
                <a:sym typeface="Mathematica3Mono"/>
              </a:rPr>
              <a:t>geen primitieve wortel </a:t>
            </a:r>
            <a:r>
              <a:rPr lang="nl-BE">
                <a:sym typeface="Mathematica3Mono"/>
              </a:rPr>
              <a:t>zijn (</a:t>
            </a:r>
            <a:r>
              <a:rPr lang="nl-BE">
                <a:solidFill>
                  <a:srgbClr val="FF0000"/>
                </a:solidFill>
                <a:sym typeface="Mathematica3Mono"/>
              </a:rPr>
              <a:t>orde x &lt; p-1</a:t>
            </a:r>
            <a:r>
              <a:rPr lang="nl-BE">
                <a:sym typeface="Mathematica3Mono"/>
              </a:rPr>
              <a:t>) 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1.1.5 Primitieve wortels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>
              <a:latin typeface="Courier New"/>
              <a:cs typeface="Courier New"/>
              <a:sym typeface="Mathematica3Mono"/>
            </a:endParaRP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indien (p-1)</a:t>
            </a:r>
            <a:r>
              <a:rPr lang="nl-BE"/>
              <a:t>=p</a:t>
            </a:r>
            <a:r>
              <a:rPr lang="nl-BE" baseline="-25000"/>
              <a:t>1</a:t>
            </a:r>
            <a:r>
              <a:rPr lang="nl-BE" baseline="30000"/>
              <a:t>n</a:t>
            </a:r>
            <a:r>
              <a:rPr lang="nl-BE" baseline="10000"/>
              <a:t>1</a:t>
            </a:r>
            <a:r>
              <a:rPr lang="nl-BE"/>
              <a:t>.p</a:t>
            </a:r>
            <a:r>
              <a:rPr lang="nl-BE" baseline="-25000"/>
              <a:t>2</a:t>
            </a:r>
            <a:r>
              <a:rPr lang="nl-BE" baseline="30000"/>
              <a:t>n</a:t>
            </a:r>
            <a:r>
              <a:rPr lang="nl-BE" baseline="10000"/>
              <a:t>2</a:t>
            </a:r>
            <a:r>
              <a:rPr lang="nl-BE"/>
              <a:t>. … .p</a:t>
            </a:r>
            <a:r>
              <a:rPr lang="nl-BE" baseline="-25000"/>
              <a:t>m</a:t>
            </a:r>
            <a:r>
              <a:rPr lang="nl-BE" baseline="30000"/>
              <a:t>n</a:t>
            </a:r>
            <a:r>
              <a:rPr lang="nl-BE" baseline="10000"/>
              <a:t>m</a:t>
            </a:r>
            <a:r>
              <a:rPr lang="nl-BE"/>
              <a:t>, dan zijn de gehele delers van </a:t>
            </a:r>
            <a:r>
              <a:rPr lang="nl-BE">
                <a:latin typeface="Courier New"/>
                <a:cs typeface="Courier New"/>
                <a:sym typeface="Mathematica3Mono"/>
              </a:rPr>
              <a:t>(p-1)</a:t>
            </a:r>
            <a:r>
              <a:rPr lang="nl-BE"/>
              <a:t> voor te stellen als roosterpunten in een </a:t>
            </a:r>
            <a:r>
              <a:rPr lang="nl-BE">
                <a:solidFill>
                  <a:srgbClr val="FF0000"/>
                </a:solidFill>
              </a:rPr>
              <a:t>m-dimensionaal rooster</a:t>
            </a:r>
          </a:p>
          <a:p>
            <a:r>
              <a:rPr lang="nl-BE">
                <a:latin typeface="Courier New"/>
                <a:cs typeface="Courier New"/>
                <a:sym typeface="Mathematica3Mono"/>
              </a:rPr>
              <a:t>(één dimensie voor elke priemfactor </a:t>
            </a:r>
            <a:r>
              <a:rPr lang="nl-BE"/>
              <a:t>p</a:t>
            </a:r>
            <a:r>
              <a:rPr lang="nl-BE" baseline="-25000"/>
              <a:t>i</a:t>
            </a:r>
            <a:r>
              <a:rPr lang="nl-BE"/>
              <a:t>, n</a:t>
            </a:r>
            <a:r>
              <a:rPr lang="nl-BE" baseline="-25000"/>
              <a:t>i</a:t>
            </a:r>
            <a:r>
              <a:rPr lang="nl-BE">
                <a:latin typeface="Courier New"/>
                <a:cs typeface="Courier New"/>
                <a:sym typeface="Mathematica3Mono"/>
              </a:rPr>
              <a:t>+1 roosterpunten in elke dimensie </a:t>
            </a:r>
            <a:r>
              <a:rPr lang="nl-BE"/>
              <a:t>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1969</Words>
  <Application>Microsoft Office PowerPoint</Application>
  <PresentationFormat>Diavoorstelling (4:3)</PresentationFormat>
  <Paragraphs>505</Paragraphs>
  <Slides>41</Slides>
  <Notes>15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Courier New</vt:lpstr>
      <vt:lpstr>Mathematica1</vt:lpstr>
      <vt:lpstr>Mathematica1Mono</vt:lpstr>
      <vt:lpstr>Mathematica3Mono</vt:lpstr>
      <vt:lpstr>Mathematica4Mono</vt:lpstr>
      <vt:lpstr>Mathematica7Mono</vt:lpstr>
      <vt:lpstr>Symbol</vt:lpstr>
      <vt:lpstr>Office Theme</vt:lpstr>
      <vt:lpstr>Worksheet</vt:lpstr>
      <vt:lpstr>Discrete wiskunde</vt:lpstr>
      <vt:lpstr>1.1.4.1 Euler φ</vt:lpstr>
      <vt:lpstr>1.1.4.2 Möbius µ</vt:lpstr>
      <vt:lpstr>1.1.4.2 Möbius µ</vt:lpstr>
      <vt:lpstr>1.1.4.3 Legendresymbool</vt:lpstr>
      <vt:lpstr>Discrete wiskunde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1.1.5 Primitieve wortels</vt:lpstr>
      <vt:lpstr>1.1.6 Discrete logaritmen</vt:lpstr>
      <vt:lpstr>1.1.6 Discrete logaritmen</vt:lpstr>
      <vt:lpstr>1.1.6 Discrete logaritmen</vt:lpstr>
      <vt:lpstr>1.1.7 NIST priemvelden</vt:lpstr>
      <vt:lpstr>Discrete wiskunde</vt:lpstr>
      <vt:lpstr>1.2.1 Constructie van Galoisvelden</vt:lpstr>
      <vt:lpstr>1.2.1 Constructie van Galoisvelden</vt:lpstr>
      <vt:lpstr>1.2.1 Constructie van Galoisvelden</vt:lpstr>
      <vt:lpstr>1.2.1 Constructie van Galoisvelden</vt:lpstr>
      <vt:lpstr>1.2.1 Constructie van Galoisvelden</vt:lpstr>
      <vt:lpstr>1.2.1 Constructie van Galoisvelden</vt:lpstr>
      <vt:lpstr>Discrete wiskunde</vt:lpstr>
      <vt:lpstr>1.2.2.1 Veeltermen vermenigvuldigen</vt:lpstr>
      <vt:lpstr>1.2.2.2 Veeltermen delen</vt:lpstr>
      <vt:lpstr>1.2.2.2 Veeltermen delen</vt:lpstr>
      <vt:lpstr>1.2.2.3 Het algoritme van Euclides</vt:lpstr>
      <vt:lpstr>1.2.2.3 Het algoritme van Euclides</vt:lpstr>
      <vt:lpstr>1.2.2.3 Het algoritme van Euclides</vt:lpstr>
      <vt:lpstr>1.2.2.3 Het algoritme van Euclides</vt:lpstr>
      <vt:lpstr>Discrete wiskunde</vt:lpstr>
      <vt:lpstr>1.2.6 Inverse elementen</vt:lpstr>
      <vt:lpstr>1.2.6 Inverse elementen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Bert</cp:lastModifiedBy>
  <cp:revision>198</cp:revision>
  <dcterms:created xsi:type="dcterms:W3CDTF">2014-08-28T04:36:20Z</dcterms:created>
  <dcterms:modified xsi:type="dcterms:W3CDTF">2017-10-10T07:59:54Z</dcterms:modified>
</cp:coreProperties>
</file>