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042" r:id="rId2"/>
  </p:sldMasterIdLst>
  <p:notesMasterIdLst>
    <p:notesMasterId r:id="rId43"/>
  </p:notesMasterIdLst>
  <p:handoutMasterIdLst>
    <p:handoutMasterId r:id="rId44"/>
  </p:handoutMasterIdLst>
  <p:sldIdLst>
    <p:sldId id="486" r:id="rId3"/>
    <p:sldId id="259" r:id="rId4"/>
    <p:sldId id="352" r:id="rId5"/>
    <p:sldId id="437" r:id="rId6"/>
    <p:sldId id="438" r:id="rId7"/>
    <p:sldId id="487" r:id="rId8"/>
    <p:sldId id="258" r:id="rId9"/>
    <p:sldId id="449" r:id="rId10"/>
    <p:sldId id="488" r:id="rId11"/>
    <p:sldId id="441" r:id="rId12"/>
    <p:sldId id="442" r:id="rId13"/>
    <p:sldId id="443" r:id="rId14"/>
    <p:sldId id="444" r:id="rId15"/>
    <p:sldId id="489" r:id="rId16"/>
    <p:sldId id="446" r:id="rId17"/>
    <p:sldId id="447" r:id="rId18"/>
    <p:sldId id="490" r:id="rId19"/>
    <p:sldId id="451" r:id="rId20"/>
    <p:sldId id="452" r:id="rId21"/>
    <p:sldId id="455" r:id="rId22"/>
    <p:sldId id="491" r:id="rId23"/>
    <p:sldId id="492" r:id="rId24"/>
    <p:sldId id="493" r:id="rId25"/>
    <p:sldId id="454" r:id="rId26"/>
    <p:sldId id="502" r:id="rId27"/>
    <p:sldId id="494" r:id="rId28"/>
    <p:sldId id="495" r:id="rId29"/>
    <p:sldId id="496" r:id="rId30"/>
    <p:sldId id="497" r:id="rId31"/>
    <p:sldId id="498" r:id="rId32"/>
    <p:sldId id="499" r:id="rId33"/>
    <p:sldId id="458" r:id="rId34"/>
    <p:sldId id="459" r:id="rId35"/>
    <p:sldId id="500" r:id="rId36"/>
    <p:sldId id="460" r:id="rId37"/>
    <p:sldId id="501" r:id="rId38"/>
    <p:sldId id="461" r:id="rId39"/>
    <p:sldId id="462" r:id="rId40"/>
    <p:sldId id="463" r:id="rId41"/>
    <p:sldId id="465" r:id="rId42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00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85" autoAdjust="0"/>
  </p:normalViewPr>
  <p:slideViewPr>
    <p:cSldViewPr>
      <p:cViewPr varScale="1">
        <p:scale>
          <a:sx n="80" d="100"/>
          <a:sy n="80" d="100"/>
        </p:scale>
        <p:origin x="1258" y="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17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54870D-83C3-4DB8-A786-FCE168242D49}" type="datetime1">
              <a:rPr lang="nl-NL"/>
              <a:pPr>
                <a:defRPr/>
              </a:pPr>
              <a:t>2-10-2017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1070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17" y="941070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4F30-57B8-46AB-864F-5E2545E0DA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3959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D15A6E-D029-4357-9E37-DAB1FE59D44D}" type="datetime1">
              <a:rPr lang="nl-NL"/>
              <a:pPr>
                <a:defRPr/>
              </a:pPr>
              <a:t>2-10-2017</a:t>
            </a:fld>
            <a:endParaRPr lang="nl-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3" y="4705350"/>
            <a:ext cx="4982634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70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A6536-6645-44AD-BA2B-0E98FB6ACD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733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27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8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82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29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16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30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22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A7FB0-72A7-4DE0-A49C-A7FECF7812DF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F021-624B-4432-8073-9091B0404C8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32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DC6F2-4E8B-4F34-9DC1-11556016F02B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3720-DBBE-4122-BE2B-0829BADB7EF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4F002-018C-4F48-AEA9-119896709D5A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C2A4-EBBA-482B-9560-A6395DA6C1C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32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2-10-2017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3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27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70763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8910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2-10-2017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731024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21A73-C997-4C70-B163-4DA687F7FCD7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DA93-EEBA-4A2A-A26A-AB6CCA2EDB9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6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44ED5A-FF25-4DA2-8FF0-5BE15429A02D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DCE0D-1769-4AB5-B488-1B37466997A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5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F3105-9E43-4DED-A145-7422F6C75D98}" type="datetime1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5350-53FA-44D3-8660-6BA1404A5C1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7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CF6B7-E9DB-469A-AA06-DEC3CFC2A0C1}" type="datetime1">
              <a:rPr lang="nl-NL" smtClean="0"/>
              <a:t>2-10-2017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7CB5-62A1-4BA4-969B-78B83F18CBC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18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237F-4263-40E7-9499-245B45FA65B9}" type="datetime1">
              <a:rPr lang="nl-NL" smtClean="0"/>
              <a:t>2-10-2017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75354-1AF1-4A27-BF75-7E262C3D13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6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A14F2-D079-4B3C-A3A7-C9D35B6F9C3F}" type="datetime1">
              <a:rPr lang="nl-NL" smtClean="0"/>
              <a:t>2-10-2017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92FB3-B39D-47E4-B2B3-B6D46F23A0E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5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E31FF-F2D7-4242-A6E8-EAB136A9F4A3}" type="datetime1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1AEE-95AC-42F2-AA8C-6D7E98DA07D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9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E147D-373B-4FE3-BD78-5EEF94D88202}" type="datetime1">
              <a:rPr lang="nl-NL" smtClean="0"/>
              <a:t>2-10-2017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2C62-5AC0-4C2B-85D9-105164545CD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6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D23634-0850-4F71-9A78-3A205DA377FE}" type="datetime1">
              <a:rPr lang="nl-NL" smtClean="0"/>
              <a:t>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F5744-9128-4384-B5A6-E35FF35199B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3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6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776536" y="1412776"/>
            <a:ext cx="8674620" cy="2534574"/>
          </a:xfrm>
        </p:spPr>
        <p:txBody>
          <a:bodyPr/>
          <a:lstStyle/>
          <a:p>
            <a:pPr algn="ctr"/>
            <a:r>
              <a:rPr lang="nl-NL" sz="6000" dirty="0" smtClean="0"/>
              <a:t>Hoofdstuk 2:</a:t>
            </a:r>
            <a:br>
              <a:rPr lang="nl-NL" sz="6000" dirty="0" smtClean="0"/>
            </a:b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6000" dirty="0" smtClean="0"/>
              <a:t>Pointers</a:t>
            </a:r>
            <a:endParaRPr lang="nl-NL" sz="60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25144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Pointers en arrays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095576"/>
            <a:ext cx="878497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double t[5] = {3};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*p, *q;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 = &amp;t[0];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q = &amp;t[4];</a:t>
            </a:r>
          </a:p>
          <a:p>
            <a:pPr marL="0" indent="0">
              <a:lnSpc>
                <a:spcPts val="3300"/>
              </a:lnSpc>
              <a:buNone/>
            </a:pP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300"/>
              </a:lnSpc>
              <a:spcBef>
                <a:spcPts val="4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("*t=%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*t);</a:t>
            </a:r>
            <a:endParaRPr lang="nl-BE" sz="2600" b="1" dirty="0">
              <a:solidFill>
                <a:srgbClr val="465E9C"/>
              </a:solidFill>
              <a:cs typeface="Courier New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606446" y="1520791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3	</a:t>
            </a:r>
            <a:endParaRPr lang="nl-BE" altLang="nl-BE" dirty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987446" y="1520791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68446" y="1520791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749446" y="1520791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130446" y="1520791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080512" y="1078880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6664423" y="2230787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Tekstvak 42"/>
          <p:cNvSpPr txBox="1"/>
          <p:nvPr/>
        </p:nvSpPr>
        <p:spPr>
          <a:xfrm>
            <a:off x="6020495" y="2180769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Rechte verbindingslijn met pijl 43"/>
          <p:cNvCxnSpPr/>
          <p:nvPr/>
        </p:nvCxnSpPr>
        <p:spPr>
          <a:xfrm flipV="1">
            <a:off x="6864913" y="1896420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8160089" y="2208489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Tekstvak 45"/>
          <p:cNvSpPr txBox="1"/>
          <p:nvPr/>
        </p:nvSpPr>
        <p:spPr>
          <a:xfrm>
            <a:off x="7544495" y="2181467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cxnSp>
        <p:nvCxnSpPr>
          <p:cNvPr id="47" name="Rechte verbindingslijn met pijl 46"/>
          <p:cNvCxnSpPr/>
          <p:nvPr/>
        </p:nvCxnSpPr>
        <p:spPr>
          <a:xfrm flipV="1">
            <a:off x="8360579" y="1874122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62578"/>
              </p:ext>
            </p:extLst>
          </p:nvPr>
        </p:nvGraphicFramePr>
        <p:xfrm>
          <a:off x="1463082" y="3320988"/>
          <a:ext cx="1512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&amp;t[0] </a:t>
                      </a:r>
                      <a:r>
                        <a:rPr lang="nl-BE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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2835890" y="217674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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t;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jntoelichting 1 49"/>
          <p:cNvSpPr/>
          <p:nvPr/>
        </p:nvSpPr>
        <p:spPr>
          <a:xfrm>
            <a:off x="4335199" y="2996952"/>
            <a:ext cx="4840701" cy="936104"/>
          </a:xfrm>
          <a:prstGeom prst="borderCallout1">
            <a:avLst>
              <a:gd name="adj1" fmla="val -3126"/>
              <a:gd name="adj2" fmla="val 14668"/>
              <a:gd name="adj3" fmla="val -40438"/>
              <a:gd name="adj4" fmla="val -22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400" dirty="0" smtClean="0">
                <a:solidFill>
                  <a:schemeClr val="tx1"/>
                </a:solidFill>
              </a:rPr>
              <a:t> = </a:t>
            </a:r>
            <a:r>
              <a:rPr lang="nl-BE" sz="2400" b="1" dirty="0" smtClean="0">
                <a:solidFill>
                  <a:schemeClr val="tx1"/>
                </a:solidFill>
              </a:rPr>
              <a:t>constante</a:t>
            </a:r>
            <a:r>
              <a:rPr lang="nl-BE" sz="2400" dirty="0" smtClean="0">
                <a:solidFill>
                  <a:schemeClr val="tx1"/>
                </a:solidFill>
              </a:rPr>
              <a:t> pointer naar 1</a:t>
            </a:r>
            <a:r>
              <a:rPr lang="nl-BE" sz="2400" baseline="30000" dirty="0" smtClean="0">
                <a:solidFill>
                  <a:schemeClr val="tx1"/>
                </a:solidFill>
              </a:rPr>
              <a:t>e</a:t>
            </a:r>
            <a:r>
              <a:rPr lang="nl-BE" sz="2400" dirty="0" smtClean="0">
                <a:solidFill>
                  <a:schemeClr val="tx1"/>
                </a:solidFill>
              </a:rPr>
              <a:t> element van de array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hthoek 50"/>
          <p:cNvSpPr/>
          <p:nvPr/>
        </p:nvSpPr>
        <p:spPr>
          <a:xfrm>
            <a:off x="5969913" y="1495267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2" name="Rechte verbindingslijn met pijl 51"/>
          <p:cNvCxnSpPr>
            <a:endCxn id="21" idx="1"/>
          </p:cNvCxnSpPr>
          <p:nvPr/>
        </p:nvCxnSpPr>
        <p:spPr>
          <a:xfrm>
            <a:off x="6170403" y="1711291"/>
            <a:ext cx="436043" cy="0"/>
          </a:xfrm>
          <a:prstGeom prst="straightConnector1">
            <a:avLst/>
          </a:prstGeom>
          <a:ln w="60325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5251"/>
              </p:ext>
            </p:extLst>
          </p:nvPr>
        </p:nvGraphicFramePr>
        <p:xfrm>
          <a:off x="1496616" y="4797152"/>
          <a:ext cx="15121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t[0]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 *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el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18859"/>
              </p:ext>
            </p:extLst>
          </p:nvPr>
        </p:nvGraphicFramePr>
        <p:xfrm>
          <a:off x="4178288" y="4797152"/>
          <a:ext cx="15121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*p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 p[0]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kstvak 54"/>
          <p:cNvSpPr txBox="1"/>
          <p:nvPr/>
        </p:nvSpPr>
        <p:spPr>
          <a:xfrm>
            <a:off x="3328929" y="4797151"/>
            <a:ext cx="62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 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Lijntoelichting 1 55"/>
          <p:cNvSpPr/>
          <p:nvPr/>
        </p:nvSpPr>
        <p:spPr>
          <a:xfrm>
            <a:off x="3024222" y="5445224"/>
            <a:ext cx="6073635" cy="936104"/>
          </a:xfrm>
          <a:prstGeom prst="borderCallout1">
            <a:avLst>
              <a:gd name="adj1" fmla="val -3126"/>
              <a:gd name="adj2" fmla="val 14668"/>
              <a:gd name="adj3" fmla="val -1650"/>
              <a:gd name="adj4" fmla="val 148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p[i]</a:t>
            </a:r>
            <a:r>
              <a:rPr lang="nl-BE" sz="2400" dirty="0" smtClean="0">
                <a:solidFill>
                  <a:schemeClr val="tx1"/>
                </a:solidFill>
              </a:rPr>
              <a:t> = inhoud van het element 		                 	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BE" sz="2400" dirty="0" smtClean="0">
                <a:solidFill>
                  <a:schemeClr val="tx1"/>
                </a:solidFill>
              </a:rPr>
              <a:t> geheugenplaatsen na/voor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7679" y="647905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0540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32" grpId="0"/>
      <p:bldP spid="42" grpId="0" animBg="1"/>
      <p:bldP spid="43" grpId="0"/>
      <p:bldP spid="45" grpId="0" animBg="1"/>
      <p:bldP spid="46" grpId="0"/>
      <p:bldP spid="3" grpId="0"/>
      <p:bldP spid="50" grpId="0" animBg="1"/>
      <p:bldP spid="51" grpId="0" animBg="1"/>
      <p:bldP spid="55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60589"/>
            <a:ext cx="878497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600" u="sng" dirty="0" smtClean="0">
                <a:cs typeface="Courier New" pitchFamily="49" charset="0"/>
              </a:rPr>
              <a:t>Voorbeeld</a:t>
            </a:r>
            <a:r>
              <a:rPr lang="nl-BE" sz="2600" dirty="0" smtClean="0">
                <a:cs typeface="Courier New" pitchFamily="49" charset="0"/>
              </a:rPr>
              <a:t>: </a:t>
            </a:r>
          </a:p>
          <a:p>
            <a:pPr marL="0" indent="0">
              <a:lnSpc>
                <a:spcPts val="3300"/>
              </a:lnSpc>
              <a:spcBef>
                <a:spcPts val="12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12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double t[N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double *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p=t,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q=&amp;t[N-1];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(i=0 ; i&lt;N ; i++) 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   p[i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] = 2*i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(i=0 ; i&lt;N ; i++)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  ",q[-i]);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5745088" y="548680"/>
            <a:ext cx="2952328" cy="95904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solidFill>
                  <a:schemeClr val="accent3"/>
                </a:solidFill>
                <a:latin typeface="+mn-lt"/>
              </a:rPr>
              <a:t>Wat is de uitvoer van dit programma?</a:t>
            </a:r>
            <a:endParaRPr lang="nl-BE" sz="24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98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60589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Oefening 1</a:t>
            </a:r>
            <a:r>
              <a:rPr lang="nl-BE" sz="2400" dirty="0" smtClean="0">
                <a:cs typeface="Courier New" pitchFamily="49" charset="0"/>
              </a:rPr>
              <a:t>: Vul onderstaande tabel aan:</a:t>
            </a:r>
          </a:p>
          <a:p>
            <a:pPr marL="0" indent="0">
              <a:lnSpc>
                <a:spcPts val="36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t[6] = {2};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600"/>
              </a:lnSpc>
              <a:buClr>
                <a:schemeClr val="accent2"/>
              </a:buClr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*p = &amp;t[4], *q = &amp;p[-3];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600"/>
              </a:lnSpc>
              <a:buClr>
                <a:schemeClr val="accent2"/>
              </a:buClr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*p = 5; q[0] = 6;</a:t>
            </a:r>
          </a:p>
          <a:p>
            <a:pPr marL="0" indent="0">
              <a:lnSpc>
                <a:spcPts val="3600"/>
              </a:lnSpc>
              <a:buClr>
                <a:schemeClr val="accent2"/>
              </a:buClr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p[-1] -= *t;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-342900">
              <a:lnSpc>
                <a:spcPts val="3500"/>
              </a:lnSpc>
              <a:spcBef>
                <a:spcPts val="2400"/>
              </a:spcBef>
              <a:buClr>
                <a:schemeClr val="accent2"/>
              </a:buClr>
            </a:pPr>
            <a:r>
              <a:rPr lang="nl-BE" sz="2400" u="sng" dirty="0" smtClean="0">
                <a:solidFill>
                  <a:prstClr val="black"/>
                </a:solidFill>
                <a:cs typeface="Courier New" pitchFamily="49" charset="0"/>
              </a:rPr>
              <a:t>Oefening 2</a:t>
            </a:r>
            <a:r>
              <a:rPr lang="nl-BE" sz="2400" dirty="0" smtClean="0">
                <a:solidFill>
                  <a:prstClr val="black"/>
                </a:solidFill>
                <a:cs typeface="Courier New" pitchFamily="49" charset="0"/>
              </a:rPr>
              <a:t>: Geef de betekenis van onderstaande declaraties: 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*a;  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**b;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*x[5]; 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(*y)[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lnSpc>
                <a:spcPts val="3300"/>
              </a:lnSpc>
              <a:spcBef>
                <a:spcPts val="1200"/>
              </a:spcBef>
              <a:buNone/>
            </a:pPr>
            <a:r>
              <a:rPr lang="en-GB" sz="2400" dirty="0" smtClean="0">
                <a:cs typeface="Consolas" panose="020B0609020204030204" pitchFamily="49" charset="0"/>
              </a:rPr>
              <a:t>	(</a:t>
            </a:r>
            <a:r>
              <a:rPr lang="en-GB" sz="2400" dirty="0" err="1" smtClean="0">
                <a:cs typeface="Consolas" panose="020B0609020204030204" pitchFamily="49" charset="0"/>
              </a:rPr>
              <a:t>zie</a:t>
            </a:r>
            <a:r>
              <a:rPr lang="en-GB" sz="2400" dirty="0" smtClean="0"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cs typeface="Consolas" panose="020B0609020204030204" pitchFamily="49" charset="0"/>
              </a:rPr>
              <a:t>ook</a:t>
            </a:r>
            <a:r>
              <a:rPr lang="en-GB" sz="2400" dirty="0" smtClean="0">
                <a:cs typeface="Consolas" panose="020B0609020204030204" pitchFamily="49" charset="0"/>
              </a:rPr>
              <a:t>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pointers_decl.c</a:t>
            </a:r>
            <a:r>
              <a:rPr lang="en-GB" sz="2400" dirty="0" smtClean="0">
                <a:cs typeface="Consolas" panose="020B0609020204030204" pitchFamily="49" charset="0"/>
              </a:rPr>
              <a:t>)</a:t>
            </a:r>
            <a:endParaRPr lang="en-GB" sz="2400" dirty="0">
              <a:cs typeface="Consolas" panose="020B06090202040302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241032" y="2006983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2236"/>
              </p:ext>
            </p:extLst>
          </p:nvPr>
        </p:nvGraphicFramePr>
        <p:xfrm>
          <a:off x="5241032" y="2414351"/>
          <a:ext cx="4176462" cy="53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306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2685718" y="3643878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Consolas" panose="020B0609020204030204" pitchFamily="49" charset="0"/>
              </a:rPr>
              <a:t>//pointer naar een integer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821772" y="4221088"/>
            <a:ext cx="59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Consolas" panose="020B0609020204030204" pitchFamily="49" charset="0"/>
              </a:rPr>
              <a:t>//pointer naar een pointer naar een integer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224808" y="479715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Consolas" panose="020B0609020204030204" pitchFamily="49" charset="0"/>
              </a:rPr>
              <a:t>//array van pointers naar integers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656856" y="537997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  <a:cs typeface="Consolas" panose="020B0609020204030204" pitchFamily="49" charset="0"/>
              </a:rPr>
              <a:t>//pointer naar array van integers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1029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60589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Toepassing</a:t>
            </a:r>
            <a:r>
              <a:rPr lang="nl-BE" sz="2400" dirty="0" smtClean="0">
                <a:cs typeface="Courier New" pitchFamily="49" charset="0"/>
              </a:rPr>
              <a:t>: arrays als pointerparameters</a:t>
            </a:r>
          </a:p>
          <a:p>
            <a:pPr marL="0" indent="0">
              <a:lnSpc>
                <a:spcPts val="3300"/>
              </a:lnSpc>
              <a:spcBef>
                <a:spcPts val="54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vulop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(int[], int, int); 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main() {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tab[100];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vulop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(tab, 100, 1);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vulop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int n, int waarde) {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(i=0 ; i&lt;n ; i++)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   t[i] = waarde;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528568" y="1340768"/>
            <a:ext cx="936104" cy="43204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jntoelichting 1 3"/>
          <p:cNvSpPr/>
          <p:nvPr/>
        </p:nvSpPr>
        <p:spPr>
          <a:xfrm>
            <a:off x="3680696" y="836712"/>
            <a:ext cx="1440160" cy="432048"/>
          </a:xfrm>
          <a:prstGeom prst="borderCallout1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b="1" dirty="0" smtClean="0">
                <a:solidFill>
                  <a:prstClr val="black"/>
                </a:solidFill>
                <a:sym typeface="Symbol"/>
              </a:rPr>
              <a:t>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552408" y="4101068"/>
            <a:ext cx="1224136" cy="43204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Lijntoelichting 1 9"/>
          <p:cNvSpPr/>
          <p:nvPr/>
        </p:nvSpPr>
        <p:spPr>
          <a:xfrm>
            <a:off x="3883616" y="3597012"/>
            <a:ext cx="1693128" cy="432048"/>
          </a:xfrm>
          <a:prstGeom prst="borderCallout1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b="1" dirty="0" smtClean="0">
                <a:solidFill>
                  <a:prstClr val="black"/>
                </a:solidFill>
                <a:sym typeface="Symbol"/>
              </a:rPr>
              <a:t>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*t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889104" y="1916832"/>
            <a:ext cx="3600400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u="sng" dirty="0" smtClean="0">
                <a:latin typeface="+mn-lt"/>
              </a:rPr>
              <a:t>Oefening</a:t>
            </a:r>
            <a:r>
              <a:rPr lang="nl-BE" sz="2400" dirty="0" smtClean="0">
                <a:latin typeface="+mn-lt"/>
              </a:rPr>
              <a:t>: vul de 1</a:t>
            </a:r>
            <a:r>
              <a:rPr lang="nl-BE" sz="2400" baseline="30000" dirty="0" smtClean="0">
                <a:latin typeface="+mn-lt"/>
              </a:rPr>
              <a:t>e</a:t>
            </a:r>
            <a:r>
              <a:rPr lang="nl-BE" sz="2400" dirty="0" smtClean="0">
                <a:latin typeface="+mn-lt"/>
              </a:rPr>
              <a:t> helft van de array op met –5, de 2</a:t>
            </a:r>
            <a:r>
              <a:rPr lang="nl-BE" sz="2400" baseline="30000" dirty="0" smtClean="0">
                <a:latin typeface="+mn-lt"/>
              </a:rPr>
              <a:t>e</a:t>
            </a:r>
            <a:r>
              <a:rPr lang="nl-BE" sz="2400" dirty="0" smtClean="0">
                <a:latin typeface="+mn-lt"/>
              </a:rPr>
              <a:t> helft met 5</a:t>
            </a:r>
            <a:endParaRPr lang="nl-BE" sz="2400" dirty="0">
              <a:latin typeface="+mn-lt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00281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Pointer naar </a:t>
            </a:r>
            <a:r>
              <a:rPr lang="nl-BE" sz="2800" b="1" dirty="0" err="1" smtClean="0">
                <a:solidFill>
                  <a:schemeClr val="accent2"/>
                </a:solidFill>
              </a:rPr>
              <a:t>const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Pointer als </a:t>
            </a:r>
            <a:r>
              <a:rPr lang="nl-BE" sz="2800" dirty="0" smtClean="0">
                <a:solidFill>
                  <a:srgbClr val="000000"/>
                </a:solidFill>
              </a:rPr>
              <a:t>functieresultaat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165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Pointer naar </a:t>
            </a:r>
            <a:r>
              <a:rPr lang="nl-BE" sz="3600" b="1" dirty="0" err="1" smtClean="0">
                <a:solidFill>
                  <a:schemeClr val="accent3"/>
                </a:solidFill>
              </a:rPr>
              <a:t>const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836712"/>
            <a:ext cx="8208912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nl-BE" sz="2600" dirty="0" smtClean="0">
              <a:cs typeface="Courier New" pitchFamily="49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n = 3;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*p = &amp;n;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 = &amp;n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p)++;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q)++; 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 = *q; 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q = *p;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= q; 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= p;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jntoelichting 1 49"/>
          <p:cNvSpPr/>
          <p:nvPr/>
        </p:nvSpPr>
        <p:spPr>
          <a:xfrm>
            <a:off x="4880992" y="1124744"/>
            <a:ext cx="3227403" cy="936104"/>
          </a:xfrm>
          <a:prstGeom prst="borderCallout1">
            <a:avLst>
              <a:gd name="adj1" fmla="val 49378"/>
              <a:gd name="adj2" fmla="val -207"/>
              <a:gd name="adj3" fmla="val 121673"/>
              <a:gd name="adj4" fmla="val -483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nl-BE" sz="2400" dirty="0" smtClean="0">
                <a:solidFill>
                  <a:schemeClr val="tx1"/>
                </a:solidFill>
              </a:rPr>
              <a:t> = pointer naar </a:t>
            </a:r>
            <a:r>
              <a:rPr lang="nl-BE" sz="2400" dirty="0" err="1" smtClean="0">
                <a:solidFill>
                  <a:schemeClr val="tx1"/>
                </a:solidFill>
              </a:rPr>
              <a:t>const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3200"/>
              </a:lnSpc>
            </a:pPr>
            <a:r>
              <a:rPr lang="nl-BE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sym typeface="Symbol"/>
              </a:rPr>
              <a:t>    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</a:t>
            </a:r>
            <a:r>
              <a:rPr lang="nl-BE" sz="2400" dirty="0" smtClean="0">
                <a:solidFill>
                  <a:schemeClr val="tx1"/>
                </a:solidFill>
              </a:rPr>
              <a:t> is constant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992560" y="3375646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992560" y="3431226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360712" y="3350481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992560" y="4440575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H="1">
            <a:off x="992560" y="4496155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810755" y="5140490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H="1">
            <a:off x="810755" y="5196070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2360712" y="4440575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2216696" y="5155697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</a:t>
            </a:r>
            <a:r>
              <a:rPr lang="nl-BE" sz="2400" dirty="0" err="1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warning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2778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Oefening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354013" indent="0">
              <a:lnSpc>
                <a:spcPts val="3500"/>
              </a:lnSpc>
              <a:buNone/>
            </a:pPr>
            <a:r>
              <a:rPr lang="nl-BE" sz="2400" dirty="0" smtClean="0">
                <a:cs typeface="Courier New" pitchFamily="49" charset="0"/>
              </a:rPr>
              <a:t>Schrijf een logische functie  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is_omkeerbaar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t,n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400" b="1" dirty="0" smtClean="0">
                <a:solidFill>
                  <a:schemeClr val="accent3"/>
                </a:solidFill>
                <a:cs typeface="Courier New" pitchFamily="49" charset="0"/>
              </a:rPr>
              <a:t> </a:t>
            </a:r>
            <a:r>
              <a:rPr lang="nl-BE" sz="2400" dirty="0" smtClean="0">
                <a:cs typeface="Courier New" pitchFamily="49" charset="0"/>
              </a:rPr>
              <a:t>die nagaat of de gegeven array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400" dirty="0" smtClean="0">
                <a:cs typeface="Courier New" pitchFamily="49" charset="0"/>
              </a:rPr>
              <a:t> met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BE" sz="2400" dirty="0" smtClean="0">
                <a:cs typeface="Courier New" pitchFamily="49" charset="0"/>
              </a:rPr>
              <a:t> gehele getallen omkeerbaar is</a:t>
            </a:r>
          </a:p>
          <a:p>
            <a:pPr marL="354013" indent="0">
              <a:lnSpc>
                <a:spcPts val="3500"/>
              </a:lnSpc>
              <a:buNone/>
            </a:pPr>
            <a:r>
              <a:rPr lang="nl-BE" sz="2400" u="sng" dirty="0" err="1" smtClean="0">
                <a:cs typeface="Courier New" pitchFamily="49" charset="0"/>
              </a:rPr>
              <a:t>Vb</a:t>
            </a:r>
            <a:r>
              <a:rPr lang="nl-BE" sz="2400" dirty="0" smtClean="0">
                <a:cs typeface="Courier New" pitchFamily="49" charset="0"/>
              </a:rPr>
              <a:t>: 1  2  3  2  1 : omkeerbaar</a:t>
            </a:r>
          </a:p>
          <a:p>
            <a:pPr marL="354013" indent="0">
              <a:lnSpc>
                <a:spcPts val="3500"/>
              </a:lnSpc>
              <a:buNone/>
            </a:pPr>
            <a:r>
              <a:rPr lang="nl-BE" sz="2400" dirty="0" smtClean="0">
                <a:cs typeface="Courier New" pitchFamily="49" charset="0"/>
              </a:rPr>
              <a:t>       1  2  3  2 : niet omkeerbaar</a:t>
            </a:r>
          </a:p>
          <a:p>
            <a:pPr marL="354013" indent="0">
              <a:lnSpc>
                <a:spcPts val="3500"/>
              </a:lnSpc>
              <a:buNone/>
            </a:pPr>
            <a:r>
              <a:rPr lang="nl-BE" sz="2400" u="sng" dirty="0" err="1" smtClean="0">
                <a:cs typeface="Courier New" pitchFamily="49" charset="0"/>
              </a:rPr>
              <a:t>Opl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is_omkeerbaar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*t, int n) {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 int *p = &amp;t[n-1];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 int i = 0;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(i&lt;n/2 &amp;&amp; t[i]==p[-i]) 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    i++;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 return i==n/2;</a:t>
            </a:r>
          </a:p>
          <a:p>
            <a:pPr marL="354013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640632" y="3789040"/>
            <a:ext cx="44644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*p = &amp;t[n-1];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982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 naar </a:t>
            </a:r>
            <a:r>
              <a:rPr lang="nl-BE" sz="2800" dirty="0" err="1" smtClean="0"/>
              <a:t>const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Pointer als </a:t>
            </a:r>
            <a:r>
              <a:rPr lang="nl-BE" sz="2800" dirty="0" smtClean="0">
                <a:solidFill>
                  <a:srgbClr val="000000"/>
                </a:solidFill>
              </a:rPr>
              <a:t>functieresultaat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27835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778180" cy="7560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nl-BE" sz="3600" b="1" dirty="0">
                <a:solidFill>
                  <a:schemeClr val="accent3"/>
                </a:solidFill>
              </a:rPr>
              <a:t>Bewerkingen op pointers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836712"/>
            <a:ext cx="878497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600" dirty="0" smtClean="0">
                <a:cs typeface="Courier New" pitchFamily="49" charset="0"/>
              </a:rPr>
              <a:t>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t[5] = {0};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*p, *q;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 = &amp;t[3];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ts val="3300"/>
              </a:lnSpc>
              <a:buNone/>
            </a:pP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q = p-2;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p+1;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p++;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q--;</a:t>
            </a:r>
          </a:p>
          <a:p>
            <a:pPr marL="0" indent="0">
              <a:lnSpc>
                <a:spcPts val="33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t++;</a:t>
            </a:r>
            <a:endParaRPr lang="nl-BE" sz="2600" b="1" dirty="0">
              <a:solidFill>
                <a:srgbClr val="465E9C"/>
              </a:solidFill>
              <a:cs typeface="Courier New" pitchFamily="49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7685" y="1609775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/>
              <a:t>0</a:t>
            </a:r>
            <a:r>
              <a:rPr lang="nl-BE" altLang="nl-BE" dirty="0" smtClean="0"/>
              <a:t>	</a:t>
            </a:r>
            <a:endParaRPr lang="nl-BE" altLang="nl-BE" dirty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338685" y="1609775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719685" y="1609775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8100685" y="1609775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481685" y="1609775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altLang="nl-BE" dirty="0" smtClean="0"/>
              <a:t>0</a:t>
            </a:r>
            <a:endParaRPr lang="nl-BE" altLang="nl-BE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431751" y="1167864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8109848" y="2303971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Tekstvak 42"/>
          <p:cNvSpPr txBox="1"/>
          <p:nvPr/>
        </p:nvSpPr>
        <p:spPr>
          <a:xfrm>
            <a:off x="7465920" y="2253953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Rechte verbindingslijn met pijl 43"/>
          <p:cNvCxnSpPr/>
          <p:nvPr/>
        </p:nvCxnSpPr>
        <p:spPr>
          <a:xfrm flipV="1">
            <a:off x="8310338" y="1969604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6525"/>
              </p:ext>
            </p:extLst>
          </p:nvPr>
        </p:nvGraphicFramePr>
        <p:xfrm>
          <a:off x="1712640" y="3068960"/>
          <a:ext cx="18323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&amp;t[i] </a:t>
                      </a:r>
                      <a:r>
                        <a:rPr lang="nl-BE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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t + i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2864768" y="23864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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t+3;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hthoek 50"/>
          <p:cNvSpPr/>
          <p:nvPr/>
        </p:nvSpPr>
        <p:spPr>
          <a:xfrm>
            <a:off x="6321152" y="1584251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882353" y="4377687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882353" y="4433267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2796723" y="4144204"/>
            <a:ext cx="388087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 is constante pointer en kan dus niet verplaatst worden!!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30" name="Rechte verbindingslijn 29"/>
          <p:cNvCxnSpPr/>
          <p:nvPr/>
        </p:nvCxnSpPr>
        <p:spPr>
          <a:xfrm>
            <a:off x="704528" y="5821692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704528" y="5877272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658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sp>
        <p:nvSpPr>
          <p:cNvPr id="33" name="Tekstvak 32"/>
          <p:cNvSpPr txBox="1"/>
          <p:nvPr/>
        </p:nvSpPr>
        <p:spPr>
          <a:xfrm>
            <a:off x="3631996" y="5544934"/>
            <a:ext cx="5710193" cy="990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latin typeface="+mn-lt"/>
                <a:cs typeface="Consolas" panose="020B0609020204030204" pitchFamily="49" charset="0"/>
              </a:rPr>
              <a:t>Opmerking: 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bewerkingen op </a:t>
            </a:r>
            <a:r>
              <a:rPr lang="nl-BE" sz="2400" dirty="0" err="1" smtClean="0">
                <a:latin typeface="+mn-lt"/>
                <a:cs typeface="Consolas" panose="020B0609020204030204" pitchFamily="49" charset="0"/>
              </a:rPr>
              <a:t>void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-pointers zijn niet toegestaan! 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6493406" y="1782668"/>
            <a:ext cx="481203" cy="10483"/>
          </a:xfrm>
          <a:prstGeom prst="straightConnector1">
            <a:avLst/>
          </a:prstGeom>
          <a:ln w="60325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0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32" grpId="0"/>
      <p:bldP spid="42" grpId="0" animBg="1"/>
      <p:bldP spid="43" grpId="0"/>
      <p:bldP spid="3" grpId="0"/>
      <p:bldP spid="51" grpId="0" animBg="1"/>
      <p:bldP spid="29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0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Let op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0" indent="0">
              <a:lnSpc>
                <a:spcPts val="33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p++   ≠   (*p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)++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≠   *p++  </a:t>
            </a:r>
          </a:p>
          <a:p>
            <a:pPr marL="0" indent="0">
              <a:lnSpc>
                <a:spcPts val="3300"/>
              </a:lnSpc>
              <a:buClr>
                <a:schemeClr val="accent2"/>
              </a:buClr>
              <a:buNone/>
            </a:pP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Clr>
                <a:schemeClr val="accent2"/>
              </a:buClr>
              <a:buNone/>
            </a:pP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Clr>
                <a:schemeClr val="accent2"/>
              </a:buClr>
              <a:buNone/>
            </a:pP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buClr>
                <a:schemeClr val="accent2"/>
              </a:buClr>
              <a:buNone/>
            </a:pP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2900">
              <a:lnSpc>
                <a:spcPts val="33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smtClean="0">
                <a:cs typeface="Consolas" panose="020B0609020204030204" pitchFamily="49" charset="0"/>
              </a:rPr>
              <a:t>Overige bewerkingen</a:t>
            </a:r>
            <a:endParaRPr lang="nl-BE" sz="2400" u="sng" dirty="0">
              <a:cs typeface="Consolas" panose="020B0609020204030204" pitchFamily="49" charset="0"/>
            </a:endParaRPr>
          </a:p>
          <a:p>
            <a:pPr marL="354013" indent="0">
              <a:lnSpc>
                <a:spcPts val="40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("q-p=%d", q-p);</a:t>
            </a:r>
          </a:p>
          <a:p>
            <a:pPr marL="354013" indent="0">
              <a:lnSpc>
                <a:spcPts val="4000"/>
              </a:lnSpc>
              <a:buClr>
                <a:schemeClr val="accent2"/>
              </a:buClr>
              <a:buNone/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(q &lt; p)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("q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p");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-342900">
              <a:lnSpc>
                <a:spcPts val="35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nl-BE" sz="2400" u="sng" dirty="0">
                <a:solidFill>
                  <a:prstClr val="black"/>
                </a:solidFill>
                <a:cs typeface="Courier New" pitchFamily="49" charset="0"/>
              </a:rPr>
              <a:t>V</a:t>
            </a:r>
            <a:r>
              <a:rPr lang="nl-BE" sz="2400" u="sng" dirty="0" smtClean="0">
                <a:solidFill>
                  <a:prstClr val="black"/>
                </a:solidFill>
                <a:cs typeface="Courier New" pitchFamily="49" charset="0"/>
              </a:rPr>
              <a:t>oorbeeld</a:t>
            </a:r>
            <a:r>
              <a:rPr lang="nl-BE" sz="2400" dirty="0">
                <a:solidFill>
                  <a:prstClr val="black"/>
                </a:solidFill>
                <a:cs typeface="Courier New" pitchFamily="49" charset="0"/>
              </a:rPr>
              <a:t>:</a:t>
            </a:r>
            <a:r>
              <a:rPr lang="nl-BE" sz="2400" b="1" dirty="0">
                <a:solidFill>
                  <a:srgbClr val="465E9C"/>
                </a:solidFill>
                <a:cs typeface="Courier New" pitchFamily="49" charset="0"/>
              </a:rPr>
              <a:t> </a:t>
            </a:r>
            <a:r>
              <a:rPr lang="nl-BE" sz="2400" b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pointers_bew.c</a:t>
            </a:r>
            <a:r>
              <a:rPr lang="nl-BE" sz="24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</a:p>
          <a:p>
            <a:pPr lvl="0" indent="-342900">
              <a:lnSpc>
                <a:spcPts val="38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Oefening</a:t>
            </a:r>
            <a:r>
              <a:rPr lang="nl-BE" sz="2400" dirty="0" smtClean="0">
                <a:cs typeface="Courier New" pitchFamily="49" charset="0"/>
              </a:rPr>
              <a:t>: herschrijf de</a:t>
            </a:r>
            <a:r>
              <a:rPr lang="nl-BE" sz="2400" b="1" dirty="0" smtClean="0">
                <a:solidFill>
                  <a:srgbClr val="64A73B"/>
                </a:solidFill>
                <a:cs typeface="Courier New" pitchFamily="49" charset="0"/>
              </a:rPr>
              <a:t> </a:t>
            </a:r>
            <a:r>
              <a:rPr lang="nl-BE" sz="2400" dirty="0" smtClean="0">
                <a:cs typeface="Courier New" pitchFamily="49" charset="0"/>
              </a:rPr>
              <a:t>logische functie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is_omkeerbaar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200" dirty="0" smtClean="0">
                <a:cs typeface="Courier New" pitchFamily="49" charset="0"/>
              </a:rPr>
              <a:t> </a:t>
            </a:r>
            <a:r>
              <a:rPr lang="nl-BE" sz="2400" dirty="0" smtClean="0">
                <a:cs typeface="Courier New" pitchFamily="49" charset="0"/>
              </a:rPr>
              <a:t>	</a:t>
            </a:r>
            <a:r>
              <a:rPr lang="nl-BE" sz="2400" dirty="0">
                <a:cs typeface="Courier New" pitchFamily="49" charset="0"/>
              </a:rPr>
              <a:t>g</a:t>
            </a:r>
            <a:r>
              <a:rPr lang="nl-BE" sz="2400" dirty="0" smtClean="0">
                <a:cs typeface="Courier New" pitchFamily="49" charset="0"/>
              </a:rPr>
              <a:t>ebruik hierbij enkel schuivende pointers (geen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l-BE" sz="2400" dirty="0" smtClean="0">
                <a:cs typeface="Courier New" pitchFamily="49" charset="0"/>
              </a:rPr>
              <a:t>)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ijntoelichting 1 24"/>
          <p:cNvSpPr/>
          <p:nvPr/>
        </p:nvSpPr>
        <p:spPr>
          <a:xfrm>
            <a:off x="3080792" y="1412776"/>
            <a:ext cx="5670638" cy="1584176"/>
          </a:xfrm>
          <a:prstGeom prst="borderCallout1">
            <a:avLst>
              <a:gd name="adj1" fmla="val -406"/>
              <a:gd name="adj2" fmla="val 43331"/>
              <a:gd name="adj3" fmla="val -24794"/>
              <a:gd name="adj4" fmla="val 417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Eerst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opvragen, dan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verzetten</a:t>
            </a:r>
          </a:p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 is steeds onderdeel van een opdracht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  <a:sym typeface="Symbol"/>
            </a:endParaRPr>
          </a:p>
          <a:p>
            <a:pPr>
              <a:lnSpc>
                <a:spcPts val="3500"/>
              </a:lnSpc>
            </a:pPr>
            <a:r>
              <a:rPr lang="nl-BE" sz="2400" u="sng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vb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: 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printf</a:t>
            </a:r>
            <a:r>
              <a:rPr lang="nl-BE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("*p = %d\n", *p++); </a:t>
            </a:r>
            <a:endParaRPr lang="nl-BE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882352" y="548680"/>
            <a:ext cx="5582815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Lijntoelichting 1 32"/>
          <p:cNvSpPr/>
          <p:nvPr/>
        </p:nvSpPr>
        <p:spPr>
          <a:xfrm>
            <a:off x="4810204" y="3501008"/>
            <a:ext cx="3309926" cy="648072"/>
          </a:xfrm>
          <a:prstGeom prst="borderCallout1">
            <a:avLst>
              <a:gd name="adj1" fmla="val -406"/>
              <a:gd name="adj2" fmla="val 1201"/>
              <a:gd name="adj3" fmla="val 54572"/>
              <a:gd name="adj4" fmla="val -224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afstand tussen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en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nl-BE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88437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Pointer naar </a:t>
            </a:r>
            <a:r>
              <a:rPr lang="nl-BE" sz="2800" dirty="0" err="1" smtClean="0">
                <a:solidFill>
                  <a:srgbClr val="000000"/>
                </a:solidFill>
              </a:rPr>
              <a:t>const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Pointer als </a:t>
            </a:r>
            <a:r>
              <a:rPr lang="nl-BE" sz="2800" dirty="0" smtClean="0">
                <a:solidFill>
                  <a:srgbClr val="000000"/>
                </a:solidFill>
              </a:rPr>
              <a:t>functieresultaat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C-strings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7973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0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Opmerking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354013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vulop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(int *t, int n, int w) {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(i=0 ; i&lt;n ; i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t++ = w;	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t[10];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(i=0 ; i&lt;10 ; i++)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   *t++ =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vulop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10, 5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354013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1640632" y="1988840"/>
            <a:ext cx="1944216" cy="504056"/>
          </a:xfrm>
          <a:prstGeom prst="borderCallout1">
            <a:avLst>
              <a:gd name="adj1" fmla="val 52764"/>
              <a:gd name="adj2" fmla="val 100428"/>
              <a:gd name="adj3" fmla="val 49007"/>
              <a:gd name="adj4" fmla="val 1198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4016896" y="1988840"/>
            <a:ext cx="388087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Ok, t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 is gewone pointer en kan dus verplaatst worden!!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9" name="Lijntoelichting 1 8"/>
          <p:cNvSpPr/>
          <p:nvPr/>
        </p:nvSpPr>
        <p:spPr>
          <a:xfrm>
            <a:off x="1640632" y="4796836"/>
            <a:ext cx="1944216" cy="504056"/>
          </a:xfrm>
          <a:prstGeom prst="borderCallout1">
            <a:avLst>
              <a:gd name="adj1" fmla="val 52764"/>
              <a:gd name="adj2" fmla="val 100428"/>
              <a:gd name="adj3" fmla="val 58947"/>
              <a:gd name="adj4" fmla="val 13140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4169296" y="4808017"/>
            <a:ext cx="47441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Niet ok, t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 is constante pointer en kan dus niet verplaatst worden!!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8092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 naar </a:t>
            </a:r>
            <a:r>
              <a:rPr lang="nl-BE" sz="2800" dirty="0" err="1" smtClean="0"/>
              <a:t>const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Pointer als </a:t>
            </a:r>
            <a:r>
              <a:rPr lang="nl-BE" sz="2800" b="1" dirty="0" smtClean="0">
                <a:solidFill>
                  <a:schemeClr val="accent2"/>
                </a:solidFill>
              </a:rPr>
              <a:t>functieresultaat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5206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0786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Pointer als functieresultaat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853371"/>
            <a:ext cx="842493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400" u="sng" dirty="0" smtClean="0">
                <a:cs typeface="Courier New" pitchFamily="49" charset="0"/>
              </a:rPr>
              <a:t>Voorbeeld</a:t>
            </a:r>
            <a:r>
              <a:rPr lang="nl-BE" sz="2400" dirty="0" smtClean="0">
                <a:cs typeface="Courier New" pitchFamily="49" charset="0"/>
              </a:rPr>
              <a:t>: Schrijf een functie 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kleinste(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t,n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400" dirty="0" smtClean="0">
                <a:cs typeface="Courier New" pitchFamily="49" charset="0"/>
              </a:rPr>
              <a:t> die in de gegeven array </a:t>
            </a:r>
            <a:r>
              <a:rPr lang="nl-BE" sz="2200" dirty="0" smtClean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nl-BE" sz="2400" dirty="0" smtClean="0">
                <a:cs typeface="Courier New" pitchFamily="49" charset="0"/>
              </a:rPr>
              <a:t> met </a:t>
            </a:r>
            <a:r>
              <a:rPr lang="nl-BE" sz="2200" dirty="0" smtClean="0">
                <a:latin typeface="Consolas" panose="020B0609020204030204" pitchFamily="49" charset="0"/>
                <a:cs typeface="Courier New" pitchFamily="49" charset="0"/>
              </a:rPr>
              <a:t>n</a:t>
            </a:r>
            <a:r>
              <a:rPr lang="nl-BE" sz="2400" dirty="0" smtClean="0">
                <a:cs typeface="Courier New" pitchFamily="49" charset="0"/>
              </a:rPr>
              <a:t> gehele getallen op zoek gaat naar het kleinste getal en een pointer teruggeeft naar dit kleinste getal.</a:t>
            </a:r>
          </a:p>
          <a:p>
            <a:pPr marL="0" indent="0">
              <a:lnSpc>
                <a:spcPts val="3700"/>
              </a:lnSpc>
              <a:spcBef>
                <a:spcPts val="6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kleinste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*t,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 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if (*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*(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t+i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t+i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kl;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nl-BE" sz="2400" dirty="0" smtClean="0">
                <a:cs typeface="Consolas" panose="020B0609020204030204" pitchFamily="49" charset="0"/>
              </a:rPr>
              <a:t>(zie ook </a:t>
            </a:r>
            <a:r>
              <a:rPr lang="nl-BE" sz="2400" b="1" dirty="0" err="1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pointer_res.c</a:t>
            </a:r>
            <a:r>
              <a:rPr lang="nl-BE" sz="2400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5206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 smtClean="0"/>
              <a:t>22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31132" y="2837197"/>
            <a:ext cx="554461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488504" y="2357625"/>
            <a:ext cx="719740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 kleinste(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*t, int n) {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Rechte verbindingslijn 8"/>
          <p:cNvCxnSpPr/>
          <p:nvPr/>
        </p:nvCxnSpPr>
        <p:spPr>
          <a:xfrm>
            <a:off x="550070" y="2355624"/>
            <a:ext cx="802530" cy="4202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H="1">
            <a:off x="488504" y="2357625"/>
            <a:ext cx="864096" cy="4582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>
            <a:off x="3743214" y="2364563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H="1">
            <a:off x="3743214" y="2368038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1424608" y="2887164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444427" y="2885881"/>
            <a:ext cx="988293" cy="3822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0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 naar </a:t>
            </a:r>
            <a:r>
              <a:rPr lang="nl-BE" sz="2800" dirty="0" err="1" smtClean="0"/>
              <a:t>const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/>
              <a:t>Pointer als </a:t>
            </a:r>
            <a:r>
              <a:rPr lang="nl-BE" sz="2800" dirty="0" smtClean="0"/>
              <a:t>functieresultaat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4256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9596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925594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Constante pointer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91902" y="918456"/>
            <a:ext cx="8352928" cy="5569977"/>
          </a:xfrm>
        </p:spPr>
        <p:txBody>
          <a:bodyPr>
            <a:noAutofit/>
          </a:bodyPr>
          <a:lstStyle/>
          <a:p>
            <a:pPr mar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*p = &amp;n;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*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= &amp;n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300"/>
              </a:lnSpc>
              <a:spcBef>
                <a:spcPts val="6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*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 = &amp;n;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p)++;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p++;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(*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q)++; 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q++;</a:t>
            </a: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(*l)++; 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l++;  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jntoelichting 1 49"/>
          <p:cNvSpPr/>
          <p:nvPr/>
        </p:nvSpPr>
        <p:spPr>
          <a:xfrm>
            <a:off x="5504594" y="1066665"/>
            <a:ext cx="3227403" cy="936104"/>
          </a:xfrm>
          <a:prstGeom prst="borderCallout1">
            <a:avLst>
              <a:gd name="adj1" fmla="val 68914"/>
              <a:gd name="adj2" fmla="val -561"/>
              <a:gd name="adj3" fmla="val 94404"/>
              <a:gd name="adj4" fmla="val -700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nl-BE" sz="2400" dirty="0" smtClean="0">
                <a:solidFill>
                  <a:schemeClr val="tx1"/>
                </a:solidFill>
              </a:rPr>
              <a:t> = constante pointer </a:t>
            </a:r>
          </a:p>
          <a:p>
            <a:pPr algn="ctr">
              <a:lnSpc>
                <a:spcPts val="3200"/>
              </a:lnSpc>
            </a:pPr>
            <a:r>
              <a:rPr lang="nl-BE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sym typeface="Symbol"/>
              </a:rPr>
              <a:t>    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nl-BE" sz="2400" dirty="0" smtClean="0">
                <a:solidFill>
                  <a:schemeClr val="tx1"/>
                </a:solidFill>
              </a:rPr>
              <a:t> is constant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1088043" y="2996305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1088043" y="3024095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432720" y="3000110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985104" y="4959219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H="1">
            <a:off x="966984" y="4986324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2432720" y="4967172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782" y="648490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5817096" y="3663225"/>
            <a:ext cx="3744416" cy="143885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latin typeface="+mn-lt"/>
              </a:rPr>
              <a:t>Opmerking: bij constante pointer is initialisatie bij declaratie verplicht!!</a:t>
            </a:r>
            <a:endParaRPr lang="nl-BE" sz="2400" dirty="0">
              <a:latin typeface="+mn-lt"/>
            </a:endParaRPr>
          </a:p>
        </p:txBody>
      </p:sp>
      <p:cxnSp>
        <p:nvCxnSpPr>
          <p:cNvPr id="13" name="Rechte verbindingslijn 12"/>
          <p:cNvCxnSpPr/>
          <p:nvPr/>
        </p:nvCxnSpPr>
        <p:spPr>
          <a:xfrm flipH="1">
            <a:off x="1092233" y="5686384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1110353" y="5623119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432720" y="5623119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16" name="Rechte verbindingslijn 15"/>
          <p:cNvCxnSpPr/>
          <p:nvPr/>
        </p:nvCxnSpPr>
        <p:spPr>
          <a:xfrm flipH="1">
            <a:off x="1004971" y="6286548"/>
            <a:ext cx="1008112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071620" y="6258758"/>
            <a:ext cx="1008112" cy="436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2406452" y="6221050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error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0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/>
      <p:bldP spid="57" grpId="0"/>
      <p:bldP spid="2" grpId="0" animBg="1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16496" y="0"/>
            <a:ext cx="8562156" cy="7647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3"/>
                </a:solidFill>
              </a:rPr>
              <a:t>Opmerking </a:t>
            </a:r>
            <a:r>
              <a:rPr lang="nl-BE" sz="3200" b="1" dirty="0" err="1" smtClean="0">
                <a:solidFill>
                  <a:schemeClr val="accent3"/>
                </a:solidFill>
              </a:rPr>
              <a:t>const</a:t>
            </a:r>
            <a:r>
              <a:rPr lang="nl-BE" sz="3200" b="1" dirty="0" smtClean="0">
                <a:solidFill>
                  <a:schemeClr val="accent3"/>
                </a:solidFill>
              </a:rPr>
              <a:t>  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0472" y="843156"/>
            <a:ext cx="9445881" cy="587596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63525" indent="-263525" algn="l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c</a:t>
            </a:r>
            <a:r>
              <a:rPr lang="en-US" sz="2400" i="0" dirty="0" err="1" smtClean="0">
                <a:latin typeface="Consolas" panose="020B0609020204030204" pitchFamily="49" charset="0"/>
              </a:rPr>
              <a:t>onst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slaat</a:t>
            </a:r>
            <a:r>
              <a:rPr lang="en-US" sz="2400" i="0" dirty="0" smtClean="0">
                <a:latin typeface="+mn-lt"/>
              </a:rPr>
              <a:t> op wat </a:t>
            </a:r>
            <a:r>
              <a:rPr lang="en-US" sz="2400" i="0" dirty="0" err="1" smtClean="0">
                <a:latin typeface="+mn-lt"/>
              </a:rPr>
              <a:t>er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onmiddellijk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voor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staat</a:t>
            </a:r>
            <a:r>
              <a:rPr lang="en-US" sz="2400" i="0" dirty="0" smtClean="0">
                <a:latin typeface="+mn-lt"/>
              </a:rPr>
              <a:t>, </a:t>
            </a:r>
            <a:r>
              <a:rPr lang="en-US" sz="2400" i="0" dirty="0" err="1" smtClean="0">
                <a:latin typeface="+mn-lt"/>
              </a:rPr>
              <a:t>tenzij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er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niets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voor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staat</a:t>
            </a:r>
            <a:r>
              <a:rPr lang="en-US" sz="2400" i="0" dirty="0" smtClean="0">
                <a:latin typeface="+mn-lt"/>
              </a:rPr>
              <a:t>, </a:t>
            </a:r>
            <a:r>
              <a:rPr lang="en-US" sz="2400" i="0" dirty="0" err="1" smtClean="0">
                <a:latin typeface="+mn-lt"/>
              </a:rPr>
              <a:t>dan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slaat</a:t>
            </a:r>
            <a:r>
              <a:rPr lang="en-US" sz="2400" i="0" dirty="0" smtClean="0">
                <a:latin typeface="+mn-lt"/>
              </a:rPr>
              <a:t> het op wat </a:t>
            </a:r>
            <a:r>
              <a:rPr lang="en-US" sz="2400" i="0" dirty="0" err="1" smtClean="0">
                <a:latin typeface="+mn-lt"/>
              </a:rPr>
              <a:t>er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na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komt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3525" indent="-263525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u="sng" dirty="0" err="1" smtClean="0">
                <a:latin typeface="+mn-lt"/>
              </a:rPr>
              <a:t>Voorbeeld</a:t>
            </a:r>
            <a:endParaRPr lang="en-US" sz="2400" u="sng" dirty="0" smtClean="0">
              <a:latin typeface="+mn-lt"/>
            </a:endParaRPr>
          </a:p>
          <a:p>
            <a:pPr marL="536575"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 t</a:t>
            </a:r>
          </a:p>
          <a:p>
            <a:pPr marL="536575"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* t</a:t>
            </a:r>
          </a:p>
          <a:p>
            <a:pPr marL="536575"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</a:t>
            </a:r>
          </a:p>
          <a:p>
            <a:pPr marL="536575"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* 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t</a:t>
            </a:r>
          </a:p>
          <a:p>
            <a:pPr marL="263525" lvl="0" indent="-263525">
              <a:lnSpc>
                <a:spcPts val="3500"/>
              </a:lnSpc>
              <a:spcBef>
                <a:spcPts val="1200"/>
              </a:spcBef>
              <a:buClr>
                <a:srgbClr val="9F2936"/>
              </a:buClr>
              <a:buFont typeface="Arial" panose="020B0604020202020204" pitchFamily="34" charset="0"/>
              <a:buChar char="•"/>
            </a:pPr>
            <a:r>
              <a:rPr lang="en-US" sz="2400" u="sng" dirty="0" err="1" smtClean="0">
                <a:solidFill>
                  <a:prstClr val="black"/>
                </a:solidFill>
                <a:latin typeface="Calibri"/>
              </a:rPr>
              <a:t>Oefening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Clr>
                <a:srgbClr val="9F2936"/>
              </a:buClr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Gegeven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declaratie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 *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 a;</a:t>
            </a:r>
            <a:endParaRPr lang="en-US" sz="2400" u="sng" dirty="0" smtClean="0">
              <a:latin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Welke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van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volgende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opdrachten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zijn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syntactisch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correct?</a:t>
            </a:r>
          </a:p>
          <a:p>
            <a:pPr algn="l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Tx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a++; (*a)++; (**a)++; (***a)++;</a:t>
            </a:r>
            <a:endParaRPr lang="en-US" sz="2400" i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6956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3584848" y="244537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</a:rPr>
              <a:t>=&gt; </a:t>
            </a:r>
            <a:r>
              <a:rPr lang="nl-BE" sz="2400" dirty="0" smtClean="0">
                <a:latin typeface="Consolas" panose="020B0609020204030204" pitchFamily="49" charset="0"/>
              </a:rPr>
              <a:t>t</a:t>
            </a:r>
            <a:r>
              <a:rPr lang="nl-BE" sz="2400" dirty="0" smtClean="0">
                <a:latin typeface="+mn-lt"/>
              </a:rPr>
              <a:t> = pointer naar int die constant is</a:t>
            </a:r>
            <a:endParaRPr lang="nl-BE" sz="2400" dirty="0"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3584848" y="2997839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</a:rPr>
              <a:t>=&gt; </a:t>
            </a:r>
            <a:r>
              <a:rPr lang="nl-BE" sz="2400" dirty="0" smtClean="0">
                <a:latin typeface="Consolas" panose="020B0609020204030204" pitchFamily="49" charset="0"/>
              </a:rPr>
              <a:t>t</a:t>
            </a:r>
            <a:r>
              <a:rPr lang="nl-BE" sz="2400" dirty="0" smtClean="0">
                <a:latin typeface="+mn-lt"/>
              </a:rPr>
              <a:t> = pointer naar int die constant is</a:t>
            </a:r>
            <a:endParaRPr lang="nl-BE" sz="2400" dirty="0">
              <a:latin typeface="+mn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3584848" y="355030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</a:rPr>
              <a:t>=&gt; </a:t>
            </a:r>
            <a:r>
              <a:rPr lang="nl-BE" sz="2400" dirty="0" smtClean="0">
                <a:latin typeface="Consolas" panose="020B0609020204030204" pitchFamily="49" charset="0"/>
              </a:rPr>
              <a:t>t</a:t>
            </a:r>
            <a:r>
              <a:rPr lang="nl-BE" sz="2400" dirty="0" smtClean="0">
                <a:latin typeface="+mn-lt"/>
              </a:rPr>
              <a:t> = constante pointer naar int </a:t>
            </a:r>
            <a:endParaRPr lang="nl-BE" sz="2400" dirty="0">
              <a:latin typeface="+mn-lt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232920" y="3938454"/>
            <a:ext cx="4896544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latin typeface="+mn-lt"/>
              </a:rPr>
              <a:t>=&gt; </a:t>
            </a:r>
            <a:r>
              <a:rPr lang="nl-BE" sz="2400" dirty="0" smtClean="0">
                <a:latin typeface="Consolas" panose="020B0609020204030204" pitchFamily="49" charset="0"/>
              </a:rPr>
              <a:t>t</a:t>
            </a:r>
            <a:r>
              <a:rPr lang="nl-BE" sz="2400" dirty="0" smtClean="0">
                <a:latin typeface="+mn-lt"/>
              </a:rPr>
              <a:t> = constante pointer naar int die 				constant is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794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 naar </a:t>
            </a:r>
            <a:r>
              <a:rPr lang="nl-BE" sz="2800" dirty="0" err="1" smtClean="0"/>
              <a:t>const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/>
              <a:t>Pointer als </a:t>
            </a:r>
            <a:r>
              <a:rPr lang="nl-BE" sz="2800" dirty="0" smtClean="0"/>
              <a:t>functieresultaat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9808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8730" y="819869"/>
            <a:ext cx="8500755" cy="30418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3538" indent="-363538">
              <a:lnSpc>
                <a:spcPts val="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+mn-lt"/>
              </a:rPr>
              <a:t>Functie-pointer </a:t>
            </a:r>
            <a:r>
              <a:rPr lang="nl-BE" sz="2400" dirty="0">
                <a:latin typeface="+mn-lt"/>
              </a:rPr>
              <a:t>= </a:t>
            </a:r>
            <a:r>
              <a:rPr lang="nl-BE" sz="2400" dirty="0" smtClean="0">
                <a:latin typeface="+mn-lt"/>
              </a:rPr>
              <a:t>pointer naar een functie</a:t>
            </a:r>
            <a:endParaRPr lang="nl-BE" sz="2400" dirty="0"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Declaratie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lvl="1">
              <a:lnSpc>
                <a:spcPts val="4000"/>
              </a:lnSpc>
              <a:spcBef>
                <a:spcPts val="1800"/>
              </a:spcBef>
              <a:buClr>
                <a:schemeClr val="tx2"/>
              </a:buClr>
            </a:pPr>
            <a:endParaRPr lang="en-US" sz="2600" dirty="0" smtClean="0">
              <a:latin typeface="+mn-lt"/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sz="2400" dirty="0" err="1" smtClean="0">
                <a:latin typeface="+mn-lt"/>
                <a:cs typeface="Consolas" panose="020B0609020204030204" pitchFamily="49" charset="0"/>
              </a:rPr>
              <a:t>Interpretatie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6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64077" y="2132854"/>
            <a:ext cx="7776864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prototype-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lijst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22080" y="3300675"/>
            <a:ext cx="7194054" cy="15542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400" b="1" dirty="0">
                <a:solidFill>
                  <a:schemeClr val="tx1"/>
                </a:solidFill>
              </a:rPr>
              <a:t>		</a:t>
            </a:r>
            <a:r>
              <a:rPr lang="en-US" sz="2400" b="1" i="0" dirty="0">
                <a:solidFill>
                  <a:schemeClr val="tx1"/>
                </a:solidFill>
                <a:sym typeface="Symbol" pitchFamily="18" charset="2"/>
              </a:rPr>
              <a:t>	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  <a:sym typeface="Symbol" pitchFamily="18" charset="2"/>
              </a:rPr>
              <a:t>pointer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  <a:sym typeface="Symbol" pitchFamily="18" charset="2"/>
              </a:rPr>
              <a:t>naar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  <a:sym typeface="Symbol" pitchFamily="18" charset="2"/>
              </a:rPr>
              <a:t>functie</a:t>
            </a:r>
            <a:endParaRPr lang="en-US" sz="2400" dirty="0">
              <a:solidFill>
                <a:schemeClr val="tx1"/>
              </a:solidFill>
              <a:latin typeface="+mn-lt"/>
              <a:sym typeface="Symbol" pitchFamily="18" charset="2"/>
            </a:endParaRPr>
          </a:p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*</a:t>
            </a:r>
            <a:r>
              <a:rPr lang="en-US" sz="24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fname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  <a:sym typeface="Symbol" pitchFamily="18" charset="2"/>
              </a:rPr>
              <a:t></a:t>
            </a:r>
            <a:r>
              <a:rPr lang="en-US" sz="2400" i="0" dirty="0">
                <a:solidFill>
                  <a:schemeClr val="tx1"/>
                </a:solidFill>
                <a:latin typeface="+mn-lt"/>
                <a:sym typeface="Symbol" pitchFamily="18" charset="2"/>
              </a:rPr>
              <a:t>	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sym typeface="Symbol" pitchFamily="18" charset="2"/>
              </a:rPr>
              <a:t>functie</a:t>
            </a:r>
            <a:r>
              <a:rPr lang="en-US" sz="2400" i="0" dirty="0">
                <a:solidFill>
                  <a:schemeClr val="tx1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sym typeface="Symbol" pitchFamily="18" charset="2"/>
              </a:rPr>
              <a:t>zelf</a:t>
            </a:r>
            <a:endParaRPr lang="en-US" sz="2400" dirty="0">
              <a:solidFill>
                <a:schemeClr val="tx1"/>
              </a:solidFill>
              <a:latin typeface="+mn-lt"/>
              <a:sym typeface="Symbol" pitchFamily="18" charset="2"/>
            </a:endParaRPr>
          </a:p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*</a:t>
            </a:r>
            <a:r>
              <a:rPr lang="en-US" sz="24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fname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)(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actuele_lijst</a:t>
            </a:r>
            <a:r>
              <a:rPr lang="en-US" sz="24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  <a:sym typeface="Symbol" pitchFamily="18" charset="2"/>
              </a:rPr>
              <a:t>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sym typeface="Symbol" pitchFamily="18" charset="2"/>
              </a:rPr>
              <a:t>functie-oproep</a:t>
            </a:r>
            <a:endParaRPr lang="en-US" sz="2400" dirty="0">
              <a:solidFill>
                <a:schemeClr val="tx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2144688" y="5229200"/>
            <a:ext cx="5688632" cy="1152128"/>
          </a:xfrm>
          <a:prstGeom prst="borderCallout1">
            <a:avLst>
              <a:gd name="adj1" fmla="val 267"/>
              <a:gd name="adj2" fmla="val 12145"/>
              <a:gd name="adj3" fmla="val -27750"/>
              <a:gd name="adj4" fmla="val 54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dirty="0">
                <a:solidFill>
                  <a:schemeClr val="tx1"/>
                </a:solidFill>
              </a:rPr>
              <a:t>e</a:t>
            </a:r>
            <a:r>
              <a:rPr lang="nl-BE" sz="2400" dirty="0" smtClean="0">
                <a:solidFill>
                  <a:schemeClr val="tx1"/>
                </a:solidFill>
              </a:rPr>
              <a:t>quivalent met </a:t>
            </a:r>
          </a:p>
          <a:p>
            <a:pPr algn="ctr">
              <a:lnSpc>
                <a:spcPts val="4000"/>
              </a:lnSpc>
            </a:pPr>
            <a:r>
              <a:rPr lang="en-US" sz="24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fname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</a:t>
            </a:r>
            <a:r>
              <a:rPr lang="en-US" sz="24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actuele_lijst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)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1871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 smtClean="0"/>
              <a:t>27</a:t>
            </a:r>
          </a:p>
        </p:txBody>
      </p:sp>
      <p:sp>
        <p:nvSpPr>
          <p:cNvPr id="9" name="AutoShape 2"/>
          <p:cNvSpPr>
            <a:spLocks noGrp="1" noChangeArrowheads="1"/>
          </p:cNvSpPr>
          <p:nvPr>
            <p:ph type="title"/>
          </p:nvPr>
        </p:nvSpPr>
        <p:spPr>
          <a:xfrm>
            <a:off x="2729" y="2893"/>
            <a:ext cx="9903271" cy="81697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Functie-pointer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0186" y="116632"/>
            <a:ext cx="8500755" cy="1349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Voorbeeld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lvl="1">
              <a:lnSpc>
                <a:spcPts val="4000"/>
              </a:lnSpc>
              <a:spcBef>
                <a:spcPts val="1800"/>
              </a:spcBef>
              <a:buClr>
                <a:schemeClr val="tx2"/>
              </a:buClr>
            </a:pPr>
            <a:endParaRPr lang="en-US" sz="2600" dirty="0" smtClean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8544" y="791175"/>
            <a:ext cx="8319783" cy="580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sum(double x, double y) { return x + y; }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prod(double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x, double y) { return x * y;}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double a = 10, b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double 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)(double, double)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("sum = %.0lf\n",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prod; //&amp; mag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weggelaten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worden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("product = %.0lf\n",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  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fmin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("min = %.0lf\n",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ts val="0"/>
              </a:lnSpc>
              <a:spcBef>
                <a:spcPts val="1200"/>
              </a:spcBef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 smtClean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504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0186" y="116632"/>
            <a:ext cx="8500755" cy="1349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rgbClr val="A50021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u="sng" dirty="0" smtClean="0">
                <a:solidFill>
                  <a:schemeClr val="tx1"/>
                </a:solidFill>
                <a:latin typeface="+mn-lt"/>
              </a:rPr>
              <a:t>Array van </a:t>
            </a: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functie</a:t>
            </a:r>
            <a:r>
              <a:rPr lang="en-US" sz="2400" i="0" u="sng" dirty="0" smtClean="0">
                <a:solidFill>
                  <a:schemeClr val="tx1"/>
                </a:solidFill>
                <a:latin typeface="+mn-lt"/>
              </a:rPr>
              <a:t>-pointers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lvl="1">
              <a:lnSpc>
                <a:spcPts val="4000"/>
              </a:lnSpc>
              <a:spcBef>
                <a:spcPts val="1800"/>
              </a:spcBef>
              <a:buClr>
                <a:schemeClr val="tx2"/>
              </a:buClr>
            </a:pPr>
            <a:endParaRPr lang="en-US" sz="2600" dirty="0" smtClean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8544" y="908718"/>
            <a:ext cx="8319783" cy="55810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sum(double x, double y) { return x + y; }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product(double x, double y) { return x * y;}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double a = 10, b = 5; 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double 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double, double) =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{ 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product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fmin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&lt;3 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("result = %.0lf\n",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200"/>
              </a:lnSpc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ts val="3200"/>
              </a:lnSpc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931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 smtClean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127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0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Pointers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836712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b="1" dirty="0" smtClean="0">
                <a:cs typeface="Courier New" pitchFamily="49" charset="0"/>
              </a:rPr>
              <a:t>Wijzers</a:t>
            </a:r>
            <a:r>
              <a:rPr lang="nl-BE" sz="2400" dirty="0" smtClean="0">
                <a:cs typeface="Courier New" pitchFamily="49" charset="0"/>
              </a:rPr>
              <a:t> naar gegeven van een welbepaald type</a:t>
            </a:r>
          </a:p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u="sng" dirty="0" smtClean="0">
                <a:cs typeface="Courier New" pitchFamily="49" charset="0"/>
              </a:rPr>
              <a:t>Voorbeeld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g = 6;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*pg;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pg =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g;</a:t>
            </a:r>
          </a:p>
          <a:p>
            <a:pPr marL="0" indent="0">
              <a:lnSpc>
                <a:spcPts val="3500"/>
              </a:lnSpc>
              <a:buNone/>
            </a:pPr>
            <a:endParaRPr lang="nl-B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240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 = 9; (*pg)++; *pg *= 2;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("*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pg=%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d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pg=%p 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pg=%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p\n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*pg, pg, &amp;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pg);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("*g=%d   g=%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d   &amp;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g=%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p\n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*g, g, &amp;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g);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612021" y="1474290"/>
            <a:ext cx="643136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7174650" y="1442468"/>
            <a:ext cx="3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7688965" y="1474290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/>
              <a:t>6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93490"/>
              </p:ext>
            </p:extLst>
          </p:nvPr>
        </p:nvGraphicFramePr>
        <p:xfrm>
          <a:off x="1496616" y="3540602"/>
          <a:ext cx="27801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nl-BE" sz="2400" b="0" dirty="0" smtClean="0">
                          <a:solidFill>
                            <a:schemeClr val="tx1"/>
                          </a:solidFill>
                        </a:rPr>
                        <a:t>= adresoperator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hthoek 8"/>
          <p:cNvSpPr/>
          <p:nvPr/>
        </p:nvSpPr>
        <p:spPr>
          <a:xfrm>
            <a:off x="7669998" y="2324002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095643" y="2251162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 flipV="1">
            <a:off x="7870488" y="1989635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jntoelichting 1 7"/>
          <p:cNvSpPr/>
          <p:nvPr/>
        </p:nvSpPr>
        <p:spPr>
          <a:xfrm>
            <a:off x="3728864" y="1474290"/>
            <a:ext cx="2592288" cy="1018605"/>
          </a:xfrm>
          <a:prstGeom prst="borderCallout1">
            <a:avLst>
              <a:gd name="adj1" fmla="val 46936"/>
              <a:gd name="adj2" fmla="val -2097"/>
              <a:gd name="adj3" fmla="val 111858"/>
              <a:gd name="adj4" fmla="val -517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  <a:cs typeface="Consolas" panose="020B0609020204030204" pitchFamily="49" charset="0"/>
              </a:rPr>
              <a:t>t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ype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nl-BE" sz="2400" dirty="0" smtClean="0">
                <a:solidFill>
                  <a:schemeClr val="tx1"/>
                </a:solidFill>
              </a:rPr>
              <a:t> = </a:t>
            </a:r>
          </a:p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pointer naar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3368824" y="271282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*pg = &amp;g;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raccolade 13"/>
          <p:cNvSpPr/>
          <p:nvPr/>
        </p:nvSpPr>
        <p:spPr>
          <a:xfrm>
            <a:off x="3219500" y="2604498"/>
            <a:ext cx="144016" cy="72008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6555"/>
              </p:ext>
            </p:extLst>
          </p:nvPr>
        </p:nvGraphicFramePr>
        <p:xfrm>
          <a:off x="4908792" y="3540602"/>
          <a:ext cx="39326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nl-BE" sz="2400" b="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nl-BE" sz="2400" b="0" dirty="0" err="1" smtClean="0">
                          <a:solidFill>
                            <a:schemeClr val="tx1"/>
                          </a:solidFill>
                        </a:rPr>
                        <a:t>dereferentieoperator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25330"/>
              </p:ext>
            </p:extLst>
          </p:nvPr>
        </p:nvGraphicFramePr>
        <p:xfrm>
          <a:off x="1496616" y="5949280"/>
          <a:ext cx="5892002" cy="52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208">
                <a:tc>
                  <a:txBody>
                    <a:bodyPr/>
                    <a:lstStyle/>
                    <a:p>
                      <a:r>
                        <a:rPr lang="nl-BE" sz="2400" b="0" dirty="0" smtClean="0">
                          <a:solidFill>
                            <a:schemeClr val="tx1"/>
                          </a:solidFill>
                        </a:rPr>
                        <a:t>conversiekarakter</a:t>
                      </a:r>
                      <a:r>
                        <a:rPr lang="nl-BE" sz="2400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2400" b="0" dirty="0" smtClean="0">
                          <a:solidFill>
                            <a:schemeClr val="tx1"/>
                          </a:solidFill>
                        </a:rPr>
                        <a:t>= hexadecimale pointer</a:t>
                      </a:r>
                      <a:endParaRPr lang="nl-B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Rechte verbindingslijn 16"/>
          <p:cNvCxnSpPr/>
          <p:nvPr/>
        </p:nvCxnSpPr>
        <p:spPr>
          <a:xfrm>
            <a:off x="2504728" y="5262476"/>
            <a:ext cx="576064" cy="360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H="1">
            <a:off x="2288704" y="5262476"/>
            <a:ext cx="792088" cy="360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6468244" y="5262476"/>
            <a:ext cx="360040" cy="360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6465168" y="5262476"/>
            <a:ext cx="363116" cy="360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003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285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0" grpId="0"/>
      <p:bldP spid="8" grpId="0" animBg="1"/>
      <p:bldP spid="13" grpId="0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9545" y="188640"/>
            <a:ext cx="8500755" cy="640175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Functie</a:t>
            </a:r>
            <a:r>
              <a:rPr lang="en-US" sz="2400" i="0" u="sng" dirty="0" smtClean="0">
                <a:solidFill>
                  <a:schemeClr val="tx1"/>
                </a:solidFill>
                <a:latin typeface="+mn-lt"/>
              </a:rPr>
              <a:t>-pointer </a:t>
            </a: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als</a:t>
            </a:r>
            <a:r>
              <a:rPr lang="en-US" sz="2400" i="0" u="sng" dirty="0" smtClean="0">
                <a:solidFill>
                  <a:schemeClr val="tx1"/>
                </a:solidFill>
                <a:latin typeface="+mn-lt"/>
              </a:rPr>
              <a:t> parameter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marL="363538" indent="-363538"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4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Toepassing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methode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uit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>
              <a:lnSpc>
                <a:spcPts val="4000"/>
              </a:lnSpc>
              <a:buClr>
                <a:schemeClr val="accent1"/>
              </a:buClr>
            </a:pPr>
            <a:r>
              <a:rPr lang="en-US" sz="2600" dirty="0" smtClean="0">
                <a:latin typeface="+mn-lt"/>
                <a:cs typeface="Consolas" panose="020B0609020204030204" pitchFamily="49" charset="0"/>
              </a:rPr>
              <a:t>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*base,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nitems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int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*,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*))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04528" y="996377"/>
            <a:ext cx="8856984" cy="345222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any_function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(double(*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)(double, double),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double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x, double y)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pfun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(x, y);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("result = %.0lf\n",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any_function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(sum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a, b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959662" y="2132856"/>
            <a:ext cx="21602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fpointer_vb.c</a:t>
            </a:r>
            <a:endParaRPr lang="nl-BE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 smtClean="0"/>
              <a:t>30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761312" y="4736327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vb_qsort.c</a:t>
            </a:r>
            <a:endParaRPr lang="nl-BE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82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 naar </a:t>
            </a:r>
            <a:r>
              <a:rPr lang="nl-BE" sz="2800" dirty="0" err="1" smtClean="0"/>
              <a:t>const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/>
              <a:t>Pointer als </a:t>
            </a:r>
            <a:r>
              <a:rPr lang="nl-BE" sz="2800" dirty="0" smtClean="0"/>
              <a:t>functieresultaat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3781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5725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C-string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836712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dirty="0" smtClean="0">
                <a:cs typeface="Courier New" pitchFamily="49" charset="0"/>
              </a:rPr>
              <a:t>Pointer naar karakter van een karaktersliert, afgesloten met het </a:t>
            </a:r>
            <a:r>
              <a:rPr lang="nl-BE" sz="2400" b="1" dirty="0" err="1" smtClean="0">
                <a:solidFill>
                  <a:schemeClr val="accent4"/>
                </a:solidFill>
                <a:cs typeface="Courier New" pitchFamily="49" charset="0"/>
              </a:rPr>
              <a:t>nullkarakter</a:t>
            </a:r>
            <a:endParaRPr lang="nl-BE" sz="2400" b="1" dirty="0" smtClean="0">
              <a:solidFill>
                <a:schemeClr val="accent4"/>
              </a:solidFill>
              <a:cs typeface="Courier New" pitchFamily="49" charset="0"/>
            </a:endParaRPr>
          </a:p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dirty="0" err="1" smtClean="0">
                <a:cs typeface="Courier New" pitchFamily="49" charset="0"/>
              </a:rPr>
              <a:t>nullkarakter</a:t>
            </a:r>
            <a:r>
              <a:rPr lang="nl-BE" sz="2400" dirty="0" smtClean="0">
                <a:cs typeface="Courier New" pitchFamily="49" charset="0"/>
              </a:rPr>
              <a:t>: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c =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'\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0';    /* of   c = 0; */</a:t>
            </a:r>
          </a:p>
          <a:p>
            <a:pPr indent="-34290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smtClean="0">
                <a:cs typeface="Consolas" panose="020B0609020204030204" pitchFamily="49" charset="0"/>
              </a:rPr>
              <a:t>Declaratie en initialisatie c-string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 marL="542925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"string1";</a:t>
            </a:r>
          </a:p>
          <a:p>
            <a:pPr marL="542925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s2[80]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"string2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542925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s3[] =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voorbeeld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2925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s4[]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{'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a','b','c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0};</a:t>
            </a:r>
          </a:p>
          <a:p>
            <a:pPr marL="542925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nieuw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s2 =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nieuw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s3 =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nieuw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5349044" y="5957982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5349044" y="5921409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3224808" y="5877272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H="1">
            <a:off x="3080792" y="5909255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3225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77359"/>
            <a:ext cx="950505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600" u="sng" dirty="0" smtClean="0">
                <a:cs typeface="Consolas" panose="020B0609020204030204" pitchFamily="49" charset="0"/>
              </a:rPr>
              <a:t>Inlezen van een c-string m.b.v. </a:t>
            </a:r>
            <a:r>
              <a:rPr lang="nl-BE" sz="24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nl-BE" sz="2600" dirty="0" smtClean="0">
                <a:cs typeface="Consolas" panose="020B0609020204030204" pitchFamily="49" charset="0"/>
              </a:rPr>
              <a:t>: </a:t>
            </a:r>
          </a:p>
          <a:p>
            <a:pPr marL="62865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string1"; char s2[80];</a:t>
            </a:r>
          </a:p>
          <a:p>
            <a:pPr marL="628650" indent="0">
              <a:lnSpc>
                <a:spcPts val="3500"/>
              </a:lnSpc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s3[] =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voorbeeld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("%s",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s1); </a:t>
            </a:r>
          </a:p>
          <a:p>
            <a:pPr marL="62865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%s", s2, s3);  </a:t>
            </a:r>
            <a:r>
              <a:rPr lang="en-US" sz="2400" dirty="0" smtClean="0">
                <a:cs typeface="Consolas" panose="020B0609020204030204" pitchFamily="49" charset="0"/>
              </a:rPr>
              <a:t>//</a:t>
            </a:r>
            <a:r>
              <a:rPr lang="en-US" sz="2400" dirty="0" err="1" smtClean="0">
                <a:cs typeface="Consolas" panose="020B0609020204030204" pitchFamily="49" charset="0"/>
              </a:rPr>
              <a:t>telkens</a:t>
            </a:r>
            <a:r>
              <a:rPr lang="en-US" sz="2400" dirty="0" smtClean="0">
                <a:cs typeface="Consolas" panose="020B0609020204030204" pitchFamily="49" charset="0"/>
              </a:rPr>
              <a:t> max. </a:t>
            </a:r>
            <a:r>
              <a:rPr lang="en-US" sz="2400" b="1" dirty="0" smtClean="0">
                <a:cs typeface="Consolas" panose="020B0609020204030204" pitchFamily="49" charset="0"/>
              </a:rPr>
              <a:t>1 </a:t>
            </a:r>
            <a:r>
              <a:rPr lang="en-US" sz="2400" b="1" dirty="0" err="1" smtClean="0">
                <a:cs typeface="Consolas" panose="020B0609020204030204" pitchFamily="49" charset="0"/>
              </a:rPr>
              <a:t>woord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inlezen</a:t>
            </a:r>
            <a:endParaRPr lang="en-US" sz="2400" dirty="0" smtClean="0">
              <a:cs typeface="Consolas" panose="020B0609020204030204" pitchFamily="49" charset="0"/>
            </a:endParaRPr>
          </a:p>
          <a:p>
            <a:pPr marL="62865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("%79s", s2);  </a:t>
            </a:r>
            <a:r>
              <a:rPr lang="en-US" sz="2400" dirty="0" smtClean="0">
                <a:cs typeface="Consolas" panose="020B0609020204030204" pitchFamily="49" charset="0"/>
              </a:rPr>
              <a:t>//max</a:t>
            </a:r>
            <a:r>
              <a:rPr lang="en-US" sz="2400" dirty="0">
                <a:cs typeface="Consolas" panose="020B0609020204030204" pitchFamily="49" charset="0"/>
              </a:rPr>
              <a:t>. </a:t>
            </a:r>
            <a:r>
              <a:rPr lang="en-US" sz="2400" b="1" dirty="0">
                <a:cs typeface="Consolas" panose="020B0609020204030204" pitchFamily="49" charset="0"/>
              </a:rPr>
              <a:t>1 </a:t>
            </a:r>
            <a:r>
              <a:rPr lang="en-US" sz="2400" b="1" dirty="0" err="1">
                <a:cs typeface="Consolas" panose="020B0609020204030204" pitchFamily="49" charset="0"/>
              </a:rPr>
              <a:t>woord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smtClean="0">
                <a:cs typeface="Consolas" panose="020B0609020204030204" pitchFamily="49" charset="0"/>
              </a:rPr>
              <a:t>(79 </a:t>
            </a:r>
            <a:r>
              <a:rPr lang="en-US" sz="2400" dirty="0" err="1" smtClean="0">
                <a:cs typeface="Consolas" panose="020B0609020204030204" pitchFamily="49" charset="0"/>
              </a:rPr>
              <a:t>karakters</a:t>
            </a:r>
            <a:r>
              <a:rPr lang="en-US" sz="2400" dirty="0" smtClean="0">
                <a:cs typeface="Consolas" panose="020B0609020204030204" pitchFamily="49" charset="0"/>
              </a:rPr>
              <a:t>) </a:t>
            </a:r>
            <a:r>
              <a:rPr lang="en-US" sz="2400" dirty="0" err="1" smtClean="0">
                <a:cs typeface="Consolas" panose="020B0609020204030204" pitchFamily="49" charset="0"/>
              </a:rPr>
              <a:t>inlezen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endParaRPr lang="en-US" sz="2400" dirty="0">
              <a:cs typeface="Consolas" panose="020B0609020204030204" pitchFamily="49" charset="0"/>
            </a:endParaRPr>
          </a:p>
          <a:p>
            <a:pPr marL="62865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("%9s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",s3);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200" dirty="0">
              <a:cs typeface="Consolas" panose="020B0609020204030204" pitchFamily="49" charset="0"/>
            </a:endParaRPr>
          </a:p>
          <a:p>
            <a:pPr marL="628650" indent="0">
              <a:lnSpc>
                <a:spcPts val="3500"/>
              </a:lnSpc>
              <a:spcBef>
                <a:spcPts val="3600"/>
              </a:spcBef>
              <a:buNone/>
            </a:pPr>
            <a:r>
              <a:rPr lang="en-US" sz="2400" dirty="0" err="1"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cs typeface="Consolas" panose="020B0609020204030204" pitchFamily="49" charset="0"/>
              </a:rPr>
              <a:t>eter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>
                <a:cs typeface="Consolas" panose="020B0609020204030204" pitchFamily="49" charset="0"/>
              </a:rPr>
              <a:t>en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veiliger</a:t>
            </a:r>
            <a:r>
              <a:rPr lang="en-US" sz="2400" dirty="0" smtClean="0"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cs typeface="Consolas" panose="020B0609020204030204" pitchFamily="49" charset="0"/>
              </a:rPr>
              <a:t>zodat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enkel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gereserveerd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geheugen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gebruikt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wordt</a:t>
            </a:r>
            <a:r>
              <a:rPr lang="en-US" sz="2400" dirty="0" smtClean="0">
                <a:cs typeface="Consolas" panose="020B0609020204030204" pitchFamily="49" charset="0"/>
              </a:rPr>
              <a:t>!! </a:t>
            </a: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1800"/>
              </a:spcBef>
              <a:buNone/>
            </a:pP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>
            <a:off x="1677042" y="2003337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H="1">
            <a:off x="1680254" y="1988840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368552" y="1938784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Programma crasht!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2346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28664" y="5650170"/>
            <a:ext cx="6459397" cy="990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LET OP: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plaats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geen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&amp;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de c-string-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variabele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! </a:t>
            </a:r>
            <a:endParaRPr lang="en-US" sz="2400" b="1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Dit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argument is reeds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een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adres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hteraccolade 2"/>
          <p:cNvSpPr/>
          <p:nvPr/>
        </p:nvSpPr>
        <p:spPr>
          <a:xfrm flipH="1">
            <a:off x="743337" y="3421112"/>
            <a:ext cx="229168" cy="100811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Gekromde pijl-rechts 3"/>
          <p:cNvSpPr/>
          <p:nvPr/>
        </p:nvSpPr>
        <p:spPr>
          <a:xfrm>
            <a:off x="387064" y="3925168"/>
            <a:ext cx="470857" cy="1416609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37789" y="4090721"/>
            <a:ext cx="4729264" cy="541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LET OP: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dit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mag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géén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variabele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zijn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! 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Blokboog 1"/>
          <p:cNvSpPr/>
          <p:nvPr/>
        </p:nvSpPr>
        <p:spPr>
          <a:xfrm rot="10800000">
            <a:off x="2205389" y="3630935"/>
            <a:ext cx="345919" cy="208106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 flipH="1" flipV="1">
            <a:off x="2505134" y="3853538"/>
            <a:ext cx="1832655" cy="3788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1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6632"/>
            <a:ext cx="9361040" cy="547260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600" u="sng" dirty="0" smtClean="0">
                <a:cs typeface="Consolas" panose="020B0609020204030204" pitchFamily="49" charset="0"/>
              </a:rPr>
              <a:t>Inlezen van een c-string m.b.v. </a:t>
            </a:r>
            <a:r>
              <a:rPr lang="nl-BE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r>
              <a:rPr lang="nl-BE" sz="24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nl-BE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u="sng" dirty="0" smtClean="0">
                <a:cs typeface="Consolas" panose="020B0609020204030204" pitchFamily="49" charset="0"/>
              </a:rPr>
              <a:t>(uit </a:t>
            </a:r>
            <a:r>
              <a:rPr lang="nl-BE" sz="2400" u="sng" dirty="0">
                <a:cs typeface="Consolas" panose="020B0609020204030204" pitchFamily="49" charset="0"/>
              </a:rPr>
              <a:t>&lt;</a:t>
            </a:r>
            <a:r>
              <a:rPr lang="nl-BE" sz="2400" u="sng" dirty="0" err="1">
                <a:cs typeface="Consolas" panose="020B0609020204030204" pitchFamily="49" charset="0"/>
              </a:rPr>
              <a:t>stdio.h</a:t>
            </a:r>
            <a:r>
              <a:rPr lang="nl-BE" sz="2400" u="sng" dirty="0">
                <a:cs typeface="Consolas" panose="020B0609020204030204" pitchFamily="49" charset="0"/>
              </a:rPr>
              <a:t>&gt;) </a:t>
            </a:r>
            <a:r>
              <a:rPr lang="nl-BE" sz="2600" dirty="0" smtClean="0">
                <a:cs typeface="Consolas" panose="020B0609020204030204" pitchFamily="49" charset="0"/>
              </a:rPr>
              <a:t>: 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 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n, FILE *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stream) 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nl-BE" sz="2400" dirty="0" smtClean="0">
                <a:solidFill>
                  <a:schemeClr val="tx2"/>
                </a:solidFill>
              </a:rPr>
              <a:t>=&gt;  </a:t>
            </a:r>
            <a:r>
              <a:rPr lang="en-US" sz="2400" dirty="0" err="1" smtClean="0"/>
              <a:t>resultaat</a:t>
            </a:r>
            <a:r>
              <a:rPr lang="en-US" sz="2400" dirty="0" smtClean="0"/>
              <a:t> </a:t>
            </a:r>
            <a:r>
              <a:rPr lang="en-US" sz="2400" dirty="0"/>
              <a:t>van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f)gets</a:t>
            </a:r>
            <a:r>
              <a:rPr lang="en-US" sz="2400" dirty="0" smtClean="0"/>
              <a:t>  </a:t>
            </a:r>
            <a:r>
              <a:rPr lang="en-US" sz="2400" dirty="0"/>
              <a:t>= </a:t>
            </a:r>
            <a:r>
              <a:rPr lang="en-US" sz="2400" dirty="0" smtClean="0"/>
              <a:t>NULL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inlezen</a:t>
            </a:r>
            <a:r>
              <a:rPr lang="en-US" sz="2400" dirty="0" smtClean="0"/>
              <a:t> </a:t>
            </a:r>
            <a:r>
              <a:rPr lang="en-US" sz="2400" dirty="0" err="1" smtClean="0"/>
              <a:t>mislukt</a:t>
            </a:r>
            <a:r>
              <a:rPr lang="en-US" sz="2400" dirty="0" smtClean="0"/>
              <a:t> is</a:t>
            </a:r>
            <a:endParaRPr lang="en-US" sz="2400" dirty="0">
              <a:solidFill>
                <a:srgbClr val="FF0000"/>
              </a:solidFill>
            </a:endParaRPr>
          </a:p>
          <a:p>
            <a:pPr marL="542925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*s1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"test"; </a:t>
            </a:r>
          </a:p>
          <a:p>
            <a:pPr marL="542925" indent="0">
              <a:lnSpc>
                <a:spcPts val="3500"/>
              </a:lnSpc>
              <a:spcBef>
                <a:spcPts val="9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s2[80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s3[]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"string";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2925" indent="0">
              <a:lnSpc>
                <a:spcPts val="3500"/>
              </a:lnSpc>
              <a:spcBef>
                <a:spcPts val="9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gets(s1); 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2925" indent="0">
              <a:lnSpc>
                <a:spcPts val="3500"/>
              </a:lnSpc>
              <a:spcBef>
                <a:spcPts val="9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gets(s2); gets(s3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400" dirty="0">
                <a:cs typeface="Consolas" panose="020B0609020204030204" pitchFamily="49" charset="0"/>
              </a:rPr>
              <a:t>//</a:t>
            </a:r>
            <a:r>
              <a:rPr lang="en-US" sz="2400" dirty="0" err="1">
                <a:cs typeface="Consolas" panose="020B0609020204030204" pitchFamily="49" charset="0"/>
              </a:rPr>
              <a:t>telkens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smtClean="0">
                <a:cs typeface="Consolas" panose="020B0609020204030204" pitchFamily="49" charset="0"/>
              </a:rPr>
              <a:t>(rest van) </a:t>
            </a:r>
            <a:r>
              <a:rPr lang="en-US" sz="2400" b="1" dirty="0" smtClean="0">
                <a:cs typeface="Consolas" panose="020B0609020204030204" pitchFamily="49" charset="0"/>
              </a:rPr>
              <a:t>1 </a:t>
            </a:r>
            <a:r>
              <a:rPr lang="en-US" sz="2400" b="1" dirty="0" err="1" smtClean="0">
                <a:cs typeface="Consolas" panose="020B0609020204030204" pitchFamily="49" charset="0"/>
              </a:rPr>
              <a:t>lijn</a:t>
            </a:r>
            <a:r>
              <a:rPr lang="en-US" sz="2400" b="1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inlezen</a:t>
            </a:r>
            <a:endParaRPr lang="en-US" sz="2400" dirty="0" smtClean="0">
              <a:cs typeface="Consolas" panose="020B0609020204030204" pitchFamily="49" charset="0"/>
            </a:endParaRPr>
          </a:p>
          <a:p>
            <a:pPr marL="542925" indent="0">
              <a:lnSpc>
                <a:spcPts val="3500"/>
              </a:lnSpc>
              <a:spcBef>
                <a:spcPts val="90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(s2,80,stdin);  </a:t>
            </a:r>
            <a:r>
              <a:rPr lang="en-US" sz="2400" dirty="0">
                <a:cs typeface="Consolas" panose="020B0609020204030204" pitchFamily="49" charset="0"/>
              </a:rPr>
              <a:t>//max. </a:t>
            </a:r>
            <a:r>
              <a:rPr lang="en-US" sz="2400" b="1" dirty="0">
                <a:cs typeface="Consolas" panose="020B0609020204030204" pitchFamily="49" charset="0"/>
              </a:rPr>
              <a:t>7</a:t>
            </a:r>
            <a:r>
              <a:rPr lang="en-US" sz="2400" b="1" dirty="0" smtClean="0">
                <a:cs typeface="Consolas" panose="020B0609020204030204" pitchFamily="49" charset="0"/>
              </a:rPr>
              <a:t>9 </a:t>
            </a:r>
            <a:r>
              <a:rPr lang="en-US" sz="2400" b="1" dirty="0" err="1" smtClean="0">
                <a:cs typeface="Consolas" panose="020B0609020204030204" pitchFamily="49" charset="0"/>
              </a:rPr>
              <a:t>karakters</a:t>
            </a:r>
            <a:r>
              <a:rPr lang="en-US" sz="2400" b="1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inlezen</a:t>
            </a:r>
            <a:endParaRPr lang="en-US" sz="2400" dirty="0">
              <a:cs typeface="Consolas" panose="020B0609020204030204" pitchFamily="49" charset="0"/>
            </a:endParaRPr>
          </a:p>
          <a:p>
            <a:pPr marL="542925" indent="0">
              <a:lnSpc>
                <a:spcPts val="3500"/>
              </a:lnSpc>
              <a:spcBef>
                <a:spcPts val="90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(s3,7,stdin);   </a:t>
            </a: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smtClean="0">
                <a:cs typeface="Consolas" panose="020B0609020204030204" pitchFamily="49" charset="0"/>
              </a:rPr>
              <a:t>      </a:t>
            </a:r>
            <a:r>
              <a:rPr lang="en-US" sz="2400" dirty="0" err="1" smtClean="0">
                <a:cs typeface="Consolas" panose="020B0609020204030204" pitchFamily="49" charset="0"/>
              </a:rPr>
              <a:t>Beter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>
                <a:cs typeface="Consolas" panose="020B0609020204030204" pitchFamily="49" charset="0"/>
              </a:rPr>
              <a:t>en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err="1">
                <a:cs typeface="Consolas" panose="020B0609020204030204" pitchFamily="49" charset="0"/>
              </a:rPr>
              <a:t>veiliger</a:t>
            </a:r>
            <a:r>
              <a:rPr lang="en-US" sz="2400" dirty="0"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cs typeface="Consolas" panose="020B0609020204030204" pitchFamily="49" charset="0"/>
              </a:rPr>
              <a:t>enkel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>
                <a:cs typeface="Consolas" panose="020B0609020204030204" pitchFamily="49" charset="0"/>
              </a:rPr>
              <a:t>gereserveerd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err="1">
                <a:cs typeface="Consolas" panose="020B0609020204030204" pitchFamily="49" charset="0"/>
              </a:rPr>
              <a:t>geheugen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wordt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cs typeface="Consolas" panose="020B0609020204030204" pitchFamily="49" charset="0"/>
              </a:rPr>
              <a:t>gebruikt</a:t>
            </a:r>
            <a:r>
              <a:rPr lang="en-US" sz="2400" dirty="0" smtClean="0">
                <a:cs typeface="Consolas" panose="020B0609020204030204" pitchFamily="49" charset="0"/>
              </a:rPr>
              <a:t>!! </a:t>
            </a: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1800"/>
              </a:spcBef>
              <a:buNone/>
            </a:pP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>
            <a:off x="988565" y="3717032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H="1">
            <a:off x="920552" y="3717032"/>
            <a:ext cx="1656184" cy="43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084573" y="3630215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Programma crasht!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  <p:sp>
        <p:nvSpPr>
          <p:cNvPr id="9" name="Rechteraccolade 8"/>
          <p:cNvSpPr/>
          <p:nvPr/>
        </p:nvSpPr>
        <p:spPr>
          <a:xfrm flipH="1">
            <a:off x="691384" y="4817392"/>
            <a:ext cx="229168" cy="100811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Gekromde pijl-rechts 10"/>
          <p:cNvSpPr/>
          <p:nvPr/>
        </p:nvSpPr>
        <p:spPr>
          <a:xfrm>
            <a:off x="229904" y="5249440"/>
            <a:ext cx="576064" cy="115212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80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6632"/>
            <a:ext cx="9217024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smtClean="0">
                <a:cs typeface="Consolas" panose="020B0609020204030204" pitchFamily="49" charset="0"/>
              </a:rPr>
              <a:t>Ingebouwde stringfuncties (</a:t>
            </a:r>
            <a:r>
              <a:rPr lang="nl-BE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4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nl-BE" sz="2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2400" u="sng" dirty="0" smtClean="0">
                <a:cs typeface="Consolas" panose="020B0609020204030204" pitchFamily="49" charset="0"/>
              </a:rPr>
              <a:t>)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 marL="411480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400" b="1" dirty="0" smtClean="0">
                <a:latin typeface="Courier New" pitchFamily="49" charset="0"/>
              </a:rPr>
              <a:t> 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*s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//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zonder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nullchar</a:t>
            </a: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163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smtClean="0">
                <a:solidFill>
                  <a:schemeClr val="accent4"/>
                </a:solidFill>
              </a:rPr>
              <a:t>    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400" b="1" dirty="0">
                <a:solidFill>
                  <a:schemeClr val="accent4"/>
                </a:solidFill>
              </a:rPr>
              <a:t>	</a:t>
            </a:r>
            <a:endParaRPr lang="en-US" sz="2400" b="1" dirty="0"/>
          </a:p>
          <a:p>
            <a:pPr marL="411480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s2);</a:t>
            </a:r>
          </a:p>
          <a:p>
            <a:pPr marL="411480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11480" lvl="1" indent="0">
              <a:lnSpc>
                <a:spcPts val="3500"/>
              </a:lnSpc>
              <a:spcBef>
                <a:spcPct val="0"/>
              </a:spcBef>
              <a:buClr>
                <a:schemeClr val="accent4"/>
              </a:buClr>
              <a:buNone/>
            </a:pP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500"/>
              </a:lnSpc>
              <a:spcBef>
                <a:spcPct val="0"/>
              </a:spcBef>
              <a:buClr>
                <a:schemeClr val="accent4"/>
              </a:buClr>
              <a:buNone/>
            </a:pPr>
            <a:endParaRPr lang="fr-FR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500"/>
              </a:lnSpc>
              <a:spcBef>
                <a:spcPct val="0"/>
              </a:spcBef>
              <a:buClr>
                <a:schemeClr val="accent4"/>
              </a:buClr>
              <a:buNone/>
            </a:pP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nl-BE" sz="2400" dirty="0" smtClean="0">
                <a:solidFill>
                  <a:prstClr val="black"/>
                </a:solidFill>
                <a:cs typeface="Courier New" pitchFamily="49" charset="0"/>
              </a:rPr>
              <a:t>	Als alternatief kunnen eventueel de volgende functies 	gebruikt worden:</a:t>
            </a:r>
          </a:p>
          <a:p>
            <a:pPr marL="0" lvl="0" indent="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None/>
            </a:pP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nl-BE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nl-BE" sz="22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char</a:t>
            </a:r>
            <a:r>
              <a:rPr lang="nl-BE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nl-BE" sz="22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strncpy</a:t>
            </a:r>
            <a:r>
              <a:rPr lang="nl-BE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nl-BE" sz="22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char</a:t>
            </a:r>
            <a:r>
              <a:rPr lang="nl-BE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nl-BE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dest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nl-BE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nl-BE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char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nl-BE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src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nl-BE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nl-BE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n</a:t>
            </a:r>
            <a:r>
              <a:rPr lang="nl-BE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0" lvl="0" indent="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None/>
            </a:pPr>
            <a:r>
              <a:rPr lang="fr-FR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char* </a:t>
            </a:r>
            <a:r>
              <a:rPr lang="fr-FR" sz="22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strncat</a:t>
            </a:r>
            <a:r>
              <a:rPr lang="fr-FR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(char </a:t>
            </a:r>
            <a:r>
              <a:rPr lang="fr-FR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fr-FR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dest</a:t>
            </a:r>
            <a:r>
              <a:rPr lang="fr-FR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fr-FR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fr-FR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char *</a:t>
            </a:r>
            <a:r>
              <a:rPr lang="fr-FR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src</a:t>
            </a:r>
            <a:r>
              <a:rPr lang="fr-FR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fr-FR" sz="2200" b="1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fr-FR" sz="22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n</a:t>
            </a:r>
            <a:r>
              <a:rPr lang="fr-FR" sz="2200" b="1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nl-BE" sz="2200" b="1" dirty="0" smtClean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16886" y="3284983"/>
            <a:ext cx="7412094" cy="990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LET OP: </a:t>
            </a:r>
            <a:r>
              <a:rPr lang="en-US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en </a:t>
            </a:r>
            <a:r>
              <a:rPr lang="en-US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alloceren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GEEN </a:t>
            </a:r>
            <a:r>
              <a:rPr lang="en-US" sz="2400" b="1" i="0" dirty="0" err="1" smtClean="0">
                <a:solidFill>
                  <a:schemeClr val="tx1"/>
                </a:solidFill>
                <a:latin typeface="+mn-lt"/>
              </a:rPr>
              <a:t>geheugen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!!!</a:t>
            </a:r>
            <a:endParaRPr lang="en-US" sz="2400" b="1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+mn-lt"/>
              </a:rPr>
              <a:t>De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gebruiker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moet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zorgen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voldoende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+mn-lt"/>
              </a:rPr>
              <a:t>ruimte</a:t>
            </a:r>
            <a:r>
              <a:rPr lang="en-US" sz="2400" b="1" i="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  <p:sp>
        <p:nvSpPr>
          <p:cNvPr id="3" name="Gekromde pijl-rechts 2"/>
          <p:cNvSpPr/>
          <p:nvPr/>
        </p:nvSpPr>
        <p:spPr>
          <a:xfrm>
            <a:off x="632520" y="3779991"/>
            <a:ext cx="576064" cy="108012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9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6632"/>
            <a:ext cx="914501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#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include &lt;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stdio.h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#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include &lt;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string.h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main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char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[40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]; char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dest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[12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memset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dest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'\0',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dest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strcpy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"This is tutorialspoint.com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strncpy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dest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10);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printf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("Final copied string : %s\n",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dest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return(0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None/>
            </a:pPr>
            <a:endParaRPr lang="nl-BE" sz="2400" u="sng" dirty="0" smtClean="0">
              <a:solidFill>
                <a:prstClr val="black"/>
              </a:solidFill>
              <a:cs typeface="Courier New" pitchFamily="49" charset="0"/>
            </a:endParaRPr>
          </a:p>
          <a:p>
            <a:pPr lvl="0" indent="-342900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nl-BE" sz="2400" u="sng" dirty="0" smtClean="0">
                <a:solidFill>
                  <a:prstClr val="black"/>
                </a:solidFill>
                <a:cs typeface="Courier New" pitchFamily="49" charset="0"/>
              </a:rPr>
              <a:t>voorbeeld</a:t>
            </a:r>
            <a:r>
              <a:rPr lang="nl-BE" sz="2400" dirty="0">
                <a:solidFill>
                  <a:prstClr val="black"/>
                </a:solidFill>
                <a:cs typeface="Courier New" pitchFamily="49" charset="0"/>
              </a:rPr>
              <a:t>:</a:t>
            </a:r>
            <a:r>
              <a:rPr lang="nl-BE" sz="2400" b="1" dirty="0">
                <a:solidFill>
                  <a:srgbClr val="465E9C"/>
                </a:solidFill>
                <a:cs typeface="Courier New" pitchFamily="49" charset="0"/>
              </a:rPr>
              <a:t> </a:t>
            </a:r>
            <a:r>
              <a:rPr lang="nl-BE" sz="2400" b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strings.c</a:t>
            </a:r>
            <a:r>
              <a:rPr lang="nl-BE" sz="24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endParaRPr lang="nl-BE" sz="2400" dirty="0" smtClean="0">
              <a:solidFill>
                <a:schemeClr val="accent1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36</a:t>
            </a:fld>
            <a:endParaRPr lang="nl-NL" sz="1600" dirty="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25397"/>
              </p:ext>
            </p:extLst>
          </p:nvPr>
        </p:nvGraphicFramePr>
        <p:xfrm>
          <a:off x="4304928" y="4941168"/>
          <a:ext cx="531822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224">
                  <a:extLst>
                    <a:ext uri="{9D8B030D-6E8A-4147-A177-3AD203B41FA5}">
                      <a16:colId xmlns:a16="http://schemas.microsoft.com/office/drawing/2014/main" val="401981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Final copied string : This is 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tu</a:t>
                      </a:r>
                      <a:endParaRPr lang="nl-BE" sz="22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96176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3080792" y="490622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</a:rPr>
              <a:t>uitvoer: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630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6632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smtClean="0">
                <a:cs typeface="Consolas" panose="020B0609020204030204" pitchFamily="49" charset="0"/>
              </a:rPr>
              <a:t>Oefeningen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 marL="868363" lvl="1" indent="-457200">
              <a:lnSpc>
                <a:spcPts val="3800"/>
              </a:lnSpc>
              <a:spcBef>
                <a:spcPts val="1200"/>
              </a:spcBef>
              <a:buClr>
                <a:schemeClr val="accent4"/>
              </a:buClr>
              <a:buFont typeface="+mj-lt"/>
              <a:buAutoNum type="arabicPeriod"/>
            </a:pPr>
            <a:r>
              <a:rPr lang="en-US" sz="2400" dirty="0" err="1" smtClean="0"/>
              <a:t>Schrijf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lengte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r>
              <a:rPr lang="en-US" sz="2400" dirty="0" smtClean="0">
                <a:solidFill>
                  <a:schemeClr val="accent4"/>
                </a:solidFill>
              </a:rPr>
              <a:t>   </a:t>
            </a:r>
            <a:r>
              <a:rPr lang="en-US" sz="2400" dirty="0" smtClean="0"/>
              <a:t>die de </a:t>
            </a:r>
            <a:r>
              <a:rPr lang="en-US" sz="2400" dirty="0" err="1" smtClean="0"/>
              <a:t>lengte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gegeven</a:t>
            </a:r>
            <a:r>
              <a:rPr lang="en-US" sz="2400" dirty="0" smtClean="0"/>
              <a:t> C-string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bepaalt</a:t>
            </a:r>
            <a:r>
              <a:rPr lang="en-US" sz="2400" dirty="0" smtClean="0"/>
              <a:t> (</a:t>
            </a:r>
            <a:r>
              <a:rPr lang="en-US" sz="2400" dirty="0" err="1" smtClean="0"/>
              <a:t>gebruik</a:t>
            </a:r>
            <a:r>
              <a:rPr lang="en-US" sz="2400" dirty="0" smtClean="0"/>
              <a:t> </a:t>
            </a:r>
            <a:r>
              <a:rPr lang="en-US" sz="2400" dirty="0" err="1" smtClean="0"/>
              <a:t>strlen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!)</a:t>
            </a:r>
          </a:p>
          <a:p>
            <a:pPr marL="411163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lengte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*s) {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while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(*s++)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868363" lvl="1" indent="-457200">
              <a:lnSpc>
                <a:spcPts val="3800"/>
              </a:lnSpc>
              <a:spcBef>
                <a:spcPts val="1800"/>
              </a:spcBef>
              <a:buClr>
                <a:schemeClr val="accent4"/>
              </a:buClr>
              <a:buFont typeface="+mj-lt"/>
              <a:buAutoNum type="arabicPeriod" startAt="2"/>
            </a:pPr>
            <a:r>
              <a:rPr lang="en-US" sz="2400" dirty="0" err="1" smtClean="0"/>
              <a:t>Schrijf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procedure  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kopieer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d,s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/>
              <a:t>die het </a:t>
            </a:r>
            <a:r>
              <a:rPr lang="en-US" sz="2400" dirty="0" err="1" smtClean="0"/>
              <a:t>gedrag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 smtClean="0"/>
              <a:t> </a:t>
            </a:r>
            <a:r>
              <a:rPr lang="en-US" sz="2400" dirty="0" err="1" smtClean="0"/>
              <a:t>nabootst</a:t>
            </a:r>
            <a:r>
              <a:rPr lang="en-US" sz="2400" dirty="0" smtClean="0"/>
              <a:t> (en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kopieert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dirty="0" smtClean="0"/>
              <a:t>). </a:t>
            </a:r>
            <a:r>
              <a:rPr lang="en-US" sz="2400" dirty="0" err="1" smtClean="0"/>
              <a:t>Gebruik</a:t>
            </a:r>
            <a:r>
              <a:rPr lang="en-US" sz="2400" dirty="0" smtClean="0"/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!</a:t>
            </a:r>
            <a:endParaRPr lang="en-US" sz="2400" b="1" dirty="0"/>
          </a:p>
          <a:p>
            <a:pPr marL="411480" lvl="1" indent="0">
              <a:lnSpc>
                <a:spcPts val="3500"/>
              </a:lnSpc>
              <a:spcBef>
                <a:spcPct val="0"/>
              </a:spcBef>
              <a:buClr>
                <a:schemeClr val="accent4"/>
              </a:buClr>
              <a:buNone/>
            </a:pP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endParaRPr lang="en-US" sz="2800" b="1" dirty="0"/>
          </a:p>
          <a:p>
            <a:pPr indent="-342900">
              <a:lnSpc>
                <a:spcPts val="3500"/>
              </a:lnSpc>
              <a:spcBef>
                <a:spcPts val="1200"/>
              </a:spcBef>
            </a:pPr>
            <a:endParaRPr lang="nl-BE" sz="2600" dirty="0" smtClean="0"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6347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6903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9145016" cy="5472608"/>
          </a:xfrm>
        </p:spPr>
        <p:txBody>
          <a:bodyPr>
            <a:noAutofit/>
          </a:bodyPr>
          <a:lstStyle/>
          <a:p>
            <a:pPr marL="868363" lvl="1" indent="-457200">
              <a:lnSpc>
                <a:spcPts val="3800"/>
              </a:lnSpc>
              <a:spcBef>
                <a:spcPts val="1200"/>
              </a:spcBef>
              <a:buClr>
                <a:schemeClr val="accent4"/>
              </a:buClr>
              <a:buFont typeface="+mj-lt"/>
              <a:buAutoNum type="arabicPeriod" startAt="3"/>
            </a:pPr>
            <a:r>
              <a:rPr lang="nl-BE" sz="2400" dirty="0"/>
              <a:t>Schrijf </a:t>
            </a:r>
            <a:r>
              <a:rPr lang="nl-BE" sz="2400" dirty="0" smtClean="0"/>
              <a:t>een functie 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int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my_atoi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(s) </a:t>
            </a:r>
            <a:r>
              <a:rPr lang="nl-BE" sz="2400" dirty="0" smtClean="0"/>
              <a:t>die </a:t>
            </a:r>
            <a:r>
              <a:rPr lang="nl-BE" sz="2400" dirty="0"/>
              <a:t>de </a:t>
            </a:r>
            <a:r>
              <a:rPr lang="nl-BE" sz="2400" dirty="0" smtClean="0"/>
              <a:t>gegeven string </a:t>
            </a:r>
            <a:r>
              <a:rPr lang="nl-BE" sz="2400" dirty="0" smtClean="0">
                <a:latin typeface="Consolas" panose="020B0609020204030204" pitchFamily="49" charset="0"/>
              </a:rPr>
              <a:t>s</a:t>
            </a:r>
            <a:r>
              <a:rPr lang="nl-BE" sz="2400" dirty="0" smtClean="0"/>
              <a:t> omzet </a:t>
            </a:r>
            <a:r>
              <a:rPr lang="nl-BE" sz="2400" dirty="0"/>
              <a:t>naar een geheel getal.  Gebruik </a:t>
            </a:r>
            <a:r>
              <a:rPr lang="nl-BE" sz="2400" dirty="0" smtClean="0"/>
              <a:t>de methode van Horner. </a:t>
            </a:r>
            <a:endParaRPr lang="nl-BE" sz="2400" dirty="0"/>
          </a:p>
          <a:p>
            <a:pPr marL="868363" lvl="1" indent="-457200">
              <a:lnSpc>
                <a:spcPts val="3800"/>
              </a:lnSpc>
              <a:spcBef>
                <a:spcPts val="1200"/>
              </a:spcBef>
              <a:buClr>
                <a:schemeClr val="accent4"/>
              </a:buClr>
              <a:buFont typeface="+mj-lt"/>
              <a:buAutoNum type="arabicPeriod" startAt="3"/>
            </a:pPr>
            <a:r>
              <a:rPr lang="nl-BE" sz="2400" dirty="0" smtClean="0"/>
              <a:t>Schrijf </a:t>
            </a:r>
            <a:r>
              <a:rPr lang="nl-BE" sz="2400" dirty="0"/>
              <a:t>een functie  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eerste_hoofdletter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(s)</a:t>
            </a:r>
            <a:r>
              <a:rPr lang="nl-BE" sz="2400" dirty="0"/>
              <a:t> die een pointer teruggeeft naar de 1</a:t>
            </a:r>
            <a:r>
              <a:rPr lang="nl-BE" sz="2400" baseline="30000" dirty="0"/>
              <a:t>e</a:t>
            </a:r>
            <a:r>
              <a:rPr lang="nl-BE" sz="2400" dirty="0"/>
              <a:t> hoofdletter in de gegeven string s of de </a:t>
            </a:r>
            <a:r>
              <a:rPr lang="nl-BE" sz="2400" dirty="0" err="1"/>
              <a:t>nullpointer</a:t>
            </a:r>
            <a:r>
              <a:rPr lang="nl-BE" sz="2400" dirty="0"/>
              <a:t> indien s geen hoofdletter bevat.</a:t>
            </a:r>
          </a:p>
          <a:p>
            <a:pPr marL="868363" lvl="1" indent="-457200">
              <a:lnSpc>
                <a:spcPts val="3800"/>
              </a:lnSpc>
              <a:spcBef>
                <a:spcPts val="1800"/>
              </a:spcBef>
              <a:buClr>
                <a:schemeClr val="accent4"/>
              </a:buClr>
              <a:buFont typeface="+mj-lt"/>
              <a:buAutoNum type="arabicPeriod" startAt="3"/>
            </a:pPr>
            <a:r>
              <a:rPr lang="en-US" sz="2400" dirty="0" err="1" smtClean="0"/>
              <a:t>Schrijf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procedure 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zetom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 </a:t>
            </a:r>
            <a:r>
              <a:rPr lang="en-US" sz="2400" dirty="0" smtClean="0"/>
              <a:t>die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hoofdletters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de </a:t>
            </a:r>
            <a:r>
              <a:rPr lang="en-US" sz="2400" dirty="0" err="1" smtClean="0"/>
              <a:t>gegeven</a:t>
            </a:r>
            <a:r>
              <a:rPr lang="en-US" sz="2400" dirty="0" smtClean="0"/>
              <a:t> string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omzet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</a:t>
            </a:r>
            <a:r>
              <a:rPr lang="en-US" sz="2400" dirty="0" err="1" smtClean="0"/>
              <a:t>kleine</a:t>
            </a:r>
            <a:r>
              <a:rPr lang="en-US" sz="2400" dirty="0" smtClean="0"/>
              <a:t> letters. </a:t>
            </a:r>
          </a:p>
          <a:p>
            <a:pPr marL="868363" lvl="1" indent="-457200">
              <a:lnSpc>
                <a:spcPts val="3800"/>
              </a:lnSpc>
              <a:spcBef>
                <a:spcPts val="1800"/>
              </a:spcBef>
              <a:buClr>
                <a:schemeClr val="accent4"/>
              </a:buClr>
              <a:buFont typeface="+mj-lt"/>
              <a:buAutoNum type="arabicPeriod" startAt="3"/>
            </a:pPr>
            <a:r>
              <a:rPr lang="en-US" sz="2400" dirty="0" err="1"/>
              <a:t>Schrijf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procedure 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verwijder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/>
              <a:t>die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-letters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gegeven</a:t>
            </a:r>
            <a:r>
              <a:rPr lang="en-US" sz="2400" dirty="0"/>
              <a:t> string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 </a:t>
            </a:r>
            <a:r>
              <a:rPr lang="en-US" sz="2400" dirty="0" err="1" smtClean="0"/>
              <a:t>verwijdert</a:t>
            </a:r>
            <a:r>
              <a:rPr lang="en-US" sz="2400" dirty="0" smtClean="0"/>
              <a:t>. </a:t>
            </a:r>
            <a:r>
              <a:rPr lang="en-US" sz="2400" dirty="0"/>
              <a:t>	       </a:t>
            </a:r>
            <a:r>
              <a:rPr lang="en-US" sz="2400" dirty="0" smtClean="0"/>
              <a:t>	       </a:t>
            </a:r>
          </a:p>
          <a:p>
            <a:pPr marL="411163" lvl="1" indent="0">
              <a:lnSpc>
                <a:spcPts val="3800"/>
              </a:lnSpc>
              <a:spcBef>
                <a:spcPts val="2400"/>
              </a:spcBef>
              <a:buClr>
                <a:schemeClr val="accent4"/>
              </a:buClr>
              <a:buNone/>
            </a:pPr>
            <a:r>
              <a:rPr lang="en-US" sz="2400" dirty="0" smtClean="0"/>
              <a:t>Tip: &lt;</a:t>
            </a:r>
            <a:r>
              <a:rPr lang="en-US" sz="2400" dirty="0" err="1" smtClean="0"/>
              <a:t>ctype.h</a:t>
            </a:r>
            <a:r>
              <a:rPr lang="en-US" sz="2400" dirty="0" smtClean="0"/>
              <a:t>&gt; </a:t>
            </a:r>
            <a:r>
              <a:rPr lang="en-US" sz="2400" dirty="0" err="1" smtClean="0"/>
              <a:t>bevat</a:t>
            </a:r>
            <a:r>
              <a:rPr lang="en-US" sz="2400" dirty="0" smtClean="0"/>
              <a:t> </a:t>
            </a:r>
            <a:r>
              <a:rPr lang="en-US" sz="2400" dirty="0" err="1" smtClean="0"/>
              <a:t>o.a</a:t>
            </a:r>
            <a:r>
              <a:rPr lang="en-US" sz="2400" dirty="0" smtClean="0"/>
              <a:t>. de </a:t>
            </a:r>
            <a:r>
              <a:rPr lang="en-US" sz="2400" dirty="0" err="1" smtClean="0"/>
              <a:t>methodes</a:t>
            </a:r>
            <a:r>
              <a:rPr lang="en-US" sz="2400" dirty="0"/>
              <a:t>: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c)</a:t>
            </a:r>
            <a:endParaRPr lang="nl-BE" sz="2600" dirty="0" smtClean="0"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4395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88640"/>
            <a:ext cx="8784976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u="sng" dirty="0" err="1">
                <a:cs typeface="Consolas" panose="020B0609020204030204" pitchFamily="49" charset="0"/>
              </a:rPr>
              <a:t>a</a:t>
            </a:r>
            <a:r>
              <a:rPr lang="nl-BE" sz="2400" u="sng" dirty="0" err="1" smtClean="0">
                <a:cs typeface="Consolas" panose="020B0609020204030204" pitchFamily="49" charset="0"/>
              </a:rPr>
              <a:t>rgc</a:t>
            </a:r>
            <a:r>
              <a:rPr lang="nl-BE" sz="2400" u="sng" dirty="0" smtClean="0">
                <a:cs typeface="Consolas" panose="020B0609020204030204" pitchFamily="49" charset="0"/>
              </a:rPr>
              <a:t> en </a:t>
            </a:r>
            <a:r>
              <a:rPr lang="nl-BE" sz="2400" u="sng" dirty="0" err="1" smtClean="0">
                <a:cs typeface="Consolas" panose="020B0609020204030204" pitchFamily="49" charset="0"/>
              </a:rPr>
              <a:t>argv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 marL="411163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argc_argv.c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163" lvl="1" indent="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163" lvl="1" indent="0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11163" lvl="1" indent="0">
              <a:lnSpc>
                <a:spcPts val="3500"/>
              </a:lnSpc>
              <a:spcBef>
                <a:spcPts val="240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== 1)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extra strings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meegegeven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("Hallo %s\n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411163" lvl="1" indent="0">
              <a:lnSpc>
                <a:spcPts val="35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163" lvl="1" indent="0">
              <a:lnSpc>
                <a:spcPts val="30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411163" lvl="1" indent="0">
              <a:lnSpc>
                <a:spcPts val="30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endParaRPr lang="en-US" sz="2800" b="1" dirty="0"/>
          </a:p>
          <a:p>
            <a:pPr indent="-342900">
              <a:lnSpc>
                <a:spcPts val="3500"/>
              </a:lnSpc>
              <a:spcBef>
                <a:spcPts val="1200"/>
              </a:spcBef>
            </a:pPr>
            <a:endParaRPr lang="nl-BE" sz="2600" dirty="0" smtClean="0">
              <a:cs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4592960" y="423437"/>
            <a:ext cx="4320480" cy="1224136"/>
          </a:xfrm>
          <a:prstGeom prst="borderCallout1">
            <a:avLst>
              <a:gd name="adj1" fmla="val 97183"/>
              <a:gd name="adj2" fmla="val 485"/>
              <a:gd name="adj3" fmla="val 136777"/>
              <a:gd name="adj4" fmla="val -31131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</a:rPr>
              <a:t>a</a:t>
            </a:r>
            <a:r>
              <a:rPr lang="nl-BE" sz="2400" dirty="0" smtClean="0">
                <a:solidFill>
                  <a:schemeClr val="tx1"/>
                </a:solidFill>
              </a:rPr>
              <a:t>antal strings op de </a:t>
            </a:r>
            <a:r>
              <a:rPr lang="nl-BE" sz="2400" dirty="0" err="1" smtClean="0">
                <a:solidFill>
                  <a:schemeClr val="tx1"/>
                </a:solidFill>
              </a:rPr>
              <a:t>command</a:t>
            </a:r>
            <a:r>
              <a:rPr lang="nl-BE" sz="2400" dirty="0" smtClean="0">
                <a:solidFill>
                  <a:schemeClr val="tx1"/>
                </a:solidFill>
              </a:rPr>
              <a:t> line (inclusief programmanaam)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5" name="Lijntoelichting 1 4"/>
          <p:cNvSpPr/>
          <p:nvPr/>
        </p:nvSpPr>
        <p:spPr>
          <a:xfrm>
            <a:off x="4448944" y="2492896"/>
            <a:ext cx="4866054" cy="1065272"/>
          </a:xfrm>
          <a:prstGeom prst="borderCallout1">
            <a:avLst>
              <a:gd name="adj1" fmla="val -1391"/>
              <a:gd name="adj2" fmla="val 19682"/>
              <a:gd name="adj3" fmla="val -10591"/>
              <a:gd name="adj4" fmla="val 15278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</a:rPr>
              <a:t>a</a:t>
            </a:r>
            <a:r>
              <a:rPr lang="nl-BE" sz="2400" dirty="0" smtClean="0">
                <a:solidFill>
                  <a:schemeClr val="tx1"/>
                </a:solidFill>
              </a:rPr>
              <a:t>rray met strings op de </a:t>
            </a:r>
            <a:r>
              <a:rPr lang="nl-BE" sz="2400" dirty="0" err="1" smtClean="0">
                <a:solidFill>
                  <a:schemeClr val="tx1"/>
                </a:solidFill>
              </a:rPr>
              <a:t>command</a:t>
            </a:r>
            <a:r>
              <a:rPr lang="nl-BE" sz="2400" dirty="0" smtClean="0">
                <a:solidFill>
                  <a:schemeClr val="tx1"/>
                </a:solidFill>
              </a:rPr>
              <a:t> line (inclusief programmanaam)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4445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268184"/>
            <a:ext cx="878497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g=5, n=3, *p=&amp;g, *q=&amp;n;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ts val="3500"/>
              </a:lnSpc>
              <a:spcBef>
                <a:spcPts val="240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*q = *p;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q = p;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*q = p;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q = *p; </a:t>
            </a:r>
          </a:p>
          <a:p>
            <a:pPr lvl="0" indent="-342900">
              <a:lnSpc>
                <a:spcPts val="3500"/>
              </a:lnSpc>
              <a:spcBef>
                <a:spcPts val="3000"/>
              </a:spcBef>
              <a:buClr>
                <a:schemeClr val="accent2"/>
              </a:buClr>
            </a:pPr>
            <a:r>
              <a:rPr lang="nl-BE" sz="2600" b="1" dirty="0" err="1" smtClean="0">
                <a:solidFill>
                  <a:schemeClr val="tx2"/>
                </a:solidFill>
                <a:cs typeface="Courier New" pitchFamily="49" charset="0"/>
              </a:rPr>
              <a:t>Nullpointer</a:t>
            </a:r>
            <a:r>
              <a:rPr lang="nl-BE" sz="2600" b="1" dirty="0" smtClean="0">
                <a:solidFill>
                  <a:schemeClr val="tx2"/>
                </a:solidFill>
                <a:cs typeface="Courier New" pitchFamily="49" charset="0"/>
              </a:rPr>
              <a:t>:</a:t>
            </a:r>
            <a:r>
              <a:rPr lang="nl-BE" sz="2600" b="1" dirty="0" smtClean="0">
                <a:solidFill>
                  <a:srgbClr val="465E9C"/>
                </a:solidFill>
                <a:cs typeface="Courier New" pitchFamily="49" charset="0"/>
              </a:rPr>
              <a:t> </a:t>
            </a:r>
            <a:endParaRPr lang="nl-BE" sz="2600" dirty="0">
              <a:solidFill>
                <a:prstClr val="black"/>
              </a:solidFill>
              <a:cs typeface="Courier New" pitchFamily="49" charset="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 *p;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0; 	 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of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p = NULL;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(p) { … }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673630" y="946831"/>
            <a:ext cx="643136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6236259" y="915009"/>
            <a:ext cx="3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750574" y="946831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 smtClean="0"/>
              <a:t>5</a:t>
            </a:r>
            <a:endParaRPr lang="nl-BE" sz="2200" dirty="0"/>
          </a:p>
        </p:txBody>
      </p:sp>
      <p:sp>
        <p:nvSpPr>
          <p:cNvPr id="9" name="Rechthoek 8"/>
          <p:cNvSpPr/>
          <p:nvPr/>
        </p:nvSpPr>
        <p:spPr>
          <a:xfrm>
            <a:off x="6731607" y="1796543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087679" y="1746525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 flipV="1">
            <a:off x="6932097" y="1462176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jntoelichting 1 7"/>
          <p:cNvSpPr/>
          <p:nvPr/>
        </p:nvSpPr>
        <p:spPr>
          <a:xfrm>
            <a:off x="1330873" y="1052736"/>
            <a:ext cx="4379201" cy="770501"/>
          </a:xfrm>
          <a:prstGeom prst="borderCallout1">
            <a:avLst>
              <a:gd name="adj1" fmla="val -534"/>
              <a:gd name="adj2" fmla="val 50626"/>
              <a:gd name="adj3" fmla="val -28428"/>
              <a:gd name="adj4" fmla="val 404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Beter: pointers gescheiden houden van basistypes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725703" y="3403750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</a:t>
            </a:r>
            <a:r>
              <a:rPr lang="nl-BE" sz="2400" dirty="0" err="1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warning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4" name="Rechteraccolade 13"/>
          <p:cNvSpPr/>
          <p:nvPr/>
        </p:nvSpPr>
        <p:spPr>
          <a:xfrm>
            <a:off x="2432720" y="3274544"/>
            <a:ext cx="144016" cy="720080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7987841" y="924533"/>
            <a:ext cx="643136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7632350" y="937831"/>
            <a:ext cx="3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8064785" y="924533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 smtClean="0"/>
              <a:t>3</a:t>
            </a:r>
            <a:endParaRPr lang="nl-BE" sz="2200" dirty="0"/>
          </a:p>
        </p:txBody>
      </p:sp>
      <p:sp>
        <p:nvSpPr>
          <p:cNvPr id="26" name="Rechthoek 25"/>
          <p:cNvSpPr/>
          <p:nvPr/>
        </p:nvSpPr>
        <p:spPr>
          <a:xfrm>
            <a:off x="8045818" y="1774245"/>
            <a:ext cx="400980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/>
          <p:cNvSpPr txBox="1"/>
          <p:nvPr/>
        </p:nvSpPr>
        <p:spPr>
          <a:xfrm>
            <a:off x="7430224" y="1747223"/>
            <a:ext cx="5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8246308" y="1439878"/>
            <a:ext cx="0" cy="55420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1136576" y="3192096"/>
            <a:ext cx="648072" cy="8849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H="1">
            <a:off x="1136576" y="3192096"/>
            <a:ext cx="792088" cy="8849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6596686" y="4932906"/>
            <a:ext cx="643136" cy="432048"/>
          </a:xfrm>
          <a:prstGeom prst="rect">
            <a:avLst/>
          </a:prstGeom>
          <a:solidFill>
            <a:schemeClr val="accent4">
              <a:lumMod val="40000"/>
              <a:lumOff val="60000"/>
              <a:alpha val="29000"/>
            </a:schemeClr>
          </a:solidFill>
          <a:ln>
            <a:solidFill>
              <a:schemeClr val="accent4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6241195" y="4946204"/>
            <a:ext cx="3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6673630" y="4932906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/>
              <a:t>0</a:t>
            </a:r>
          </a:p>
        </p:txBody>
      </p:sp>
      <p:sp>
        <p:nvSpPr>
          <p:cNvPr id="2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53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0324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0" grpId="0"/>
      <p:bldP spid="8" grpId="0" animBg="1"/>
      <p:bldP spid="13" grpId="0"/>
      <p:bldP spid="14" grpId="0" animBg="1"/>
      <p:bldP spid="22" grpId="0" animBg="1"/>
      <p:bldP spid="23" grpId="0"/>
      <p:bldP spid="24" grpId="0"/>
      <p:bldP spid="26" grpId="0" animBg="1"/>
      <p:bldP spid="29" grpId="0"/>
      <p:bldP spid="38" grpId="0" animBg="1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404664"/>
            <a:ext cx="8784977" cy="5544616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Uitvoer programma: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 smtClean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 smtClean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SzPct val="100000"/>
              <a:buNone/>
            </a:pPr>
            <a:r>
              <a:rPr lang="nl-BE" sz="2400" dirty="0" err="1" smtClean="0">
                <a:solidFill>
                  <a:srgbClr val="000000"/>
                </a:solidFill>
                <a:cs typeface="Courier New" pitchFamily="49" charset="0"/>
              </a:rPr>
              <a:t>Command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 line </a:t>
            </a:r>
            <a:r>
              <a:rPr lang="nl-BE" sz="2400" dirty="0" err="1" smtClean="0">
                <a:solidFill>
                  <a:srgbClr val="000000"/>
                </a:solidFill>
                <a:cs typeface="Courier New" pitchFamily="49" charset="0"/>
              </a:rPr>
              <a:t>arguments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 ingeven in </a:t>
            </a:r>
            <a:r>
              <a:rPr lang="nl-BE" sz="2400" dirty="0" err="1" smtClean="0">
                <a:solidFill>
                  <a:srgbClr val="000000"/>
                </a:solidFill>
                <a:cs typeface="Courier New" pitchFamily="49" charset="0"/>
              </a:rPr>
              <a:t>DevC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++:</a:t>
            </a:r>
          </a:p>
          <a:p>
            <a:pPr marL="0" indent="0">
              <a:lnSpc>
                <a:spcPts val="3800"/>
              </a:lnSpc>
              <a:spcBef>
                <a:spcPts val="1200"/>
              </a:spcBef>
              <a:buSzPct val="100000"/>
              <a:buNone/>
            </a:pPr>
            <a:r>
              <a:rPr lang="nl-BE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nl-BE" sz="2400" dirty="0" err="1" smtClean="0">
                <a:solidFill>
                  <a:srgbClr val="000000"/>
                </a:solidFill>
                <a:cs typeface="Courier New" pitchFamily="49" charset="0"/>
              </a:rPr>
              <a:t>Execute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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Parameters…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 extra strings invullen bij 	“Parameters </a:t>
            </a:r>
            <a:r>
              <a:rPr lang="nl-BE" sz="2400" dirty="0" err="1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to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 pass…”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nl-BE" sz="2400" dirty="0">
                <a:solidFill>
                  <a:srgbClr val="000000"/>
                </a:solidFill>
                <a:cs typeface="Courier New" pitchFamily="49" charset="0"/>
                <a:sym typeface="Wingdings"/>
              </a:rPr>
              <a:t>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klikken op knop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OK </a:t>
            </a:r>
            <a:r>
              <a:rPr lang="nl-BE" sz="2400" dirty="0">
                <a:solidFill>
                  <a:srgbClr val="000000"/>
                </a:solidFill>
                <a:cs typeface="Courier New" pitchFamily="49" charset="0"/>
                <a:sym typeface="Wingdings"/>
              </a:rPr>
              <a:t> 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  <a:sym typeface="Wingdings"/>
              </a:rPr>
              <a:t>	</a:t>
            </a:r>
            <a:r>
              <a:rPr lang="nl-BE" sz="2400" dirty="0" smtClean="0">
                <a:solidFill>
                  <a:srgbClr val="000000"/>
                </a:solidFill>
                <a:cs typeface="Courier New" pitchFamily="49" charset="0"/>
              </a:rPr>
              <a:t>programma laten lopen</a:t>
            </a:r>
            <a:endParaRPr lang="nl-BE" sz="2000" dirty="0">
              <a:solidFill>
                <a:srgbClr val="000000"/>
              </a:solidFill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124744"/>
            <a:ext cx="6480720" cy="295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5622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268184"/>
            <a:ext cx="8784976" cy="5472608"/>
          </a:xfrm>
        </p:spPr>
        <p:txBody>
          <a:bodyPr>
            <a:noAutofit/>
          </a:bodyPr>
          <a:lstStyle/>
          <a:p>
            <a:pPr lvl="0" indent="-342900">
              <a:lnSpc>
                <a:spcPts val="3500"/>
              </a:lnSpc>
              <a:spcBef>
                <a:spcPts val="3000"/>
              </a:spcBef>
              <a:buClr>
                <a:schemeClr val="accent2"/>
              </a:buClr>
            </a:pPr>
            <a:r>
              <a:rPr lang="nl-BE" sz="2600" b="1" dirty="0" err="1" smtClean="0">
                <a:solidFill>
                  <a:schemeClr val="tx2"/>
                </a:solidFill>
                <a:cs typeface="Courier New" pitchFamily="49" charset="0"/>
              </a:rPr>
              <a:t>void</a:t>
            </a:r>
            <a:r>
              <a:rPr lang="nl-BE" sz="2600" b="1" dirty="0" smtClean="0">
                <a:solidFill>
                  <a:schemeClr val="tx2"/>
                </a:solidFill>
                <a:cs typeface="Courier New" pitchFamily="49" charset="0"/>
              </a:rPr>
              <a:t>-pointer: </a:t>
            </a:r>
            <a:endParaRPr lang="nl-BE" sz="2600" dirty="0">
              <a:solidFill>
                <a:schemeClr val="tx2"/>
              </a:solidFill>
              <a:cs typeface="Courier New" pitchFamily="49" charset="0"/>
            </a:endParaRP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n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int *pi = &amp;n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double *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&amp;n;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pi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*v;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 = &amp;n;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 =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("*v=%f\n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*v);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v=%f\n",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*(double *)v);</a:t>
            </a:r>
          </a:p>
          <a:p>
            <a:pPr marL="0" indent="0">
              <a:lnSpc>
                <a:spcPts val="3200"/>
              </a:lnSpc>
              <a:buClr>
                <a:schemeClr val="accent2"/>
              </a:buClr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= v = pi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600" b="1" dirty="0" smtClean="0">
              <a:solidFill>
                <a:srgbClr val="465E9C"/>
              </a:solidFill>
              <a:cs typeface="Courier New" pitchFamily="49" charset="0"/>
            </a:endParaRPr>
          </a:p>
          <a:p>
            <a:pPr lvl="0" indent="-342900">
              <a:lnSpc>
                <a:spcPts val="3500"/>
              </a:lnSpc>
              <a:spcBef>
                <a:spcPts val="3000"/>
              </a:spcBef>
              <a:buClr>
                <a:schemeClr val="accent2"/>
              </a:buClr>
            </a:pPr>
            <a:r>
              <a:rPr lang="nl-BE" sz="2600" u="sng" dirty="0" smtClean="0">
                <a:cs typeface="Courier New" pitchFamily="49" charset="0"/>
              </a:rPr>
              <a:t>voorbeeld</a:t>
            </a:r>
            <a:r>
              <a:rPr lang="nl-BE" sz="2600" dirty="0" smtClean="0">
                <a:cs typeface="Courier New" pitchFamily="49" charset="0"/>
              </a:rPr>
              <a:t>:</a:t>
            </a:r>
            <a:r>
              <a:rPr lang="nl-BE" sz="2600" b="1" dirty="0" smtClean="0">
                <a:solidFill>
                  <a:srgbClr val="465E9C"/>
                </a:solidFill>
                <a:cs typeface="Courier New" pitchFamily="49" charset="0"/>
              </a:rPr>
              <a:t> </a:t>
            </a:r>
            <a:r>
              <a:rPr lang="nl-BE" sz="2600" b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pointers_inl.c</a:t>
            </a:r>
            <a:r>
              <a:rPr lang="nl-BE" sz="26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endParaRPr lang="nl-BE" sz="2600" dirty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843209" y="2031955"/>
            <a:ext cx="388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BE" sz="24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ompiler geeft </a:t>
            </a:r>
            <a:r>
              <a:rPr lang="nl-BE" sz="2400" dirty="0" err="1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warning</a:t>
            </a:r>
            <a:endParaRPr lang="nl-BE" sz="2400" dirty="0">
              <a:solidFill>
                <a:schemeClr val="accent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4" name="Rechteraccolade 13"/>
          <p:cNvSpPr/>
          <p:nvPr/>
        </p:nvSpPr>
        <p:spPr>
          <a:xfrm>
            <a:off x="2432828" y="1902748"/>
            <a:ext cx="144016" cy="720080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1388604" y="1817547"/>
            <a:ext cx="324036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H="1">
            <a:off x="1352600" y="1772905"/>
            <a:ext cx="396044" cy="44248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388604" y="2338261"/>
            <a:ext cx="324036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1319460" y="2307477"/>
            <a:ext cx="396044" cy="44248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3942024" y="4288175"/>
            <a:ext cx="324036" cy="380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 flipH="1">
            <a:off x="3872880" y="4257391"/>
            <a:ext cx="396044" cy="44248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jntoelichting 1 34"/>
          <p:cNvSpPr/>
          <p:nvPr/>
        </p:nvSpPr>
        <p:spPr>
          <a:xfrm>
            <a:off x="4534478" y="2852936"/>
            <a:ext cx="4379201" cy="1080120"/>
          </a:xfrm>
          <a:prstGeom prst="borderCallout1">
            <a:avLst>
              <a:gd name="adj1" fmla="val 103272"/>
              <a:gd name="adj2" fmla="val 4574"/>
              <a:gd name="adj3" fmla="val 131247"/>
              <a:gd name="adj4" fmla="val -906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r>
              <a:rPr lang="nl-BE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v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oid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* pointer kan niet 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gederefereerd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worden!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1680" y="646807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97639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Call </a:t>
            </a:r>
            <a:r>
              <a:rPr lang="nl-BE" sz="2800" b="1" dirty="0" err="1" smtClean="0">
                <a:solidFill>
                  <a:schemeClr val="accent2"/>
                </a:solidFill>
              </a:rPr>
              <a:t>by</a:t>
            </a:r>
            <a:r>
              <a:rPr lang="nl-BE" sz="2800" b="1" dirty="0" smtClean="0">
                <a:solidFill>
                  <a:schemeClr val="accent2"/>
                </a:solidFill>
              </a:rPr>
              <a:t> </a:t>
            </a:r>
            <a:r>
              <a:rPr lang="nl-BE" sz="2800" b="1" dirty="0" err="1" smtClean="0">
                <a:solidFill>
                  <a:schemeClr val="accent2"/>
                </a:solidFill>
              </a:rPr>
              <a:t>reference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Pointer naar </a:t>
            </a:r>
            <a:r>
              <a:rPr lang="nl-BE" sz="2800" dirty="0" err="1" smtClean="0">
                <a:solidFill>
                  <a:srgbClr val="000000"/>
                </a:solidFill>
              </a:rPr>
              <a:t>const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Pointer als </a:t>
            </a:r>
            <a:r>
              <a:rPr lang="nl-BE" sz="2800" dirty="0" smtClean="0">
                <a:solidFill>
                  <a:srgbClr val="000000"/>
                </a:solidFill>
              </a:rPr>
              <a:t>functieresultaat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73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85143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647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3"/>
                </a:solidFill>
              </a:rPr>
              <a:t>Call </a:t>
            </a:r>
            <a:r>
              <a:rPr lang="nl-BE" sz="3200" b="1" dirty="0" err="1" smtClean="0">
                <a:solidFill>
                  <a:schemeClr val="accent3"/>
                </a:solidFill>
              </a:rPr>
              <a:t>by</a:t>
            </a:r>
            <a:r>
              <a:rPr lang="nl-BE" sz="3200" b="1" dirty="0" smtClean="0">
                <a:solidFill>
                  <a:schemeClr val="accent3"/>
                </a:solidFill>
              </a:rPr>
              <a:t> </a:t>
            </a:r>
            <a:r>
              <a:rPr lang="nl-BE" sz="3200" b="1" dirty="0" err="1" smtClean="0">
                <a:solidFill>
                  <a:schemeClr val="accent3"/>
                </a:solidFill>
              </a:rPr>
              <a:t>reference</a:t>
            </a:r>
            <a:r>
              <a:rPr lang="nl-BE" sz="3200" b="1" dirty="0" smtClean="0">
                <a:solidFill>
                  <a:schemeClr val="accent3"/>
                </a:solidFill>
              </a:rPr>
              <a:t>  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8799" y="836712"/>
            <a:ext cx="9150705" cy="3170099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63525" indent="-263525" algn="l">
              <a:lnSpc>
                <a:spcPts val="3500"/>
              </a:lnSpc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b="1" i="0" dirty="0" smtClean="0">
                <a:latin typeface="+mn-lt"/>
              </a:rPr>
              <a:t>Call by value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waarde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uit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oproepende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context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wijzigt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niet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3525" indent="-263525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</a:rPr>
              <a:t>Call by reference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901700" lvl="1" indent="-44450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geef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de </a:t>
            </a:r>
            <a:r>
              <a:rPr lang="en-US" sz="2400" b="1" i="0" dirty="0" err="1">
                <a:solidFill>
                  <a:schemeClr val="accent4"/>
                </a:solidFill>
                <a:latin typeface="+mn-lt"/>
              </a:rPr>
              <a:t>adressen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van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variabelen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door</a:t>
            </a:r>
          </a:p>
          <a:p>
            <a:pPr marL="901700" lvl="1" indent="-44450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de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formele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parameters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zijn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smtClean="0">
                <a:solidFill>
                  <a:schemeClr val="accent4"/>
                </a:solidFill>
                <a:latin typeface="+mn-lt"/>
              </a:rPr>
              <a:t>pointers</a:t>
            </a:r>
            <a:endParaRPr lang="en-US" sz="2400" b="1" dirty="0">
              <a:solidFill>
                <a:schemeClr val="accent4"/>
              </a:solidFill>
              <a:latin typeface="+mn-lt"/>
            </a:endParaRPr>
          </a:p>
          <a:p>
            <a:pPr marL="901700" lvl="1" indent="-44450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ebruik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 err="1">
                <a:solidFill>
                  <a:schemeClr val="accent4"/>
                </a:solidFill>
                <a:latin typeface="+mn-lt"/>
              </a:rPr>
              <a:t>dereferentie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van parameters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om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waarde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van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variabelen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uit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oproepende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context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te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wijzigen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471" y="4221088"/>
            <a:ext cx="4484903" cy="2123658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-5;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tegenstelde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tegengestelde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*= -1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389974" y="4725144"/>
            <a:ext cx="1295400" cy="419100"/>
          </a:xfrm>
          <a:prstGeom prst="rightArrow">
            <a:avLst>
              <a:gd name="adj1" fmla="val 50000"/>
              <a:gd name="adj2" fmla="val 38636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7995" y="4208379"/>
            <a:ext cx="4608512" cy="2123658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-5;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tegenstelde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tegengestelde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*= -1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154" y="64875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0512" y="548680"/>
            <a:ext cx="8582945" cy="369588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</a:pPr>
            <a:r>
              <a:rPr lang="en-US" sz="2400" i="0" u="sng" dirty="0" err="1" smtClean="0">
                <a:latin typeface="+mn-lt"/>
              </a:rPr>
              <a:t>Oefening</a:t>
            </a:r>
            <a:r>
              <a:rPr lang="en-US" sz="2400" i="0" u="sng" dirty="0" smtClean="0">
                <a:latin typeface="+mn-lt"/>
              </a:rPr>
              <a:t>: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r>
              <a:rPr lang="en-US" sz="2400" dirty="0" err="1" smtClean="0">
                <a:latin typeface="+mn-lt"/>
              </a:rPr>
              <a:t>Schrijf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een</a:t>
            </a:r>
            <a:r>
              <a:rPr lang="en-US" sz="2400" dirty="0" smtClean="0">
                <a:latin typeface="+mn-lt"/>
              </a:rPr>
              <a:t> procedure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vkw</a:t>
            </a:r>
            <a:r>
              <a:rPr lang="en-US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(a,b,c,aantal,w1,w2)</a:t>
            </a:r>
            <a:r>
              <a:rPr lang="en-US" sz="2400" dirty="0" smtClean="0">
                <a:latin typeface="+mn-lt"/>
              </a:rPr>
              <a:t> die de </a:t>
            </a:r>
            <a:r>
              <a:rPr lang="en-US" sz="2400" dirty="0" err="1" smtClean="0">
                <a:latin typeface="+mn-lt"/>
              </a:rPr>
              <a:t>vierkantswortels</a:t>
            </a:r>
            <a:r>
              <a:rPr lang="en-US" sz="2400" dirty="0" smtClean="0">
                <a:latin typeface="+mn-lt"/>
              </a:rPr>
              <a:t> van de </a:t>
            </a:r>
            <a:r>
              <a:rPr lang="en-US" sz="2400" dirty="0" err="1" smtClean="0">
                <a:latin typeface="+mn-lt"/>
              </a:rPr>
              <a:t>gegeven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vergelijking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 smtClean="0">
                <a:latin typeface="+mn-lt"/>
              </a:rPr>
              <a:t>x</a:t>
            </a:r>
            <a:r>
              <a:rPr lang="en-US" sz="2400" baseline="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+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bepaalt</a:t>
            </a:r>
            <a:r>
              <a:rPr lang="en-US" sz="2400" dirty="0" smtClean="0">
                <a:latin typeface="+mn-lt"/>
              </a:rPr>
              <a:t> 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smtClean="0">
                <a:latin typeface="+mn-lt"/>
              </a:rPr>
              <a:t> en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gehele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getallen</a:t>
            </a:r>
            <a:r>
              <a:rPr lang="en-US" sz="2400" dirty="0" smtClean="0">
                <a:latin typeface="+mn-lt"/>
              </a:rPr>
              <a:t>). Het </a:t>
            </a:r>
            <a:r>
              <a:rPr lang="en-US" sz="2400" dirty="0" err="1" smtClean="0">
                <a:latin typeface="+mn-lt"/>
              </a:rPr>
              <a:t>aantal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wortels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wordt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opgeslagen</a:t>
            </a:r>
            <a:r>
              <a:rPr lang="en-US" sz="2400" dirty="0" smtClean="0">
                <a:latin typeface="+mn-lt"/>
              </a:rPr>
              <a:t> in </a:t>
            </a:r>
            <a:r>
              <a:rPr lang="en-US" sz="2400" dirty="0" err="1" smtClean="0">
                <a:latin typeface="+mn-lt"/>
              </a:rPr>
              <a:t>aantal</a:t>
            </a:r>
            <a:r>
              <a:rPr lang="en-US" sz="2400" dirty="0" smtClean="0">
                <a:latin typeface="+mn-lt"/>
              </a:rPr>
              <a:t>, de </a:t>
            </a:r>
            <a:r>
              <a:rPr lang="en-US" sz="2400" dirty="0" err="1" smtClean="0">
                <a:latin typeface="+mn-lt"/>
              </a:rPr>
              <a:t>eventuele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wortel</a:t>
            </a:r>
            <a:r>
              <a:rPr lang="en-US" sz="2400" dirty="0" smtClean="0">
                <a:latin typeface="+mn-lt"/>
              </a:rPr>
              <a:t>(s) in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w1</a:t>
            </a:r>
            <a:r>
              <a:rPr lang="en-US" sz="2400" dirty="0" smtClean="0">
                <a:latin typeface="+mn-lt"/>
              </a:rPr>
              <a:t> en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w2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r>
              <a:rPr lang="en-US" sz="2400" dirty="0" err="1" smtClean="0">
                <a:latin typeface="+mn-lt"/>
              </a:rPr>
              <a:t>Schrijf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daarna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hoofdprogramma</a:t>
            </a:r>
            <a:r>
              <a:rPr lang="en-US" sz="2400" dirty="0" smtClean="0">
                <a:latin typeface="+mn-lt"/>
              </a:rPr>
              <a:t> die de </a:t>
            </a:r>
            <a:r>
              <a:rPr lang="en-US" sz="2400" dirty="0" err="1" smtClean="0">
                <a:latin typeface="+mn-lt"/>
              </a:rPr>
              <a:t>vierkantswortels</a:t>
            </a:r>
            <a:r>
              <a:rPr lang="en-US" sz="2400" dirty="0" smtClean="0">
                <a:latin typeface="+mn-lt"/>
              </a:rPr>
              <a:t> van 7x</a:t>
            </a:r>
            <a:r>
              <a:rPr lang="en-US" sz="2400" baseline="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– 8x + 16 </a:t>
            </a:r>
            <a:r>
              <a:rPr lang="en-US" sz="2400" dirty="0" err="1" smtClean="0">
                <a:latin typeface="+mn-lt"/>
              </a:rPr>
              <a:t>bepaalt</a:t>
            </a:r>
            <a:r>
              <a:rPr lang="en-US" sz="2400" dirty="0" smtClean="0">
                <a:latin typeface="+mn-lt"/>
              </a:rPr>
              <a:t>.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5589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276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908720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chemeClr val="tx2"/>
                </a:solidFill>
              </a:rPr>
              <a:t>Pointers: algemeen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Call </a:t>
            </a:r>
            <a:r>
              <a:rPr lang="nl-BE" sz="2800" dirty="0" err="1" smtClean="0"/>
              <a:t>by</a:t>
            </a:r>
            <a:r>
              <a:rPr lang="nl-BE" sz="2800" dirty="0" smtClean="0"/>
              <a:t> </a:t>
            </a:r>
            <a:r>
              <a:rPr lang="nl-BE" sz="2800" dirty="0" err="1" smtClean="0"/>
              <a:t>reference</a:t>
            </a:r>
            <a:endParaRPr lang="nl-BE" sz="2800" dirty="0"/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Pointers en arrays </a:t>
            </a: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Pointer naar </a:t>
            </a:r>
            <a:r>
              <a:rPr lang="nl-BE" sz="2800" dirty="0" err="1" smtClean="0">
                <a:solidFill>
                  <a:srgbClr val="000000"/>
                </a:solidFill>
              </a:rPr>
              <a:t>const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Bewerkingen op 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Pointer als </a:t>
            </a:r>
            <a:r>
              <a:rPr lang="nl-BE" sz="2800" dirty="0" smtClean="0">
                <a:solidFill>
                  <a:srgbClr val="000000"/>
                </a:solidFill>
              </a:rPr>
              <a:t>functieresultaat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 eaLnBrk="1" hangingPunct="1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Constante pointer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Functie-pointers</a:t>
            </a:r>
          </a:p>
          <a:p>
            <a:pPr marL="446088" indent="-446088">
              <a:lnSpc>
                <a:spcPts val="330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rgbClr val="000000"/>
                </a:solidFill>
              </a:rPr>
              <a:t>C-strings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9758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24680</TotalTime>
  <Words>2082</Words>
  <Application>Microsoft Office PowerPoint</Application>
  <PresentationFormat>A4 (210 x 297 mm)</PresentationFormat>
  <Paragraphs>575</Paragraphs>
  <Slides>40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2:  Pointers</vt:lpstr>
      <vt:lpstr>Inhoud</vt:lpstr>
      <vt:lpstr>Pointers</vt:lpstr>
      <vt:lpstr>PowerPoint-presentatie</vt:lpstr>
      <vt:lpstr>PowerPoint-presentatie</vt:lpstr>
      <vt:lpstr>Inhoud</vt:lpstr>
      <vt:lpstr>Call by reference  </vt:lpstr>
      <vt:lpstr>PowerPoint-presentatie</vt:lpstr>
      <vt:lpstr>Inhoud</vt:lpstr>
      <vt:lpstr>Pointers en arrays</vt:lpstr>
      <vt:lpstr>PowerPoint-presentatie</vt:lpstr>
      <vt:lpstr>PowerPoint-presentatie</vt:lpstr>
      <vt:lpstr>PowerPoint-presentatie</vt:lpstr>
      <vt:lpstr>Inhoud</vt:lpstr>
      <vt:lpstr>Pointer naar const</vt:lpstr>
      <vt:lpstr>PowerPoint-presentatie</vt:lpstr>
      <vt:lpstr>Inhoud</vt:lpstr>
      <vt:lpstr>Bewerkingen op pointers</vt:lpstr>
      <vt:lpstr>PowerPoint-presentatie</vt:lpstr>
      <vt:lpstr>PowerPoint-presentatie</vt:lpstr>
      <vt:lpstr>Inhoud</vt:lpstr>
      <vt:lpstr>Pointer als functieresultaat</vt:lpstr>
      <vt:lpstr>Inhoud</vt:lpstr>
      <vt:lpstr>Constante pointer</vt:lpstr>
      <vt:lpstr>Opmerking const  </vt:lpstr>
      <vt:lpstr>Inhoud</vt:lpstr>
      <vt:lpstr>Functie-pointer</vt:lpstr>
      <vt:lpstr>PowerPoint-presentatie</vt:lpstr>
      <vt:lpstr>PowerPoint-presentatie</vt:lpstr>
      <vt:lpstr>PowerPoint-presentatie</vt:lpstr>
      <vt:lpstr>Inhoud</vt:lpstr>
      <vt:lpstr>C-string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507</cp:revision>
  <cp:lastPrinted>2017-09-29T08:25:33Z</cp:lastPrinted>
  <dcterms:created xsi:type="dcterms:W3CDTF">2003-09-29T11:12:20Z</dcterms:created>
  <dcterms:modified xsi:type="dcterms:W3CDTF">2017-10-02T14:53:58Z</dcterms:modified>
</cp:coreProperties>
</file>