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31"/>
  </p:notesMasterIdLst>
  <p:handoutMasterIdLst>
    <p:handoutMasterId r:id="rId32"/>
  </p:handoutMasterIdLst>
  <p:sldIdLst>
    <p:sldId id="319" r:id="rId3"/>
    <p:sldId id="285" r:id="rId4"/>
    <p:sldId id="286" r:id="rId5"/>
    <p:sldId id="287" r:id="rId6"/>
    <p:sldId id="288" r:id="rId7"/>
    <p:sldId id="289" r:id="rId8"/>
    <p:sldId id="295" r:id="rId9"/>
    <p:sldId id="320" r:id="rId10"/>
    <p:sldId id="296" r:id="rId11"/>
    <p:sldId id="297" r:id="rId12"/>
    <p:sldId id="321" r:id="rId13"/>
    <p:sldId id="298" r:id="rId14"/>
    <p:sldId id="299" r:id="rId15"/>
    <p:sldId id="322" r:id="rId16"/>
    <p:sldId id="300" r:id="rId17"/>
    <p:sldId id="301" r:id="rId18"/>
    <p:sldId id="302" r:id="rId19"/>
    <p:sldId id="290" r:id="rId20"/>
    <p:sldId id="303" r:id="rId21"/>
    <p:sldId id="304" r:id="rId22"/>
    <p:sldId id="323" r:id="rId23"/>
    <p:sldId id="291" r:id="rId24"/>
    <p:sldId id="306" r:id="rId25"/>
    <p:sldId id="307" r:id="rId26"/>
    <p:sldId id="308" r:id="rId27"/>
    <p:sldId id="324" r:id="rId28"/>
    <p:sldId id="293" r:id="rId29"/>
    <p:sldId id="294" r:id="rId30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0" d="100"/>
          <a:sy n="80" d="100"/>
        </p:scale>
        <p:origin x="538" y="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D6CF61-44DD-43E1-8FC0-2E9BD47D5E9E}" type="datetime1">
              <a:rPr lang="nl-NL"/>
              <a:pPr>
                <a:defRPr/>
              </a:pPr>
              <a:t>16-10-2017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461CA9-C21E-41CC-97F7-443D938FB94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5597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BB57CD-51A0-4C89-905F-DF3AC4E9D845}" type="datetime1">
              <a:rPr lang="nl-NL"/>
              <a:pPr>
                <a:defRPr/>
              </a:pPr>
              <a:t>16-10-2017</a:t>
            </a:fld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469253-506D-4F88-916E-A96E97C999F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38247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9BB57CD-51A0-4C89-905F-DF3AC4E9D845}" type="datetime1">
              <a:rPr lang="nl-NL" smtClean="0"/>
              <a:pPr>
                <a:defRPr/>
              </a:pPr>
              <a:t>16-10-2017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469253-506D-4F88-916E-A96E97C999FB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5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B6C69-7640-42ED-9DFA-20D3C0CF7733}" type="datetime1">
              <a:rPr lang="nl-NL" smtClean="0"/>
              <a:t>16-10-2017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3C5F3-7D24-4B74-93C1-7917046D293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4433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0147B-FC67-4FB9-AD02-766889EAF7B7}" type="datetime1">
              <a:rPr lang="nl-NL" smtClean="0"/>
              <a:t>16-10-2017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6F85C-AB2F-434C-B901-3D833510688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91954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1C1DE-202D-4AF2-A870-5D9C5E726916}" type="datetime1">
              <a:rPr lang="nl-NL" smtClean="0"/>
              <a:t>16-10-2017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E36D7-9089-45FE-B81C-25960BDC6B7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4037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16-10-2017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46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26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10509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08945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16-10-2017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4031957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5F126-D7D0-467D-9342-5E8431FE5C77}" type="datetime1">
              <a:rPr lang="nl-NL" smtClean="0"/>
              <a:t>16-10-2017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55760-3068-4DF8-80DE-F8665FD07F9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8907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5FCC3D-FE8B-42E2-81F4-66279A2BD0E1}" type="datetime1">
              <a:rPr lang="nl-NL" smtClean="0"/>
              <a:t>16-10-2017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F9E1F-FECD-4BE7-9EEF-B5D9C95F964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5158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269F5-9E0C-4ABF-928B-FBC0E71D681C}" type="datetime1">
              <a:rPr lang="nl-NL" smtClean="0"/>
              <a:t>16-10-2017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E0C72-3214-4CCA-9353-275C93220DA1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09719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63F257-95F5-4E51-8F30-9487F4E7E86E}" type="datetime1">
              <a:rPr lang="nl-NL" smtClean="0"/>
              <a:t>16-10-2017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869E4-139C-4B7F-969A-32B93445293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7862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C92AD3-FB9C-43F1-967D-E7074C2FDEF2}" type="datetime1">
              <a:rPr lang="nl-NL" smtClean="0"/>
              <a:t>16-10-2017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1844C-AFB8-41B3-AA51-75AB81C6729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9384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50762C-51B3-4349-983A-01912DA396D7}" type="datetime1">
              <a:rPr lang="nl-NL" smtClean="0"/>
              <a:t>16-10-2017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AB51-E432-46B6-BFE5-2EBACD82792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7564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6B8BA6-EF9F-4DE7-B453-3CFE862C9EE6}" type="datetime1">
              <a:rPr lang="nl-NL" smtClean="0"/>
              <a:t>16-10-2017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B8044-092E-4FA9-93DE-8730E4D70A9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73506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096BA-D5B8-44FC-B568-6154B04D0F76}" type="datetime1">
              <a:rPr lang="nl-NL" smtClean="0"/>
              <a:t>16-10-2017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19846-EB02-43FB-85CE-FF194BCD5A3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6140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5750F2-4CA4-4F35-8E80-A4A04A315080}" type="datetime1">
              <a:rPr lang="nl-NL" smtClean="0"/>
              <a:t>16-10-2017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B19AC0-DFD9-4D70-981E-BCADDC5CEB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9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5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848544" y="1268760"/>
            <a:ext cx="8674620" cy="3024336"/>
          </a:xfrm>
        </p:spPr>
        <p:txBody>
          <a:bodyPr/>
          <a:lstStyle/>
          <a:p>
            <a:pPr algn="ctr">
              <a:lnSpc>
                <a:spcPts val="7000"/>
              </a:lnSpc>
            </a:pPr>
            <a:r>
              <a:rPr lang="nl-NL" sz="6600" dirty="0" smtClean="0"/>
              <a:t>Hoofdstuk 4:</a:t>
            </a:r>
            <a:br>
              <a:rPr lang="nl-NL" sz="6600" dirty="0" smtClean="0"/>
            </a:br>
            <a:r>
              <a:rPr lang="nl-NL" sz="6600" dirty="0" smtClean="0"/>
              <a:t/>
            </a:r>
            <a:br>
              <a:rPr lang="nl-NL" sz="6600" dirty="0" smtClean="0"/>
            </a:br>
            <a:r>
              <a:rPr lang="nl-NL" sz="6600" dirty="0" smtClean="0"/>
              <a:t>Gelinkte lijsten</a:t>
            </a:r>
            <a:endParaRPr lang="nl-NL" sz="66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29116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6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Declaratie van een gelinkte lijst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10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85416" y="1268759"/>
            <a:ext cx="8208912" cy="5073184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600" u="sng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Voorbeeld</a:t>
            </a:r>
            <a:r>
              <a:rPr lang="fr-BE" sz="2600" dirty="0">
                <a:solidFill>
                  <a:prstClr val="black"/>
                </a:solidFill>
                <a:latin typeface="Calibri"/>
                <a:cs typeface="Arial" pitchFamily="34" charset="0"/>
              </a:rPr>
              <a:t>:</a:t>
            </a:r>
          </a:p>
          <a:p>
            <a:pPr marL="34290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endParaRPr lang="fr-BE" sz="1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342900" lvl="0" indent="-228600" fontAlgn="auto">
              <a:lnSpc>
                <a:spcPts val="3500"/>
              </a:lnSpc>
              <a:spcBef>
                <a:spcPts val="18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*l;</a:t>
            </a:r>
          </a:p>
          <a:p>
            <a:pPr marL="342900" lvl="0" indent="-228600" fontAlgn="auto">
              <a:lnSpc>
                <a:spcPts val="3500"/>
              </a:lnSpc>
              <a:spcBef>
                <a:spcPts val="18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fr-BE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228600" fontAlgn="auto">
              <a:lnSpc>
                <a:spcPts val="3500"/>
              </a:lnSpc>
              <a:spcBef>
                <a:spcPts val="18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eerste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printen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*/</a:t>
            </a:r>
          </a:p>
          <a:p>
            <a:pPr marL="342900" lvl="0" indent="-228600" fontAlgn="auto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l-&gt;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42900" indent="-228600" fontAlgn="auto">
              <a:lnSpc>
                <a:spcPts val="3500"/>
              </a:lnSpc>
              <a:spcBef>
                <a:spcPts val="18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derde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printen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*/</a:t>
            </a:r>
          </a:p>
          <a:p>
            <a:pPr marL="342900" indent="-228600" fontAlgn="auto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 l-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/* 3 */</a:t>
            </a:r>
            <a:endParaRPr lang="fr-BE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228600" fontAlgn="auto">
              <a:lnSpc>
                <a:spcPts val="3500"/>
              </a:lnSpc>
              <a:spcBef>
                <a:spcPts val="18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fr-BE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3872880" y="1268759"/>
            <a:ext cx="3600400" cy="1374432"/>
          </a:xfrm>
          <a:prstGeom prst="borderCallout1">
            <a:avLst>
              <a:gd name="adj1" fmla="val 28983"/>
              <a:gd name="adj2" fmla="val -602"/>
              <a:gd name="adj3" fmla="val 67223"/>
              <a:gd name="adj4" fmla="val -36428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nl-BE" sz="2400" dirty="0" smtClean="0">
                <a:solidFill>
                  <a:schemeClr val="tx1"/>
                </a:solidFill>
              </a:rPr>
              <a:t>Variabele </a:t>
            </a:r>
            <a:r>
              <a:rPr lang="nl-BE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nl-BE" sz="2400" dirty="0" smtClean="0">
                <a:solidFill>
                  <a:schemeClr val="tx1"/>
                </a:solidFill>
              </a:rPr>
              <a:t> verwijst </a:t>
            </a:r>
            <a:r>
              <a:rPr lang="nl-BE" sz="2400" dirty="0">
                <a:solidFill>
                  <a:schemeClr val="tx1"/>
                </a:solidFill>
              </a:rPr>
              <a:t>naar de eerste </a:t>
            </a:r>
            <a:r>
              <a:rPr lang="nl-BE" sz="2400" dirty="0" smtClean="0">
                <a:solidFill>
                  <a:schemeClr val="tx1"/>
                </a:solidFill>
              </a:rPr>
              <a:t>knoop van de lijst</a:t>
            </a:r>
            <a:endParaRPr lang="nl-BE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42" y="5805470"/>
            <a:ext cx="8693856" cy="60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80994" y="6482928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10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9053078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84784"/>
            <a:ext cx="7776864" cy="4464496"/>
          </a:xfrm>
        </p:spPr>
        <p:txBody>
          <a:bodyPr>
            <a:noAutofit/>
          </a:bodyPr>
          <a:lstStyle/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Gelinkte lijsten: algemeen</a:t>
            </a:r>
          </a:p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Definitie en declaratie van een gelinkte lijst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Een gelinkte lijst overlopen 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Een gelinkte lijst opbouwen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Een gelinkte lijst vernietigen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Voordelen/nadelen gelinkte lijst</a:t>
            </a:r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11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1822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6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Een gelinkte lijst overlopen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12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16496" y="1104360"/>
            <a:ext cx="8568952" cy="494084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u="sng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  </a:t>
            </a:r>
          </a:p>
          <a:p>
            <a:pPr marL="87313" lvl="0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methode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print_lijst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die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alle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uit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gegeven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gelinkte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naar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het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scherm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print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. </a:t>
            </a:r>
          </a:p>
          <a:p>
            <a:pPr marL="342900" indent="-228600" fontAlgn="auto">
              <a:lnSpc>
                <a:spcPts val="4000"/>
              </a:lnSpc>
              <a:spcBef>
                <a:spcPts val="18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print_lijst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*l) {</a:t>
            </a:r>
          </a:p>
          <a:p>
            <a:pPr marL="342900" indent="-22860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 != 0) {</a:t>
            </a:r>
          </a:p>
          <a:p>
            <a:pPr marL="342900" indent="-22860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l-&gt;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 = l-&gt;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22860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228600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12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872628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13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0512" y="476672"/>
            <a:ext cx="8496944" cy="534915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u="sng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Oefeningen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  </a:t>
            </a:r>
          </a:p>
          <a:p>
            <a:pPr marL="544513" lvl="0" indent="-457200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pointer_naar_knoop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l,g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die in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gegeven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gelinkte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op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zoek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gaat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naar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het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gegeven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geheel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en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pointer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naar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deze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knoop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teruggeeft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(of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nullpointer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indien 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dit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niet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bevat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).  </a:t>
            </a:r>
            <a:endParaRPr lang="fr-BE" sz="2400" dirty="0">
              <a:solidFill>
                <a:prstClr val="black"/>
              </a:solidFill>
              <a:latin typeface="+mn-lt"/>
              <a:cs typeface="Consolas" panose="020B0609020204030204" pitchFamily="49" charset="0"/>
            </a:endParaRPr>
          </a:p>
          <a:p>
            <a:pPr marL="544513" lvl="0" indent="-457200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</a:pPr>
            <a:r>
              <a:rPr lang="fr-BE" sz="2400" dirty="0" err="1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procedure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verplaats_naar_knoop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l,g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die de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gegeven pointer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fr-BE" sz="2400" dirty="0" smtClean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verplaatst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naar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de knoop met het 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gegeven getal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-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indien dit getal in de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gelinkte lijst te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vinden is. 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Indien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het 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getal niet </a:t>
            </a:r>
            <a:r>
              <a:rPr lang="nl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te vinden is, wordt de gegeven pointer de </a:t>
            </a:r>
            <a:r>
              <a:rPr lang="nl-BE" sz="2400" dirty="0" err="1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nullpointer</a:t>
            </a:r>
            <a:r>
              <a:rPr lang="nl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. </a:t>
            </a:r>
            <a:endParaRPr lang="fr-BE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13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036018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84784"/>
            <a:ext cx="7776864" cy="4464496"/>
          </a:xfrm>
        </p:spPr>
        <p:txBody>
          <a:bodyPr>
            <a:noAutofit/>
          </a:bodyPr>
          <a:lstStyle/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Gelinkte lijsten: algemeen</a:t>
            </a:r>
          </a:p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Definitie en declaratie van een gelinkte lijst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overlopen 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Een gelinkte lijst opbouwen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Een gelinkte lijst vernietigen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Voordelen/nadelen gelinkte lijst</a:t>
            </a:r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14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250201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6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Een gelinkte lijst opbouwen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15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8504" y="1248843"/>
            <a:ext cx="8568952" cy="440736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628650" lvl="0" indent="-51435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rabicPeriod"/>
            </a:pPr>
            <a:r>
              <a:rPr lang="fr-BE" sz="2800" b="1" dirty="0" err="1" smtClean="0">
                <a:solidFill>
                  <a:schemeClr val="accent4"/>
                </a:solidFill>
                <a:latin typeface="Calibri"/>
                <a:cs typeface="Arial" pitchFamily="34" charset="0"/>
              </a:rPr>
              <a:t>Achteraan</a:t>
            </a:r>
            <a:r>
              <a:rPr lang="fr-BE" sz="2800" b="1" dirty="0" smtClean="0">
                <a:solidFill>
                  <a:schemeClr val="accent4"/>
                </a:solidFill>
                <a:latin typeface="Calibri"/>
                <a:cs typeface="Arial" pitchFamily="34" charset="0"/>
              </a:rPr>
              <a:t> </a:t>
            </a:r>
            <a:r>
              <a:rPr lang="fr-BE" sz="2800" b="1" dirty="0" err="1" smtClean="0">
                <a:solidFill>
                  <a:schemeClr val="accent4"/>
                </a:solidFill>
                <a:latin typeface="Calibri"/>
                <a:cs typeface="Arial" pitchFamily="34" charset="0"/>
              </a:rPr>
              <a:t>toevoegen</a:t>
            </a:r>
            <a:endParaRPr lang="fr-BE" sz="2800" u="sng" dirty="0">
              <a:solidFill>
                <a:schemeClr val="accent4"/>
              </a:solidFill>
              <a:latin typeface="Calibri"/>
              <a:cs typeface="Arial" pitchFamily="34" charset="0"/>
            </a:endParaRPr>
          </a:p>
          <a:p>
            <a:pPr marL="114300" lvl="0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u="sng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Voorbeeld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  </a:t>
            </a:r>
          </a:p>
          <a:p>
            <a:pPr marL="87313" lvl="0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maak_lijst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2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die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gehele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inleest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stopt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met het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0,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niet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meer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tot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behoort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 en al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deze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opslaat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in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gelinkte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steeds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+mn-lt"/>
                <a:cs typeface="Consolas" panose="020B0609020204030204" pitchFamily="49" charset="0"/>
              </a:rPr>
              <a:t>achteraan</a:t>
            </a:r>
            <a:r>
              <a:rPr lang="fr-BE" sz="24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latin typeface="+mn-lt"/>
                <a:cs typeface="Consolas" panose="020B0609020204030204" pitchFamily="49" charset="0"/>
              </a:rPr>
              <a:t>toevoegen</a:t>
            </a:r>
            <a:r>
              <a:rPr lang="fr-BE" sz="2400" dirty="0" smtClean="0"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zodat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in </a:t>
            </a:r>
            <a:r>
              <a:rPr lang="fr-BE" sz="24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volgorde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van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inlezen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opgeslagen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worden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).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geeft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pointer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naar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eerste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knoop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van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terug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(of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nullpointer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indien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leeg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).</a:t>
            </a:r>
            <a:endParaRPr lang="fr-BE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453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15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7071577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16</a:t>
            </a:fld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7112240" y="416258"/>
            <a:ext cx="172819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>
                <a:solidFill>
                  <a:schemeClr val="accent4"/>
                </a:solidFill>
                <a:latin typeface="+mn-lt"/>
              </a:rPr>
              <a:t>l</a:t>
            </a:r>
            <a:r>
              <a:rPr lang="nl-BE" sz="2600" b="1" dirty="0" smtClean="0">
                <a:solidFill>
                  <a:schemeClr val="accent4"/>
                </a:solidFill>
                <a:latin typeface="+mn-lt"/>
              </a:rPr>
              <a:t>ijst_vb1.c</a:t>
            </a:r>
            <a:endParaRPr lang="nl-BE" sz="26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4488" y="116632"/>
            <a:ext cx="9395126" cy="663258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maak_lijst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 = 0, *h; 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g;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d",&amp;g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(g != 0)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 = 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 = l;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g; 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d",&amp;g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(g != 0)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h =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g;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d",&amp;g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342900" indent="-22860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l;</a:t>
            </a:r>
          </a:p>
          <a:p>
            <a:pPr marL="342900" indent="-228600" fontAlgn="auto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257256" y="636727"/>
            <a:ext cx="172819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</a:t>
            </a:r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ijst_vb1.c</a:t>
            </a:r>
            <a:endParaRPr lang="nl-BE" sz="2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75037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16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565520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17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0511" y="332656"/>
            <a:ext cx="9276619" cy="5762603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lvl="0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u="sng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Oefening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  </a:t>
            </a:r>
            <a:endParaRPr lang="fr-BE" sz="2400" dirty="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marL="87313" lvl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Maak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van de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maak_lijst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procedure</a:t>
            </a:r>
            <a:r>
              <a:rPr lang="fr-BE" sz="2400" dirty="0" smtClean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maak_lijst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endParaRPr lang="fr-BE" sz="2200" b="1" dirty="0">
              <a:solidFill>
                <a:schemeClr val="tx2"/>
              </a:solidFill>
              <a:latin typeface="Calibri"/>
              <a:cs typeface="Arial" pitchFamily="34" charset="0"/>
            </a:endParaRPr>
          </a:p>
          <a:p>
            <a:pPr marL="628650" lvl="0" indent="-514350" fontAlgn="auto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accent4"/>
              </a:buClr>
              <a:buFont typeface="+mj-lt"/>
              <a:buAutoNum type="arabicPeriod" startAt="2"/>
            </a:pPr>
            <a:r>
              <a:rPr lang="fr-BE" sz="2800" b="1" dirty="0" err="1" smtClean="0">
                <a:solidFill>
                  <a:schemeClr val="accent4"/>
                </a:solidFill>
                <a:latin typeface="Calibri"/>
                <a:cs typeface="Arial" pitchFamily="34" charset="0"/>
              </a:rPr>
              <a:t>Vooraan</a:t>
            </a:r>
            <a:r>
              <a:rPr lang="fr-BE" sz="2800" b="1" dirty="0" smtClean="0">
                <a:solidFill>
                  <a:schemeClr val="accent4"/>
                </a:solidFill>
                <a:latin typeface="Calibri"/>
                <a:cs typeface="Arial" pitchFamily="34" charset="0"/>
              </a:rPr>
              <a:t> </a:t>
            </a:r>
            <a:r>
              <a:rPr lang="fr-BE" sz="2800" b="1" dirty="0" err="1" smtClean="0">
                <a:solidFill>
                  <a:schemeClr val="accent4"/>
                </a:solidFill>
                <a:latin typeface="Calibri"/>
                <a:cs typeface="Arial" pitchFamily="34" charset="0"/>
              </a:rPr>
              <a:t>toevoegen</a:t>
            </a:r>
            <a:endParaRPr lang="fr-BE" sz="2800" u="sng" dirty="0">
              <a:solidFill>
                <a:schemeClr val="accent4"/>
              </a:solidFill>
              <a:latin typeface="Calibri"/>
              <a:cs typeface="Arial" pitchFamily="34" charset="0"/>
            </a:endParaRPr>
          </a:p>
          <a:p>
            <a:pPr marL="114300" lvl="0" fontAlgn="auto">
              <a:lnSpc>
                <a:spcPts val="4000"/>
              </a:lnSpc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u="sng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Oefening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:  </a:t>
            </a:r>
          </a:p>
          <a:p>
            <a:pPr marL="114300" lvl="0"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maak_omgekeerde_lijst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die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gehele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inleest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einde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= 0) en al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deze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opslaat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in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gelinkte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vooraan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toevoegen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zodat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in </a:t>
            </a:r>
            <a:r>
              <a:rPr lang="fr-BE" sz="24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omgekeerde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volgorde</a:t>
            </a:r>
            <a:r>
              <a:rPr lang="fr-BE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van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inlezen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opgeslagen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worden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). 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geeft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   pointer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naar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eerste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knoop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van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terug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(of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nullpointer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  indien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leeg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17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3707093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66688" y="214313"/>
            <a:ext cx="8962776" cy="5143500"/>
          </a:xfrm>
        </p:spPr>
        <p:txBody>
          <a:bodyPr/>
          <a:lstStyle/>
          <a:p>
            <a:pPr marL="628650" lvl="0" indent="-514350">
              <a:lnSpc>
                <a:spcPct val="90000"/>
              </a:lnSpc>
              <a:spcBef>
                <a:spcPts val="3000"/>
              </a:spcBef>
              <a:buClr>
                <a:schemeClr val="accent4"/>
              </a:buClr>
              <a:buFont typeface="+mj-lt"/>
              <a:buAutoNum type="arabicPeriod" startAt="3"/>
            </a:pPr>
            <a:r>
              <a:rPr lang="fr-BE" sz="2800" b="1" dirty="0" err="1" smtClean="0">
                <a:solidFill>
                  <a:schemeClr val="accent4"/>
                </a:solidFill>
                <a:cs typeface="Arial" pitchFamily="34" charset="0"/>
              </a:rPr>
              <a:t>Tussenin</a:t>
            </a:r>
            <a:r>
              <a:rPr lang="fr-BE" sz="28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fr-BE" sz="2800" b="1" dirty="0" err="1">
                <a:solidFill>
                  <a:schemeClr val="accent4"/>
                </a:solidFill>
                <a:cs typeface="Arial" pitchFamily="34" charset="0"/>
              </a:rPr>
              <a:t>toevoegen</a:t>
            </a:r>
            <a:endParaRPr lang="fr-BE" sz="2800" u="sng" dirty="0">
              <a:solidFill>
                <a:schemeClr val="accent4"/>
              </a:solidFill>
              <a:cs typeface="Arial" pitchFamily="34" charset="0"/>
            </a:endParaRPr>
          </a:p>
          <a:p>
            <a:pPr marL="914400" lvl="1" indent="-457200" eaLnBrk="1" hangingPunct="1">
              <a:lnSpc>
                <a:spcPts val="3500"/>
              </a:lnSpc>
              <a:spcBef>
                <a:spcPts val="1800"/>
              </a:spcBef>
              <a:buClr>
                <a:schemeClr val="accent2"/>
              </a:buClr>
              <a:buSzPct val="110000"/>
              <a:buFont typeface="Century Schoolbook" pitchFamily="18" charset="0"/>
              <a:buAutoNum type="arabicParenR"/>
            </a:pPr>
            <a:r>
              <a:rPr lang="fr-BE" sz="2400" dirty="0" err="1" smtClean="0">
                <a:cs typeface="Arial" pitchFamily="34" charset="0"/>
              </a:rPr>
              <a:t>Alloceer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nieuwe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knoop</a:t>
            </a:r>
            <a:r>
              <a:rPr lang="fr-BE" sz="2400" dirty="0" smtClean="0">
                <a:cs typeface="Arial" pitchFamily="34" charset="0"/>
              </a:rPr>
              <a:t>.</a:t>
            </a:r>
            <a:endParaRPr lang="nl-NL" sz="2400" dirty="0" smtClean="0">
              <a:cs typeface="Arial" pitchFamily="34" charset="0"/>
            </a:endParaRP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3"/>
              </a:buClr>
              <a:buSzPct val="11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Laat de opvolglink van de nieuwe knoop naar de opvolger van de bestaande knoop wijzen.</a:t>
            </a: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6">
                  <a:lumMod val="75000"/>
                </a:schemeClr>
              </a:buClr>
              <a:buSzPct val="11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Laat de opvolglink van de bestaande knoop naar de nieuwe knoop wijzen. </a:t>
            </a:r>
          </a:p>
          <a:p>
            <a:pPr marL="914400" lvl="1" indent="-457200" eaLnBrk="1" hangingPunct="1">
              <a:lnSpc>
                <a:spcPct val="90000"/>
              </a:lnSpc>
              <a:buSzPct val="100000"/>
              <a:buFont typeface="Century Schoolbook" pitchFamily="18" charset="0"/>
              <a:buAutoNum type="arabicParenR"/>
            </a:pPr>
            <a:endParaRPr lang="nl-NL" sz="800" dirty="0" smtClean="0"/>
          </a:p>
        </p:txBody>
      </p:sp>
      <p:sp>
        <p:nvSpPr>
          <p:cNvPr id="4" name="Rechthoek 3"/>
          <p:cNvSpPr/>
          <p:nvPr/>
        </p:nvSpPr>
        <p:spPr>
          <a:xfrm>
            <a:off x="1763111" y="4054467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/>
          <p:cNvSpPr txBox="1"/>
          <p:nvPr/>
        </p:nvSpPr>
        <p:spPr>
          <a:xfrm>
            <a:off x="1763111" y="405446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1</a:t>
            </a:r>
            <a:endParaRPr lang="nl-BE" sz="2000" dirty="0"/>
          </a:p>
        </p:txBody>
      </p:sp>
      <p:sp>
        <p:nvSpPr>
          <p:cNvPr id="6" name="Rechthoek 5"/>
          <p:cNvSpPr/>
          <p:nvPr/>
        </p:nvSpPr>
        <p:spPr>
          <a:xfrm>
            <a:off x="1763111" y="4554533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263309" y="4054467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3263309" y="405446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3</a:t>
            </a:r>
            <a:endParaRPr lang="nl-BE" sz="2000" dirty="0"/>
          </a:p>
        </p:txBody>
      </p:sp>
      <p:sp>
        <p:nvSpPr>
          <p:cNvPr id="9" name="Rechthoek 8"/>
          <p:cNvSpPr/>
          <p:nvPr/>
        </p:nvSpPr>
        <p:spPr>
          <a:xfrm>
            <a:off x="3263309" y="4554533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763507" y="4054467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4763507" y="405446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5</a:t>
            </a:r>
            <a:endParaRPr lang="nl-BE" sz="2000" dirty="0"/>
          </a:p>
        </p:txBody>
      </p:sp>
      <p:sp>
        <p:nvSpPr>
          <p:cNvPr id="12" name="Rechthoek 11"/>
          <p:cNvSpPr/>
          <p:nvPr/>
        </p:nvSpPr>
        <p:spPr>
          <a:xfrm>
            <a:off x="4763507" y="4554533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263705" y="4054467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6263705" y="405446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6</a:t>
            </a:r>
            <a:endParaRPr lang="nl-BE" sz="2000" dirty="0"/>
          </a:p>
        </p:txBody>
      </p:sp>
      <p:sp>
        <p:nvSpPr>
          <p:cNvPr id="15" name="Rechthoek 14"/>
          <p:cNvSpPr/>
          <p:nvPr/>
        </p:nvSpPr>
        <p:spPr>
          <a:xfrm>
            <a:off x="6263705" y="4554533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7763903" y="4054467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7763903" y="405446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9</a:t>
            </a:r>
            <a:endParaRPr lang="nl-BE" sz="2000" dirty="0"/>
          </a:p>
        </p:txBody>
      </p:sp>
      <p:sp>
        <p:nvSpPr>
          <p:cNvPr id="18" name="Rechthoek 17"/>
          <p:cNvSpPr/>
          <p:nvPr/>
        </p:nvSpPr>
        <p:spPr>
          <a:xfrm>
            <a:off x="7763903" y="4554533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" name="Vorm 18"/>
          <p:cNvCxnSpPr>
            <a:endCxn id="8" idx="0"/>
          </p:cNvCxnSpPr>
          <p:nvPr/>
        </p:nvCxnSpPr>
        <p:spPr>
          <a:xfrm flipV="1">
            <a:off x="2120301" y="4054467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orm 19"/>
          <p:cNvCxnSpPr/>
          <p:nvPr/>
        </p:nvCxnSpPr>
        <p:spPr>
          <a:xfrm flipV="1">
            <a:off x="3620499" y="4054467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orm 20"/>
          <p:cNvCxnSpPr/>
          <p:nvPr/>
        </p:nvCxnSpPr>
        <p:spPr>
          <a:xfrm flipV="1">
            <a:off x="5120697" y="4054467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orm 21"/>
          <p:cNvCxnSpPr/>
          <p:nvPr/>
        </p:nvCxnSpPr>
        <p:spPr>
          <a:xfrm flipV="1">
            <a:off x="6620895" y="4054467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>
            <a:endCxn id="5" idx="1"/>
          </p:cNvCxnSpPr>
          <p:nvPr/>
        </p:nvCxnSpPr>
        <p:spPr>
          <a:xfrm flipV="1">
            <a:off x="834417" y="4254522"/>
            <a:ext cx="928694" cy="14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V="1">
            <a:off x="7835341" y="4625971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7835341" y="4625971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>
          <a:xfrm>
            <a:off x="3477623" y="5483227"/>
            <a:ext cx="714380" cy="5000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kstvak 26"/>
          <p:cNvSpPr txBox="1"/>
          <p:nvPr/>
        </p:nvSpPr>
        <p:spPr>
          <a:xfrm>
            <a:off x="3477623" y="5483227"/>
            <a:ext cx="7143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4</a:t>
            </a:r>
            <a:endParaRPr lang="nl-BE" sz="2000" dirty="0"/>
          </a:p>
        </p:txBody>
      </p:sp>
      <p:sp>
        <p:nvSpPr>
          <p:cNvPr id="28" name="Rechthoek 27"/>
          <p:cNvSpPr/>
          <p:nvPr/>
        </p:nvSpPr>
        <p:spPr>
          <a:xfrm>
            <a:off x="3477623" y="5983293"/>
            <a:ext cx="714380" cy="3571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" name="Vorm 28"/>
          <p:cNvCxnSpPr/>
          <p:nvPr/>
        </p:nvCxnSpPr>
        <p:spPr>
          <a:xfrm rot="5400000" flipH="1" flipV="1">
            <a:off x="3620499" y="4911723"/>
            <a:ext cx="2143140" cy="428628"/>
          </a:xfrm>
          <a:prstGeom prst="bentConnector3">
            <a:avLst>
              <a:gd name="adj1" fmla="val 120951"/>
            </a:avLst>
          </a:prstGeom>
          <a:ln w="38100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 rot="10800000">
            <a:off x="3834813" y="6197607"/>
            <a:ext cx="642942" cy="1588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3620499" y="63404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chemeClr val="accent2"/>
                </a:solidFill>
              </a:rPr>
              <a:t>1)</a:t>
            </a:r>
            <a:endParaRPr lang="nl-BE" sz="2000" dirty="0">
              <a:solidFill>
                <a:schemeClr val="accent2"/>
              </a:solidFill>
            </a:endParaRPr>
          </a:p>
        </p:txBody>
      </p:sp>
      <p:cxnSp>
        <p:nvCxnSpPr>
          <p:cNvPr id="39" name="Vorm 38"/>
          <p:cNvCxnSpPr/>
          <p:nvPr/>
        </p:nvCxnSpPr>
        <p:spPr>
          <a:xfrm rot="16200000" flipH="1">
            <a:off x="3255803" y="5018879"/>
            <a:ext cx="714380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/>
          <p:cNvSpPr txBox="1"/>
          <p:nvPr/>
        </p:nvSpPr>
        <p:spPr>
          <a:xfrm>
            <a:off x="4477755" y="5483227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2)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3772540" y="4983161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  <a:t>3)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Rechte verbindingslijn 44"/>
          <p:cNvCxnSpPr/>
          <p:nvPr/>
        </p:nvCxnSpPr>
        <p:spPr>
          <a:xfrm>
            <a:off x="4192003" y="4625971"/>
            <a:ext cx="142876" cy="285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rot="5400000">
            <a:off x="4120565" y="4625971"/>
            <a:ext cx="285752" cy="285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18</a:t>
            </a:fld>
            <a:endParaRPr lang="nl-NL" smtClean="0"/>
          </a:p>
        </p:txBody>
      </p:sp>
      <p:sp>
        <p:nvSpPr>
          <p:cNvPr id="40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18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26" grpId="0" animBg="1"/>
      <p:bldP spid="27" grpId="0"/>
      <p:bldP spid="28" grpId="0" animBg="1"/>
      <p:bldP spid="37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19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0472" y="332656"/>
            <a:ext cx="9564650" cy="6394058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114300" lvl="0" fontAlgn="auto">
              <a:lnSpc>
                <a:spcPts val="3800"/>
              </a:lnSpc>
              <a:spcBef>
                <a:spcPts val="24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600" u="sng" dirty="0" err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Voorbeeld</a:t>
            </a:r>
            <a:r>
              <a:rPr lang="fr-BE" sz="2600" dirty="0" smtClean="0">
                <a:solidFill>
                  <a:prstClr val="black"/>
                </a:solidFill>
                <a:latin typeface="Calibri"/>
                <a:cs typeface="Arial" pitchFamily="34" charset="0"/>
              </a:rPr>
              <a:t>:  </a:t>
            </a:r>
          </a:p>
          <a:p>
            <a:pPr marL="114300" lvl="0" fontAlgn="auto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maak_gesorteerde_lijst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die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gehele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getallen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inleest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einde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= 0) en </a:t>
            </a:r>
            <a:r>
              <a:rPr lang="fr-BE" sz="24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cs typeface="Consolas" panose="020B0609020204030204" pitchFamily="49" charset="0"/>
              </a:rPr>
              <a:t>gesorteerd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(= van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klein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naar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groot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opslaat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in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gelinkte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.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functie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geeft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pointer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naar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eerste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knoop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van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terug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(of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een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nullpointer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indien de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reeks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leeg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is</a:t>
            </a:r>
            <a:r>
              <a:rPr lang="fr-BE" sz="2400" dirty="0" smtClean="0">
                <a:solidFill>
                  <a:prstClr val="black"/>
                </a:solidFill>
                <a:latin typeface="+mn-lt"/>
                <a:cs typeface="Consolas" panose="020B0609020204030204" pitchFamily="49" charset="0"/>
              </a:rPr>
              <a:t>).</a:t>
            </a:r>
          </a:p>
          <a:p>
            <a:pPr marL="342900" indent="-228600" fontAlgn="auto">
              <a:lnSpc>
                <a:spcPts val="3500"/>
              </a:lnSpc>
              <a:spcBef>
                <a:spcPts val="24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maak_gesorteerde_lijst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voeg_getal_toe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("%d",&amp;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l;</a:t>
            </a:r>
          </a:p>
          <a:p>
            <a:pPr marL="342900" indent="-228600" fontAlgn="auto"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2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19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613700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84784"/>
            <a:ext cx="7776864" cy="4464496"/>
          </a:xfrm>
        </p:spPr>
        <p:txBody>
          <a:bodyPr>
            <a:noAutofit/>
          </a:bodyPr>
          <a:lstStyle/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Gelinkte lijsten: algemeen</a:t>
            </a:r>
          </a:p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Definitie en declaratie van een gelinkte lijst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overlopen 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Een gelinkte lijst opbouwen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Een gelinkte lijst vernietigen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Voordelen/nadelen gelinkte lijst</a:t>
            </a:r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77766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20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2480" y="28950"/>
            <a:ext cx="8856984" cy="682494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voeg_getal_toe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*h, *m;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(*l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 ||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(*l)-&gt;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 = 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g; h-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 = h;</a:t>
            </a:r>
            <a:endParaRPr lang="fr-BE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 &amp;&amp;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</a:t>
            </a:r>
            <a:endParaRPr lang="fr-BE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h =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 =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 = h-&gt;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h-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g; h-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m; return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689304" y="894775"/>
            <a:ext cx="172819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lijst_vb2.c</a:t>
            </a:r>
            <a:endParaRPr lang="nl-BE" sz="2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78823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20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6434365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84784"/>
            <a:ext cx="7776864" cy="4464496"/>
          </a:xfrm>
        </p:spPr>
        <p:txBody>
          <a:bodyPr>
            <a:noAutofit/>
          </a:bodyPr>
          <a:lstStyle/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Gelinkte lijsten: algemeen</a:t>
            </a:r>
          </a:p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Definitie en declaratie van een gelinkte lijst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overlopen 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opbouwen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Een gelinkte lijst vernietigen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Voordelen/nadelen gelinkte lijst</a:t>
            </a:r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21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496181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Een gelinkte lijst vernietigen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901700"/>
            <a:ext cx="9195462" cy="5143500"/>
          </a:xfrm>
        </p:spPr>
        <p:txBody>
          <a:bodyPr>
            <a:noAutofit/>
          </a:bodyPr>
          <a:lstStyle/>
          <a:p>
            <a:pPr marL="914400" lvl="1" indent="-457200" eaLnBrk="1" hangingPunct="1">
              <a:lnSpc>
                <a:spcPct val="90000"/>
              </a:lnSpc>
              <a:buSzPct val="100000"/>
              <a:buNone/>
            </a:pPr>
            <a:endParaRPr lang="nl-NL" sz="800" dirty="0" smtClean="0"/>
          </a:p>
          <a:p>
            <a:pPr marL="360363" indent="-360363" eaLnBrk="1" hangingPunct="1">
              <a:lnSpc>
                <a:spcPts val="3500"/>
              </a:lnSpc>
            </a:pPr>
            <a:r>
              <a:rPr lang="nl-NL" sz="2400" dirty="0" smtClean="0">
                <a:cs typeface="Arial" pitchFamily="34" charset="0"/>
              </a:rPr>
              <a:t>Stappen die moeten ondernomen worden om een knoop te wissen: </a:t>
            </a: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SzPct val="12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Laat de  opvolglink van de voorganger wijzen naar de opvolger van de te verwijderen knoop. </a:t>
            </a: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2"/>
              </a:buClr>
              <a:buSzPct val="12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De-</a:t>
            </a:r>
            <a:r>
              <a:rPr lang="nl-NL" sz="2400" dirty="0" err="1" smtClean="0">
                <a:cs typeface="Arial" pitchFamily="34" charset="0"/>
              </a:rPr>
              <a:t>alloceer</a:t>
            </a:r>
            <a:r>
              <a:rPr lang="nl-NL" sz="2400" dirty="0" smtClean="0">
                <a:cs typeface="Arial" pitchFamily="34" charset="0"/>
              </a:rPr>
              <a:t> de te verwijderen knoop.</a:t>
            </a: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Century Schoolbook" pitchFamily="18" charset="0"/>
              <a:buAutoNum type="arabicParenR"/>
            </a:pPr>
            <a:endParaRPr lang="nl-NL" sz="2600" dirty="0">
              <a:cs typeface="Arial" pitchFamily="34" charset="0"/>
            </a:endParaRP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Century Schoolbook" pitchFamily="18" charset="0"/>
              <a:buAutoNum type="arabicParenR"/>
            </a:pPr>
            <a:endParaRPr lang="nl-NL" sz="2600" dirty="0" smtClean="0">
              <a:cs typeface="Arial" pitchFamily="34" charset="0"/>
            </a:endParaRP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Century Schoolbook" pitchFamily="18" charset="0"/>
              <a:buAutoNum type="arabicParenR"/>
            </a:pPr>
            <a:endParaRPr lang="nl-NL" sz="2600" dirty="0">
              <a:cs typeface="Arial" pitchFamily="34" charset="0"/>
            </a:endParaRPr>
          </a:p>
          <a:p>
            <a:pPr marL="363538" lvl="0" indent="-363538">
              <a:lnSpc>
                <a:spcPts val="3800"/>
              </a:lnSpc>
              <a:spcBef>
                <a:spcPts val="3000"/>
              </a:spcBef>
              <a:buClr>
                <a:srgbClr val="FDA023"/>
              </a:buClr>
            </a:pPr>
            <a:endParaRPr lang="fr-BE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753089" y="4250536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/>
          <p:cNvSpPr txBox="1"/>
          <p:nvPr/>
        </p:nvSpPr>
        <p:spPr>
          <a:xfrm>
            <a:off x="1753089" y="425053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1</a:t>
            </a:r>
            <a:endParaRPr lang="nl-BE" sz="2000" dirty="0"/>
          </a:p>
        </p:txBody>
      </p:sp>
      <p:sp>
        <p:nvSpPr>
          <p:cNvPr id="6" name="Rechthoek 5"/>
          <p:cNvSpPr/>
          <p:nvPr/>
        </p:nvSpPr>
        <p:spPr>
          <a:xfrm>
            <a:off x="1753089" y="4750602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3253287" y="4250536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3253287" y="425053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3</a:t>
            </a:r>
            <a:endParaRPr lang="nl-BE" sz="2000" dirty="0"/>
          </a:p>
        </p:txBody>
      </p:sp>
      <p:sp>
        <p:nvSpPr>
          <p:cNvPr id="9" name="Rechthoek 8"/>
          <p:cNvSpPr/>
          <p:nvPr/>
        </p:nvSpPr>
        <p:spPr>
          <a:xfrm>
            <a:off x="3253287" y="4750602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4753485" y="4250536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kstvak 10"/>
          <p:cNvSpPr txBox="1"/>
          <p:nvPr/>
        </p:nvSpPr>
        <p:spPr>
          <a:xfrm>
            <a:off x="4753485" y="425053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5</a:t>
            </a:r>
            <a:endParaRPr lang="nl-BE" sz="2000" dirty="0"/>
          </a:p>
        </p:txBody>
      </p:sp>
      <p:sp>
        <p:nvSpPr>
          <p:cNvPr id="12" name="Rechthoek 11"/>
          <p:cNvSpPr/>
          <p:nvPr/>
        </p:nvSpPr>
        <p:spPr>
          <a:xfrm>
            <a:off x="4753485" y="4750602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6253683" y="4250536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6253683" y="425053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6</a:t>
            </a:r>
            <a:endParaRPr lang="nl-BE" sz="2000" dirty="0"/>
          </a:p>
        </p:txBody>
      </p:sp>
      <p:sp>
        <p:nvSpPr>
          <p:cNvPr id="15" name="Rechthoek 14"/>
          <p:cNvSpPr/>
          <p:nvPr/>
        </p:nvSpPr>
        <p:spPr>
          <a:xfrm>
            <a:off x="6253683" y="4750602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7753881" y="4250536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7753881" y="425053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dirty="0" smtClean="0"/>
              <a:t>9</a:t>
            </a:r>
            <a:endParaRPr lang="nl-BE" sz="2000" dirty="0"/>
          </a:p>
        </p:txBody>
      </p:sp>
      <p:sp>
        <p:nvSpPr>
          <p:cNvPr id="18" name="Rechthoek 17"/>
          <p:cNvSpPr/>
          <p:nvPr/>
        </p:nvSpPr>
        <p:spPr>
          <a:xfrm>
            <a:off x="7753881" y="4750602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" name="Vorm 18"/>
          <p:cNvCxnSpPr>
            <a:endCxn id="8" idx="0"/>
          </p:cNvCxnSpPr>
          <p:nvPr/>
        </p:nvCxnSpPr>
        <p:spPr>
          <a:xfrm flipV="1">
            <a:off x="2110279" y="4250536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orm 19"/>
          <p:cNvCxnSpPr/>
          <p:nvPr/>
        </p:nvCxnSpPr>
        <p:spPr>
          <a:xfrm flipV="1">
            <a:off x="3610477" y="4250536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orm 20"/>
          <p:cNvCxnSpPr/>
          <p:nvPr/>
        </p:nvCxnSpPr>
        <p:spPr>
          <a:xfrm flipV="1">
            <a:off x="5110675" y="4250536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orm 21"/>
          <p:cNvCxnSpPr/>
          <p:nvPr/>
        </p:nvCxnSpPr>
        <p:spPr>
          <a:xfrm flipV="1">
            <a:off x="6610873" y="4250536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>
            <a:endCxn id="5" idx="1"/>
          </p:cNvCxnSpPr>
          <p:nvPr/>
        </p:nvCxnSpPr>
        <p:spPr>
          <a:xfrm flipV="1">
            <a:off x="824395" y="4450591"/>
            <a:ext cx="928694" cy="14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V="1">
            <a:off x="7825319" y="4822040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7825319" y="4822040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bogen verbindingslijn 39"/>
          <p:cNvCxnSpPr/>
          <p:nvPr/>
        </p:nvCxnSpPr>
        <p:spPr>
          <a:xfrm flipV="1">
            <a:off x="3681915" y="3821908"/>
            <a:ext cx="3071834" cy="1071570"/>
          </a:xfrm>
          <a:prstGeom prst="bentConnector3">
            <a:avLst>
              <a:gd name="adj1" fmla="val 16888"/>
            </a:avLst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/>
          <p:nvPr/>
        </p:nvCxnSpPr>
        <p:spPr>
          <a:xfrm rot="5400000">
            <a:off x="6539435" y="4036222"/>
            <a:ext cx="428628" cy="1588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 rot="5400000">
            <a:off x="4432014" y="3929065"/>
            <a:ext cx="285752" cy="2143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/>
          <p:cNvCxnSpPr/>
          <p:nvPr/>
        </p:nvCxnSpPr>
        <p:spPr>
          <a:xfrm>
            <a:off x="4467733" y="3893346"/>
            <a:ext cx="214314" cy="28575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rot="5400000">
            <a:off x="4432014" y="4143379"/>
            <a:ext cx="1285884" cy="10715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 rot="16200000" flipH="1">
            <a:off x="4574890" y="4214817"/>
            <a:ext cx="1285884" cy="9286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22</a:t>
            </a:fld>
            <a:endParaRPr lang="nl-NL" smtClean="0"/>
          </a:p>
        </p:txBody>
      </p:sp>
      <p:sp>
        <p:nvSpPr>
          <p:cNvPr id="34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73034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22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00472" y="260648"/>
            <a:ext cx="8856984" cy="5143500"/>
          </a:xfrm>
        </p:spPr>
        <p:txBody>
          <a:bodyPr>
            <a:noAutofit/>
          </a:bodyPr>
          <a:lstStyle/>
          <a:p>
            <a:pPr marL="914400" lvl="1" indent="-457200" eaLnBrk="1" hangingPunct="1">
              <a:lnSpc>
                <a:spcPct val="90000"/>
              </a:lnSpc>
              <a:buSzPct val="100000"/>
              <a:buNone/>
            </a:pPr>
            <a:endParaRPr lang="nl-NL" sz="800" dirty="0" smtClean="0"/>
          </a:p>
          <a:p>
            <a:pPr marL="363538" indent="-363538">
              <a:lnSpc>
                <a:spcPts val="3800"/>
              </a:lnSpc>
              <a:spcBef>
                <a:spcPts val="1200"/>
              </a:spcBef>
            </a:pPr>
            <a:r>
              <a:rPr lang="fr-BE" sz="2400" u="sng" dirty="0" err="1" smtClean="0">
                <a:solidFill>
                  <a:prstClr val="black"/>
                </a:solidFill>
                <a:cs typeface="Arial" pitchFamily="34" charset="0"/>
              </a:rPr>
              <a:t>Voorbeeld</a:t>
            </a:r>
            <a:r>
              <a:rPr lang="fr-BE" sz="2400" dirty="0">
                <a:solidFill>
                  <a:prstClr val="black"/>
                </a:solidFill>
                <a:cs typeface="Arial" pitchFamily="34" charset="0"/>
              </a:rPr>
              <a:t>:  </a:t>
            </a:r>
            <a:endParaRPr lang="fr-BE" sz="2400" dirty="0" smtClean="0">
              <a:solidFill>
                <a:prstClr val="black"/>
              </a:solidFill>
              <a:cs typeface="Arial" pitchFamily="34" charset="0"/>
            </a:endParaRPr>
          </a:p>
          <a:p>
            <a:pPr marL="363538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een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procedure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verwijder_element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l,g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die in de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gegeven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gelinkte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lijst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de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eerste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knoop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met het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gegeven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geheel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getal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verwijdert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. </a:t>
            </a:r>
          </a:p>
          <a:p>
            <a:pPr marL="363538" indent="0">
              <a:lnSpc>
                <a:spcPts val="3800"/>
              </a:lnSpc>
              <a:spcBef>
                <a:spcPts val="1200"/>
              </a:spcBef>
              <a:buNone/>
            </a:pP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Merk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op: 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Indien de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gegeven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het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getal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niet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bevat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wijzigt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de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lijst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niet. </a:t>
            </a:r>
            <a:endParaRPr lang="fr-BE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 eaLnBrk="1" hangingPunct="1">
              <a:lnSpc>
                <a:spcPts val="3500"/>
              </a:lnSpc>
              <a:spcBef>
                <a:spcPts val="600"/>
              </a:spcBef>
              <a:buClr>
                <a:schemeClr val="accent4"/>
              </a:buClr>
              <a:buSzPct val="100000"/>
              <a:buFont typeface="Century Schoolbook" pitchFamily="18" charset="0"/>
              <a:buAutoNum type="arabicParenR"/>
            </a:pPr>
            <a:endParaRPr lang="nl-NL" sz="2600" dirty="0" smtClean="0">
              <a:cs typeface="Arial" pitchFamily="34" charset="0"/>
            </a:endParaRPr>
          </a:p>
        </p:txBody>
      </p:sp>
      <p:sp>
        <p:nvSpPr>
          <p:cNvPr id="32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23</a:t>
            </a:fld>
            <a:endParaRPr lang="nl-NL" smtClean="0"/>
          </a:p>
        </p:txBody>
      </p:sp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76641" y="6482928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23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583618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24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2480" y="243448"/>
            <a:ext cx="8856984" cy="6247864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verwijder_element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**l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*m,*h;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(*l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((*l)-&gt;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m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(*l)-&gt;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free(m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342900" indent="-22860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h =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*l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fr-BE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(h-&gt;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g)</a:t>
            </a:r>
            <a:endParaRPr lang="fr-BE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h = 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if (h-&gt;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{</a:t>
            </a:r>
          </a:p>
          <a:p>
            <a:pPr marL="342900" indent="-2286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m = h-&gt;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h-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BE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m-&gt;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free(m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22860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pPr marL="342900" indent="-22860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342900" indent="-22860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342900" indent="-22860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fr-BE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689304" y="921226"/>
            <a:ext cx="172819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lijst_vb3.c</a:t>
            </a:r>
            <a:endParaRPr lang="nl-BE" sz="2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24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9234819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16632"/>
            <a:ext cx="8568952" cy="5143500"/>
          </a:xfrm>
        </p:spPr>
        <p:txBody>
          <a:bodyPr>
            <a:noAutofit/>
          </a:bodyPr>
          <a:lstStyle/>
          <a:p>
            <a:pPr marL="914400" lvl="1" indent="-457200" eaLnBrk="1" hangingPunct="1">
              <a:lnSpc>
                <a:spcPct val="90000"/>
              </a:lnSpc>
              <a:buSzPct val="100000"/>
              <a:buNone/>
            </a:pPr>
            <a:endParaRPr lang="nl-NL" sz="800" dirty="0" smtClean="0"/>
          </a:p>
          <a:p>
            <a:pPr marL="363538" indent="-363538">
              <a:lnSpc>
                <a:spcPts val="3800"/>
              </a:lnSpc>
              <a:spcBef>
                <a:spcPts val="1200"/>
              </a:spcBef>
            </a:pPr>
            <a:r>
              <a:rPr lang="fr-BE" sz="2400" u="sng" dirty="0" err="1" smtClean="0">
                <a:solidFill>
                  <a:prstClr val="black"/>
                </a:solidFill>
                <a:cs typeface="Arial" pitchFamily="34" charset="0"/>
              </a:rPr>
              <a:t>Oefening</a:t>
            </a:r>
            <a:r>
              <a:rPr lang="fr-BE" sz="2400" dirty="0" smtClean="0">
                <a:solidFill>
                  <a:prstClr val="black"/>
                </a:solidFill>
                <a:cs typeface="Arial" pitchFamily="34" charset="0"/>
              </a:rPr>
              <a:t>:  </a:t>
            </a:r>
          </a:p>
          <a:p>
            <a:pPr marL="363538" indent="0">
              <a:lnSpc>
                <a:spcPts val="3800"/>
              </a:lnSpc>
              <a:spcBef>
                <a:spcPts val="1200"/>
              </a:spcBef>
              <a:buClr>
                <a:srgbClr val="FDA023"/>
              </a:buClr>
              <a:buNone/>
            </a:pP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Schrijf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een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procedure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  </a:t>
            </a:r>
            <a:r>
              <a:rPr lang="fr-BE" sz="22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vernietig_lijst</a:t>
            </a:r>
            <a:r>
              <a:rPr lang="fr-BE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die 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de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gegeven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gelinkte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cs typeface="Consolas" panose="020B0609020204030204" pitchFamily="49" charset="0"/>
              </a:rPr>
              <a:t>lijst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fr-BE" sz="24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volledig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vernietigt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(en dus het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geheugen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van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alle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knopen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opnieuw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cs typeface="Consolas" panose="020B0609020204030204" pitchFamily="49" charset="0"/>
              </a:rPr>
              <a:t>vrijgeeft</a:t>
            </a:r>
            <a:r>
              <a:rPr lang="fr-BE" sz="2400" dirty="0" smtClean="0">
                <a:solidFill>
                  <a:prstClr val="black"/>
                </a:solidFill>
                <a:cs typeface="Consolas" panose="020B0609020204030204" pitchFamily="49" charset="0"/>
              </a:rPr>
              <a:t>).</a:t>
            </a:r>
            <a:endParaRPr lang="fr-BE" sz="24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363538" indent="0">
              <a:lnSpc>
                <a:spcPts val="3500"/>
              </a:lnSpc>
              <a:spcBef>
                <a:spcPts val="2400"/>
              </a:spcBef>
              <a:buClr>
                <a:srgbClr val="FDA023"/>
              </a:buClr>
              <a:buNone/>
            </a:pP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vernietig_lijst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**l) 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3538" indent="0">
              <a:lnSpc>
                <a:spcPts val="35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*h;</a:t>
            </a:r>
            <a:endParaRPr lang="fr-BE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lnSpc>
                <a:spcPts val="35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l)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3538" indent="0">
              <a:lnSpc>
                <a:spcPts val="35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   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*l;</a:t>
            </a:r>
          </a:p>
          <a:p>
            <a:pPr marL="363538" indent="0">
              <a:lnSpc>
                <a:spcPts val="35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*l = h-&gt;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3538" indent="0">
              <a:lnSpc>
                <a:spcPts val="35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free(h);</a:t>
            </a:r>
          </a:p>
          <a:p>
            <a:pPr marL="363538" indent="0">
              <a:lnSpc>
                <a:spcPts val="35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	</a:t>
            </a:r>
          </a:p>
          <a:p>
            <a:pPr marL="363538" indent="0">
              <a:lnSpc>
                <a:spcPts val="3500"/>
              </a:lnSpc>
              <a:spcBef>
                <a:spcPts val="0"/>
              </a:spcBef>
              <a:buClr>
                <a:srgbClr val="FDA023"/>
              </a:buClr>
              <a:buNone/>
            </a:pP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2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25</a:t>
            </a:fld>
            <a:endParaRPr lang="nl-NL" smtClean="0"/>
          </a:p>
        </p:txBody>
      </p:sp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82928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25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2593562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84784"/>
            <a:ext cx="7776864" cy="4464496"/>
          </a:xfrm>
        </p:spPr>
        <p:txBody>
          <a:bodyPr>
            <a:noAutofit/>
          </a:bodyPr>
          <a:lstStyle/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Gelinkte lijsten: algemeen</a:t>
            </a:r>
          </a:p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Definitie en declaratie van een gelinkte lijst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overlopen 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opbouwen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vernietigen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Voordelen/nadelen gelinkte lijst</a:t>
            </a:r>
            <a:endParaRPr lang="nl-BE" sz="2800" b="1" dirty="0">
              <a:solidFill>
                <a:schemeClr val="accent2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26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03798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112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gelinkte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lijst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voordelen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60512" y="1571625"/>
            <a:ext cx="8352928" cy="3724275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Vooraan of tussenin (achter een bestaande knoop) een knoop toevoegen kan snel. </a:t>
            </a:r>
          </a:p>
          <a:p>
            <a:pPr marL="357188" indent="-357188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Achteraan een knoop toevoegen kan ook snel als men over een wijzer beschikt naar de laatste knoop. </a:t>
            </a:r>
          </a:p>
          <a:p>
            <a:pPr marL="357188" indent="-357188" eaLnBrk="1" hangingPunct="1">
              <a:lnSpc>
                <a:spcPts val="4000"/>
              </a:lnSpc>
              <a:spcBef>
                <a:spcPts val="1200"/>
              </a:spcBef>
            </a:pP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knoop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verwijderen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lukt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snel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als</a:t>
            </a:r>
            <a:r>
              <a:rPr lang="fr-BE" sz="2400" dirty="0" smtClean="0">
                <a:cs typeface="Arial" pitchFamily="34" charset="0"/>
              </a:rPr>
              <a:t> men </a:t>
            </a:r>
            <a:r>
              <a:rPr lang="fr-BE" sz="2400" dirty="0" err="1" smtClean="0">
                <a:cs typeface="Arial" pitchFamily="34" charset="0"/>
              </a:rPr>
              <a:t>naast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opvolger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ook</a:t>
            </a:r>
            <a:r>
              <a:rPr lang="fr-BE" sz="2400" dirty="0" smtClean="0">
                <a:cs typeface="Arial" pitchFamily="34" charset="0"/>
              </a:rPr>
              <a:t> de </a:t>
            </a:r>
            <a:r>
              <a:rPr lang="fr-BE" sz="2400" dirty="0" err="1" smtClean="0">
                <a:cs typeface="Arial" pitchFamily="34" charset="0"/>
              </a:rPr>
              <a:t>voorganger</a:t>
            </a:r>
            <a:r>
              <a:rPr lang="fr-BE" sz="2400" dirty="0" smtClean="0">
                <a:cs typeface="Arial" pitchFamily="34" charset="0"/>
              </a:rPr>
              <a:t> van de </a:t>
            </a:r>
            <a:r>
              <a:rPr lang="fr-BE" sz="2400" dirty="0" err="1" smtClean="0">
                <a:cs typeface="Arial" pitchFamily="34" charset="0"/>
              </a:rPr>
              <a:t>knoop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kent</a:t>
            </a:r>
            <a:r>
              <a:rPr lang="fr-BE" sz="2400" dirty="0" smtClean="0">
                <a:cs typeface="Arial" pitchFamily="34" charset="0"/>
              </a:rPr>
              <a:t>.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27</a:t>
            </a:fld>
            <a:endParaRPr lang="nl-NL" smtClean="0"/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79070" y="6482928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27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112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>
                <a:solidFill>
                  <a:schemeClr val="accent3"/>
                </a:solidFill>
              </a:rPr>
              <a:t>gelinkte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lijst</a:t>
            </a:r>
            <a:r>
              <a:rPr lang="fr-BE" sz="3600" b="1" dirty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nadelen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23439" y="1578017"/>
            <a:ext cx="8819331" cy="4495800"/>
          </a:xfrm>
        </p:spPr>
        <p:txBody>
          <a:bodyPr>
            <a:normAutofit/>
          </a:bodyPr>
          <a:lstStyle/>
          <a:p>
            <a:pPr marL="452438" indent="-452438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De i-de knoop kan men niet direct bekomen. 		           Eerst moeten alle voorgangers overlopen worden. 	   	     	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b="1" dirty="0" smtClean="0">
                <a:solidFill>
                  <a:schemeClr val="accent2"/>
                </a:solidFill>
                <a:cs typeface="Arial" pitchFamily="34" charset="0"/>
              </a:rPr>
              <a:t>indexeren</a:t>
            </a:r>
            <a:r>
              <a:rPr lang="nl-NL" sz="2400" dirty="0" smtClean="0">
                <a:cs typeface="Arial" pitchFamily="34" charset="0"/>
              </a:rPr>
              <a:t> ([ ]) is een dure operatie</a:t>
            </a:r>
          </a:p>
          <a:p>
            <a:pPr marL="452438" indent="-452438" eaLnBrk="1" hangingPunct="1">
              <a:lnSpc>
                <a:spcPts val="4000"/>
              </a:lnSpc>
              <a:spcBef>
                <a:spcPts val="1200"/>
              </a:spcBef>
            </a:pPr>
            <a:r>
              <a:rPr lang="nl-NL" sz="2400" dirty="0" smtClean="0">
                <a:cs typeface="Arial" pitchFamily="34" charset="0"/>
              </a:rPr>
              <a:t>Een gelinkte lijst verbruikt meestal </a:t>
            </a:r>
            <a:r>
              <a:rPr lang="nl-NL" sz="2400" b="1" dirty="0" smtClean="0">
                <a:solidFill>
                  <a:schemeClr val="accent2"/>
                </a:solidFill>
                <a:cs typeface="Arial" pitchFamily="34" charset="0"/>
              </a:rPr>
              <a:t>iets meer geheugen </a:t>
            </a:r>
            <a:r>
              <a:rPr lang="nl-NL" sz="2400" dirty="0" smtClean="0">
                <a:cs typeface="Arial" pitchFamily="34" charset="0"/>
              </a:rPr>
              <a:t>dan een tabel doordat elke knoop pointers moet bijhouden. Bovendien zorgt de verspreiding in het geheugen voor </a:t>
            </a:r>
            <a:r>
              <a:rPr lang="nl-NL" sz="2400" b="1" dirty="0" err="1" smtClean="0">
                <a:solidFill>
                  <a:schemeClr val="accent2"/>
                </a:solidFill>
                <a:cs typeface="Arial" pitchFamily="34" charset="0"/>
              </a:rPr>
              <a:t>performantieverlies</a:t>
            </a:r>
            <a:r>
              <a:rPr lang="nl-NL" sz="2400" dirty="0" smtClean="0">
                <a:cs typeface="Arial" pitchFamily="34" charset="0"/>
              </a:rPr>
              <a:t>.  </a:t>
            </a: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19072EE6-7625-4188-A8CC-6B1EA2C2130D}" type="slidenum">
              <a:rPr lang="nl-NL" smtClean="0"/>
              <a:pPr/>
              <a:t>28</a:t>
            </a:fld>
            <a:endParaRPr lang="nl-NL" dirty="0" smtClean="0"/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608639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28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344488" y="44624"/>
            <a:ext cx="9073008" cy="87007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 smtClean="0">
                <a:solidFill>
                  <a:schemeClr val="accent3"/>
                </a:solidFill>
              </a:rPr>
              <a:t>array</a:t>
            </a:r>
            <a:r>
              <a:rPr lang="fr-BE" sz="3600" b="1" dirty="0" smtClean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voordelen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484784"/>
            <a:ext cx="9289032" cy="424973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4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De array is een eenvoudig type waarin je                                  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                  meerdere 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elementen van hetzelfde type kan opslaan. </a:t>
            </a:r>
          </a:p>
          <a:p>
            <a:pPr marL="446088" indent="-331788" eaLnBrk="1" hangingPunct="1">
              <a:lnSpc>
                <a:spcPts val="4000"/>
              </a:lnSpc>
              <a:spcBef>
                <a:spcPts val="1200"/>
              </a:spcBef>
              <a:buSzPct val="100000"/>
              <a:buFont typeface="Arial" pitchFamily="34" charset="0"/>
              <a:buChar char="•"/>
              <a:defRPr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De declaratie is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eenvoudig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 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gemakkelijk </a:t>
            </a:r>
            <a:r>
              <a:rPr lang="nl-NL" sz="2400" b="1" dirty="0" err="1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uitbreidbaar</a:t>
            </a:r>
            <a:r>
              <a:rPr lang="nl-NL" sz="2400" dirty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naar meerdere dimensies. </a:t>
            </a:r>
          </a:p>
          <a:p>
            <a:pPr marL="446088" indent="-331788" eaLnBrk="1" hangingPunct="1">
              <a:lnSpc>
                <a:spcPts val="4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r>
              <a:rPr lang="nl-NL" sz="2400" dirty="0" smtClean="0">
                <a:cs typeface="Arial" pitchFamily="34" charset="0"/>
                <a:sym typeface="Symbol" pitchFamily="18" charset="2"/>
              </a:rPr>
              <a:t>Elk element in de array is even gemakkelijk 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even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  <a:sym typeface="Symbol" pitchFamily="18" charset="2"/>
              </a:rPr>
              <a:t>snel bereikbaar 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met tabel[i] of mat[i][j].</a:t>
            </a:r>
          </a:p>
          <a:p>
            <a:pPr marL="446088" indent="-331788">
              <a:lnSpc>
                <a:spcPts val="4000"/>
              </a:lnSpc>
              <a:spcBef>
                <a:spcPts val="600"/>
              </a:spcBef>
              <a:buSzPct val="100000"/>
              <a:defRPr/>
            </a:pPr>
            <a:r>
              <a:rPr lang="fr-BE" sz="2400" dirty="0" smtClean="0">
                <a:cs typeface="Arial" pitchFamily="34" charset="0"/>
              </a:rPr>
              <a:t>Indien er </a:t>
            </a:r>
            <a:r>
              <a:rPr lang="fr-BE" sz="2400" dirty="0" err="1" smtClean="0">
                <a:cs typeface="Arial" pitchFamily="34" charset="0"/>
              </a:rPr>
              <a:t>nog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plaats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, kan je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snel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b="1" dirty="0" err="1">
                <a:solidFill>
                  <a:schemeClr val="accent4"/>
                </a:solidFill>
                <a:cs typeface="Arial" pitchFamily="34" charset="0"/>
              </a:rPr>
              <a:t>achteraan</a:t>
            </a:r>
            <a:r>
              <a:rPr lang="fr-BE" sz="24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fr-BE" sz="2400" b="1" dirty="0" err="1" smtClean="0">
                <a:solidFill>
                  <a:schemeClr val="accent4"/>
                </a:solidFill>
                <a:cs typeface="Arial" pitchFamily="34" charset="0"/>
              </a:rPr>
              <a:t>toevoegen</a:t>
            </a:r>
            <a:endParaRPr lang="nl-NL" sz="2400" b="1" dirty="0">
              <a:solidFill>
                <a:schemeClr val="accent4"/>
              </a:solidFill>
              <a:cs typeface="Arial" pitchFamily="34" charset="0"/>
            </a:endParaRPr>
          </a:p>
          <a:p>
            <a:pPr marL="446088" indent="-331788" eaLnBrk="1" hangingPunct="1">
              <a:lnSpc>
                <a:spcPts val="4000"/>
              </a:lnSpc>
              <a:spcBef>
                <a:spcPts val="600"/>
              </a:spcBef>
              <a:buSzPct val="100000"/>
              <a:buFont typeface="Arial" pitchFamily="34" charset="0"/>
              <a:buChar char="•"/>
              <a:defRPr/>
            </a:pPr>
            <a:endParaRPr lang="nl-BE" sz="24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85397" y="6492453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3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>
          <a:xfrm>
            <a:off x="272480" y="0"/>
            <a:ext cx="9217024" cy="9861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 smtClean="0">
                <a:solidFill>
                  <a:schemeClr val="accent3"/>
                </a:solidFill>
              </a:rPr>
              <a:t>array</a:t>
            </a:r>
            <a:r>
              <a:rPr lang="fr-BE" sz="3600" b="1" dirty="0" smtClean="0">
                <a:solidFill>
                  <a:schemeClr val="accent3"/>
                </a:solidFill>
              </a:rPr>
              <a:t>: </a:t>
            </a:r>
            <a:r>
              <a:rPr lang="fr-BE" sz="3600" b="1" dirty="0" err="1">
                <a:solidFill>
                  <a:schemeClr val="accent3"/>
                </a:solidFill>
              </a:rPr>
              <a:t>nadelen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1484784"/>
            <a:ext cx="9433048" cy="3786187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ts val="4000"/>
              </a:lnSpc>
              <a:spcBef>
                <a:spcPts val="1200"/>
              </a:spcBef>
              <a:buSzPct val="10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je moet bij constructie de capaciteit van de array opgeven</a:t>
            </a:r>
          </a:p>
          <a:p>
            <a:pPr marL="533400" indent="-533400" eaLnBrk="1" hangingPunct="1">
              <a:lnSpc>
                <a:spcPts val="4000"/>
              </a:lnSpc>
              <a:spcBef>
                <a:spcPts val="1200"/>
              </a:spcBef>
              <a:buSzPct val="10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deze capaciteit kan nadien niet meer </a:t>
            </a:r>
            <a:r>
              <a:rPr lang="nl-NL" sz="2400" dirty="0" smtClean="0">
                <a:cs typeface="Arial" pitchFamily="34" charset="0"/>
              </a:rPr>
              <a:t>wijzigen (noch </a:t>
            </a:r>
            <a:r>
              <a:rPr lang="nl-NL" sz="2400" dirty="0" smtClean="0">
                <a:cs typeface="Arial" pitchFamily="34" charset="0"/>
              </a:rPr>
              <a:t>groeien, </a:t>
            </a:r>
            <a:r>
              <a:rPr lang="nl-NL" sz="2400" dirty="0" smtClean="0">
                <a:cs typeface="Arial" pitchFamily="34" charset="0"/>
              </a:rPr>
              <a:t>                   noch </a:t>
            </a:r>
            <a:r>
              <a:rPr lang="nl-NL" sz="2400" dirty="0" smtClean="0">
                <a:cs typeface="Arial" pitchFamily="34" charset="0"/>
              </a:rPr>
              <a:t>krimpen)</a:t>
            </a:r>
          </a:p>
          <a:p>
            <a:pPr marL="533400" indent="-533400" eaLnBrk="1" hangingPunct="1">
              <a:lnSpc>
                <a:spcPts val="4000"/>
              </a:lnSpc>
              <a:spcBef>
                <a:spcPts val="1200"/>
              </a:spcBef>
              <a:buSzPct val="10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er is geen </a:t>
            </a:r>
            <a:r>
              <a:rPr lang="nl-NL" sz="2400" dirty="0" err="1" smtClean="0">
                <a:cs typeface="Arial" pitchFamily="34" charset="0"/>
              </a:rPr>
              <a:t>index-checking</a:t>
            </a:r>
            <a:endParaRPr lang="nl-NL" sz="2400" dirty="0" smtClean="0">
              <a:cs typeface="Arial" pitchFamily="34" charset="0"/>
            </a:endParaRPr>
          </a:p>
          <a:p>
            <a:pPr marL="533400" indent="-533400" eaLnBrk="1" hangingPunct="1">
              <a:lnSpc>
                <a:spcPts val="4000"/>
              </a:lnSpc>
              <a:spcBef>
                <a:spcPts val="1200"/>
              </a:spcBef>
              <a:buSzPct val="100000"/>
              <a:buFont typeface="Century Schoolbook" pitchFamily="18" charset="0"/>
              <a:buAutoNum type="arabicParenR"/>
            </a:pPr>
            <a:r>
              <a:rPr lang="nl-NL" sz="2400" dirty="0" smtClean="0">
                <a:cs typeface="Arial" pitchFamily="34" charset="0"/>
              </a:rPr>
              <a:t>een </a:t>
            </a:r>
            <a:r>
              <a:rPr lang="nl-NL" sz="2400" dirty="0" smtClean="0">
                <a:cs typeface="Arial" pitchFamily="34" charset="0"/>
              </a:rPr>
              <a:t>array </a:t>
            </a:r>
            <a:r>
              <a:rPr lang="nl-NL" sz="2400" dirty="0" smtClean="0">
                <a:cs typeface="Arial" pitchFamily="34" charset="0"/>
              </a:rPr>
              <a:t>kent </a:t>
            </a:r>
            <a:r>
              <a:rPr lang="nl-NL" sz="2400" dirty="0" smtClean="0">
                <a:cs typeface="Arial" pitchFamily="34" charset="0"/>
              </a:rPr>
              <a:t>haar </a:t>
            </a:r>
            <a:r>
              <a:rPr lang="nl-NL" sz="2400" dirty="0" smtClean="0">
                <a:cs typeface="Arial" pitchFamily="34" charset="0"/>
              </a:rPr>
              <a:t>eigen grootte </a:t>
            </a:r>
            <a:r>
              <a:rPr lang="nl-NL" sz="2400" dirty="0" smtClean="0">
                <a:cs typeface="Arial" pitchFamily="34" charset="0"/>
              </a:rPr>
              <a:t>(=</a:t>
            </a:r>
            <a:r>
              <a:rPr lang="nl-NL" sz="2400" dirty="0" smtClean="0">
                <a:cs typeface="Arial" pitchFamily="34" charset="0"/>
              </a:rPr>
              <a:t>aantal elementen in de tabel) </a:t>
            </a:r>
            <a:r>
              <a:rPr lang="nl-NL" sz="2400" dirty="0" smtClean="0">
                <a:cs typeface="Arial" pitchFamily="34" charset="0"/>
              </a:rPr>
              <a:t>niet</a:t>
            </a:r>
            <a:endParaRPr lang="nl-NL" sz="2400" dirty="0" smtClean="0">
              <a:cs typeface="Arial" pitchFamily="34" charset="0"/>
            </a:endParaRPr>
          </a:p>
          <a:p>
            <a:pPr marL="533400" indent="-533400">
              <a:lnSpc>
                <a:spcPts val="4000"/>
              </a:lnSpc>
              <a:spcBef>
                <a:spcPts val="1200"/>
              </a:spcBef>
              <a:buSzPct val="100000"/>
              <a:buFont typeface="Century Schoolbook" pitchFamily="18" charset="0"/>
              <a:buAutoNum type="arabicParenR"/>
            </a:pPr>
            <a:r>
              <a:rPr lang="fr-BE" sz="2400" dirty="0" err="1" smtClean="0">
                <a:cs typeface="Arial" pitchFamily="34" charset="0"/>
              </a:rPr>
              <a:t>vooraan</a:t>
            </a:r>
            <a:r>
              <a:rPr lang="fr-BE" sz="2400" dirty="0" smtClean="0">
                <a:cs typeface="Arial" pitchFamily="34" charset="0"/>
              </a:rPr>
              <a:t> of </a:t>
            </a:r>
            <a:r>
              <a:rPr lang="fr-BE" sz="2400" dirty="0" err="1" smtClean="0">
                <a:cs typeface="Arial" pitchFamily="34" charset="0"/>
              </a:rPr>
              <a:t>tussenin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elementen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toevoegen</a:t>
            </a:r>
            <a:r>
              <a:rPr lang="fr-BE" sz="2400" dirty="0" smtClean="0">
                <a:cs typeface="Arial" pitchFamily="34" charset="0"/>
              </a:rPr>
              <a:t> of </a:t>
            </a:r>
            <a:r>
              <a:rPr lang="fr-BE" sz="2400" dirty="0" err="1" smtClean="0">
                <a:cs typeface="Arial" pitchFamily="34" charset="0"/>
              </a:rPr>
              <a:t>verwijderen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is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err="1" smtClean="0">
                <a:cs typeface="Arial" pitchFamily="34" charset="0"/>
              </a:rPr>
              <a:t>een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cs typeface="Arial" pitchFamily="34" charset="0"/>
              </a:rPr>
              <a:t>   </a:t>
            </a:r>
            <a:r>
              <a:rPr lang="fr-BE" sz="2400" i="1" dirty="0" smtClean="0">
                <a:cs typeface="Arial" pitchFamily="34" charset="0"/>
              </a:rPr>
              <a:t>dure</a:t>
            </a:r>
            <a:r>
              <a:rPr lang="fr-BE" sz="2400" dirty="0" smtClean="0">
                <a:cs typeface="Arial" pitchFamily="34" charset="0"/>
              </a:rPr>
              <a:t> </a:t>
            </a:r>
            <a:r>
              <a:rPr lang="fr-BE" sz="2400" dirty="0" smtClean="0">
                <a:cs typeface="Arial" pitchFamily="34" charset="0"/>
              </a:rPr>
              <a:t>(</a:t>
            </a:r>
            <a:r>
              <a:rPr lang="fr-BE" sz="2400" dirty="0" err="1" smtClean="0">
                <a:cs typeface="Arial" pitchFamily="34" charset="0"/>
              </a:rPr>
              <a:t>moeilijke</a:t>
            </a:r>
            <a:r>
              <a:rPr lang="fr-BE" sz="2400" dirty="0" smtClean="0">
                <a:cs typeface="Arial" pitchFamily="34" charset="0"/>
              </a:rPr>
              <a:t>?) </a:t>
            </a:r>
            <a:r>
              <a:rPr lang="fr-BE" sz="2400" dirty="0" err="1" smtClean="0">
                <a:cs typeface="Arial" pitchFamily="34" charset="0"/>
              </a:rPr>
              <a:t>operatie</a:t>
            </a:r>
            <a:endParaRPr lang="nl-NL" sz="2400" dirty="0" smtClean="0">
              <a:cs typeface="Arial" pitchFamily="34" charset="0"/>
            </a:endParaRPr>
          </a:p>
        </p:txBody>
      </p:sp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4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/>
          <p:cNvSpPr>
            <a:spLocks noGrp="1" noChangeArrowheads="1"/>
          </p:cNvSpPr>
          <p:nvPr>
            <p:ph type="title"/>
          </p:nvPr>
        </p:nvSpPr>
        <p:spPr>
          <a:xfrm>
            <a:off x="238124" y="0"/>
            <a:ext cx="9179371" cy="10112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gelinkte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lijst</a:t>
            </a:r>
            <a:r>
              <a:rPr lang="fr-BE" sz="3600" b="1" dirty="0">
                <a:solidFill>
                  <a:schemeClr val="accent3"/>
                </a:solidFill>
              </a:rPr>
              <a:t>: principe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16496" y="1340768"/>
            <a:ext cx="9145016" cy="5184576"/>
          </a:xfrm>
        </p:spPr>
        <p:txBody>
          <a:bodyPr>
            <a:noAutofit/>
          </a:bodyPr>
          <a:lstStyle/>
          <a:p>
            <a:pPr marL="354013" indent="-354013" eaLnBrk="1" hangingPunct="1">
              <a:lnSpc>
                <a:spcPts val="4000"/>
              </a:lnSpc>
              <a:defRPr/>
            </a:pPr>
            <a:r>
              <a:rPr lang="nl-NL" sz="2400" dirty="0" smtClean="0">
                <a:cs typeface="Arial" pitchFamily="34" charset="0"/>
              </a:rPr>
              <a:t>Een </a:t>
            </a:r>
            <a:r>
              <a:rPr lang="nl-NL" sz="2400" dirty="0" err="1" smtClean="0">
                <a:cs typeface="Arial" pitchFamily="34" charset="0"/>
              </a:rPr>
              <a:t>gelinkte</a:t>
            </a:r>
            <a:r>
              <a:rPr lang="nl-NL" sz="2400" dirty="0" smtClean="0">
                <a:cs typeface="Arial" pitchFamily="34" charset="0"/>
              </a:rPr>
              <a:t> lijst bestaat uit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knopen</a:t>
            </a:r>
            <a:r>
              <a:rPr lang="nl-NL" sz="2400" dirty="0" smtClean="0">
                <a:cs typeface="Arial" pitchFamily="34" charset="0"/>
              </a:rPr>
              <a:t>, die op willekeurige plaatsen verspreid staan in het geheugen. </a:t>
            </a:r>
          </a:p>
          <a:p>
            <a:pPr marL="354013" indent="-354013" eaLnBrk="1" hangingPunct="1">
              <a:lnSpc>
                <a:spcPts val="4000"/>
              </a:lnSpc>
              <a:spcBef>
                <a:spcPts val="1800"/>
              </a:spcBef>
              <a:defRPr/>
            </a:pPr>
            <a:r>
              <a:rPr lang="nl-NL" sz="2400" dirty="0" smtClean="0">
                <a:cs typeface="Arial" pitchFamily="34" charset="0"/>
              </a:rPr>
              <a:t>Elke knoop bevat data en (een) pointer(s) naar (een) </a:t>
            </a:r>
            <a:r>
              <a:rPr lang="nl-NL" sz="2400" dirty="0" err="1" smtClean="0">
                <a:cs typeface="Arial" pitchFamily="34" charset="0"/>
              </a:rPr>
              <a:t>buurkno</a:t>
            </a:r>
            <a:r>
              <a:rPr lang="nl-NL" sz="2400" dirty="0" smtClean="0">
                <a:cs typeface="Arial" pitchFamily="34" charset="0"/>
              </a:rPr>
              <a:t>(o)p(en). </a:t>
            </a:r>
          </a:p>
          <a:p>
            <a:pPr marL="442913" indent="-442913" eaLnBrk="1" hangingPunct="1"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nl-NL" sz="2400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b="1" dirty="0" err="1" smtClean="0">
                <a:solidFill>
                  <a:schemeClr val="accent4"/>
                </a:solidFill>
                <a:cs typeface="Arial" pitchFamily="34" charset="0"/>
              </a:rPr>
              <a:t>enkelgelinkte</a:t>
            </a:r>
            <a:r>
              <a:rPr lang="nl-NL" sz="2400" dirty="0" smtClean="0">
                <a:cs typeface="Arial" pitchFamily="34" charset="0"/>
              </a:rPr>
              <a:t> lijst: elke knoop bevat een wijzer naar			zijn opvolger</a:t>
            </a:r>
          </a:p>
          <a:p>
            <a:pPr marL="442913" indent="-442913" eaLnBrk="1" hangingPunct="1">
              <a:lnSpc>
                <a:spcPts val="4000"/>
              </a:lnSpc>
              <a:buFont typeface="Wingdings" pitchFamily="2" charset="2"/>
              <a:buNone/>
              <a:defRPr/>
            </a:pPr>
            <a:r>
              <a:rPr lang="nl-NL" sz="2400" dirty="0" smtClean="0">
                <a:cs typeface="Arial" pitchFamily="34" charset="0"/>
              </a:rPr>
              <a:t>	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 </a:t>
            </a:r>
            <a:r>
              <a:rPr lang="nl-NL" sz="2400" b="1" dirty="0" err="1" smtClean="0">
                <a:solidFill>
                  <a:schemeClr val="accent4"/>
                </a:solidFill>
                <a:cs typeface="Arial" pitchFamily="34" charset="0"/>
              </a:rPr>
              <a:t>dubbelgelinkte</a:t>
            </a:r>
            <a:r>
              <a:rPr lang="nl-NL" sz="2400" dirty="0" smtClean="0">
                <a:cs typeface="Arial" pitchFamily="34" charset="0"/>
              </a:rPr>
              <a:t> lijst: elke knoop bevat een wijzer naar			zijn opvolger en een wijzer naar zijn voorganger </a:t>
            </a:r>
          </a:p>
        </p:txBody>
      </p:sp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89749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5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enkelgelinkte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lijst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88504" y="2636912"/>
            <a:ext cx="9051446" cy="3857637"/>
          </a:xfrm>
        </p:spPr>
        <p:txBody>
          <a:bodyPr>
            <a:noAutofit/>
          </a:bodyPr>
          <a:lstStyle/>
          <a:p>
            <a:pPr marL="357188" indent="-357188" eaLnBrk="1" hangingPunct="1">
              <a:lnSpc>
                <a:spcPts val="4000"/>
              </a:lnSpc>
            </a:pPr>
            <a:r>
              <a:rPr lang="nl-NL" sz="2400" dirty="0" smtClean="0">
                <a:cs typeface="Arial" pitchFamily="34" charset="0"/>
              </a:rPr>
              <a:t>De lijst zelf moet enkel een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wijzer naar de eerste knoop</a:t>
            </a:r>
            <a:r>
              <a:rPr lang="nl-NL" sz="24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nl-NL" sz="2400" dirty="0" smtClean="0">
                <a:cs typeface="Arial" pitchFamily="34" charset="0"/>
              </a:rPr>
              <a:t>(= </a:t>
            </a:r>
            <a:r>
              <a:rPr lang="nl-NL" sz="2400" b="1" dirty="0" smtClean="0">
                <a:solidFill>
                  <a:schemeClr val="accent4"/>
                </a:solidFill>
                <a:cs typeface="Arial" pitchFamily="34" charset="0"/>
              </a:rPr>
              <a:t>kop</a:t>
            </a:r>
            <a:r>
              <a:rPr lang="nl-NL" sz="2400" dirty="0" smtClean="0">
                <a:cs typeface="Arial" pitchFamily="34" charset="0"/>
              </a:rPr>
              <a:t>) bevatten.  </a:t>
            </a:r>
          </a:p>
          <a:p>
            <a:pPr marL="357188" indent="-357188" eaLnBrk="1" hangingPunct="1">
              <a:lnSpc>
                <a:spcPts val="4000"/>
              </a:lnSpc>
              <a:buNone/>
            </a:pPr>
            <a:r>
              <a:rPr lang="nl-NL" sz="2400" dirty="0" smtClean="0">
                <a:cs typeface="Arial" pitchFamily="34" charset="0"/>
              </a:rPr>
              <a:t>	Laatste knoop (= </a:t>
            </a:r>
            <a:r>
              <a:rPr lang="nl-NL" sz="24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staart</a:t>
            </a:r>
            <a:r>
              <a:rPr lang="nl-NL" sz="2400" dirty="0" smtClean="0">
                <a:cs typeface="Arial" pitchFamily="34" charset="0"/>
              </a:rPr>
              <a:t>) heeft geen opvolger (</a:t>
            </a:r>
            <a:r>
              <a:rPr lang="nl-NL" sz="24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nullpointer</a:t>
            </a:r>
            <a:r>
              <a:rPr lang="nl-NL" sz="2400" dirty="0" smtClean="0">
                <a:cs typeface="Arial" pitchFamily="34" charset="0"/>
              </a:rPr>
              <a:t>).</a:t>
            </a:r>
          </a:p>
          <a:p>
            <a:pPr marL="357188" indent="-357188" eaLnBrk="1" hangingPunct="1">
              <a:lnSpc>
                <a:spcPts val="4000"/>
              </a:lnSpc>
              <a:spcBef>
                <a:spcPts val="600"/>
              </a:spcBef>
            </a:pPr>
            <a:r>
              <a:rPr lang="nl-NL" sz="2400" dirty="0" smtClean="0">
                <a:cs typeface="Arial" pitchFamily="34" charset="0"/>
              </a:rPr>
              <a:t>Men kan de volledige lijst overlopen door telkens naar de opvolger te springen tot men bij de laatste knoop komt. </a:t>
            </a:r>
          </a:p>
          <a:p>
            <a:pPr marL="357188" indent="-357188" eaLnBrk="1" hangingPunct="1">
              <a:lnSpc>
                <a:spcPts val="4000"/>
              </a:lnSpc>
              <a:spcBef>
                <a:spcPts val="600"/>
              </a:spcBef>
            </a:pPr>
            <a:r>
              <a:rPr lang="nl-NL" sz="2400" dirty="0" smtClean="0">
                <a:cs typeface="Arial" pitchFamily="34" charset="0"/>
              </a:rPr>
              <a:t>De </a:t>
            </a:r>
            <a:r>
              <a:rPr lang="nl-NL" sz="2400" i="1" dirty="0" err="1" smtClean="0">
                <a:cs typeface="Arial" pitchFamily="34" charset="0"/>
              </a:rPr>
              <a:t>i</a:t>
            </a:r>
            <a:r>
              <a:rPr lang="nl-NL" sz="2400" dirty="0" err="1" smtClean="0">
                <a:cs typeface="Arial" pitchFamily="34" charset="0"/>
              </a:rPr>
              <a:t>-de</a:t>
            </a:r>
            <a:r>
              <a:rPr lang="nl-NL" sz="2400" dirty="0" smtClean="0">
                <a:cs typeface="Arial" pitchFamily="34" charset="0"/>
              </a:rPr>
              <a:t> knoop kan men niet zomaar direct bekomen: men moet eerst alle voorgangers overlopen. </a:t>
            </a:r>
          </a:p>
        </p:txBody>
      </p:sp>
      <p:sp>
        <p:nvSpPr>
          <p:cNvPr id="5" name="Rechthoek 4"/>
          <p:cNvSpPr/>
          <p:nvPr/>
        </p:nvSpPr>
        <p:spPr>
          <a:xfrm>
            <a:off x="1809728" y="1357298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1809728" y="135729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7" name="Rechthoek 6"/>
          <p:cNvSpPr/>
          <p:nvPr/>
        </p:nvSpPr>
        <p:spPr>
          <a:xfrm>
            <a:off x="1809728" y="1857364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3309926" y="1357298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3309926" y="135729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0" name="Rechthoek 9"/>
          <p:cNvSpPr/>
          <p:nvPr/>
        </p:nvSpPr>
        <p:spPr>
          <a:xfrm>
            <a:off x="3309926" y="1857364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4810124" y="1357298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4810124" y="135729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3" name="Rechthoek 12"/>
          <p:cNvSpPr/>
          <p:nvPr/>
        </p:nvSpPr>
        <p:spPr>
          <a:xfrm>
            <a:off x="4810124" y="1857364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6310322" y="1357298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6310322" y="135729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6" name="Rechthoek 15"/>
          <p:cNvSpPr/>
          <p:nvPr/>
        </p:nvSpPr>
        <p:spPr>
          <a:xfrm>
            <a:off x="6310322" y="1857364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7810520" y="1357298"/>
            <a:ext cx="714380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7810520" y="135729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9" name="Rechthoek 18"/>
          <p:cNvSpPr/>
          <p:nvPr/>
        </p:nvSpPr>
        <p:spPr>
          <a:xfrm>
            <a:off x="7810520" y="1857364"/>
            <a:ext cx="71438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1" name="Vorm 20"/>
          <p:cNvCxnSpPr>
            <a:endCxn id="9" idx="0"/>
          </p:cNvCxnSpPr>
          <p:nvPr/>
        </p:nvCxnSpPr>
        <p:spPr>
          <a:xfrm flipV="1">
            <a:off x="2166918" y="1357298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orm 23"/>
          <p:cNvCxnSpPr/>
          <p:nvPr/>
        </p:nvCxnSpPr>
        <p:spPr>
          <a:xfrm flipV="1">
            <a:off x="3667116" y="1357298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orm 24"/>
          <p:cNvCxnSpPr/>
          <p:nvPr/>
        </p:nvCxnSpPr>
        <p:spPr>
          <a:xfrm flipV="1">
            <a:off x="5167314" y="1357298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orm 25"/>
          <p:cNvCxnSpPr/>
          <p:nvPr/>
        </p:nvCxnSpPr>
        <p:spPr>
          <a:xfrm flipV="1">
            <a:off x="6667512" y="1357298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endCxn id="6" idx="1"/>
          </p:cNvCxnSpPr>
          <p:nvPr/>
        </p:nvCxnSpPr>
        <p:spPr>
          <a:xfrm flipV="1">
            <a:off x="881034" y="1557353"/>
            <a:ext cx="928694" cy="14259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 flipV="1">
            <a:off x="7881958" y="1928802"/>
            <a:ext cx="571504" cy="2143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>
            <a:off x="7881958" y="1928802"/>
            <a:ext cx="571504" cy="21431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6</a:t>
            </a:fld>
            <a:endParaRPr lang="nl-NL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6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>
                <a:solidFill>
                  <a:schemeClr val="accent3"/>
                </a:solidFill>
              </a:rPr>
              <a:t>De </a:t>
            </a:r>
            <a:r>
              <a:rPr lang="fr-BE" sz="3600" b="1" dirty="0" err="1">
                <a:solidFill>
                  <a:schemeClr val="accent3"/>
                </a:solidFill>
              </a:rPr>
              <a:t>dubbelgelinkte</a:t>
            </a:r>
            <a:r>
              <a:rPr lang="fr-BE" sz="3600" b="1" dirty="0">
                <a:solidFill>
                  <a:schemeClr val="accent3"/>
                </a:solidFill>
              </a:rPr>
              <a:t> </a:t>
            </a:r>
            <a:r>
              <a:rPr lang="fr-BE" sz="3600" b="1" dirty="0" err="1">
                <a:solidFill>
                  <a:schemeClr val="accent3"/>
                </a:solidFill>
              </a:rPr>
              <a:t>lijst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51968" y="1412776"/>
            <a:ext cx="8890802" cy="4981164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357188" indent="-357188" eaLnBrk="1" hangingPunct="1">
              <a:spcBef>
                <a:spcPts val="1200"/>
              </a:spcBef>
            </a:pPr>
            <a:endParaRPr lang="nl-NL" dirty="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 eaLnBrk="1" hangingPunct="1">
              <a:spcBef>
                <a:spcPts val="1200"/>
              </a:spcBef>
            </a:pPr>
            <a:endParaRPr lang="nl-NL" dirty="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 eaLnBrk="1" hangingPunct="1">
              <a:spcBef>
                <a:spcPts val="1200"/>
              </a:spcBef>
            </a:pPr>
            <a:endParaRPr lang="nl-NL" dirty="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 eaLnBrk="1" hangingPunct="1">
              <a:spcBef>
                <a:spcPts val="1200"/>
              </a:spcBef>
            </a:pPr>
            <a:endParaRPr lang="nl-NL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lnSpc>
                <a:spcPts val="4000"/>
              </a:lnSpc>
              <a:spcBef>
                <a:spcPts val="1800"/>
              </a:spcBef>
              <a:buNone/>
            </a:pPr>
            <a:r>
              <a:rPr lang="nl-NL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nl-NL" sz="2600" b="1" dirty="0" smtClean="0">
                <a:solidFill>
                  <a:schemeClr val="accent2"/>
                </a:solidFill>
                <a:cs typeface="Times New Roman" pitchFamily="18" charset="0"/>
              </a:rPr>
              <a:t>meer geheugen </a:t>
            </a:r>
            <a:r>
              <a:rPr lang="nl-NL" sz="2600" dirty="0" smtClean="0">
                <a:cs typeface="Times New Roman" pitchFamily="18" charset="0"/>
              </a:rPr>
              <a:t>en </a:t>
            </a:r>
            <a:r>
              <a:rPr lang="nl-NL" sz="2600" b="1" dirty="0" smtClean="0">
                <a:solidFill>
                  <a:schemeClr val="accent2"/>
                </a:solidFill>
                <a:cs typeface="Arial" pitchFamily="34" charset="0"/>
              </a:rPr>
              <a:t>meer werk </a:t>
            </a:r>
            <a:r>
              <a:rPr lang="nl-NL" sz="2600" dirty="0" smtClean="0">
                <a:cs typeface="Arial" pitchFamily="34" charset="0"/>
              </a:rPr>
              <a:t>(linken verleggen) bij het toevoegen van een knoop,  </a:t>
            </a:r>
          </a:p>
          <a:p>
            <a:pPr marL="357188" indent="-357188">
              <a:lnSpc>
                <a:spcPts val="4000"/>
              </a:lnSpc>
              <a:buNone/>
            </a:pPr>
            <a:r>
              <a:rPr lang="nl-NL" sz="2600" dirty="0" smtClean="0">
                <a:cs typeface="Arial" pitchFamily="34" charset="0"/>
              </a:rPr>
              <a:t>	wissen en toevoegen vóór een knoop is </a:t>
            </a:r>
            <a:r>
              <a:rPr lang="nl-NL" sz="2600" b="1" dirty="0" smtClean="0">
                <a:solidFill>
                  <a:schemeClr val="accent4"/>
                </a:solidFill>
                <a:cs typeface="Arial" pitchFamily="34" charset="0"/>
              </a:rPr>
              <a:t>eenvoudiger</a:t>
            </a:r>
            <a:r>
              <a:rPr lang="nl-NL" sz="2600" dirty="0" smtClean="0">
                <a:cs typeface="Arial" pitchFamily="34" charset="0"/>
              </a:rPr>
              <a:t> dan bij een </a:t>
            </a:r>
            <a:r>
              <a:rPr lang="nl-NL" sz="2600" dirty="0" err="1" smtClean="0">
                <a:cs typeface="Arial" pitchFamily="34" charset="0"/>
              </a:rPr>
              <a:t>enkelgelinkte</a:t>
            </a:r>
            <a:r>
              <a:rPr lang="nl-NL" sz="2600" dirty="0" smtClean="0">
                <a:cs typeface="Arial" pitchFamily="34" charset="0"/>
              </a:rPr>
              <a:t> lijst (niet alle elementen moeten overlopen worden om de voorganger te vinden)</a:t>
            </a:r>
          </a:p>
          <a:p>
            <a:pPr marL="357188" indent="-357188" eaLnBrk="1" hangingPunct="1">
              <a:buFont typeface="Wingdings" pitchFamily="2" charset="2"/>
              <a:buNone/>
            </a:pPr>
            <a:endParaRPr lang="nl-NL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1665297" y="1714489"/>
            <a:ext cx="714380" cy="50006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/>
          <p:cNvSpPr txBox="1"/>
          <p:nvPr/>
        </p:nvSpPr>
        <p:spPr>
          <a:xfrm>
            <a:off x="1665297" y="1714489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7" name="Rechthoek 6"/>
          <p:cNvSpPr/>
          <p:nvPr/>
        </p:nvSpPr>
        <p:spPr>
          <a:xfrm>
            <a:off x="1665297" y="221455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3165495" y="1714489"/>
            <a:ext cx="714380" cy="50006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/>
          <p:cNvSpPr txBox="1"/>
          <p:nvPr/>
        </p:nvSpPr>
        <p:spPr>
          <a:xfrm>
            <a:off x="3165495" y="1714489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0" name="Rechthoek 9"/>
          <p:cNvSpPr/>
          <p:nvPr/>
        </p:nvSpPr>
        <p:spPr>
          <a:xfrm>
            <a:off x="3165495" y="221455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4665693" y="1714489"/>
            <a:ext cx="714380" cy="50006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/>
          <p:cNvSpPr txBox="1"/>
          <p:nvPr/>
        </p:nvSpPr>
        <p:spPr>
          <a:xfrm>
            <a:off x="4665693" y="1714489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3" name="Rechthoek 12"/>
          <p:cNvSpPr/>
          <p:nvPr/>
        </p:nvSpPr>
        <p:spPr>
          <a:xfrm>
            <a:off x="4665693" y="221455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6165891" y="1714489"/>
            <a:ext cx="714380" cy="50006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6165891" y="1714489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6" name="Rechthoek 15"/>
          <p:cNvSpPr/>
          <p:nvPr/>
        </p:nvSpPr>
        <p:spPr>
          <a:xfrm>
            <a:off x="6165891" y="221455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7666089" y="1714489"/>
            <a:ext cx="714380" cy="50006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kstvak 17"/>
          <p:cNvSpPr txBox="1"/>
          <p:nvPr/>
        </p:nvSpPr>
        <p:spPr>
          <a:xfrm>
            <a:off x="7666089" y="1714489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data</a:t>
            </a:r>
            <a:endParaRPr lang="nl-BE" sz="2000" dirty="0"/>
          </a:p>
        </p:txBody>
      </p:sp>
      <p:sp>
        <p:nvSpPr>
          <p:cNvPr id="19" name="Rechthoek 18"/>
          <p:cNvSpPr/>
          <p:nvPr/>
        </p:nvSpPr>
        <p:spPr>
          <a:xfrm>
            <a:off x="7666089" y="221455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" name="Vorm 19"/>
          <p:cNvCxnSpPr>
            <a:endCxn id="9" idx="0"/>
          </p:cNvCxnSpPr>
          <p:nvPr/>
        </p:nvCxnSpPr>
        <p:spPr>
          <a:xfrm flipV="1">
            <a:off x="2022487" y="1714489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orm 20"/>
          <p:cNvCxnSpPr/>
          <p:nvPr/>
        </p:nvCxnSpPr>
        <p:spPr>
          <a:xfrm flipV="1">
            <a:off x="3522685" y="1714489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orm 21"/>
          <p:cNvCxnSpPr/>
          <p:nvPr/>
        </p:nvCxnSpPr>
        <p:spPr>
          <a:xfrm flipV="1">
            <a:off x="5022883" y="1714489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orm 22"/>
          <p:cNvCxnSpPr/>
          <p:nvPr/>
        </p:nvCxnSpPr>
        <p:spPr>
          <a:xfrm flipV="1">
            <a:off x="6523081" y="1714489"/>
            <a:ext cx="1500198" cy="714380"/>
          </a:xfrm>
          <a:prstGeom prst="bentConnector4">
            <a:avLst>
              <a:gd name="adj1" fmla="val 48695"/>
              <a:gd name="adj2" fmla="val 132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endCxn id="6" idx="1"/>
          </p:cNvCxnSpPr>
          <p:nvPr/>
        </p:nvCxnSpPr>
        <p:spPr>
          <a:xfrm flipV="1">
            <a:off x="736603" y="1914544"/>
            <a:ext cx="928694" cy="1425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flipV="1">
            <a:off x="7737527" y="2285993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7737527" y="2285993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/>
          <p:cNvSpPr/>
          <p:nvPr/>
        </p:nvSpPr>
        <p:spPr>
          <a:xfrm>
            <a:off x="1665297" y="257174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3165495" y="257174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hthoek 28"/>
          <p:cNvSpPr/>
          <p:nvPr/>
        </p:nvSpPr>
        <p:spPr>
          <a:xfrm>
            <a:off x="4665693" y="257174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hthoek 29"/>
          <p:cNvSpPr/>
          <p:nvPr/>
        </p:nvSpPr>
        <p:spPr>
          <a:xfrm>
            <a:off x="6165891" y="257174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hthoek 30"/>
          <p:cNvSpPr/>
          <p:nvPr/>
        </p:nvSpPr>
        <p:spPr>
          <a:xfrm>
            <a:off x="7666089" y="2571745"/>
            <a:ext cx="714380" cy="3571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2" name="Rechte verbindingslijn 31"/>
          <p:cNvCxnSpPr/>
          <p:nvPr/>
        </p:nvCxnSpPr>
        <p:spPr>
          <a:xfrm>
            <a:off x="1736735" y="2643183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1736735" y="2643183"/>
            <a:ext cx="571504" cy="2143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orm 34"/>
          <p:cNvCxnSpPr>
            <a:endCxn id="30" idx="2"/>
          </p:cNvCxnSpPr>
          <p:nvPr/>
        </p:nvCxnSpPr>
        <p:spPr>
          <a:xfrm rot="10800000" flipV="1">
            <a:off x="6523081" y="2786059"/>
            <a:ext cx="1500198" cy="142876"/>
          </a:xfrm>
          <a:prstGeom prst="bentConnector4">
            <a:avLst>
              <a:gd name="adj1" fmla="val 38095"/>
              <a:gd name="adj2" fmla="val 259999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orm 35"/>
          <p:cNvCxnSpPr/>
          <p:nvPr/>
        </p:nvCxnSpPr>
        <p:spPr>
          <a:xfrm rot="10800000" flipV="1">
            <a:off x="5022883" y="2786059"/>
            <a:ext cx="1500198" cy="142876"/>
          </a:xfrm>
          <a:prstGeom prst="bentConnector4">
            <a:avLst>
              <a:gd name="adj1" fmla="val 38095"/>
              <a:gd name="adj2" fmla="val 259999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orm 36"/>
          <p:cNvCxnSpPr/>
          <p:nvPr/>
        </p:nvCxnSpPr>
        <p:spPr>
          <a:xfrm rot="10800000" flipV="1">
            <a:off x="3522685" y="2786059"/>
            <a:ext cx="1500198" cy="142876"/>
          </a:xfrm>
          <a:prstGeom prst="bentConnector4">
            <a:avLst>
              <a:gd name="adj1" fmla="val 38095"/>
              <a:gd name="adj2" fmla="val 259999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orm 37"/>
          <p:cNvCxnSpPr/>
          <p:nvPr/>
        </p:nvCxnSpPr>
        <p:spPr>
          <a:xfrm rot="10800000" flipV="1">
            <a:off x="2022487" y="2786059"/>
            <a:ext cx="1500198" cy="142876"/>
          </a:xfrm>
          <a:prstGeom prst="bentConnector4">
            <a:avLst>
              <a:gd name="adj1" fmla="val 38095"/>
              <a:gd name="adj2" fmla="val 259999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69545" y="6465378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7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2697126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0527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Inhoud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484784"/>
            <a:ext cx="7776864" cy="4464496"/>
          </a:xfrm>
        </p:spPr>
        <p:txBody>
          <a:bodyPr>
            <a:noAutofit/>
          </a:bodyPr>
          <a:lstStyle/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Gelinkte lijsten: algemeen</a:t>
            </a:r>
          </a:p>
          <a:p>
            <a:pPr marL="450850" indent="-450850" eaLnBrk="1" hangingPunct="1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b="1" dirty="0" smtClean="0">
                <a:solidFill>
                  <a:schemeClr val="accent2"/>
                </a:solidFill>
              </a:rPr>
              <a:t>Definitie en declaratie van een gelinkte lijst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/>
              <a:t>Een gelinkte lijst overlopen 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Een gelinkte lijst opbouwen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Een gelinkte lijst vernietigen</a:t>
            </a:r>
          </a:p>
          <a:p>
            <a:pPr marL="450850" indent="-450850">
              <a:lnSpc>
                <a:spcPts val="3360"/>
              </a:lnSpc>
              <a:spcBef>
                <a:spcPts val="1800"/>
              </a:spcBef>
              <a:buClr>
                <a:schemeClr val="accent3"/>
              </a:buClr>
              <a:buSzPct val="100000"/>
              <a:buFont typeface="Arial" charset="0"/>
              <a:buChar char="•"/>
            </a:pPr>
            <a:r>
              <a:rPr lang="nl-BE" sz="2800" dirty="0" smtClean="0">
                <a:solidFill>
                  <a:srgbClr val="000000"/>
                </a:solidFill>
              </a:rPr>
              <a:t>Voordelen/nadelen gelinkte lijst</a:t>
            </a:r>
            <a:endParaRPr lang="nl-BE" sz="2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92875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8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3140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8426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nl-BE" sz="3600" b="1" dirty="0" smtClean="0">
                <a:solidFill>
                  <a:schemeClr val="accent3"/>
                </a:solidFill>
              </a:rPr>
              <a:t>Definitie van een gelinkte lijst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5" name="Tijdelijke aanduiding voor dianummer 5"/>
          <p:cNvSpPr txBox="1">
            <a:spLocks/>
          </p:cNvSpPr>
          <p:nvPr/>
        </p:nvSpPr>
        <p:spPr bwMode="auto">
          <a:xfrm>
            <a:off x="9242770" y="5648960"/>
            <a:ext cx="594360" cy="396240"/>
          </a:xfrm>
          <a:prstGeom prst="bracketPair">
            <a:avLst>
              <a:gd name="adj" fmla="val 17949"/>
            </a:avLst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FB60383D-896E-4372-B8ED-16EB4931A2DD}" type="slidenum">
              <a:rPr lang="nl-NL" smtClean="0"/>
              <a:pPr/>
              <a:t>9</a:t>
            </a:fld>
            <a:endParaRPr lang="nl-NL" dirty="0" smtClean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4528" y="1268760"/>
            <a:ext cx="7920880" cy="3685624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600" u="sng" dirty="0" err="1">
                <a:solidFill>
                  <a:prstClr val="black"/>
                </a:solidFill>
                <a:latin typeface="Calibri"/>
                <a:cs typeface="Arial" pitchFamily="34" charset="0"/>
              </a:rPr>
              <a:t>Voorbeeld</a:t>
            </a:r>
            <a:r>
              <a:rPr lang="fr-BE" sz="2600" dirty="0">
                <a:solidFill>
                  <a:prstClr val="black"/>
                </a:solidFill>
                <a:latin typeface="Calibri"/>
                <a:cs typeface="Arial" pitchFamily="34" charset="0"/>
              </a:rPr>
              <a:t>:</a:t>
            </a:r>
          </a:p>
          <a:p>
            <a:pPr marL="34290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endParaRPr lang="fr-BE" sz="100" dirty="0">
              <a:solidFill>
                <a:prstClr val="black"/>
              </a:solidFill>
              <a:latin typeface="Times New Roman" pitchFamily="18" charset="0"/>
            </a:endParaRPr>
          </a:p>
          <a:p>
            <a:pPr marL="342900" lvl="0" indent="-228600" fontAlgn="auto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42900" lvl="0" indent="-228600" fontAlgn="auto">
              <a:lnSpc>
                <a:spcPts val="35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0" indent="-228600" fontAlgn="auto">
              <a:lnSpc>
                <a:spcPts val="35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 marL="342900" lvl="0" indent="-228600" fontAlgn="auto">
              <a:lnSpc>
                <a:spcPts val="35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42900" indent="-228600" fontAlgn="auto">
              <a:lnSpc>
                <a:spcPts val="35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knoop</a:t>
            </a:r>
            <a:r>
              <a:rPr lang="fr-BE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2900" lvl="0" indent="-228600" fontAlgn="auto">
              <a:lnSpc>
                <a:spcPts val="35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</a:pPr>
            <a:endParaRPr lang="fr-BE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Lijntoelichting 1 1"/>
          <p:cNvSpPr/>
          <p:nvPr/>
        </p:nvSpPr>
        <p:spPr>
          <a:xfrm>
            <a:off x="5169024" y="1220603"/>
            <a:ext cx="4536504" cy="2448272"/>
          </a:xfrm>
          <a:prstGeom prst="borderCallout1">
            <a:avLst>
              <a:gd name="adj1" fmla="val 28983"/>
              <a:gd name="adj2" fmla="val -602"/>
              <a:gd name="adj3" fmla="val 36561"/>
              <a:gd name="adj4" fmla="val -34755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nl-BE" sz="2400" dirty="0">
                <a:solidFill>
                  <a:schemeClr val="tx1"/>
                </a:solidFill>
              </a:rPr>
              <a:t>Elke </a:t>
            </a:r>
            <a:r>
              <a:rPr lang="nl-BE" sz="2400" dirty="0" smtClean="0">
                <a:solidFill>
                  <a:schemeClr val="tx1"/>
                </a:solidFill>
              </a:rPr>
              <a:t>knoop bestaat </a:t>
            </a:r>
            <a:r>
              <a:rPr lang="nl-BE" sz="2400" dirty="0">
                <a:solidFill>
                  <a:schemeClr val="tx1"/>
                </a:solidFill>
              </a:rPr>
              <a:t>uit twee delen: een inhoud (een geheel getal in dit geval) en een verwijzing naar</a:t>
            </a:r>
          </a:p>
          <a:p>
            <a:pPr>
              <a:lnSpc>
                <a:spcPts val="3500"/>
              </a:lnSpc>
            </a:pPr>
            <a:r>
              <a:rPr lang="nl-BE" sz="2400" dirty="0">
                <a:solidFill>
                  <a:schemeClr val="tx1"/>
                </a:solidFill>
              </a:rPr>
              <a:t>een andere knoop.</a:t>
            </a:r>
          </a:p>
        </p:txBody>
      </p:sp>
      <p:sp>
        <p:nvSpPr>
          <p:cNvPr id="8" name="Tijdelijke aanduiding voor dianummer 1"/>
          <p:cNvSpPr>
            <a:spLocks noGrp="1"/>
          </p:cNvSpPr>
          <p:nvPr>
            <p:ph type="sldNum" sz="quarter" idx="12"/>
          </p:nvPr>
        </p:nvSpPr>
        <p:spPr>
          <a:xfrm>
            <a:off x="7594600" y="6454873"/>
            <a:ext cx="2311400" cy="365125"/>
          </a:xfrm>
        </p:spPr>
        <p:txBody>
          <a:bodyPr/>
          <a:lstStyle/>
          <a:p>
            <a:pPr>
              <a:defRPr/>
            </a:pPr>
            <a:fld id="{93655760-3068-4DF8-80DE-F8665FD07F9F}" type="slidenum">
              <a:rPr lang="nl-NL" sz="1600" smtClean="0"/>
              <a:pPr>
                <a:defRPr/>
              </a:pPr>
              <a:t>9</a:t>
            </a:fld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406132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11910</TotalTime>
  <Words>1527</Words>
  <Application>Microsoft Office PowerPoint</Application>
  <PresentationFormat>A4 (210 x 297 mm)</PresentationFormat>
  <Paragraphs>276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Schoolbook</vt:lpstr>
      <vt:lpstr>Consolas</vt:lpstr>
      <vt:lpstr>Symbol</vt:lpstr>
      <vt:lpstr>Times New Roman</vt:lpstr>
      <vt:lpstr>Wingdings</vt:lpstr>
      <vt:lpstr>Kantoorthema</vt:lpstr>
      <vt:lpstr>1_Kantoorthema</vt:lpstr>
      <vt:lpstr>Hoofdstuk 4:  Gelinkte lijsten</vt:lpstr>
      <vt:lpstr>Inhoud</vt:lpstr>
      <vt:lpstr>De array: voordelen</vt:lpstr>
      <vt:lpstr>De array: nadelen</vt:lpstr>
      <vt:lpstr>De gelinkte lijst: principe</vt:lpstr>
      <vt:lpstr>De enkelgelinkte lijst </vt:lpstr>
      <vt:lpstr>De dubbelgelinkte lijst</vt:lpstr>
      <vt:lpstr>Inhoud</vt:lpstr>
      <vt:lpstr>Definitie van een gelinkte lijst</vt:lpstr>
      <vt:lpstr>Declaratie van een gelinkte lijst</vt:lpstr>
      <vt:lpstr>Inhoud</vt:lpstr>
      <vt:lpstr>Een gelinkte lijst overlopen</vt:lpstr>
      <vt:lpstr>PowerPoint-presentatie</vt:lpstr>
      <vt:lpstr>Inhoud</vt:lpstr>
      <vt:lpstr>Een gelinkte lijst opbouwen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Inhoud</vt:lpstr>
      <vt:lpstr>Een gelinkte lijst vernietigen</vt:lpstr>
      <vt:lpstr>PowerPoint-presentatie</vt:lpstr>
      <vt:lpstr>PowerPoint-presentatie</vt:lpstr>
      <vt:lpstr>PowerPoint-presentatie</vt:lpstr>
      <vt:lpstr>Inhoud</vt:lpstr>
      <vt:lpstr>gelinkte lijst: voordelen</vt:lpstr>
      <vt:lpstr>gelinkte lijst: nadelen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193</cp:revision>
  <cp:lastPrinted>2014-10-14T06:14:26Z</cp:lastPrinted>
  <dcterms:created xsi:type="dcterms:W3CDTF">2003-09-29T11:12:20Z</dcterms:created>
  <dcterms:modified xsi:type="dcterms:W3CDTF">2017-10-16T14:49:25Z</dcterms:modified>
</cp:coreProperties>
</file>