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1"/>
  </p:notesMasterIdLst>
  <p:handoutMasterIdLst>
    <p:handoutMasterId r:id="rId12"/>
  </p:handoutMasterIdLst>
  <p:sldIdLst>
    <p:sldId id="358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0" d="100"/>
          <a:sy n="80" d="100"/>
        </p:scale>
        <p:origin x="1258" y="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D6CF61-44DD-43E1-8FC0-2E9BD47D5E9E}" type="datetime1">
              <a:rPr lang="nl-NL"/>
              <a:pPr>
                <a:defRPr/>
              </a:pPr>
              <a:t>23-10-2017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461CA9-C21E-41CC-97F7-443D938FB94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5597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BB57CD-51A0-4C89-905F-DF3AC4E9D845}" type="datetime1">
              <a:rPr lang="nl-NL"/>
              <a:pPr>
                <a:defRPr/>
              </a:pPr>
              <a:t>23-10-2017</a:t>
            </a:fld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469253-506D-4F88-916E-A96E97C999F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3824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2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3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4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6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7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0117A-C78B-4748-84E6-55B67AACB7FB}" type="slidenum">
              <a:rPr lang="en-US"/>
              <a:pPr/>
              <a:t>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F0A113-B986-49D5-A75E-335263586DB0}" type="datetime1">
              <a:rPr lang="nl-NL" smtClean="0"/>
              <a:t>23-10-2017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3C5F3-7D24-4B74-93C1-7917046D293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7024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7B0BD-7247-4D5E-9E60-973B04DD13DD}" type="datetime1">
              <a:rPr lang="nl-NL" smtClean="0"/>
              <a:t>23-10-2017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6F85C-AB2F-434C-B901-3D833510688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1414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8899A-FDE9-416B-B226-2585820E25E5}" type="datetime1">
              <a:rPr lang="nl-NL" smtClean="0"/>
              <a:t>23-10-2017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E36D7-9089-45FE-B81C-25960BDC6B7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4985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23-10-2017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1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0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8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7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03213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043357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23-10-2017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645222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BC0A0E-9C1E-43D1-8C06-E3F9FF85F71E}" type="datetime1">
              <a:rPr lang="nl-NL" smtClean="0"/>
              <a:t>23-10-2017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55760-3068-4DF8-80DE-F8665FD07F9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1437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DAA29-D2D9-476F-BD84-CC32F28D36D0}" type="datetime1">
              <a:rPr lang="nl-NL" smtClean="0"/>
              <a:t>23-10-2017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9E1F-FECD-4BE7-9EEF-B5D9C95F964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2118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D31A3-E458-410A-BB08-BEDBE93DD389}" type="datetime1">
              <a:rPr lang="nl-NL" smtClean="0"/>
              <a:t>23-10-2017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E0C72-3214-4CCA-9353-275C93220DA1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6337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0A485-533F-43B1-B9DE-BA2699371B31}" type="datetime1">
              <a:rPr lang="nl-NL" smtClean="0"/>
              <a:t>23-10-2017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869E4-139C-4B7F-969A-32B93445293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48613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9C2B4-72CD-4634-AE2E-98D4EF42C301}" type="datetime1">
              <a:rPr lang="nl-NL" smtClean="0"/>
              <a:t>23-10-2017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1844C-AFB8-41B3-AA51-75AB81C6729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3645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7495-854A-4DE1-B735-C7FD0FAE4289}" type="datetime1">
              <a:rPr lang="nl-NL" smtClean="0"/>
              <a:t>23-10-2017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AB51-E432-46B6-BFE5-2EBACD82792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1058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796AC-EC30-47C2-B883-6D5DB0310CA1}" type="datetime1">
              <a:rPr lang="nl-NL" smtClean="0"/>
              <a:t>23-10-2017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B8044-092E-4FA9-93DE-8730E4D70A9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2732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CD3826-CDB7-462C-B447-AF07B80948DC}" type="datetime1">
              <a:rPr lang="nl-NL" smtClean="0"/>
              <a:t>23-10-2017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19846-EB02-43FB-85CE-FF194BCD5A3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019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90B2C7-888D-4DB6-8C83-847D22C0CDB1}" type="datetime1">
              <a:rPr lang="nl-NL" smtClean="0"/>
              <a:t>23-10-2017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B19AC0-DFD9-4D70-981E-BCADDC5CEB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6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616968" y="1196752"/>
            <a:ext cx="9289032" cy="3110638"/>
          </a:xfrm>
        </p:spPr>
        <p:txBody>
          <a:bodyPr/>
          <a:lstStyle/>
          <a:p>
            <a:pPr algn="ctr"/>
            <a:r>
              <a:rPr lang="nl-NL" sz="6600" dirty="0" smtClean="0"/>
              <a:t>Hoofdstuk 5:</a:t>
            </a:r>
            <a:br>
              <a:rPr lang="nl-NL" sz="6600" dirty="0" smtClean="0"/>
            </a:br>
            <a:r>
              <a:rPr lang="nl-NL" sz="6600" dirty="0"/>
              <a:t/>
            </a:r>
            <a:br>
              <a:rPr lang="nl-NL" sz="6600" dirty="0"/>
            </a:br>
            <a:r>
              <a:rPr lang="nl-NL" sz="6600" dirty="0" smtClean="0"/>
              <a:t>BIT </a:t>
            </a:r>
            <a:r>
              <a:rPr lang="nl-NL" sz="6600" dirty="0" err="1" smtClean="0"/>
              <a:t>fiddling</a:t>
            </a:r>
            <a:endParaRPr lang="nl-NL" sz="66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5348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0512" y="5898179"/>
            <a:ext cx="8500755" cy="6052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buClr>
                <a:schemeClr val="accent1"/>
              </a:buClr>
            </a:pPr>
            <a:r>
              <a:rPr lang="nl-BE" sz="2400" dirty="0" err="1" smtClean="0">
                <a:latin typeface="+mn-lt"/>
              </a:rPr>
              <a:t>Operand</a:t>
            </a:r>
            <a:r>
              <a:rPr lang="nl-BE" sz="2400" dirty="0" smtClean="0">
                <a:latin typeface="+mn-lt"/>
              </a:rPr>
              <a:t>(s): integer types </a:t>
            </a:r>
            <a:r>
              <a:rPr lang="nl-BE" sz="2200" dirty="0" smtClean="0">
                <a:latin typeface="+mn-lt"/>
              </a:rPr>
              <a:t>((</a:t>
            </a:r>
            <a:r>
              <a:rPr lang="nl-BE" sz="2200" dirty="0" err="1" smtClean="0">
                <a:latin typeface="+mn-lt"/>
              </a:rPr>
              <a:t>un</a:t>
            </a:r>
            <a:r>
              <a:rPr lang="nl-BE" sz="2200" dirty="0" smtClean="0">
                <a:latin typeface="+mn-lt"/>
              </a:rPr>
              <a:t>)</a:t>
            </a:r>
            <a:r>
              <a:rPr lang="nl-BE" sz="2200" dirty="0" err="1" smtClean="0">
                <a:latin typeface="+mn-lt"/>
              </a:rPr>
              <a:t>signed</a:t>
            </a:r>
            <a:r>
              <a:rPr lang="nl-BE" sz="2200" dirty="0" smtClean="0">
                <a:latin typeface="+mn-lt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+mn-lt"/>
              </a:rPr>
              <a:t> en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long)</a:t>
            </a:r>
            <a:endParaRPr lang="en-US" sz="2200" dirty="0">
              <a:latin typeface="+mn-lt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16574"/>
              </p:ext>
            </p:extLst>
          </p:nvPr>
        </p:nvGraphicFramePr>
        <p:xfrm>
          <a:off x="632520" y="1359723"/>
          <a:ext cx="8963093" cy="45403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172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beschrijving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Resultaat                               (voor elke </a:t>
                      </a:r>
                      <a:r>
                        <a:rPr lang="nl-BE" sz="2400" dirty="0" err="1" smtClean="0">
                          <a:solidFill>
                            <a:schemeClr val="tx1"/>
                          </a:solidFill>
                        </a:rPr>
                        <a:t>bitpositie</a:t>
                      </a:r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1200"/>
                        </a:spcBef>
                      </a:pPr>
                      <a:r>
                        <a:rPr lang="nl-BE" sz="24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als beide 1, 0 anders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1200"/>
                        </a:spcBef>
                      </a:pPr>
                      <a:r>
                        <a:rPr lang="nl-BE" sz="24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als beide 0, 1 anders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1200"/>
                        </a:spcBef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^</a:t>
                      </a:r>
                      <a:endParaRPr lang="nl-BE" sz="2400" b="1" dirty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Exclusive OR (XOR)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beide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 of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beide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0, 1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anders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1200"/>
                        </a:spcBef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NOT (1’s complement)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1, 1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1200"/>
                        </a:spcBef>
                      </a:pPr>
                      <a:r>
                        <a:rPr lang="nl-BE" sz="24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&gt;&gt;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(zie verder)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&lt;&lt;</a:t>
                      </a:r>
                      <a:endParaRPr lang="nl-BE" sz="2400" b="1" dirty="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nl-BE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dirty="0" smtClean="0"/>
                        <a:t>(zie verder)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53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4564" y="-18035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Bitoperatoren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5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0186" y="116632"/>
            <a:ext cx="8500755" cy="1349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</a:pP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Voorbeelden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endParaRPr lang="en-US" sz="2400" dirty="0">
              <a:latin typeface="+mn-lt"/>
            </a:endParaRPr>
          </a:p>
          <a:p>
            <a:pPr lvl="1">
              <a:lnSpc>
                <a:spcPts val="4000"/>
              </a:lnSpc>
              <a:spcBef>
                <a:spcPts val="1800"/>
              </a:spcBef>
              <a:buClr>
                <a:schemeClr val="tx2"/>
              </a:buClr>
            </a:pPr>
            <a:endParaRPr lang="en-US" sz="2600" dirty="0" smtClean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9696" y="804865"/>
            <a:ext cx="8004251" cy="278537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12345,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67890;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~a;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a&amp;b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 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a^b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32100" y="3767332"/>
            <a:ext cx="8141847" cy="2785710"/>
            <a:chOff x="1336" y="3224"/>
            <a:chExt cx="4515" cy="106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44" y="3224"/>
              <a:ext cx="4007" cy="10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</a:t>
              </a: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	00000000 00000000 00110000 00111001 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 =</a:t>
              </a: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	00000000 00000001 00001001 00110010 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~</a:t>
              </a:r>
              <a:r>
                <a:rPr lang="en-US" sz="2400" i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</a:t>
              </a: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	11111111 11111111 11001111 11000110 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a&amp;b</a:t>
              </a:r>
              <a:r>
                <a:rPr lang="en-US" sz="2400" i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</a:t>
              </a: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	00000000 00000000 00000000 00110000 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a|b</a:t>
              </a:r>
              <a:r>
                <a:rPr lang="en-US" sz="2400" i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</a:t>
              </a: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	00000000 00000001 00111001 00111011 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a^b</a:t>
              </a:r>
              <a:r>
                <a:rPr lang="en-US" sz="2400" i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</a:t>
              </a:r>
              <a:r>
                <a:rPr lang="en-US" sz="2400" i="0" dirty="0">
                  <a:latin typeface="Consolas" panose="020B0609020204030204" pitchFamily="49" charset="0"/>
                  <a:cs typeface="Consolas" panose="020B0609020204030204" pitchFamily="49" charset="0"/>
                </a:rPr>
                <a:t>	00000000 00000001 00111001 00001011 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336" y="3283"/>
              <a:ext cx="384" cy="11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4"/>
            </a:solidFill>
            <a:ln w="12700" cap="sq">
              <a:solidFill>
                <a:schemeClr val="accent4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nl-BE">
                <a:solidFill>
                  <a:schemeClr val="bg2"/>
                </a:solidFill>
              </a:endParaRPr>
            </a:p>
          </p:txBody>
        </p:sp>
      </p:grp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7013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09375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79749" y="404664"/>
            <a:ext cx="8500755" cy="55297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820738" lvl="1" indent="-363538">
              <a:lnSpc>
                <a:spcPts val="4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nl-BE" sz="2400" dirty="0" smtClean="0">
                <a:latin typeface="+mn-lt"/>
              </a:rPr>
              <a:t>Stop de laatste (= meest rechts) bit van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 smtClean="0">
                <a:latin typeface="+mn-lt"/>
              </a:rPr>
              <a:t> in </a:t>
            </a:r>
            <a:r>
              <a:rPr lang="nl-BE" sz="2400" dirty="0" smtClean="0">
                <a:latin typeface="Consolas" panose="020B0609020204030204" pitchFamily="49" charset="0"/>
              </a:rPr>
              <a:t>b</a:t>
            </a:r>
            <a:r>
              <a:rPr lang="nl-BE" sz="2400" dirty="0" smtClean="0">
                <a:latin typeface="+mn-lt"/>
              </a:rPr>
              <a:t>:</a:t>
            </a:r>
            <a:endParaRPr lang="nl-BE" sz="2400" dirty="0">
              <a:latin typeface="+mn-lt"/>
            </a:endParaRPr>
          </a:p>
          <a:p>
            <a:pPr>
              <a:lnSpc>
                <a:spcPts val="4000"/>
              </a:lnSpc>
              <a:buClr>
                <a:schemeClr val="accent4"/>
              </a:buClr>
            </a:pPr>
            <a:r>
              <a:rPr lang="nl-BE" sz="2400" dirty="0" smtClean="0">
                <a:latin typeface="+mn-lt"/>
              </a:rPr>
              <a:t>		</a:t>
            </a:r>
            <a:r>
              <a:rPr lang="nl-BE" sz="2400" dirty="0" smtClean="0">
                <a:latin typeface="Consolas" panose="020B0609020204030204" pitchFamily="49" charset="0"/>
              </a:rPr>
              <a:t>b =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&amp; 0x1  //of 1 ; of 01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1688" indent="-350838">
              <a:lnSpc>
                <a:spcPts val="40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nl-BE" sz="2400" dirty="0">
                <a:latin typeface="+mn-lt"/>
              </a:rPr>
              <a:t> </a:t>
            </a:r>
            <a:r>
              <a:rPr lang="nl-BE" sz="2400" dirty="0" smtClean="0">
                <a:latin typeface="+mn-lt"/>
              </a:rPr>
              <a:t>Wis alle bits van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 smtClean="0">
                <a:latin typeface="+mn-lt"/>
              </a:rPr>
              <a:t>, met uitzondering van de laatste 8:</a:t>
            </a:r>
          </a:p>
          <a:p>
            <a:pPr marL="450850">
              <a:lnSpc>
                <a:spcPts val="4000"/>
              </a:lnSpc>
              <a:buClr>
                <a:schemeClr val="accent4"/>
              </a:buClr>
            </a:pPr>
            <a:r>
              <a:rPr lang="nl-BE" sz="2400" dirty="0">
                <a:latin typeface="+mn-lt"/>
              </a:rPr>
              <a:t>	</a:t>
            </a:r>
            <a:r>
              <a:rPr lang="nl-BE" sz="2400" dirty="0" smtClean="0">
                <a:latin typeface="+mn-lt"/>
              </a:rPr>
              <a:t>	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&amp;= 0xFF</a:t>
            </a:r>
          </a:p>
          <a:p>
            <a:pPr marL="801688" lvl="0" indent="-350838">
              <a:lnSpc>
                <a:spcPts val="4000"/>
              </a:lnSpc>
              <a:spcBef>
                <a:spcPts val="600"/>
              </a:spcBef>
              <a:buClr>
                <a:srgbClr val="64A73B"/>
              </a:buClr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Zet de voorlaatste bit van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op 1 (rest blijft ongewijzigd)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450850" lvl="0">
              <a:lnSpc>
                <a:spcPts val="4000"/>
              </a:lnSpc>
              <a:buClr>
                <a:srgbClr val="64A73B"/>
              </a:buClr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|= 0x2  //of 2 ; of 02</a:t>
            </a:r>
          </a:p>
          <a:p>
            <a:pPr marL="801688" lvl="0" indent="-350838">
              <a:lnSpc>
                <a:spcPts val="4000"/>
              </a:lnSpc>
              <a:spcBef>
                <a:spcPts val="600"/>
              </a:spcBef>
              <a:buClr>
                <a:srgbClr val="64A73B"/>
              </a:buClr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Inverteer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de voorlaatste bit van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rest blijft ongewijzigd):</a:t>
            </a:r>
            <a:endParaRPr lang="nl-BE" sz="2400" dirty="0">
              <a:solidFill>
                <a:prstClr val="black"/>
              </a:solidFill>
              <a:latin typeface="+mn-lt"/>
            </a:endParaRPr>
          </a:p>
          <a:p>
            <a:pPr marL="450850" lvl="0">
              <a:lnSpc>
                <a:spcPts val="4000"/>
              </a:lnSpc>
              <a:buClr>
                <a:srgbClr val="64A73B"/>
              </a:buClr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</a:t>
            </a:r>
          </a:p>
          <a:p>
            <a:pPr marL="801688" lvl="0" indent="-350838">
              <a:lnSpc>
                <a:spcPts val="4000"/>
              </a:lnSpc>
              <a:spcBef>
                <a:spcPts val="600"/>
              </a:spcBef>
              <a:buClr>
                <a:srgbClr val="64A73B"/>
              </a:buClr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Zet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de voorlaatste bit van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op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0 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(rest blijft ongewijzigd):</a:t>
            </a:r>
            <a:endParaRPr lang="nl-BE" sz="2400" dirty="0">
              <a:solidFill>
                <a:prstClr val="black"/>
              </a:solidFill>
              <a:latin typeface="+mn-lt"/>
            </a:endParaRPr>
          </a:p>
          <a:p>
            <a:pPr marL="450850" lvl="0">
              <a:lnSpc>
                <a:spcPts val="4000"/>
              </a:lnSpc>
              <a:buClr>
                <a:srgbClr val="64A73B"/>
              </a:buClr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&amp;= ~0x2</a:t>
            </a:r>
            <a:endParaRPr lang="nl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115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78006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0186" y="116632"/>
            <a:ext cx="9121326" cy="23750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buClr>
                <a:schemeClr val="accent1"/>
              </a:buClr>
            </a:pPr>
            <a:r>
              <a:rPr lang="en-US" sz="2600" b="1" i="0" dirty="0" smtClean="0">
                <a:solidFill>
                  <a:schemeClr val="accent4"/>
                </a:solidFill>
                <a:latin typeface="+mn-lt"/>
              </a:rPr>
              <a:t>Shift left</a:t>
            </a:r>
            <a:r>
              <a:rPr lang="en-US" sz="2400" i="0" dirty="0" smtClean="0">
                <a:solidFill>
                  <a:schemeClr val="accent4"/>
                </a:solidFill>
                <a:latin typeface="+mn-lt"/>
              </a:rPr>
              <a:t> </a:t>
            </a:r>
          </a:p>
          <a:p>
            <a:pPr>
              <a:lnSpc>
                <a:spcPts val="4000"/>
              </a:lnSpc>
              <a:buClr>
                <a:schemeClr val="accent1"/>
              </a:buClr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verplaatst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de bits </a:t>
            </a:r>
            <a:r>
              <a:rPr lang="en-US" sz="2400" i="1" dirty="0" err="1">
                <a:latin typeface="+mn-lt"/>
              </a:rPr>
              <a:t>aantal_bits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naar</a:t>
            </a:r>
            <a:r>
              <a:rPr lang="en-US" sz="2400" dirty="0">
                <a:latin typeface="+mn-lt"/>
              </a:rPr>
              <a:t> links en </a:t>
            </a:r>
            <a:r>
              <a:rPr lang="en-US" sz="2400" dirty="0" smtClean="0">
                <a:latin typeface="+mn-lt"/>
              </a:rPr>
              <a:t>				</a:t>
            </a:r>
            <a:r>
              <a:rPr lang="en-US" sz="2400" dirty="0" err="1" smtClean="0">
                <a:latin typeface="+mn-lt"/>
              </a:rPr>
              <a:t>voegt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rechts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nullen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toe (= *2</a:t>
            </a:r>
            <a:r>
              <a:rPr lang="en-US" sz="2400" i="1" baseline="30000" dirty="0">
                <a:latin typeface="+mn-lt"/>
              </a:rPr>
              <a:t>aantal_bits</a:t>
            </a:r>
            <a:r>
              <a:rPr lang="en-US" sz="2400" dirty="0">
                <a:latin typeface="+mn-lt"/>
              </a:rPr>
              <a:t>) </a:t>
            </a:r>
          </a:p>
          <a:p>
            <a:pPr lvl="1">
              <a:lnSpc>
                <a:spcPts val="4000"/>
              </a:lnSpc>
              <a:spcBef>
                <a:spcPts val="1800"/>
              </a:spcBef>
              <a:buClr>
                <a:schemeClr val="tx2"/>
              </a:buClr>
            </a:pPr>
            <a:endParaRPr lang="en-US" sz="2600" dirty="0" smtClean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8584" y="2132856"/>
            <a:ext cx="6168725" cy="143885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3;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=1 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 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a</a:t>
            </a:r>
            <a:r>
              <a:rPr lang="en-US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&lt;&lt;=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70058" y="3767330"/>
            <a:ext cx="8670211" cy="2938135"/>
            <a:chOff x="1336" y="3224"/>
            <a:chExt cx="4808" cy="1118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01" y="3224"/>
              <a:ext cx="4343" cy="11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3    00000000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00000000 00000000 00000011 </a:t>
              </a: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6    00000000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00000000 00000000 00000110 </a:t>
              </a: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24   00000000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00000000 00000000 00011000 </a:t>
              </a:r>
            </a:p>
            <a:p>
              <a:pPr>
                <a:lnSpc>
                  <a:spcPts val="3500"/>
                </a:lnSpc>
                <a:spcBef>
                  <a:spcPts val="1200"/>
                </a:spcBef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3   11111111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11111111 11111111 11111101 </a:t>
              </a: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6   11111111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11111111 11111111 11111010 </a:t>
              </a: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24  11111111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11111111 11111111 11101000 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336" y="3283"/>
              <a:ext cx="384" cy="11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4"/>
            </a:solidFill>
            <a:ln w="12700" cap="sq">
              <a:solidFill>
                <a:schemeClr val="accent4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nl-BE">
                <a:solidFill>
                  <a:schemeClr val="bg2"/>
                </a:solidFill>
              </a:endParaRPr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2572" y="5384253"/>
            <a:ext cx="692463" cy="31010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4"/>
          </a:solidFill>
          <a:ln w="12700" cap="sq">
            <a:solidFill>
              <a:schemeClr val="accent4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nl-BE">
              <a:solidFill>
                <a:schemeClr val="bg2"/>
              </a:solidFill>
            </a:endParaRP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656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14656" y="260648"/>
            <a:ext cx="8500755" cy="49398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</a:pPr>
            <a:r>
              <a:rPr lang="en-US" sz="2600" b="1" i="0" dirty="0" smtClean="0">
                <a:solidFill>
                  <a:schemeClr val="accent4"/>
                </a:solidFill>
                <a:latin typeface="+mn-lt"/>
              </a:rPr>
              <a:t>Shift right</a:t>
            </a:r>
            <a:r>
              <a:rPr lang="en-US" sz="2400" b="1" i="0" dirty="0" smtClean="0">
                <a:solidFill>
                  <a:schemeClr val="accent4"/>
                </a:solidFill>
                <a:latin typeface="+mn-lt"/>
              </a:rPr>
              <a:t> </a:t>
            </a:r>
          </a:p>
          <a:p>
            <a:pPr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</a:pP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verplaatst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de bits </a:t>
            </a:r>
            <a:r>
              <a:rPr lang="en-US" sz="2400" i="1" dirty="0" err="1" smtClean="0">
                <a:solidFill>
                  <a:schemeClr val="tx1"/>
                </a:solidFill>
                <a:latin typeface="+mn-lt"/>
              </a:rPr>
              <a:t>aantal_bits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naa</a:t>
            </a:r>
            <a:r>
              <a:rPr lang="en-US" sz="2400" dirty="0" err="1" smtClean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rechts</a:t>
            </a:r>
            <a:r>
              <a:rPr lang="en-US" sz="2400" dirty="0" smtClean="0">
                <a:latin typeface="+mn-lt"/>
              </a:rPr>
              <a:t> en 		</a:t>
            </a:r>
            <a:r>
              <a:rPr lang="en-US" sz="2400" dirty="0" err="1" smtClean="0">
                <a:latin typeface="+mn-lt"/>
              </a:rPr>
              <a:t>voegt</a:t>
            </a:r>
            <a:r>
              <a:rPr lang="en-US" sz="2400" dirty="0" smtClean="0">
                <a:latin typeface="+mn-lt"/>
              </a:rPr>
              <a:t> links </a:t>
            </a:r>
            <a:r>
              <a:rPr lang="en-US" sz="2400" dirty="0" err="1" smtClean="0">
                <a:latin typeface="+mn-lt"/>
              </a:rPr>
              <a:t>nullen</a:t>
            </a:r>
            <a:r>
              <a:rPr lang="en-US" sz="2400" dirty="0" smtClean="0">
                <a:latin typeface="+mn-lt"/>
              </a:rPr>
              <a:t>/</a:t>
            </a:r>
            <a:r>
              <a:rPr lang="en-US" sz="2400" dirty="0" err="1" smtClean="0">
                <a:latin typeface="+mn-lt"/>
              </a:rPr>
              <a:t>enen</a:t>
            </a:r>
            <a:r>
              <a:rPr lang="en-US" sz="2400" dirty="0" smtClean="0">
                <a:latin typeface="+mn-lt"/>
              </a:rPr>
              <a:t> toe (= /2</a:t>
            </a:r>
            <a:r>
              <a:rPr lang="en-US" sz="2400" i="1" baseline="30000" dirty="0" smtClean="0">
                <a:latin typeface="+mn-lt"/>
              </a:rPr>
              <a:t>aantal_bits</a:t>
            </a:r>
            <a:r>
              <a:rPr lang="en-US" sz="2400" dirty="0" smtClean="0">
                <a:latin typeface="+mn-lt"/>
              </a:rPr>
              <a:t>)</a:t>
            </a:r>
          </a:p>
          <a:p>
            <a:pPr marL="820738" lvl="1" indent="-363538">
              <a:lnSpc>
                <a:spcPts val="4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nl-BE" sz="2400" dirty="0">
                <a:latin typeface="+mn-lt"/>
              </a:rPr>
              <a:t>Types zonder teken:</a:t>
            </a:r>
          </a:p>
          <a:p>
            <a:pPr>
              <a:lnSpc>
                <a:spcPts val="4000"/>
              </a:lnSpc>
              <a:buClr>
                <a:schemeClr val="accent4"/>
              </a:buClr>
            </a:pPr>
            <a:r>
              <a:rPr lang="nl-BE" sz="2400" dirty="0" smtClean="0">
                <a:latin typeface="+mn-lt"/>
              </a:rPr>
              <a:t>		steeds </a:t>
            </a:r>
            <a:r>
              <a:rPr lang="nl-BE" sz="2400" dirty="0">
                <a:latin typeface="+mn-lt"/>
              </a:rPr>
              <a:t>0-en inschuiven</a:t>
            </a:r>
          </a:p>
          <a:p>
            <a:pPr marL="801688" indent="-350838">
              <a:lnSpc>
                <a:spcPts val="4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nl-BE" sz="2400" dirty="0">
                <a:latin typeface="+mn-lt"/>
              </a:rPr>
              <a:t> Types met </a:t>
            </a:r>
            <a:r>
              <a:rPr lang="nl-BE" sz="2400" dirty="0" smtClean="0">
                <a:latin typeface="+mn-lt"/>
              </a:rPr>
              <a:t>teken:</a:t>
            </a:r>
          </a:p>
          <a:p>
            <a:pPr marL="450850">
              <a:lnSpc>
                <a:spcPts val="4000"/>
              </a:lnSpc>
              <a:buClr>
                <a:schemeClr val="accent4"/>
              </a:buClr>
            </a:pPr>
            <a:r>
              <a:rPr lang="nl-BE" sz="2400" dirty="0">
                <a:latin typeface="+mn-lt"/>
              </a:rPr>
              <a:t>	</a:t>
            </a:r>
            <a:r>
              <a:rPr lang="nl-BE" sz="2400" dirty="0" smtClean="0">
                <a:latin typeface="+mn-lt"/>
              </a:rPr>
              <a:t>	ofwel</a:t>
            </a:r>
            <a:r>
              <a:rPr lang="nl-BE" sz="2400" dirty="0">
                <a:latin typeface="+mn-lt"/>
              </a:rPr>
              <a:t>: </a:t>
            </a:r>
            <a:r>
              <a:rPr lang="nl-BE" sz="2400" dirty="0" err="1">
                <a:latin typeface="+mn-lt"/>
              </a:rPr>
              <a:t>tekenbit</a:t>
            </a:r>
            <a:r>
              <a:rPr lang="nl-BE" sz="2400" dirty="0">
                <a:latin typeface="+mn-lt"/>
              </a:rPr>
              <a:t> inschuiven</a:t>
            </a:r>
          </a:p>
          <a:p>
            <a:pPr lvl="4">
              <a:lnSpc>
                <a:spcPts val="4000"/>
              </a:lnSpc>
              <a:buClr>
                <a:schemeClr val="accent4"/>
              </a:buClr>
            </a:pPr>
            <a:r>
              <a:rPr lang="nl-BE" sz="2400" dirty="0" smtClean="0">
                <a:latin typeface="+mn-lt"/>
              </a:rPr>
              <a:t>ofwel</a:t>
            </a:r>
            <a:r>
              <a:rPr lang="nl-BE" sz="2400" dirty="0">
                <a:latin typeface="+mn-lt"/>
              </a:rPr>
              <a:t>: 0-en </a:t>
            </a:r>
            <a:r>
              <a:rPr lang="nl-BE" sz="2400" dirty="0" smtClean="0">
                <a:latin typeface="+mn-lt"/>
              </a:rPr>
              <a:t>inschuiven</a:t>
            </a:r>
          </a:p>
          <a:p>
            <a:pPr marL="1165225" lvl="4">
              <a:lnSpc>
                <a:spcPts val="4000"/>
              </a:lnSpc>
              <a:buClr>
                <a:schemeClr val="accent4"/>
              </a:buClr>
            </a:pPr>
            <a:r>
              <a:rPr lang="en-US" sz="2400" b="1" dirty="0" smtClean="0">
                <a:solidFill>
                  <a:srgbClr val="CC0000"/>
                </a:solidFill>
                <a:latin typeface="+mn-lt"/>
              </a:rPr>
              <a:t>(JAVA: </a:t>
            </a:r>
            <a:r>
              <a:rPr lang="en-US" sz="2400" b="1" dirty="0">
                <a:solidFill>
                  <a:srgbClr val="CC0000"/>
                </a:solidFill>
                <a:latin typeface="+mn-lt"/>
              </a:rPr>
              <a:t>&gt;&gt; operator </a:t>
            </a:r>
            <a:r>
              <a:rPr lang="en-US" sz="2400" b="1" dirty="0" err="1">
                <a:solidFill>
                  <a:srgbClr val="CC0000"/>
                </a:solidFill>
                <a:latin typeface="+mn-lt"/>
              </a:rPr>
              <a:t>schuift</a:t>
            </a:r>
            <a:r>
              <a:rPr lang="en-US" sz="2400" b="1" dirty="0">
                <a:solidFill>
                  <a:srgbClr val="CC0000"/>
                </a:solidFill>
                <a:latin typeface="+mn-lt"/>
              </a:rPr>
              <a:t> 0-en in</a:t>
            </a:r>
            <a:r>
              <a:rPr lang="en-US" sz="2400" b="1" dirty="0" smtClean="0">
                <a:solidFill>
                  <a:srgbClr val="CC0000"/>
                </a:solidFill>
                <a:latin typeface="+mn-lt"/>
              </a:rPr>
              <a:t>)</a:t>
            </a:r>
            <a:endParaRPr lang="en-US" sz="2400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0" name="Lijntoelichting 1 9"/>
          <p:cNvSpPr/>
          <p:nvPr/>
        </p:nvSpPr>
        <p:spPr>
          <a:xfrm>
            <a:off x="6249144" y="3717032"/>
            <a:ext cx="3024336" cy="720080"/>
          </a:xfrm>
          <a:prstGeom prst="borderCallout1">
            <a:avLst>
              <a:gd name="adj1" fmla="val 267"/>
              <a:gd name="adj2" fmla="val 12145"/>
              <a:gd name="adj3" fmla="val 83"/>
              <a:gd name="adj4" fmla="val 121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computerafhankelijk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197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632883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02703" y="546215"/>
            <a:ext cx="8004251" cy="143885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192;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=1 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 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a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&gt;&gt;=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16496" y="2420888"/>
            <a:ext cx="8628735" cy="2938135"/>
            <a:chOff x="1336" y="3224"/>
            <a:chExt cx="4785" cy="1118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01" y="3224"/>
              <a:ext cx="4320" cy="11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192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00000000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00000000 00000000 11000000 </a:t>
              </a:r>
              <a:endParaRPr lang="en-US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96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00000000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 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01100000 </a:t>
              </a:r>
              <a:endParaRPr 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24   00000000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00000000 00000000 00011000 </a:t>
              </a:r>
            </a:p>
            <a:p>
              <a:pPr>
                <a:lnSpc>
                  <a:spcPts val="3500"/>
                </a:lnSpc>
                <a:spcBef>
                  <a:spcPts val="1200"/>
                </a:spcBef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-192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11111111 11111111 11111111 01000000 </a:t>
              </a:r>
              <a:endParaRPr 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-96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11111111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11111111 11111111 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10100000 </a:t>
              </a:r>
              <a:endParaRPr 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3500"/>
                </a:lnSpc>
              </a:pP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-24  11111111 </a:t>
              </a:r>
              <a:r>
                <a:rPr lang="pt-BR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11111111 11111111 11101000 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336" y="3283"/>
              <a:ext cx="384" cy="11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4"/>
            </a:solidFill>
            <a:ln w="12700" cap="sq">
              <a:solidFill>
                <a:schemeClr val="accent4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nl-BE">
                <a:solidFill>
                  <a:schemeClr val="bg2"/>
                </a:solidFill>
              </a:endParaRPr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3980" y="4077072"/>
            <a:ext cx="692463" cy="31010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4"/>
          </a:solidFill>
          <a:ln w="12700" cap="sq">
            <a:solidFill>
              <a:schemeClr val="accent4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nl-BE">
              <a:solidFill>
                <a:schemeClr val="bg2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753200" y="792436"/>
            <a:ext cx="1512168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bit_vb.c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440229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0186" y="116632"/>
            <a:ext cx="8977310" cy="51706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  <a:buClr>
                <a:schemeClr val="accent1"/>
              </a:buClr>
              <a:buSzTx/>
            </a:pPr>
            <a:r>
              <a:rPr lang="en-US" sz="2600" i="0" u="sng" dirty="0" err="1" smtClean="0">
                <a:solidFill>
                  <a:schemeClr val="tx1"/>
                </a:solidFill>
                <a:latin typeface="+mn-lt"/>
              </a:rPr>
              <a:t>Oefeningen</a:t>
            </a:r>
            <a:r>
              <a:rPr lang="en-US" sz="2600" i="0" dirty="0" smtClean="0">
                <a:solidFill>
                  <a:schemeClr val="tx1"/>
                </a:solidFill>
                <a:latin typeface="+mn-lt"/>
              </a:rPr>
              <a:t>: </a:t>
            </a:r>
            <a:endParaRPr lang="en-US" sz="2600" dirty="0">
              <a:latin typeface="+mn-lt"/>
            </a:endParaRPr>
          </a:p>
          <a:p>
            <a:pPr marL="820738" lvl="1" indent="-363538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nl-BE" sz="2400" dirty="0" smtClean="0">
                <a:latin typeface="+mn-lt"/>
              </a:rPr>
              <a:t>Stop de </a:t>
            </a:r>
            <a:r>
              <a:rPr lang="nl-BE" sz="2400" dirty="0" smtClean="0">
                <a:latin typeface="+mn-lt"/>
              </a:rPr>
              <a:t>voorlaatste </a:t>
            </a:r>
            <a:r>
              <a:rPr lang="nl-BE" sz="2400" dirty="0">
                <a:latin typeface="+mn-lt"/>
              </a:rPr>
              <a:t>bit van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/>
              <a:t> </a:t>
            </a:r>
            <a:r>
              <a:rPr lang="nl-BE" sz="2400" dirty="0" smtClean="0">
                <a:latin typeface="+mn-lt"/>
              </a:rPr>
              <a:t>in </a:t>
            </a:r>
            <a:r>
              <a:rPr lang="nl-BE" sz="2400" dirty="0" smtClean="0">
                <a:latin typeface="Consolas" panose="020B0609020204030204" pitchFamily="49" charset="0"/>
              </a:rPr>
              <a:t>b</a:t>
            </a:r>
            <a:r>
              <a:rPr lang="nl-BE" sz="2400" dirty="0" smtClean="0">
                <a:latin typeface="+mn-lt"/>
              </a:rPr>
              <a:t>:</a:t>
            </a:r>
            <a:endParaRPr lang="nl-BE" sz="2400" dirty="0">
              <a:latin typeface="+mn-lt"/>
            </a:endParaRPr>
          </a:p>
          <a:p>
            <a:pPr>
              <a:lnSpc>
                <a:spcPts val="4300"/>
              </a:lnSpc>
              <a:buClr>
                <a:schemeClr val="accent4"/>
              </a:buClr>
            </a:pPr>
            <a:r>
              <a:rPr lang="nl-BE" sz="2400" dirty="0"/>
              <a:t>		</a:t>
            </a:r>
            <a:r>
              <a:rPr lang="nl-BE" sz="2400" dirty="0" smtClean="0"/>
              <a:t>	</a:t>
            </a:r>
            <a:r>
              <a:rPr lang="nl-BE" sz="2400" dirty="0" smtClean="0">
                <a:latin typeface="Consolas" panose="020B0609020204030204" pitchFamily="49" charset="0"/>
              </a:rPr>
              <a:t>b = (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a&amp;2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)&gt;&gt;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4300"/>
              </a:lnSpc>
              <a:buClr>
                <a:schemeClr val="accent4"/>
              </a:buClr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of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	b = (a&gt;&gt;1)&amp;1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0738" lvl="1" indent="-363538">
              <a:lnSpc>
                <a:spcPts val="4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nl-BE" sz="2400" dirty="0" smtClean="0">
                <a:latin typeface="+mn-lt"/>
              </a:rPr>
              <a:t>Gegeven een geheel getal </a:t>
            </a:r>
            <a:r>
              <a:rPr lang="nl-BE" sz="2200" dirty="0" smtClean="0">
                <a:latin typeface="Consolas" panose="020B0609020204030204" pitchFamily="49" charset="0"/>
              </a:rPr>
              <a:t>g</a:t>
            </a:r>
            <a:r>
              <a:rPr lang="nl-BE" sz="2400" dirty="0" smtClean="0">
                <a:latin typeface="+mn-lt"/>
              </a:rPr>
              <a:t>. </a:t>
            </a:r>
            <a:br>
              <a:rPr lang="nl-BE" sz="2400" dirty="0" smtClean="0">
                <a:latin typeface="+mn-lt"/>
              </a:rPr>
            </a:br>
            <a:r>
              <a:rPr lang="nl-BE" sz="2400" dirty="0" smtClean="0">
                <a:latin typeface="+mn-lt"/>
              </a:rPr>
              <a:t>Schrijf een functie  </a:t>
            </a:r>
            <a:r>
              <a:rPr lang="nl-BE" sz="2200" dirty="0">
                <a:latin typeface="Consolas" panose="020B0609020204030204" pitchFamily="49" charset="0"/>
              </a:rPr>
              <a:t>int reverse(int g) </a:t>
            </a:r>
            <a:r>
              <a:rPr lang="nl-BE" sz="2400" dirty="0" smtClean="0">
                <a:latin typeface="+mn-lt"/>
              </a:rPr>
              <a:t>die                            (gebruik </a:t>
            </a:r>
            <a:r>
              <a:rPr lang="nl-BE" sz="2400" dirty="0">
                <a:latin typeface="+mn-lt"/>
              </a:rPr>
              <a:t>makend van </a:t>
            </a:r>
            <a:r>
              <a:rPr lang="nl-BE" sz="2400" dirty="0" err="1">
                <a:latin typeface="+mn-lt"/>
              </a:rPr>
              <a:t>bitoperatoren</a:t>
            </a:r>
            <a:r>
              <a:rPr lang="nl-BE" sz="2400" dirty="0">
                <a:latin typeface="+mn-lt"/>
              </a:rPr>
              <a:t>) als resultaat het omgekeerde hexadecimale getal </a:t>
            </a:r>
            <a:r>
              <a:rPr lang="nl-BE" sz="2400" dirty="0" smtClean="0">
                <a:latin typeface="+mn-lt"/>
              </a:rPr>
              <a:t>teruggeeft.  </a:t>
            </a:r>
            <a:br>
              <a:rPr lang="nl-BE" sz="2400" dirty="0" smtClean="0">
                <a:latin typeface="+mn-lt"/>
              </a:rPr>
            </a:br>
            <a:r>
              <a:rPr lang="nl-BE" sz="2400" dirty="0" smtClean="0">
                <a:latin typeface="+mn-lt"/>
              </a:rPr>
              <a:t>Bv</a:t>
            </a:r>
            <a:r>
              <a:rPr lang="nl-BE" sz="2400" dirty="0">
                <a:latin typeface="+mn-lt"/>
              </a:rPr>
              <a:t>: als </a:t>
            </a:r>
            <a:r>
              <a:rPr lang="nl-BE" sz="2400" dirty="0" smtClean="0">
                <a:latin typeface="+mn-lt"/>
              </a:rPr>
              <a:t>g </a:t>
            </a:r>
            <a:r>
              <a:rPr lang="nl-BE" sz="2400" dirty="0">
                <a:latin typeface="+mn-lt"/>
              </a:rPr>
              <a:t>= f12ab9 is het resultaat = 9ba21f</a:t>
            </a:r>
            <a:r>
              <a:rPr lang="nl-BE" sz="2400" dirty="0" smtClean="0">
                <a:latin typeface="+mn-lt"/>
              </a:rPr>
              <a:t>.</a:t>
            </a:r>
            <a:endParaRPr lang="nl-BE" sz="2400" dirty="0">
              <a:latin typeface="+mn-lt"/>
            </a:endParaRP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817244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18066</TotalTime>
  <Words>315</Words>
  <Application>Microsoft Office PowerPoint</Application>
  <PresentationFormat>A4 (210 x 297 mm)</PresentationFormat>
  <Paragraphs>97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Wingdings</vt:lpstr>
      <vt:lpstr>Kantoorthema</vt:lpstr>
      <vt:lpstr>1_Kantoorthema</vt:lpstr>
      <vt:lpstr>Hoofdstuk 5:  BIT fiddling</vt:lpstr>
      <vt:lpstr>Bitoperatoren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279</cp:revision>
  <cp:lastPrinted>2015-10-15T14:04:04Z</cp:lastPrinted>
  <dcterms:created xsi:type="dcterms:W3CDTF">2003-09-29T11:12:20Z</dcterms:created>
  <dcterms:modified xsi:type="dcterms:W3CDTF">2017-10-23T13:58:56Z</dcterms:modified>
</cp:coreProperties>
</file>