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2"/>
  </p:notesMasterIdLst>
  <p:handoutMasterIdLst>
    <p:handoutMasterId r:id="rId13"/>
  </p:handoutMasterIdLst>
  <p:sldIdLst>
    <p:sldId id="358" r:id="rId3"/>
    <p:sldId id="286" r:id="rId4"/>
    <p:sldId id="287" r:id="rId5"/>
    <p:sldId id="314" r:id="rId6"/>
    <p:sldId id="360" r:id="rId7"/>
    <p:sldId id="316" r:id="rId8"/>
    <p:sldId id="317" r:id="rId9"/>
    <p:sldId id="315" r:id="rId10"/>
    <p:sldId id="318" r:id="rId11"/>
  </p:sldIdLst>
  <p:sldSz cx="9906000" cy="6858000" type="A4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0" d="100"/>
          <a:sy n="80" d="100"/>
        </p:scale>
        <p:origin x="53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D6CF61-44DD-43E1-8FC0-2E9BD47D5E9E}" type="datetime1">
              <a:rPr lang="nl-NL"/>
              <a:pPr>
                <a:defRPr/>
              </a:pPr>
              <a:t>20-10-2017</a:t>
            </a:fld>
            <a:endParaRPr lang="nl-NL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461CA9-C21E-41CC-97F7-443D938FB94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5597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BB57CD-51A0-4C89-905F-DF3AC4E9D845}" type="datetime1">
              <a:rPr lang="nl-NL"/>
              <a:pPr>
                <a:defRPr/>
              </a:pPr>
              <a:t>20-10-2017</a:t>
            </a:fld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629"/>
            <a:ext cx="4984750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de opmaakprofielen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469253-506D-4F88-916E-A96E97C999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38247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9BB57CD-51A0-4C89-905F-DF3AC4E9D845}" type="datetime1">
              <a:rPr lang="nl-NL" smtClean="0"/>
              <a:pPr>
                <a:defRPr/>
              </a:pPr>
              <a:t>20-10-2017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469253-506D-4F88-916E-A96E97C999FB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7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F0A113-B986-49D5-A75E-335263586DB0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3C5F3-7D24-4B74-93C1-7917046D293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24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7B0BD-7247-4D5E-9E60-973B04DD13DD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6F85C-AB2F-434C-B901-3D833510688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1414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28899A-FDE9-416B-B226-2585820E25E5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E36D7-9089-45FE-B81C-25960BDC6B72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4985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4147F-ED97-47AF-A1B3-C82A179CF7F3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20-10-2017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en-GB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GB" sz="975" b="0" i="0" u="none" strike="noStrike" kern="1200" cap="none" spc="0" normalizeH="0" baseline="0" noProof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66" y="1599810"/>
            <a:ext cx="3120587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1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37622" y="1607344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33245" y="4833784"/>
            <a:ext cx="8678997" cy="410063"/>
          </a:xfrm>
        </p:spPr>
        <p:txBody>
          <a:bodyPr>
            <a:normAutofit/>
          </a:bodyPr>
          <a:lstStyle>
            <a:lvl1pPr marL="0" indent="0" algn="l">
              <a:lnSpc>
                <a:spcPts val="2057"/>
              </a:lnSpc>
              <a:buNone/>
              <a:defRPr sz="1714" baseline="0">
                <a:solidFill>
                  <a:srgbClr val="FFD200"/>
                </a:solidFill>
              </a:defRPr>
            </a:lvl1pPr>
            <a:lvl2pPr marL="371450" indent="0" algn="ctr">
              <a:buNone/>
              <a:defRPr sz="1625"/>
            </a:lvl2pPr>
            <a:lvl3pPr marL="742900" indent="0" algn="ctr">
              <a:buNone/>
              <a:defRPr sz="1463"/>
            </a:lvl3pPr>
            <a:lvl4pPr marL="1114350" indent="0" algn="ctr">
              <a:buNone/>
              <a:defRPr sz="1300"/>
            </a:lvl4pPr>
            <a:lvl5pPr marL="1485800" indent="0" algn="ctr">
              <a:buNone/>
              <a:defRPr sz="1300"/>
            </a:lvl5pPr>
            <a:lvl6pPr marL="1857251" indent="0" algn="ctr">
              <a:buNone/>
              <a:defRPr sz="1300"/>
            </a:lvl6pPr>
            <a:lvl7pPr marL="2228701" indent="0" algn="ctr">
              <a:buNone/>
              <a:defRPr sz="1300"/>
            </a:lvl7pPr>
            <a:lvl8pPr marL="2600151" indent="0" algn="ctr">
              <a:buNone/>
              <a:defRPr sz="1300"/>
            </a:lvl8pPr>
            <a:lvl9pPr marL="2971602" indent="0" algn="ctr">
              <a:buNone/>
              <a:defRPr sz="1300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4505625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4893076" y="273186"/>
            <a:ext cx="4738557" cy="379688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971"/>
              </a:lnSpc>
              <a:buNone/>
              <a:defRPr sz="8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971"/>
              </a:lnSpc>
              <a:buNone/>
              <a:defRPr sz="8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smtClean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1828465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264088" y="5882625"/>
            <a:ext cx="1306047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701768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139447" y="5882625"/>
            <a:ext cx="1326614" cy="653063"/>
          </a:xfrm>
        </p:spPr>
        <p:txBody>
          <a:bodyPr/>
          <a:lstStyle>
            <a:lvl1pPr>
              <a:defRPr sz="914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0"/>
            <a:ext cx="9383581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2282428"/>
            <a:ext cx="8674620" cy="3119285"/>
          </a:xfrm>
        </p:spPr>
        <p:txBody>
          <a:bodyPr anchor="b">
            <a:noAutofit/>
          </a:bodyPr>
          <a:lstStyle>
            <a:lvl1pPr algn="l">
              <a:lnSpc>
                <a:spcPts val="6284"/>
              </a:lnSpc>
              <a:defRPr sz="5713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5163750"/>
            <a:ext cx="8576715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 hidden="1"/>
          <p:cNvSpPr/>
          <p:nvPr userDrawn="1"/>
        </p:nvSpPr>
        <p:spPr>
          <a:xfrm>
            <a:off x="522419" y="326531"/>
            <a:ext cx="8889823" cy="3265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8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8969543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marL="1330479" indent="-314708" defTabSz="1092861">
              <a:lnSpc>
                <a:spcPct val="120000"/>
              </a:lnSpc>
              <a:tabLst/>
              <a:defRPr/>
            </a:lvl4pPr>
            <a:lvl5pPr marL="1692348" indent="-253036" defTabSz="261198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70885-0B31-4E06-AE71-7E16801F2838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73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10F60-8C93-4C37-B51A-4DDAE36F7E9B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772907" y="964630"/>
            <a:ext cx="3599341" cy="4568906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7527" y="839787"/>
            <a:ext cx="4823117" cy="4708125"/>
          </a:xfrm>
        </p:spPr>
        <p:txBody>
          <a:bodyPr/>
          <a:lstStyle>
            <a:lvl1pPr defTabSz="261198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261198">
              <a:lnSpc>
                <a:spcPct val="120000"/>
              </a:lnSpc>
              <a:defRPr/>
            </a:lvl3pPr>
            <a:lvl4pPr defTabSz="261198">
              <a:lnSpc>
                <a:spcPct val="120000"/>
              </a:lnSpc>
              <a:defRPr/>
            </a:lvl4pPr>
            <a:lvl5pPr defTabSz="261198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03213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94B6-17DF-4759-A7A5-128AFEA77F2C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43922" y="964406"/>
            <a:ext cx="8844094" cy="45714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043357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81384-1200-4D40-BEF0-3A17A1F906F4}" type="datetime1">
              <a:rPr kumimoji="0" lang="nl-NL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20-10-2017</a:t>
            </a:fld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990538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9905386" cy="6858000"/>
          </a:xfrm>
        </p:spPr>
        <p:txBody>
          <a:bodyPr/>
          <a:lstStyle>
            <a:lvl1pPr marL="4897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645222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2419" y="979594"/>
            <a:ext cx="9383581" cy="4573969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46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265321" y="2176875"/>
            <a:ext cx="4146441" cy="1207947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37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737622" y="1225716"/>
            <a:ext cx="423896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000"/>
              </a:lnSpc>
              <a:defRPr sz="142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783628" y="1285875"/>
            <a:ext cx="8576715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3" y="0"/>
            <a:ext cx="318387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BC0A0E-9C1E-43D1-8C06-E3F9FF85F71E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55760-3068-4DF8-80DE-F8665FD07F9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61437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AA29-D2D9-476F-BD84-CC32F28D36D0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9E1F-FECD-4BE7-9EEF-B5D9C95F9645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2118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D31A3-E458-410A-BB08-BEDBE93DD389}" type="datetime1">
              <a:rPr lang="nl-NL" smtClean="0"/>
              <a:t>20-10-2017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E0C72-3214-4CCA-9353-275C93220DA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6337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0A485-533F-43B1-B9DE-BA2699371B31}" type="datetime1">
              <a:rPr lang="nl-NL" smtClean="0"/>
              <a:t>20-10-2017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869E4-139C-4B7F-969A-32B934452938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861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B9C2B4-72CD-4634-AE2E-98D4EF42C301}" type="datetime1">
              <a:rPr lang="nl-NL" smtClean="0"/>
              <a:t>20-10-2017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1844C-AFB8-41B3-AA51-75AB81C6729E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645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67495-854A-4DE1-B735-C7FD0FAE4289}" type="datetime1">
              <a:rPr lang="nl-NL" smtClean="0"/>
              <a:t>20-10-2017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8AB51-E432-46B6-BFE5-2EBACD82792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1058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796AC-EC30-47C2-B883-6D5DB0310CA1}" type="datetime1">
              <a:rPr lang="nl-NL" smtClean="0"/>
              <a:t>20-10-2017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6B8044-092E-4FA9-93DE-8730E4D70A9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2732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D3826-CDB7-462C-B447-AF07B80948DC}" type="datetime1">
              <a:rPr lang="nl-NL" smtClean="0"/>
              <a:t>20-10-2017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19846-EB02-43FB-85CE-FF194BCD5A3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019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90B2C7-888D-4DB6-8C83-847D22C0CDB1}" type="datetime1">
              <a:rPr lang="nl-NL" smtClean="0"/>
              <a:t>20-10-2017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B19AC0-DFD9-4D70-981E-BCADDC5CEB0A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2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267" y="95643"/>
            <a:ext cx="8972803" cy="6072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27" y="839787"/>
            <a:ext cx="8969543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656" y="6292057"/>
            <a:ext cx="1312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870D1A-A3AB-4E9F-892E-C45B5A80FDBF}" type="datetime1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20/10/2017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0851" y="6324204"/>
            <a:ext cx="4772591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07237" y="6292057"/>
            <a:ext cx="526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rgbClr val="1E64C8"/>
                </a:solidFill>
              </a:defRPr>
            </a:lvl1pPr>
          </a:lstStyle>
          <a:p>
            <a:pPr marL="0" marR="0" lvl="0" indent="0" algn="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184E0-0BD4-4705-A12B-9B71DDE63301}" type="slidenum">
              <a:rPr kumimoji="0" lang="nl-BE" sz="975" b="0" i="0" u="none" strike="noStrike" kern="1200" cap="none" spc="0" normalizeH="0" baseline="0" noProof="0" smtClean="0">
                <a:ln>
                  <a:noFill/>
                </a:ln>
                <a:solidFill>
                  <a:srgbClr val="1E64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7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nl-BE" sz="975" b="0" i="0" u="none" strike="noStrike" kern="1200" cap="none" spc="0" normalizeH="0" baseline="0" noProof="0" dirty="0">
              <a:ln>
                <a:noFill/>
              </a:ln>
              <a:solidFill>
                <a:srgbClr val="1E64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529769" y="258187"/>
            <a:ext cx="8844094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529769" y="1113750"/>
            <a:ext cx="470176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530646" y="5539811"/>
            <a:ext cx="8843218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" y="5559019"/>
            <a:ext cx="1318832" cy="1298981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5240243" y="1113750"/>
            <a:ext cx="522419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5770012" y="953691"/>
            <a:ext cx="3603851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6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6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hf hdr="0" ftr="0" dt="0"/>
  <p:txStyles>
    <p:titleStyle>
      <a:lvl1pPr algn="l" defTabSz="742900" rtl="0" eaLnBrk="1" latinLnBrk="0" hangingPunct="1">
        <a:lnSpc>
          <a:spcPct val="90000"/>
        </a:lnSpc>
        <a:spcBef>
          <a:spcPct val="0"/>
        </a:spcBef>
        <a:buNone/>
        <a:defRPr sz="3085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306545" indent="-257571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2742" kern="1200">
          <a:solidFill>
            <a:schemeClr val="tx1"/>
          </a:solidFill>
          <a:latin typeface="+mn-lt"/>
          <a:ea typeface="+mn-ea"/>
          <a:cs typeface="+mn-cs"/>
        </a:defRPr>
      </a:lvl1pPr>
      <a:lvl2pPr marL="668414" indent="-257571" algn="l" defTabSz="26119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2742" kern="1200">
          <a:solidFill>
            <a:schemeClr val="tx1"/>
          </a:solidFill>
          <a:latin typeface="+mn-lt"/>
          <a:ea typeface="+mn-ea"/>
          <a:cs typeface="+mn-cs"/>
        </a:defRPr>
      </a:lvl2pPr>
      <a:lvl3pPr marL="1003074" indent="-25708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2742" kern="1200">
          <a:solidFill>
            <a:schemeClr val="tx1"/>
          </a:solidFill>
          <a:latin typeface="+mn-lt"/>
          <a:ea typeface="+mn-ea"/>
          <a:cs typeface="+mn-cs"/>
        </a:defRPr>
      </a:lvl3pPr>
      <a:lvl4pPr marL="823500" indent="-314708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274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66" indent="-662065" algn="l" defTabSz="7429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742" kern="1200">
          <a:solidFill>
            <a:schemeClr val="tx1"/>
          </a:solidFill>
          <a:latin typeface="+mn-lt"/>
          <a:ea typeface="+mn-ea"/>
          <a:cs typeface="+mn-cs"/>
        </a:defRPr>
      </a:lvl5pPr>
      <a:lvl6pPr marL="20429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42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76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327" indent="-185725" algn="l" defTabSz="74290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5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00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51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602" algn="l" defTabSz="74290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601738" y="2132856"/>
            <a:ext cx="9289032" cy="2534574"/>
          </a:xfrm>
        </p:spPr>
        <p:txBody>
          <a:bodyPr/>
          <a:lstStyle/>
          <a:p>
            <a:pPr algn="ctr">
              <a:lnSpc>
                <a:spcPts val="6900"/>
              </a:lnSpc>
            </a:pPr>
            <a:r>
              <a:rPr lang="nl-NL" sz="5400" dirty="0" smtClean="0"/>
              <a:t>EXTRA hoofdstuk</a:t>
            </a:r>
            <a:r>
              <a:rPr lang="nl-NL" sz="5400" dirty="0" smtClean="0"/>
              <a:t/>
            </a:r>
            <a:br>
              <a:rPr lang="nl-NL" sz="5400" dirty="0" smtClean="0"/>
            </a:br>
            <a:r>
              <a:rPr lang="nl-NL" sz="5400" dirty="0" smtClean="0"/>
              <a:t/>
            </a:r>
            <a:br>
              <a:rPr lang="nl-NL" sz="5400" dirty="0" smtClean="0"/>
            </a:br>
            <a:r>
              <a:rPr lang="nl-NL" sz="5400" dirty="0" err="1" smtClean="0"/>
              <a:t>struct</a:t>
            </a:r>
            <a:r>
              <a:rPr lang="nl-NL" sz="5400" dirty="0" smtClean="0"/>
              <a:t>: diepe KOPIE versus ondiepe kopie</a:t>
            </a:r>
            <a:endParaRPr lang="nl-NL" sz="5400" dirty="0"/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>
          <a:xfrm>
            <a:off x="1064568" y="4941168"/>
            <a:ext cx="8678997" cy="457877"/>
          </a:xfrm>
        </p:spPr>
        <p:txBody>
          <a:bodyPr>
            <a:normAutofit/>
          </a:bodyPr>
          <a:lstStyle/>
          <a:p>
            <a:pPr algn="r"/>
            <a:r>
              <a:rPr lang="nl-NL" sz="2800" b="1" dirty="0"/>
              <a:t>Helga </a:t>
            </a:r>
            <a:r>
              <a:rPr lang="nl-NL" sz="2800" b="1" dirty="0" err="1"/>
              <a:t>Naessens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53482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7706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BE" sz="3600" b="1" dirty="0" err="1" smtClean="0">
                <a:solidFill>
                  <a:schemeClr val="accent3"/>
                </a:solidFill>
              </a:rPr>
              <a:t>Struct</a:t>
            </a:r>
            <a:r>
              <a:rPr lang="fr-BE" sz="3600" b="1" dirty="0" smtClean="0">
                <a:solidFill>
                  <a:schemeClr val="accent3"/>
                </a:solidFill>
              </a:rPr>
              <a:t>: </a:t>
            </a:r>
            <a:r>
              <a:rPr lang="fr-BE" sz="3600" b="1" dirty="0" err="1" smtClean="0">
                <a:solidFill>
                  <a:schemeClr val="accent3"/>
                </a:solidFill>
              </a:rPr>
              <a:t>diepe</a:t>
            </a:r>
            <a:r>
              <a:rPr lang="fr-BE" sz="3600" b="1" dirty="0" smtClean="0">
                <a:solidFill>
                  <a:schemeClr val="accent3"/>
                </a:solidFill>
              </a:rPr>
              <a:t> versus </a:t>
            </a:r>
            <a:r>
              <a:rPr lang="fr-BE" sz="3600" b="1" dirty="0" err="1" smtClean="0">
                <a:solidFill>
                  <a:schemeClr val="accent3"/>
                </a:solidFill>
              </a:rPr>
              <a:t>ondiepe</a:t>
            </a:r>
            <a:r>
              <a:rPr lang="fr-BE" sz="3600" b="1" dirty="0" smtClean="0">
                <a:solidFill>
                  <a:schemeClr val="accent3"/>
                </a:solidFill>
              </a:rPr>
              <a:t> </a:t>
            </a:r>
            <a:r>
              <a:rPr lang="fr-BE" sz="3600" b="1" dirty="0" err="1" smtClean="0">
                <a:solidFill>
                  <a:schemeClr val="accent3"/>
                </a:solidFill>
              </a:rPr>
              <a:t>kopie</a:t>
            </a:r>
            <a:endParaRPr lang="nl-NL" sz="3600" b="1" dirty="0">
              <a:solidFill>
                <a:schemeClr val="accent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10885" y="1151731"/>
            <a:ext cx="8243267" cy="4249738"/>
          </a:xfrm>
        </p:spPr>
        <p:txBody>
          <a:bodyPr>
            <a:normAutofit/>
          </a:bodyPr>
          <a:lstStyle/>
          <a:p>
            <a:pPr marL="263525" indent="-263525">
              <a:lnSpc>
                <a:spcPts val="4000"/>
              </a:lnSpc>
              <a:spcBef>
                <a:spcPts val="600"/>
              </a:spcBef>
              <a:defRPr/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Gegeven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93915" y="1828800"/>
            <a:ext cx="3340401" cy="2426305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 11</a:t>
            </a:r>
          </a:p>
          <a:p>
            <a:pPr algn="l">
              <a:lnSpc>
                <a:spcPts val="34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b="1" i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031882" y="2765591"/>
            <a:ext cx="1137142" cy="401374"/>
          </a:xfrm>
          <a:prstGeom prst="leftRightArrow">
            <a:avLst>
              <a:gd name="adj1" fmla="val 50000"/>
              <a:gd name="adj2" fmla="val 55556"/>
            </a:avLst>
          </a:prstGeom>
          <a:solidFill>
            <a:schemeClr val="tx2">
              <a:lumMod val="75000"/>
              <a:lumOff val="2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0258" y="6058967"/>
            <a:ext cx="3567713" cy="4308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48</a:t>
            </a:r>
            <a:endParaRPr lang="en-US" sz="22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05532" y="4409619"/>
            <a:ext cx="3276600" cy="1438855"/>
          </a:xfrm>
          <a:prstGeom prst="rect">
            <a:avLst/>
          </a:prstGeom>
          <a:noFill/>
          <a:ln w="38100" cap="sq">
            <a:solidFill>
              <a:srgbClr val="A5002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reserveert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latin typeface="+mn-lt"/>
              </a:rPr>
              <a:t>GEEN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geheugen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inhoud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van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1800" y="4400837"/>
            <a:ext cx="3362516" cy="1438855"/>
          </a:xfrm>
          <a:prstGeom prst="rect">
            <a:avLst/>
          </a:prstGeom>
          <a:noFill/>
          <a:ln w="38100" cap="sq">
            <a:solidFill>
              <a:schemeClr val="accent4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reserveert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i="0" dirty="0">
                <a:solidFill>
                  <a:schemeClr val="accent4"/>
                </a:solidFill>
                <a:latin typeface="+mn-lt"/>
              </a:rPr>
              <a:t>WEL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geheugen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voor</a:t>
            </a:r>
            <a:r>
              <a:rPr lang="en-US" sz="240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i="0" dirty="0" err="1">
                <a:solidFill>
                  <a:schemeClr val="tx1"/>
                </a:solidFill>
                <a:latin typeface="+mn-lt"/>
              </a:rPr>
              <a:t>inhoud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>
                <a:solidFill>
                  <a:schemeClr val="tx1"/>
                </a:solidFill>
                <a:latin typeface="+mn-lt"/>
              </a:rPr>
              <a:t>van </a:t>
            </a: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400" i="0" dirty="0" smtClean="0">
                <a:solidFill>
                  <a:schemeClr val="tx1"/>
                </a:solidFill>
                <a:latin typeface="+mn-lt"/>
              </a:rPr>
              <a:t> </a:t>
            </a:r>
            <a:endParaRPr lang="en-US" sz="240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317993" y="2418705"/>
            <a:ext cx="3276600" cy="1836400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4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400"/>
              </a:lnSpc>
            </a:pP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b="1" dirty="0"/>
              <a:t>	</a:t>
            </a:r>
            <a:endParaRPr lang="en-US" sz="2200" b="1" i="0" dirty="0">
              <a:solidFill>
                <a:schemeClr val="tx1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161516" y="6058967"/>
            <a:ext cx="3564631" cy="4308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2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i="0" dirty="0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 16</a:t>
            </a:r>
            <a:endParaRPr lang="en-US" sz="2200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2</a:t>
            </a:fld>
            <a:endParaRPr lang="nl-NL" sz="1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 autoUpdateAnimBg="0"/>
      <p:bldP spid="12" grpId="0" animBg="1" autoUpdateAnimBg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38994" y="1055835"/>
            <a:ext cx="3581400" cy="541174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 = {</a:t>
            </a:r>
            <a:r>
              <a:rPr lang="en-US" sz="24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4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15119" y="1926975"/>
            <a:ext cx="4105275" cy="1412875"/>
            <a:chOff x="-42" y="1678"/>
            <a:chExt cx="2586" cy="890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-42" y="1678"/>
              <a:ext cx="2586" cy="890"/>
              <a:chOff x="2454" y="1774"/>
              <a:chExt cx="2586" cy="890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2454" y="1774"/>
                <a:ext cx="33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3440" y="1903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2832" y="2317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899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985" y="1843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5260851" y="1055835"/>
            <a:ext cx="3581400" cy="508152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4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v2 = {</a:t>
            </a:r>
            <a:r>
              <a:rPr lang="en-US" sz="24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0};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14526"/>
              </p:ext>
            </p:extLst>
          </p:nvPr>
        </p:nvGraphicFramePr>
        <p:xfrm>
          <a:off x="1883570" y="2810569"/>
          <a:ext cx="238348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4736976" y="1945233"/>
            <a:ext cx="4105275" cy="1412875"/>
            <a:chOff x="-42" y="1678"/>
            <a:chExt cx="2586" cy="890"/>
          </a:xfrm>
        </p:grpSpPr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-42" y="1678"/>
              <a:ext cx="2586" cy="890"/>
              <a:chOff x="2454" y="1774"/>
              <a:chExt cx="2586" cy="89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2454" y="1774"/>
                <a:ext cx="33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3510" y="1901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Text Box 16"/>
              <p:cNvSpPr txBox="1">
                <a:spLocks noChangeArrowheads="1"/>
              </p:cNvSpPr>
              <p:nvPr/>
            </p:nvSpPr>
            <p:spPr bwMode="auto">
              <a:xfrm>
                <a:off x="2864" y="2303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>
                <a:off x="2849" y="1919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055" y="1826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aphicFrame>
        <p:nvGraphicFramePr>
          <p:cNvPr id="46" name="Tabel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10100"/>
              </p:ext>
            </p:extLst>
          </p:nvPr>
        </p:nvGraphicFramePr>
        <p:xfrm>
          <a:off x="6413376" y="2788988"/>
          <a:ext cx="78025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ijntoelichting 1 1"/>
          <p:cNvSpPr/>
          <p:nvPr/>
        </p:nvSpPr>
        <p:spPr>
          <a:xfrm>
            <a:off x="3277148" y="3914050"/>
            <a:ext cx="5688632" cy="2171968"/>
          </a:xfrm>
          <a:prstGeom prst="borderCallout1">
            <a:avLst>
              <a:gd name="adj1" fmla="val -281"/>
              <a:gd name="adj2" fmla="val 60807"/>
              <a:gd name="adj3" fmla="val -24181"/>
              <a:gd name="adj4" fmla="val 6207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v2.coeff</a:t>
            </a:r>
            <a:r>
              <a:rPr lang="en-US" sz="2600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endParaRPr lang="en-US" sz="2600" dirty="0">
              <a:solidFill>
                <a:schemeClr val="tx1"/>
              </a:solidFill>
              <a:latin typeface="Courier" pitchFamily="49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dynamisch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alloceren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rij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ype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vergt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methodes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voor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allocatie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en </a:t>
            </a:r>
            <a:r>
              <a:rPr lang="en-US" sz="2400" dirty="0" err="1">
                <a:solidFill>
                  <a:schemeClr val="tx1"/>
                </a:solidFill>
              </a:rPr>
              <a:t>vernietiging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50197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3</a:t>
            </a:fld>
            <a:endParaRPr lang="nl-NL" sz="1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8243267" cy="4249738"/>
          </a:xfrm>
        </p:spPr>
        <p:txBody>
          <a:bodyPr>
            <a:normAutofit/>
          </a:bodyPr>
          <a:lstStyle/>
          <a:p>
            <a:pPr marL="263525" indent="-263525">
              <a:lnSpc>
                <a:spcPts val="4000"/>
              </a:lnSpc>
              <a:spcBef>
                <a:spcPts val="600"/>
              </a:spcBef>
              <a:defRPr/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Inlezen/uitschrijven type </a:t>
            </a:r>
            <a:r>
              <a:rPr lang="nl-NL" sz="2400" u="sng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veeltermA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60512" y="916732"/>
            <a:ext cx="8208913" cy="2400657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000"/>
              </a:lnSpc>
            </a:pP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v1 =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0}; 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print_veeltermA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v1);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lees_veeltermA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v1); 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print_veeltermA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v1);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39104" y="3573016"/>
            <a:ext cx="8230321" cy="2370457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print_veeltermA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*v) {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("%dx^%d + ",v-&gt;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("%dx^%d\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],v-&gt;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4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2355469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04528" y="332656"/>
            <a:ext cx="8230321" cy="3909340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lees_veeltermA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*v)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while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&gt; N-1)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("NOK,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nieuw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");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%d: ",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5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100493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8243267" cy="4249738"/>
          </a:xfrm>
        </p:spPr>
        <p:txBody>
          <a:bodyPr>
            <a:normAutofit/>
          </a:bodyPr>
          <a:lstStyle/>
          <a:p>
            <a:pPr marL="263525" indent="-263525">
              <a:lnSpc>
                <a:spcPts val="4000"/>
              </a:lnSpc>
              <a:spcBef>
                <a:spcPts val="600"/>
              </a:spcBef>
              <a:defRPr/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Inlezen/uitschrijven type </a:t>
            </a:r>
            <a:r>
              <a:rPr lang="nl-NL" sz="2400" u="sng" dirty="0" err="1" smtClean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veeltermB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32517" y="903040"/>
            <a:ext cx="8280921" cy="2554545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ts val="3000"/>
              </a:lnSpc>
            </a:pP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v2 =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0};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print_veeltermB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(&amp;v2);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lees_veeltermB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(&amp;v2); 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print_veeltermB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(&amp;v2);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8824" y="3645024"/>
            <a:ext cx="8280921" cy="2400657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print_veeltermB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*v)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("%dx^%d + ",v-&gt;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("%dx^%d\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],v-&gt;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Rechte verbindingslijn 2"/>
          <p:cNvCxnSpPr/>
          <p:nvPr/>
        </p:nvCxnSpPr>
        <p:spPr>
          <a:xfrm flipH="1">
            <a:off x="1136576" y="1802432"/>
            <a:ext cx="1944216" cy="37788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1136576" y="1802432"/>
            <a:ext cx="1944216" cy="37788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875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6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39487507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10123" y="4221088"/>
            <a:ext cx="8280921" cy="1631216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free_veeltermB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*v) {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if (v-&gt;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!= NULL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free(v-&gt;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0123" y="476672"/>
            <a:ext cx="8280921" cy="3554819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lees_veeltermB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*v)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free_veeltermB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v-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*)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((v-&gt;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+1)*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=0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&lt;=v-&gt;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graad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%d: ",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d",&amp;v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coeff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>
              <a:lnSpc>
                <a:spcPts val="3000"/>
              </a:lnSpc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92453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7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320749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480" y="188640"/>
            <a:ext cx="8243267" cy="4249738"/>
          </a:xfrm>
        </p:spPr>
        <p:txBody>
          <a:bodyPr>
            <a:normAutofit/>
          </a:bodyPr>
          <a:lstStyle/>
          <a:p>
            <a:pPr marL="263525" indent="-263525">
              <a:lnSpc>
                <a:spcPts val="4000"/>
              </a:lnSpc>
              <a:spcBef>
                <a:spcPts val="600"/>
              </a:spcBef>
              <a:defRPr/>
            </a:pPr>
            <a:r>
              <a:rPr lang="nl-NL" sz="2400" u="sng" dirty="0" smtClean="0">
                <a:cs typeface="Arial" pitchFamily="34" charset="0"/>
                <a:sym typeface="Symbol" pitchFamily="18" charset="2"/>
              </a:rPr>
              <a:t>Diepe kopie versus ondiepe kopie</a:t>
            </a:r>
            <a:r>
              <a:rPr lang="nl-NL" sz="2400" dirty="0" smtClean="0">
                <a:cs typeface="Arial" pitchFamily="34" charset="0"/>
                <a:sym typeface="Symbol" pitchFamily="18" charset="2"/>
              </a:rPr>
              <a:t>:</a:t>
            </a:r>
            <a:endParaRPr lang="nl-BE" sz="2400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60512" y="1039366"/>
            <a:ext cx="3620689" cy="2272417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veeltermA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vA1;</a:t>
            </a:r>
          </a:p>
          <a:p>
            <a:pPr>
              <a:lnSpc>
                <a:spcPts val="3400"/>
              </a:lnSpc>
            </a:pP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eeltermA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vA2 = {0};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vA2 = vA1;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vA1.coeff[0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] = 3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 Box 105"/>
          <p:cNvSpPr txBox="1">
            <a:spLocks noChangeArrowheads="1"/>
          </p:cNvSpPr>
          <p:nvPr/>
        </p:nvSpPr>
        <p:spPr bwMode="auto">
          <a:xfrm>
            <a:off x="6005665" y="4221821"/>
            <a:ext cx="2187575" cy="514350"/>
          </a:xfrm>
          <a:prstGeom prst="rect">
            <a:avLst/>
          </a:prstGeom>
          <a:noFill/>
          <a:ln w="57150" cap="sq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>
                <a:solidFill>
                  <a:schemeClr val="tx1"/>
                </a:solidFill>
              </a:rPr>
              <a:t>DIEPE KOPIE</a:t>
            </a: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4680103" y="2649795"/>
            <a:ext cx="4221163" cy="1412875"/>
            <a:chOff x="-115" y="1678"/>
            <a:chExt cx="2659" cy="89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-115" y="1678"/>
              <a:ext cx="2659" cy="890"/>
              <a:chOff x="2381" y="1774"/>
              <a:chExt cx="2659" cy="890"/>
            </a:xfrm>
          </p:grpSpPr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Text Box 7"/>
              <p:cNvSpPr txBox="1">
                <a:spLocks noChangeArrowheads="1"/>
              </p:cNvSpPr>
              <p:nvPr/>
            </p:nvSpPr>
            <p:spPr bwMode="auto">
              <a:xfrm>
                <a:off x="2381" y="1774"/>
                <a:ext cx="437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vA1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3440" y="1903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Text Box 16"/>
              <p:cNvSpPr txBox="1">
                <a:spLocks noChangeArrowheads="1"/>
              </p:cNvSpPr>
              <p:nvPr/>
            </p:nvSpPr>
            <p:spPr bwMode="auto">
              <a:xfrm>
                <a:off x="2832" y="2317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924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985" y="1843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20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45" name="Tabel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9706"/>
              </p:ext>
            </p:extLst>
          </p:nvPr>
        </p:nvGraphicFramePr>
        <p:xfrm>
          <a:off x="6400778" y="3511808"/>
          <a:ext cx="23834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4615015" y="4876243"/>
            <a:ext cx="4275138" cy="1409700"/>
            <a:chOff x="-149" y="1680"/>
            <a:chExt cx="2693" cy="888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-149" y="1680"/>
              <a:ext cx="2693" cy="888"/>
              <a:chOff x="2347" y="1776"/>
              <a:chExt cx="2693" cy="888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2347" y="1778"/>
                <a:ext cx="437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vA2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Rectangle 14"/>
              <p:cNvSpPr>
                <a:spLocks noChangeArrowheads="1"/>
              </p:cNvSpPr>
              <p:nvPr/>
            </p:nvSpPr>
            <p:spPr bwMode="auto">
              <a:xfrm>
                <a:off x="3440" y="1903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 Box 16"/>
              <p:cNvSpPr txBox="1">
                <a:spLocks noChangeArrowheads="1"/>
              </p:cNvSpPr>
              <p:nvPr/>
            </p:nvSpPr>
            <p:spPr bwMode="auto">
              <a:xfrm>
                <a:off x="2832" y="2317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 Box 17"/>
              <p:cNvSpPr txBox="1">
                <a:spLocks noChangeArrowheads="1"/>
              </p:cNvSpPr>
              <p:nvPr/>
            </p:nvSpPr>
            <p:spPr bwMode="auto">
              <a:xfrm>
                <a:off x="2832" y="1924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985" y="1843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aphicFrame>
        <p:nvGraphicFramePr>
          <p:cNvPr id="54" name="Tabel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51598"/>
              </p:ext>
            </p:extLst>
          </p:nvPr>
        </p:nvGraphicFramePr>
        <p:xfrm>
          <a:off x="6389665" y="5735081"/>
          <a:ext cx="238348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el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0073"/>
              </p:ext>
            </p:extLst>
          </p:nvPr>
        </p:nvGraphicFramePr>
        <p:xfrm>
          <a:off x="6361266" y="5735081"/>
          <a:ext cx="238348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6416034" y="5106431"/>
            <a:ext cx="325438" cy="40005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7" name="Tabel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2127"/>
              </p:ext>
            </p:extLst>
          </p:nvPr>
        </p:nvGraphicFramePr>
        <p:xfrm>
          <a:off x="6361266" y="3532664"/>
          <a:ext cx="240815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601396" y="6485968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8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107909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498154" y="421293"/>
            <a:ext cx="4105275" cy="2272417"/>
          </a:xfrm>
          <a:prstGeom prst="rect">
            <a:avLst/>
          </a:prstGeom>
          <a:solidFill>
            <a:srgbClr val="EAEAEA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sz="2200" b="1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vB1;</a:t>
            </a:r>
          </a:p>
          <a:p>
            <a:pPr>
              <a:lnSpc>
                <a:spcPts val="3400"/>
              </a:lnSpc>
            </a:pPr>
            <a:r>
              <a:rPr lang="en-US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veeltermB</a:t>
            </a: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vB2 = {0};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2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ts val="3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200" b="1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vB2 = vB1;</a:t>
            </a:r>
          </a:p>
          <a:p>
            <a:pPr>
              <a:lnSpc>
                <a:spcPts val="3400"/>
              </a:lnSpc>
            </a:pP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vB1.coeff[0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] = 3</a:t>
            </a:r>
            <a:r>
              <a:rPr lang="en-US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4674270" y="3673474"/>
            <a:ext cx="4241800" cy="1412875"/>
            <a:chOff x="-128" y="1678"/>
            <a:chExt cx="2672" cy="890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-128" y="1678"/>
              <a:ext cx="2672" cy="890"/>
              <a:chOff x="2368" y="1774"/>
              <a:chExt cx="2672" cy="89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Text Box 7"/>
              <p:cNvSpPr txBox="1">
                <a:spLocks noChangeArrowheads="1"/>
              </p:cNvSpPr>
              <p:nvPr/>
            </p:nvSpPr>
            <p:spPr bwMode="auto">
              <a:xfrm>
                <a:off x="2368" y="1774"/>
                <a:ext cx="437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vB</a:t>
                </a:r>
                <a:r>
                  <a:rPr lang="en-US" sz="2400" i="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3510" y="1901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Text Box 16"/>
              <p:cNvSpPr txBox="1">
                <a:spLocks noChangeArrowheads="1"/>
              </p:cNvSpPr>
              <p:nvPr/>
            </p:nvSpPr>
            <p:spPr bwMode="auto">
              <a:xfrm>
                <a:off x="2864" y="2303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Text Box 17"/>
              <p:cNvSpPr txBox="1">
                <a:spLocks noChangeArrowheads="1"/>
              </p:cNvSpPr>
              <p:nvPr/>
            </p:nvSpPr>
            <p:spPr bwMode="auto">
              <a:xfrm>
                <a:off x="2849" y="1919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1055" y="1826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aphicFrame>
        <p:nvGraphicFramePr>
          <p:cNvPr id="66" name="Tabel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77344"/>
              </p:ext>
            </p:extLst>
          </p:nvPr>
        </p:nvGraphicFramePr>
        <p:xfrm>
          <a:off x="6487195" y="4517229"/>
          <a:ext cx="78025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4747295" y="1447026"/>
            <a:ext cx="4241800" cy="1412875"/>
            <a:chOff x="-128" y="1678"/>
            <a:chExt cx="2672" cy="890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-128" y="1678"/>
              <a:ext cx="2672" cy="890"/>
              <a:chOff x="2368" y="1774"/>
              <a:chExt cx="2672" cy="890"/>
            </a:xfrm>
          </p:grpSpPr>
          <p:sp>
            <p:nvSpPr>
              <p:cNvPr id="70" name="Rectangle 6"/>
              <p:cNvSpPr>
                <a:spLocks noChangeArrowheads="1"/>
              </p:cNvSpPr>
              <p:nvPr/>
            </p:nvSpPr>
            <p:spPr bwMode="auto">
              <a:xfrm>
                <a:off x="2784" y="1776"/>
                <a:ext cx="2256" cy="8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2368" y="1774"/>
                <a:ext cx="437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vB1</a:t>
                </a:r>
                <a:endParaRPr lang="en-US" sz="2400" i="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2" name="Rectangle 14"/>
              <p:cNvSpPr>
                <a:spLocks noChangeArrowheads="1"/>
              </p:cNvSpPr>
              <p:nvPr/>
            </p:nvSpPr>
            <p:spPr bwMode="auto">
              <a:xfrm>
                <a:off x="3510" y="1901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BE" sz="20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3" name="Text Box 16"/>
              <p:cNvSpPr txBox="1">
                <a:spLocks noChangeArrowheads="1"/>
              </p:cNvSpPr>
              <p:nvPr/>
            </p:nvSpPr>
            <p:spPr bwMode="auto">
              <a:xfrm>
                <a:off x="2864" y="2303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coeff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2849" y="1919"/>
                <a:ext cx="561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1" i="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graad</a:t>
                </a:r>
                <a:endParaRPr lang="en-US" sz="2000" b="1" i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1055" y="1826"/>
              <a:ext cx="205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000" b="1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75" name="Tabel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9372"/>
              </p:ext>
            </p:extLst>
          </p:nvPr>
        </p:nvGraphicFramePr>
        <p:xfrm>
          <a:off x="6560220" y="2290781"/>
          <a:ext cx="78025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03919"/>
              </p:ext>
            </p:extLst>
          </p:nvPr>
        </p:nvGraphicFramePr>
        <p:xfrm>
          <a:off x="6301659" y="3031368"/>
          <a:ext cx="26774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 Box 105"/>
          <p:cNvSpPr txBox="1">
            <a:spLocks noChangeArrowheads="1"/>
          </p:cNvSpPr>
          <p:nvPr/>
        </p:nvSpPr>
        <p:spPr bwMode="auto">
          <a:xfrm>
            <a:off x="3297623" y="3015877"/>
            <a:ext cx="2611612" cy="461665"/>
          </a:xfrm>
          <a:prstGeom prst="rect">
            <a:avLst/>
          </a:prstGeom>
          <a:noFill/>
          <a:ln w="5715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i="0" dirty="0" smtClean="0">
                <a:solidFill>
                  <a:schemeClr val="tx1"/>
                </a:solidFill>
              </a:rPr>
              <a:t>ONDIEPE </a:t>
            </a:r>
            <a:r>
              <a:rPr lang="en-US" sz="2400" b="1" i="0" dirty="0">
                <a:solidFill>
                  <a:schemeClr val="tx1"/>
                </a:solidFill>
              </a:rPr>
              <a:t>KOPIE</a:t>
            </a:r>
          </a:p>
        </p:txBody>
      </p:sp>
      <p:cxnSp>
        <p:nvCxnSpPr>
          <p:cNvPr id="4" name="Rechte verbindingslijn met pijl 3"/>
          <p:cNvCxnSpPr/>
          <p:nvPr/>
        </p:nvCxnSpPr>
        <p:spPr>
          <a:xfrm flipH="1">
            <a:off x="6625308" y="2486839"/>
            <a:ext cx="252413" cy="529038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el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10902"/>
              </p:ext>
            </p:extLst>
          </p:nvPr>
        </p:nvGraphicFramePr>
        <p:xfrm>
          <a:off x="6487195" y="4517072"/>
          <a:ext cx="78025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6537219" y="3908424"/>
            <a:ext cx="325438" cy="40005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8" name="Rechte verbindingslijn met pijl 77"/>
          <p:cNvCxnSpPr/>
          <p:nvPr/>
        </p:nvCxnSpPr>
        <p:spPr>
          <a:xfrm flipH="1" flipV="1">
            <a:off x="6487195" y="3477543"/>
            <a:ext cx="227807" cy="1235744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el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09304"/>
              </p:ext>
            </p:extLst>
          </p:nvPr>
        </p:nvGraphicFramePr>
        <p:xfrm>
          <a:off x="6328446" y="3048589"/>
          <a:ext cx="26774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nl-BE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kstvak 80"/>
          <p:cNvSpPr txBox="1"/>
          <p:nvPr/>
        </p:nvSpPr>
        <p:spPr>
          <a:xfrm>
            <a:off x="632520" y="5661248"/>
            <a:ext cx="1728192" cy="4924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sz="26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kopie_vb.c</a:t>
            </a:r>
            <a:endParaRPr lang="nl-BE" sz="26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2" name="Tijdelijke aanduiding voor dianummer 5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68144"/>
            <a:ext cx="23114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F524FF5-9B19-439F-AB3C-13979462AEED}" type="slidenum">
              <a:rPr lang="nl-NL" sz="1600" smtClean="0"/>
              <a:pPr/>
              <a:t>9</a:t>
            </a:fld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5527098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81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16958</TotalTime>
  <Words>568</Words>
  <Application>Microsoft Office PowerPoint</Application>
  <PresentationFormat>A4 (210 x 297 mm)</PresentationFormat>
  <Paragraphs>156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</vt:lpstr>
      <vt:lpstr>Symbol</vt:lpstr>
      <vt:lpstr>Times New Roman</vt:lpstr>
      <vt:lpstr>Kantoorthema</vt:lpstr>
      <vt:lpstr>1_Kantoorthema</vt:lpstr>
      <vt:lpstr>EXTRA hoofdstuk  struct: diepe KOPIE versus ondiepe kopie</vt:lpstr>
      <vt:lpstr>Struct: diepe versus ondiepe kopie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</dc:title>
  <dc:creator>Helga Naessens</dc:creator>
  <cp:lastModifiedBy>Helga</cp:lastModifiedBy>
  <cp:revision>275</cp:revision>
  <cp:lastPrinted>2015-10-15T14:04:04Z</cp:lastPrinted>
  <dcterms:created xsi:type="dcterms:W3CDTF">2003-09-29T11:12:20Z</dcterms:created>
  <dcterms:modified xsi:type="dcterms:W3CDTF">2017-10-20T08:27:44Z</dcterms:modified>
</cp:coreProperties>
</file>