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4042" r:id="rId2"/>
  </p:sldMasterIdLst>
  <p:notesMasterIdLst>
    <p:notesMasterId r:id="rId50"/>
  </p:notesMasterIdLst>
  <p:handoutMasterIdLst>
    <p:handoutMasterId r:id="rId51"/>
  </p:handoutMasterIdLst>
  <p:sldIdLst>
    <p:sldId id="513" r:id="rId3"/>
    <p:sldId id="259" r:id="rId4"/>
    <p:sldId id="352" r:id="rId5"/>
    <p:sldId id="515" r:id="rId6"/>
    <p:sldId id="443" r:id="rId7"/>
    <p:sldId id="359" r:id="rId8"/>
    <p:sldId id="451" r:id="rId9"/>
    <p:sldId id="463" r:id="rId10"/>
    <p:sldId id="464" r:id="rId11"/>
    <p:sldId id="465" r:id="rId12"/>
    <p:sldId id="466" r:id="rId13"/>
    <p:sldId id="460" r:id="rId14"/>
    <p:sldId id="516" r:id="rId15"/>
    <p:sldId id="498" r:id="rId16"/>
    <p:sldId id="499" r:id="rId17"/>
    <p:sldId id="500" r:id="rId18"/>
    <p:sldId id="501" r:id="rId19"/>
    <p:sldId id="517" r:id="rId20"/>
    <p:sldId id="518" r:id="rId21"/>
    <p:sldId id="519" r:id="rId22"/>
    <p:sldId id="520" r:id="rId23"/>
    <p:sldId id="523" r:id="rId24"/>
    <p:sldId id="524" r:id="rId25"/>
    <p:sldId id="438" r:id="rId26"/>
    <p:sldId id="469" r:id="rId27"/>
    <p:sldId id="461" r:id="rId28"/>
    <p:sldId id="462" r:id="rId29"/>
    <p:sldId id="470" r:id="rId30"/>
    <p:sldId id="525" r:id="rId31"/>
    <p:sldId id="450" r:id="rId32"/>
    <p:sldId id="472" r:id="rId33"/>
    <p:sldId id="526" r:id="rId34"/>
    <p:sldId id="474" r:id="rId35"/>
    <p:sldId id="475" r:id="rId36"/>
    <p:sldId id="490" r:id="rId37"/>
    <p:sldId id="491" r:id="rId38"/>
    <p:sldId id="492" r:id="rId39"/>
    <p:sldId id="493" r:id="rId40"/>
    <p:sldId id="478" r:id="rId41"/>
    <p:sldId id="481" r:id="rId42"/>
    <p:sldId id="483" r:id="rId43"/>
    <p:sldId id="505" r:id="rId44"/>
    <p:sldId id="485" r:id="rId45"/>
    <p:sldId id="486" r:id="rId46"/>
    <p:sldId id="527" r:id="rId47"/>
    <p:sldId id="528" r:id="rId48"/>
    <p:sldId id="448" r:id="rId49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00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5561" autoAdjust="0"/>
  </p:normalViewPr>
  <p:slideViewPr>
    <p:cSldViewPr>
      <p:cViewPr varScale="1">
        <p:scale>
          <a:sx n="84" d="100"/>
          <a:sy n="84" d="100"/>
        </p:scale>
        <p:origin x="95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54870D-83C3-4DB8-A786-FCE168242D49}" type="datetime1">
              <a:rPr lang="nl-NL"/>
              <a:pPr>
                <a:defRPr/>
              </a:pPr>
              <a:t>25-10-2017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4F30-57B8-46AB-864F-5E2545E0DA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3959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D15A6E-D029-4357-9E37-DAB1FE59D44D}" type="datetime1">
              <a:rPr lang="nl-NL"/>
              <a:pPr>
                <a:defRPr/>
              </a:pPr>
              <a:t>25-10-2017</a:t>
            </a:fld>
            <a:endParaRPr lang="nl-NL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EA6536-6645-44AD-BA2B-0E98FB6ACD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7330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E389E-F039-4A65-B467-7743BFCD8D22}" type="slidenum">
              <a:rPr lang="en-US"/>
              <a:pPr/>
              <a:t>5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245C571-C0FC-4ED9-A01B-4120149BE315}" type="datetime1">
              <a:rPr lang="nl-NL" smtClean="0"/>
              <a:pPr>
                <a:defRPr/>
              </a:pPr>
              <a:t>25-10-2017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EB4EAE-1D24-4214-9A7B-30D7101E12EB}" type="slidenum">
              <a:rPr lang="nl-NL" smtClean="0"/>
              <a:pPr>
                <a:defRPr/>
              </a:pPr>
              <a:t>34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3B219-BC85-465F-B4D5-24F8E4D73A5F}" type="slidenum">
              <a:rPr lang="en-US"/>
              <a:pPr/>
              <a:t>35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F735E-0311-4E82-9BF5-1E098771ED05}" type="slidenum">
              <a:rPr lang="en-US"/>
              <a:pPr/>
              <a:t>47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4218E-832D-4BF8-BE7F-DFF904B86E7D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4218E-832D-4BF8-BE7F-DFF904B86E7D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2788" y="746125"/>
            <a:ext cx="5372100" cy="3719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113099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12788" y="746125"/>
            <a:ext cx="5372100" cy="3719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nl-NL" altLang="nl-BE"/>
          </a:p>
        </p:txBody>
      </p:sp>
    </p:spTree>
    <p:extLst>
      <p:ext uri="{BB962C8B-B14F-4D97-AF65-F5344CB8AC3E}">
        <p14:creationId xmlns:p14="http://schemas.microsoft.com/office/powerpoint/2010/main" val="299920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7ADF0-38ED-477E-9C2A-901816601136}" type="slidenum">
              <a:rPr lang="en-US"/>
              <a:pPr/>
              <a:t>24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7ADF0-38ED-477E-9C2A-901816601136}" type="slidenum">
              <a:rPr lang="en-US"/>
              <a:pPr/>
              <a:t>25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B040E-0145-4568-9287-35A9DDFF4826}" type="slidenum">
              <a:rPr lang="en-US"/>
              <a:pPr/>
              <a:t>30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B040E-0145-4568-9287-35A9DDFF4826}" type="slidenum">
              <a:rPr lang="en-US"/>
              <a:pPr/>
              <a:t>31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A7FB0-72A7-4DE0-A49C-A7FECF7812DF}" type="datetime1">
              <a:rPr lang="nl-NL" smtClean="0"/>
              <a:t>25-10-2017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BF021-624B-4432-8073-9091B0404C8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6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DC6F2-4E8B-4F34-9DC1-11556016F02B}" type="datetime1">
              <a:rPr lang="nl-NL" smtClean="0"/>
              <a:t>25-10-2017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3720-DBBE-4122-BE2B-0829BADB7EF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82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4F002-018C-4F48-AEA9-119896709D5A}" type="datetime1">
              <a:rPr lang="nl-NL" smtClean="0"/>
              <a:t>25-10-2017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C2A4-EBBA-482B-9560-A6395DA6C1C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44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25-10-2017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73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83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758757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968743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25-10-2017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949187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21A73-C997-4C70-B163-4DA687F7FCD7}" type="datetime1">
              <a:rPr lang="nl-NL" smtClean="0"/>
              <a:t>25-10-2017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DA93-EEBA-4A2A-A26A-AB6CCA2EDB9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0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44ED5A-FF25-4DA2-8FF0-5BE15429A02D}" type="datetime1">
              <a:rPr lang="nl-NL" smtClean="0"/>
              <a:t>25-10-2017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DCE0D-1769-4AB5-B488-1B37466997A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1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F3105-9E43-4DED-A145-7422F6C75D98}" type="datetime1">
              <a:rPr lang="nl-NL" smtClean="0"/>
              <a:t>25-10-2017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75350-53FA-44D3-8660-6BA1404A5C1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4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8CF6B7-E9DB-469A-AA06-DEC3CFC2A0C1}" type="datetime1">
              <a:rPr lang="nl-NL" smtClean="0"/>
              <a:t>25-10-2017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F7CB5-62A1-4BA4-969B-78B83F18CBC7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3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237F-4263-40E7-9499-245B45FA65B9}" type="datetime1">
              <a:rPr lang="nl-NL" smtClean="0"/>
              <a:t>25-10-2017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75354-1AF1-4A27-BF75-7E262C3D13C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52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A14F2-D079-4B3C-A3A7-C9D35B6F9C3F}" type="datetime1">
              <a:rPr lang="nl-NL" smtClean="0"/>
              <a:t>25-10-2017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92FB3-B39D-47E4-B2B3-B6D46F23A0E0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9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8E31FF-F2D7-4242-A6E8-EAB136A9F4A3}" type="datetime1">
              <a:rPr lang="nl-NL" smtClean="0"/>
              <a:t>25-10-2017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D91AEE-95AC-42F2-AA8C-6D7E98DA07DC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8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E147D-373B-4FE3-BD78-5EEF94D88202}" type="datetime1">
              <a:rPr lang="nl-NL" smtClean="0"/>
              <a:t>25-10-2017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52C62-5AC0-4C2B-85D9-105164545CD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5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D23634-0850-4F71-9A78-3A205DA377FE}" type="datetime1">
              <a:rPr lang="nl-NL" smtClean="0"/>
              <a:t>25-10-2017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8F5744-9128-4384-B5A6-E35FF35199B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8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20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560512" y="1412776"/>
            <a:ext cx="9345488" cy="2534574"/>
          </a:xfrm>
        </p:spPr>
        <p:txBody>
          <a:bodyPr/>
          <a:lstStyle/>
          <a:p>
            <a:pPr algn="ctr"/>
            <a:r>
              <a:rPr lang="nl-NL" sz="6000" dirty="0" smtClean="0"/>
              <a:t>Hoofdstuk 1:</a:t>
            </a:r>
            <a:br>
              <a:rPr lang="nl-NL" sz="6000" dirty="0" smtClean="0"/>
            </a:br>
            <a:r>
              <a:rPr lang="nl-NL" sz="6000" dirty="0" smtClean="0"/>
              <a:t/>
            </a:r>
            <a:br>
              <a:rPr lang="nl-NL" sz="6000" dirty="0" smtClean="0"/>
            </a:br>
            <a:r>
              <a:rPr lang="nl-NL" sz="6000" dirty="0" smtClean="0"/>
              <a:t>Basisconcepten C++</a:t>
            </a:r>
            <a:endParaRPr lang="nl-NL" sz="60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38846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116632"/>
            <a:ext cx="9505056" cy="5472608"/>
          </a:xfrm>
        </p:spPr>
        <p:txBody>
          <a:bodyPr>
            <a:noAutofit/>
          </a:bodyPr>
          <a:lstStyle/>
          <a:p>
            <a:pPr marL="114300" lvl="0" indent="0">
              <a:lnSpc>
                <a:spcPts val="40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dirty="0" smtClean="0"/>
              <a:t>	</a:t>
            </a:r>
            <a:r>
              <a:rPr lang="fr-BE" sz="2400" b="1" u="sng" dirty="0" err="1" smtClean="0"/>
              <a:t>Oefening</a:t>
            </a:r>
            <a:r>
              <a:rPr lang="fr-BE" sz="2400" b="1" u="sng" dirty="0" smtClean="0"/>
              <a:t>: </a:t>
            </a:r>
          </a:p>
          <a:p>
            <a:pPr marL="114300" lvl="0" indent="0">
              <a:lnSpc>
                <a:spcPts val="4000"/>
              </a:lnSpc>
              <a:spcBef>
                <a:spcPts val="600"/>
              </a:spcBef>
              <a:buClr>
                <a:srgbClr val="FDA023"/>
              </a:buClr>
              <a:buNone/>
            </a:pPr>
            <a:r>
              <a:rPr lang="fr-BE" sz="2800" dirty="0"/>
              <a:t>	</a:t>
            </a:r>
            <a:r>
              <a:rPr lang="fr-BE" sz="2400" dirty="0" err="1" smtClean="0"/>
              <a:t>Schrijf</a:t>
            </a:r>
            <a:r>
              <a:rPr lang="fr-BE" sz="2400" dirty="0" smtClean="0"/>
              <a:t> </a:t>
            </a:r>
            <a:r>
              <a:rPr lang="fr-BE" sz="2400" dirty="0" err="1" smtClean="0"/>
              <a:t>een</a:t>
            </a:r>
            <a:r>
              <a:rPr lang="fr-BE" sz="2400" dirty="0" smtClean="0"/>
              <a:t> </a:t>
            </a:r>
            <a:r>
              <a:rPr lang="fr-BE" sz="2400" dirty="0" err="1" smtClean="0"/>
              <a:t>functie</a:t>
            </a:r>
            <a:r>
              <a:rPr lang="fr-BE" sz="2400" dirty="0" smtClean="0"/>
              <a:t>  </a:t>
            </a:r>
            <a:r>
              <a:rPr lang="fr-BE" sz="2200" dirty="0" smtClean="0">
                <a:latin typeface="Consolas" panose="020B0609020204030204" pitchFamily="49" charset="0"/>
              </a:rPr>
              <a:t>string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omgekeerde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r>
              <a:rPr lang="fr-BE" sz="2200" dirty="0" smtClean="0">
                <a:latin typeface="Consolas" panose="020B0609020204030204" pitchFamily="49" charset="0"/>
              </a:rPr>
              <a:t> </a:t>
            </a:r>
            <a:r>
              <a:rPr lang="fr-BE" sz="2400" dirty="0" smtClean="0"/>
              <a:t>die de 	</a:t>
            </a:r>
            <a:r>
              <a:rPr lang="fr-BE" sz="2400" dirty="0" err="1" smtClean="0"/>
              <a:t>omgkeerde</a:t>
            </a:r>
            <a:r>
              <a:rPr lang="fr-BE" sz="2400" dirty="0" smtClean="0"/>
              <a:t> string van de </a:t>
            </a:r>
            <a:r>
              <a:rPr lang="fr-BE" sz="2400" dirty="0" err="1" smtClean="0"/>
              <a:t>gegeven</a:t>
            </a:r>
            <a:r>
              <a:rPr lang="fr-BE" sz="2400" dirty="0" smtClean="0"/>
              <a:t> string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BE" sz="2400" dirty="0" smtClean="0"/>
              <a:t> </a:t>
            </a:r>
            <a:r>
              <a:rPr lang="fr-BE" sz="2400" dirty="0" err="1" smtClean="0"/>
              <a:t>teruggeeft</a:t>
            </a:r>
            <a:r>
              <a:rPr lang="fr-BE" sz="2400" dirty="0" smtClean="0"/>
              <a:t>.                                                	</a:t>
            </a:r>
            <a:r>
              <a:rPr lang="fr-BE" sz="2400" dirty="0" err="1" smtClean="0"/>
              <a:t>Bv</a:t>
            </a:r>
            <a:r>
              <a:rPr lang="fr-BE" sz="2400" dirty="0" smtClean="0"/>
              <a:t>: </a:t>
            </a:r>
            <a:r>
              <a:rPr lang="fr-BE" sz="2400" dirty="0" err="1" smtClean="0"/>
              <a:t>als</a:t>
            </a:r>
            <a:r>
              <a:rPr lang="fr-BE" sz="2400" dirty="0" smtClean="0"/>
              <a:t>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cs typeface="Arial" pitchFamily="34" charset="0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“</a:t>
            </a:r>
            <a:r>
              <a:rPr lang="fr-BE" sz="2400" dirty="0" err="1">
                <a:solidFill>
                  <a:prstClr val="black"/>
                </a:solidFill>
                <a:cs typeface="Arial" pitchFamily="34" charset="0"/>
              </a:rPr>
              <a:t>voorbeeld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” </a:t>
            </a:r>
            <a:r>
              <a:rPr lang="en-US" sz="2400" dirty="0" err="1" smtClean="0">
                <a:solidFill>
                  <a:prstClr val="black"/>
                </a:solidFill>
                <a:cs typeface="Arial" pitchFamily="34" charset="0"/>
              </a:rPr>
              <a:t>wordt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 de string “</a:t>
            </a:r>
            <a:r>
              <a:rPr lang="fr-BE" sz="2400" dirty="0" err="1">
                <a:solidFill>
                  <a:prstClr val="black"/>
                </a:solidFill>
                <a:cs typeface="Arial" pitchFamily="34" charset="0"/>
              </a:rPr>
              <a:t>dleebroov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”</a:t>
            </a:r>
            <a:r>
              <a:rPr lang="fr-BE" sz="240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Arial" pitchFamily="34" charset="0"/>
              </a:rPr>
              <a:t>teruggegeven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. </a:t>
            </a:r>
            <a:r>
              <a:rPr lang="fr-BE" sz="2400" dirty="0">
                <a:solidFill>
                  <a:prstClr val="black"/>
                </a:solidFill>
                <a:cs typeface="Arial" pitchFamily="34" charset="0"/>
              </a:rPr>
              <a:t> </a:t>
            </a:r>
          </a:p>
          <a:p>
            <a:pPr marL="442913" indent="-328613">
              <a:lnSpc>
                <a:spcPts val="4000"/>
              </a:lnSpc>
              <a:spcBef>
                <a:spcPts val="3000"/>
              </a:spcBef>
            </a:pPr>
            <a:r>
              <a:rPr lang="fr-BE" sz="2800" b="1" dirty="0" err="1" smtClean="0">
                <a:solidFill>
                  <a:schemeClr val="accent4"/>
                </a:solidFill>
              </a:rPr>
              <a:t>Enkele</a:t>
            </a:r>
            <a:r>
              <a:rPr lang="fr-BE" sz="2800" b="1" dirty="0" smtClean="0">
                <a:solidFill>
                  <a:schemeClr val="accent4"/>
                </a:solidFill>
              </a:rPr>
              <a:t> </a:t>
            </a:r>
            <a:r>
              <a:rPr lang="fr-BE" sz="2800" b="1" dirty="0" err="1" smtClean="0">
                <a:solidFill>
                  <a:schemeClr val="accent4"/>
                </a:solidFill>
              </a:rPr>
              <a:t>functies</a:t>
            </a:r>
            <a:r>
              <a:rPr lang="fr-BE" sz="2800" b="1" dirty="0" smtClean="0">
                <a:solidFill>
                  <a:schemeClr val="accent4"/>
                </a:solidFill>
              </a:rPr>
              <a:t> </a:t>
            </a:r>
            <a:r>
              <a:rPr lang="fr-BE" sz="2800" b="1" dirty="0" err="1" smtClean="0">
                <a:solidFill>
                  <a:schemeClr val="accent4"/>
                </a:solidFill>
              </a:rPr>
              <a:t>uit</a:t>
            </a:r>
            <a:r>
              <a:rPr lang="fr-BE" sz="2800" b="1" dirty="0" smtClean="0">
                <a:solidFill>
                  <a:schemeClr val="accent4"/>
                </a:solidFill>
              </a:rPr>
              <a:t> de string-</a:t>
            </a:r>
            <a:r>
              <a:rPr lang="fr-BE" sz="2800" b="1" dirty="0" err="1" smtClean="0">
                <a:solidFill>
                  <a:schemeClr val="accent4"/>
                </a:solidFill>
              </a:rPr>
              <a:t>bibliotheek</a:t>
            </a:r>
            <a:endParaRPr lang="fr-BE" sz="2800" b="1" dirty="0" smtClean="0">
              <a:solidFill>
                <a:schemeClr val="accent4"/>
              </a:solidFill>
            </a:endParaRPr>
          </a:p>
          <a:p>
            <a:pPr lvl="1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find(string s,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=0): 						</a:t>
            </a:r>
            <a:r>
              <a:rPr lang="nl-BE" sz="2400" dirty="0" smtClean="0"/>
              <a:t>Geeft </a:t>
            </a:r>
            <a:r>
              <a:rPr lang="nl-BE" sz="2400" dirty="0"/>
              <a:t>de positie in </a:t>
            </a:r>
            <a:r>
              <a:rPr lang="nl-BE" sz="2400" dirty="0" smtClean="0"/>
              <a:t>de </a:t>
            </a:r>
            <a:r>
              <a:rPr lang="nl-BE" sz="2400" dirty="0"/>
              <a:t>string waar de deelstring </a:t>
            </a:r>
            <a:r>
              <a:rPr lang="nl-BE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400" dirty="0"/>
              <a:t> voor het </a:t>
            </a:r>
            <a:r>
              <a:rPr lang="nl-BE" sz="2400" dirty="0" smtClean="0"/>
              <a:t>			eerst </a:t>
            </a:r>
            <a:r>
              <a:rPr lang="nl-BE" sz="2400" dirty="0"/>
              <a:t>optreedt, </a:t>
            </a:r>
            <a:r>
              <a:rPr lang="nl-BE" sz="2400" dirty="0" smtClean="0"/>
              <a:t>vanaf </a:t>
            </a:r>
            <a:r>
              <a:rPr lang="nl-BE" sz="2400" dirty="0"/>
              <a:t>de positie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nl-BE" sz="2400" dirty="0"/>
              <a:t>. </a:t>
            </a:r>
            <a:r>
              <a:rPr lang="nl-BE" sz="2400" dirty="0" smtClean="0"/>
              <a:t>					Geeft 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string::</a:t>
            </a:r>
            <a:r>
              <a:rPr lang="nl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nl-BE" sz="2400" dirty="0"/>
              <a:t> terug als </a:t>
            </a:r>
            <a:r>
              <a:rPr lang="nl-BE" sz="2400" dirty="0" smtClean="0"/>
              <a:t>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400" dirty="0" smtClean="0"/>
              <a:t> </a:t>
            </a:r>
            <a:r>
              <a:rPr lang="nl-BE" sz="2400" dirty="0"/>
              <a:t>niet gevonden wordt. </a:t>
            </a:r>
            <a:endParaRPr lang="nl-BE" sz="2400" dirty="0" smtClean="0"/>
          </a:p>
          <a:p>
            <a:pPr marL="900113" lvl="1" indent="-488950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insert(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s): 						</a:t>
            </a:r>
            <a:r>
              <a:rPr lang="nl-BE" sz="2400" dirty="0" smtClean="0">
                <a:solidFill>
                  <a:prstClr val="black"/>
                </a:solidFill>
              </a:rPr>
              <a:t>Voegt de string </a:t>
            </a:r>
            <a:r>
              <a:rPr lang="nl-BE" sz="22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400" dirty="0">
                <a:solidFill>
                  <a:prstClr val="black"/>
                </a:solidFill>
              </a:rPr>
              <a:t> </a:t>
            </a:r>
            <a:r>
              <a:rPr lang="nl-BE" sz="2400" dirty="0" smtClean="0">
                <a:solidFill>
                  <a:prstClr val="black"/>
                </a:solidFill>
              </a:rPr>
              <a:t>in, op positie </a:t>
            </a:r>
            <a:r>
              <a:rPr lang="nl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nl-BE" sz="2400" dirty="0" smtClean="0">
                <a:solidFill>
                  <a:prstClr val="black"/>
                </a:solidFill>
              </a:rPr>
              <a:t>.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10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4489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332656"/>
            <a:ext cx="8797925" cy="5472608"/>
          </a:xfrm>
        </p:spPr>
        <p:txBody>
          <a:bodyPr>
            <a:noAutofit/>
          </a:bodyPr>
          <a:lstStyle/>
          <a:p>
            <a:pPr lvl="1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		</a:t>
            </a:r>
            <a:r>
              <a:rPr lang="nl-BE" sz="2400" dirty="0" smtClean="0"/>
              <a:t>Geeft </a:t>
            </a:r>
            <a:r>
              <a:rPr lang="nl-BE" sz="2400" dirty="0"/>
              <a:t>de </a:t>
            </a:r>
            <a:r>
              <a:rPr lang="nl-BE" sz="2400" dirty="0" smtClean="0"/>
              <a:t>deelstring opgebouwd uit de eerste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nl-BE" sz="2400" dirty="0" smtClean="0"/>
              <a:t> 			tekens, vanaf positie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nl-BE" sz="2400" dirty="0" smtClean="0"/>
              <a:t>.  </a:t>
            </a:r>
          </a:p>
          <a:p>
            <a:pPr marL="900113" lvl="1" indent="-488950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erase(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				</a:t>
            </a:r>
            <a:r>
              <a:rPr lang="nl-BE" sz="2400" dirty="0" smtClean="0"/>
              <a:t>Verwijdert in de string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nl-BE" sz="2400" dirty="0" smtClean="0"/>
              <a:t> tekens, vanaf positie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nl-BE" sz="2400" dirty="0" smtClean="0"/>
              <a:t>.  </a:t>
            </a:r>
          </a:p>
          <a:p>
            <a:pPr marL="900113" lvl="1" indent="-488950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s):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nl-BE" sz="2400" dirty="0" smtClean="0"/>
              <a:t>Vervangt in de string </a:t>
            </a:r>
            <a:r>
              <a:rPr lang="nl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nl-BE" sz="2400" dirty="0" smtClean="0"/>
              <a:t> tekens, vanaf positie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nl-BE" sz="2400" dirty="0" smtClean="0"/>
              <a:t>, 			door de deelstring </a:t>
            </a:r>
            <a:r>
              <a:rPr lang="nl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nl-BE" sz="2400" dirty="0" smtClean="0"/>
              <a:t>.  </a:t>
            </a:r>
          </a:p>
          <a:p>
            <a:pPr marL="900113" lvl="1" indent="-488950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en-US" sz="2400" dirty="0">
                <a:solidFill>
                  <a:prstClr val="black"/>
                </a:solidFill>
                <a:cs typeface="Consolas" panose="020B0609020204030204" pitchFamily="49" charset="0"/>
              </a:rPr>
              <a:t>(http://www.cplusplus.com/reference/string/string</a:t>
            </a:r>
            <a:r>
              <a:rPr lang="en-US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/)</a:t>
            </a:r>
            <a:endParaRPr lang="en-US" sz="2400" dirty="0">
              <a:cs typeface="Consolas" panose="020B0609020204030204" pitchFamily="49" charset="0"/>
            </a:endParaRPr>
          </a:p>
          <a:p>
            <a:pPr marL="900113" lvl="1" indent="-488950">
              <a:lnSpc>
                <a:spcPts val="4000"/>
              </a:lnSpc>
              <a:spcBef>
                <a:spcPts val="12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594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0248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332656"/>
            <a:ext cx="8675918" cy="4896362"/>
          </a:xfrm>
        </p:spPr>
        <p:txBody>
          <a:bodyPr>
            <a:normAutofit/>
          </a:bodyPr>
          <a:lstStyle/>
          <a:p>
            <a:pPr marL="800100" lvl="2" indent="0">
              <a:spcBef>
                <a:spcPts val="1200"/>
              </a:spcBef>
              <a:buSzPct val="100000"/>
              <a:buNone/>
            </a:pPr>
            <a:r>
              <a:rPr lang="fr-BE" b="1" u="sng" dirty="0" err="1" smtClean="0">
                <a:cs typeface="Arial" pitchFamily="34" charset="0"/>
              </a:rPr>
              <a:t>Voorbeeld</a:t>
            </a:r>
            <a:endParaRPr lang="fr-BE" b="1" u="sng" dirty="0" smtClean="0">
              <a:cs typeface="Arial" pitchFamily="34" charset="0"/>
            </a:endParaRPr>
          </a:p>
          <a:p>
            <a:pPr>
              <a:lnSpc>
                <a:spcPts val="4000"/>
              </a:lnSpc>
              <a:spcBef>
                <a:spcPts val="1800"/>
              </a:spcBef>
              <a:buSzPct val="100000"/>
              <a:buNone/>
            </a:pPr>
            <a:r>
              <a:rPr lang="fr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 = " 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voorbeeld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";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pos =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s.find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  ");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(pos != string::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npos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s.replace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(pos,2," ");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pos =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s.find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  ");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	}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	if (s[0]==' ') </a:t>
            </a:r>
          </a:p>
          <a:p>
            <a:pPr>
              <a:lnSpc>
                <a:spcPts val="4000"/>
              </a:lnSpc>
              <a:spcBef>
                <a:spcPts val="0"/>
              </a:spcBef>
              <a:buSzPct val="100000"/>
              <a:buNone/>
            </a:pP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 =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s.substr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()-1);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66011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8972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65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73094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632519" y="927598"/>
            <a:ext cx="8524197" cy="51706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46088" lvl="0" indent="-358775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Bevat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het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adres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van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andere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variabele</a:t>
            </a:r>
            <a:endParaRPr lang="fr-BE" sz="2400" dirty="0" smtClean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marL="446088" lvl="0" indent="-358775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Declaratie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 </a:t>
            </a:r>
          </a:p>
          <a:p>
            <a:pPr marL="446088" lvl="0" indent="-358775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Verplichte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initialisatie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bij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declaratie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(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geen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NULL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referentie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</a:p>
          <a:p>
            <a:pPr marL="446088" lvl="0" indent="-358775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Wordt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automatisch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gederefereerd</a:t>
            </a:r>
            <a:endParaRPr lang="fr-BE" sz="2400" dirty="0" smtClean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marL="446088" lvl="0" indent="-358775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BE" sz="2400" u="sng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</a:t>
            </a:r>
          </a:p>
          <a:p>
            <a:pPr marL="87313" lvl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&amp;x = a; 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7313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x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x++; </a:t>
            </a:r>
          </a:p>
          <a:p>
            <a:pPr marL="87313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%d %d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a, x);  // 6 6</a:t>
            </a:r>
          </a:p>
          <a:p>
            <a:pPr marL="87313" lvl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&amp;y; </a:t>
            </a:r>
            <a:r>
              <a:rPr lang="nl-BE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Fout: initialisatie ontbreekt </a:t>
            </a:r>
            <a:endParaRPr lang="nl-BE" sz="24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8198" name="Text Box 6"/>
          <p:cNvSpPr txBox="1">
            <a:spLocks noChangeArrowheads="1"/>
          </p:cNvSpPr>
          <p:nvPr/>
        </p:nvSpPr>
        <p:spPr bwMode="auto">
          <a:xfrm>
            <a:off x="2720752" y="1700808"/>
            <a:ext cx="1501037" cy="461665"/>
          </a:xfrm>
          <a:prstGeom prst="rect">
            <a:avLst/>
          </a:prstGeom>
          <a:noFill/>
          <a:ln w="38100" cap="sq">
            <a:solidFill>
              <a:schemeClr val="accent4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ype</a:t>
            </a:r>
            <a:r>
              <a:rPr lang="en-US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sz="24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0934" y="648261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14</a:t>
            </a:fld>
            <a:endParaRPr lang="nl-NL" sz="1600" dirty="0" smtClean="0"/>
          </a:p>
        </p:txBody>
      </p:sp>
      <p:sp>
        <p:nvSpPr>
          <p:cNvPr id="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5999" cy="79156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sz="3600" b="1" dirty="0" smtClean="0">
                <a:solidFill>
                  <a:schemeClr val="accent3"/>
                </a:solidFill>
              </a:rPr>
              <a:t>Referentietype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632520" y="404664"/>
            <a:ext cx="8524197" cy="1631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46088" lvl="0" indent="-358775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W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ordt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dikwijls als formele parameter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gebruikt </a:t>
            </a:r>
          </a:p>
          <a:p>
            <a:pPr marL="446088" lvl="0" indent="-358775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fr-BE" sz="2400" u="sng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</a:t>
            </a:r>
          </a:p>
          <a:p>
            <a:pPr marL="87313" lvl="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fr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15</a:t>
            </a:fld>
            <a:endParaRPr lang="nl-NL" sz="1600" dirty="0" smtClean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80592" y="1772816"/>
            <a:ext cx="7560840" cy="44268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b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= 6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);   //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verwissel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a en b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void swap(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&amp;x,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&amp;y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x = y;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y = h;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66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04528" y="620688"/>
            <a:ext cx="8568952" cy="505523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63525" algn="l">
              <a:lnSpc>
                <a:spcPts val="3500"/>
              </a:lnSpc>
              <a:spcBef>
                <a:spcPct val="0"/>
              </a:spcBef>
              <a:buClr>
                <a:schemeClr val="accent1"/>
              </a:buClr>
              <a:buSzTx/>
            </a:pPr>
            <a:r>
              <a:rPr lang="en-US" sz="2400" i="0" u="sng" dirty="0" err="1" smtClean="0">
                <a:latin typeface="+mn-lt"/>
              </a:rPr>
              <a:t>Oefening</a:t>
            </a:r>
            <a:r>
              <a:rPr lang="en-US" sz="2400" i="0" u="sng" dirty="0" smtClean="0">
                <a:latin typeface="+mn-lt"/>
              </a:rPr>
              <a:t>:</a:t>
            </a:r>
          </a:p>
          <a:p>
            <a:pPr marL="263525" algn="l">
              <a:lnSpc>
                <a:spcPts val="3500"/>
              </a:lnSpc>
              <a:spcBef>
                <a:spcPts val="1800"/>
              </a:spcBef>
              <a:buClrTx/>
              <a:buSzTx/>
            </a:pPr>
            <a:r>
              <a:rPr lang="en-US" sz="2400" dirty="0" err="1" smtClean="0">
                <a:latin typeface="+mn-lt"/>
              </a:rPr>
              <a:t>Schrijf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een</a:t>
            </a:r>
            <a:r>
              <a:rPr lang="en-US" sz="2400" dirty="0" smtClean="0">
                <a:latin typeface="+mn-lt"/>
              </a:rPr>
              <a:t> procedure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vkw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(a,b,c,aantal,w1,w2)</a:t>
            </a:r>
            <a:r>
              <a:rPr lang="en-US" sz="2400" dirty="0" smtClean="0">
                <a:latin typeface="+mn-lt"/>
              </a:rPr>
              <a:t> die de </a:t>
            </a:r>
            <a:r>
              <a:rPr lang="en-US" sz="2400" dirty="0" err="1" smtClean="0">
                <a:latin typeface="+mn-lt"/>
              </a:rPr>
              <a:t>vierkantswortels</a:t>
            </a:r>
            <a:r>
              <a:rPr lang="en-US" sz="2400" dirty="0" smtClean="0">
                <a:latin typeface="+mn-lt"/>
              </a:rPr>
              <a:t> van de </a:t>
            </a:r>
            <a:r>
              <a:rPr lang="en-US" sz="2400" dirty="0" err="1" smtClean="0">
                <a:latin typeface="+mn-lt"/>
              </a:rPr>
              <a:t>gegeven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vergelijking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 smtClean="0">
                <a:latin typeface="+mn-lt"/>
              </a:rPr>
              <a:t>x</a:t>
            </a:r>
            <a:r>
              <a:rPr lang="en-US" sz="2400" baseline="30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+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err="1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 +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bepaalt</a:t>
            </a:r>
            <a:r>
              <a:rPr lang="en-US" sz="2400" dirty="0" smtClean="0">
                <a:latin typeface="+mn-lt"/>
              </a:rPr>
              <a:t> (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 smtClean="0">
                <a:latin typeface="+mn-lt"/>
              </a:rPr>
              <a:t> en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reële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getallen</a:t>
            </a:r>
            <a:r>
              <a:rPr lang="en-US" sz="2400" dirty="0" smtClean="0">
                <a:latin typeface="+mn-lt"/>
              </a:rPr>
              <a:t>). </a:t>
            </a:r>
          </a:p>
          <a:p>
            <a:pPr marL="263525" algn="l">
              <a:lnSpc>
                <a:spcPts val="3500"/>
              </a:lnSpc>
              <a:spcBef>
                <a:spcPts val="1800"/>
              </a:spcBef>
              <a:buClrTx/>
              <a:buSzTx/>
            </a:pPr>
            <a:r>
              <a:rPr lang="en-US" sz="2400" dirty="0" smtClean="0">
                <a:latin typeface="+mn-lt"/>
              </a:rPr>
              <a:t>Het </a:t>
            </a:r>
            <a:r>
              <a:rPr lang="en-US" sz="2400" dirty="0" err="1" smtClean="0">
                <a:latin typeface="+mn-lt"/>
              </a:rPr>
              <a:t>aantal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wortels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wordt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opgeslagen</a:t>
            </a:r>
            <a:r>
              <a:rPr lang="en-US" sz="2400" dirty="0" smtClean="0">
                <a:latin typeface="+mn-lt"/>
              </a:rPr>
              <a:t> in </a:t>
            </a:r>
            <a:r>
              <a:rPr lang="en-US" sz="2200" dirty="0" err="1" smtClean="0">
                <a:latin typeface="Consolas" panose="020B0609020204030204" pitchFamily="49" charset="0"/>
              </a:rPr>
              <a:t>aantal</a:t>
            </a:r>
            <a:r>
              <a:rPr lang="en-US" sz="2400" dirty="0" smtClean="0">
                <a:latin typeface="+mn-lt"/>
              </a:rPr>
              <a:t>, de </a:t>
            </a:r>
            <a:r>
              <a:rPr lang="en-US" sz="2400" dirty="0" err="1" smtClean="0">
                <a:latin typeface="+mn-lt"/>
              </a:rPr>
              <a:t>eventuele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wortel</a:t>
            </a:r>
            <a:r>
              <a:rPr lang="en-US" sz="2400" dirty="0" smtClean="0">
                <a:latin typeface="+mn-lt"/>
              </a:rPr>
              <a:t>(s) in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w1</a:t>
            </a:r>
            <a:r>
              <a:rPr lang="en-US" sz="2400" dirty="0" smtClean="0">
                <a:latin typeface="+mn-lt"/>
              </a:rPr>
              <a:t> en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w2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263525" algn="l">
              <a:lnSpc>
                <a:spcPts val="3500"/>
              </a:lnSpc>
              <a:spcBef>
                <a:spcPts val="1800"/>
              </a:spcBef>
              <a:buClrTx/>
              <a:buSzTx/>
            </a:pPr>
            <a:r>
              <a:rPr lang="en-US" sz="2400" dirty="0" err="1" smtClean="0">
                <a:latin typeface="+mn-lt"/>
              </a:rPr>
              <a:t>Schrijf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daarna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een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hoofdprogramma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dat</a:t>
            </a:r>
            <a:r>
              <a:rPr lang="en-US" sz="2400" dirty="0" smtClean="0">
                <a:latin typeface="+mn-lt"/>
              </a:rPr>
              <a:t> de </a:t>
            </a:r>
            <a:r>
              <a:rPr lang="en-US" sz="2400" dirty="0" err="1" smtClean="0">
                <a:latin typeface="+mn-lt"/>
              </a:rPr>
              <a:t>vierkantswortels</a:t>
            </a:r>
            <a:r>
              <a:rPr lang="en-US" sz="2400" dirty="0" smtClean="0">
                <a:latin typeface="+mn-lt"/>
              </a:rPr>
              <a:t> van 7x</a:t>
            </a:r>
            <a:r>
              <a:rPr lang="en-US" sz="2400" baseline="30000" dirty="0" smtClean="0">
                <a:latin typeface="+mn-lt"/>
              </a:rPr>
              <a:t>2</a:t>
            </a:r>
            <a:r>
              <a:rPr lang="en-US" sz="2400" dirty="0" smtClean="0">
                <a:latin typeface="+mn-lt"/>
              </a:rPr>
              <a:t> – 8x + 16 </a:t>
            </a:r>
            <a:r>
              <a:rPr lang="en-US" sz="2400" dirty="0" err="1" smtClean="0">
                <a:latin typeface="+mn-lt"/>
              </a:rPr>
              <a:t>bepaalt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263525" algn="l">
              <a:lnSpc>
                <a:spcPts val="3500"/>
              </a:lnSpc>
              <a:spcBef>
                <a:spcPts val="1800"/>
              </a:spcBef>
              <a:buClrTx/>
              <a:buSzTx/>
            </a:pPr>
            <a:endParaRPr lang="en-US" sz="2400" i="0" dirty="0" smtClean="0">
              <a:latin typeface="+mn-lt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7599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272480" y="260648"/>
            <a:ext cx="8856984" cy="2303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336550" fontAlgn="auto">
              <a:lnSpc>
                <a:spcPts val="3800"/>
              </a:lnSpc>
              <a:spcBef>
                <a:spcPts val="1800"/>
              </a:spcBef>
              <a:spcAft>
                <a:spcPts val="0"/>
              </a:spcAft>
              <a:buClrTx/>
            </a:pPr>
            <a:r>
              <a:rPr lang="nl-BE" sz="2400" dirty="0" smtClean="0">
                <a:cs typeface="Arial" pitchFamily="34" charset="0"/>
              </a:rPr>
              <a:t>Referentietype wordt ook gebruikt om kopie te vermijden. </a:t>
            </a:r>
          </a:p>
          <a:p>
            <a:pPr marL="442913" indent="0" fontAlgn="auto">
              <a:lnSpc>
                <a:spcPts val="3800"/>
              </a:lnSpc>
              <a:spcBef>
                <a:spcPts val="1800"/>
              </a:spcBef>
              <a:spcAft>
                <a:spcPts val="0"/>
              </a:spcAft>
              <a:buClrTx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endParaRPr lang="fr-BE" sz="100" dirty="0" smtClean="0">
              <a:latin typeface="Times New Roman" pitchFamily="18" charset="0"/>
            </a:endParaRPr>
          </a:p>
          <a:p>
            <a:pPr marL="450850" indent="0" fontAlgn="auto">
              <a:lnSpc>
                <a:spcPts val="33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dirty="0" err="1">
                <a:latin typeface="Consolas" panose="020B0609020204030204" pitchFamily="49" charset="0"/>
                <a:cs typeface="Consolas" panose="020B0609020204030204" pitchFamily="49" charset="0"/>
              </a:rPr>
              <a:t>afstand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(punt p1, punt p2) {</a:t>
            </a:r>
          </a:p>
          <a:p>
            <a:pPr marL="450850" indent="0" fontAlgn="auto">
              <a:lnSpc>
                <a:spcPts val="33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((p1.x-p2.x)*… + …;   }</a:t>
            </a:r>
          </a:p>
          <a:p>
            <a:pPr marL="450850" indent="0" fontAlgn="auto">
              <a:lnSpc>
                <a:spcPts val="33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sz="2400" i="1" dirty="0" smtClean="0">
                <a:cs typeface="Consolas" panose="020B0609020204030204" pitchFamily="49" charset="0"/>
              </a:rPr>
              <a:t>of</a:t>
            </a:r>
          </a:p>
          <a:p>
            <a:pPr marL="450850" indent="0" fontAlgn="auto">
              <a:lnSpc>
                <a:spcPts val="33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afstand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punt *p1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punt *p2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0850" indent="0" fontAlgn="auto">
              <a:lnSpc>
                <a:spcPts val="33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fr-BE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p1-&gt;x-p2-&gt;x)*… 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+ …;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0850" indent="0" fontAlgn="auto">
              <a:lnSpc>
                <a:spcPts val="33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sz="2400" i="1" dirty="0">
                <a:cs typeface="Consolas" panose="020B0609020204030204" pitchFamily="49" charset="0"/>
              </a:rPr>
              <a:t>of</a:t>
            </a:r>
          </a:p>
          <a:p>
            <a:pPr marL="450850" indent="0" fontAlgn="auto">
              <a:lnSpc>
                <a:spcPts val="33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fr-BE" dirty="0" err="1">
                <a:latin typeface="Consolas" panose="020B0609020204030204" pitchFamily="49" charset="0"/>
                <a:cs typeface="Consolas" panose="020B0609020204030204" pitchFamily="49" charset="0"/>
              </a:rPr>
              <a:t>afstand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 punt </a:t>
            </a:r>
            <a:r>
              <a:rPr lang="fr-BE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 punt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&amp;p2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0850" indent="0" fontAlgn="auto">
              <a:lnSpc>
                <a:spcPts val="33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fr-BE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p1.x-p2.x</a:t>
            </a:r>
            <a:r>
              <a:rPr lang="fr-BE" dirty="0">
                <a:latin typeface="Consolas" panose="020B0609020204030204" pitchFamily="49" charset="0"/>
                <a:cs typeface="Consolas" panose="020B0609020204030204" pitchFamily="49" charset="0"/>
              </a:rPr>
              <a:t>)*… + …; </a:t>
            </a: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290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65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92724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496" y="1055778"/>
            <a:ext cx="8928992" cy="554157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err="1" smtClean="0"/>
              <a:t>Beschouw</a:t>
            </a:r>
            <a:r>
              <a:rPr lang="en-US" sz="2400" dirty="0" smtClean="0"/>
              <a:t> </a:t>
            </a:r>
            <a:r>
              <a:rPr lang="en-US" sz="2400" dirty="0" err="1" smtClean="0"/>
              <a:t>volgende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:</a:t>
            </a:r>
          </a:p>
          <a:p>
            <a:pPr marL="342900" indent="-342900" eaLnBrk="1" hangingPunct="1">
              <a:lnSpc>
                <a:spcPts val="35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void </a:t>
            </a:r>
            <a:r>
              <a:rPr lang="en-US" sz="2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wissel</a:t>
            </a: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var1, </a:t>
            </a:r>
            <a:r>
              <a:rPr lang="en-US" sz="2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var2) {</a:t>
            </a:r>
            <a:b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2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var1;</a:t>
            </a:r>
            <a:b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var1 = var2;</a:t>
            </a:r>
            <a:b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var2 = temp;</a:t>
            </a:r>
            <a:b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}</a:t>
            </a:r>
          </a:p>
          <a:p>
            <a:pPr marL="0" indent="0">
              <a:lnSpc>
                <a:spcPts val="4000"/>
              </a:lnSpc>
              <a:spcBef>
                <a:spcPct val="60000"/>
              </a:spcBef>
              <a:buNone/>
            </a:pPr>
            <a:r>
              <a:rPr lang="en-US" sz="2400" dirty="0">
                <a:sym typeface="Symbol"/>
              </a:rPr>
              <a:t> </a:t>
            </a:r>
            <a:r>
              <a:rPr lang="en-US" sz="2400" dirty="0" err="1">
                <a:sym typeface="Symbol"/>
              </a:rPr>
              <a:t>e</a:t>
            </a:r>
            <a:r>
              <a:rPr lang="en-US" sz="2400" dirty="0" err="1" smtClean="0"/>
              <a:t>nkel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type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4000"/>
              </a:lnSpc>
              <a:spcBef>
                <a:spcPct val="60000"/>
              </a:spcBef>
              <a:buNone/>
            </a:pPr>
            <a:r>
              <a:rPr lang="en-US" sz="2400" dirty="0">
                <a:sym typeface="Symbol"/>
              </a:rPr>
              <a:t> </a:t>
            </a:r>
            <a:r>
              <a:rPr lang="en-US" sz="2400" dirty="0" err="1">
                <a:sym typeface="Symbol"/>
              </a:rPr>
              <a:t>z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handig</a:t>
            </a:r>
            <a:r>
              <a:rPr lang="en-US" sz="2400" dirty="0" smtClean="0"/>
              <a:t> </a:t>
            </a:r>
            <a:r>
              <a:rPr lang="en-US" sz="2400" dirty="0" err="1" smtClean="0"/>
              <a:t>zijn</a:t>
            </a:r>
            <a:r>
              <a:rPr lang="en-US" sz="2400" dirty="0" smtClean="0"/>
              <a:t> om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kunnen</a:t>
            </a:r>
            <a:r>
              <a:rPr lang="en-US" sz="2400" dirty="0" smtClean="0"/>
              <a:t> </a:t>
            </a:r>
            <a:r>
              <a:rPr lang="en-US" sz="2400" dirty="0" err="1" smtClean="0"/>
              <a:t>declareren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definiëren</a:t>
            </a:r>
            <a:r>
              <a:rPr lang="en-US" sz="2400" dirty="0" smtClean="0"/>
              <a:t> die 	</a:t>
            </a:r>
            <a:r>
              <a:rPr lang="en-US" sz="2400" dirty="0" err="1" smtClean="0"/>
              <a:t>voor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type </a:t>
            </a:r>
            <a:r>
              <a:rPr lang="en-US" sz="2400" dirty="0" err="1" smtClean="0"/>
              <a:t>objecten</a:t>
            </a:r>
            <a:r>
              <a:rPr lang="en-US" sz="2400" dirty="0" smtClean="0"/>
              <a:t> </a:t>
            </a:r>
            <a:r>
              <a:rPr lang="en-US" sz="2400" dirty="0" err="1" smtClean="0"/>
              <a:t>werkt</a:t>
            </a:r>
            <a:endParaRPr lang="en-US" sz="2400" dirty="0" smtClean="0"/>
          </a:p>
          <a:p>
            <a:pPr marL="0" indent="0" eaLnBrk="1" hangingPunct="1">
              <a:lnSpc>
                <a:spcPts val="4000"/>
              </a:lnSpc>
              <a:spcBef>
                <a:spcPts val="600"/>
              </a:spcBef>
              <a:buNone/>
            </a:pPr>
            <a:r>
              <a:rPr lang="en-US" sz="2400" dirty="0" smtClean="0">
                <a:sym typeface="Symbol"/>
              </a:rPr>
              <a:t>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dirty="0" err="1" smtClean="0"/>
              <a:t>ebruik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accent4"/>
                </a:solidFill>
              </a:rPr>
              <a:t>functie</a:t>
            </a:r>
            <a:r>
              <a:rPr lang="en-US" sz="2400" b="1" dirty="0" smtClean="0">
                <a:solidFill>
                  <a:schemeClr val="accent4"/>
                </a:solidFill>
              </a:rPr>
              <a:t>-templates</a:t>
            </a: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599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19</a:t>
            </a:fld>
            <a:endParaRPr lang="nl-NL" sz="1600" dirty="0" smtClean="0"/>
          </a:p>
        </p:txBody>
      </p:sp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5999" cy="79156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NL" sz="3600" b="1" dirty="0" smtClean="0">
                <a:solidFill>
                  <a:schemeClr val="accent3"/>
                </a:solidFill>
              </a:rPr>
              <a:t>Functie-templates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47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65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C++ as a </a:t>
            </a:r>
            <a:r>
              <a:rPr lang="nl-BE" sz="2800" b="1" dirty="0" err="1" smtClean="0">
                <a:solidFill>
                  <a:schemeClr val="accent2"/>
                </a:solidFill>
              </a:rPr>
              <a:t>better</a:t>
            </a:r>
            <a:r>
              <a:rPr lang="nl-BE" sz="2800" b="1" dirty="0" smtClean="0">
                <a:solidFill>
                  <a:schemeClr val="accent2"/>
                </a:solidFill>
              </a:rPr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17965"/>
              </p:ext>
            </p:extLst>
          </p:nvPr>
        </p:nvGraphicFramePr>
        <p:xfrm>
          <a:off x="488504" y="284645"/>
          <a:ext cx="7992888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247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template &lt;class T&gt;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wissel(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&amp; a, 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&amp; b) {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hulp = a;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a = b; 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b = hulp;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Rechte verbindingslijn met pijl 2"/>
          <p:cNvCxnSpPr/>
          <p:nvPr/>
        </p:nvCxnSpPr>
        <p:spPr>
          <a:xfrm flipV="1">
            <a:off x="3526371" y="523237"/>
            <a:ext cx="1930685" cy="60576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5668800" y="292405"/>
            <a:ext cx="2096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emplate prefix</a:t>
            </a:r>
            <a:endParaRPr lang="nl-BE" sz="2400" dirty="0">
              <a:latin typeface="+mn-lt"/>
            </a:endParaRPr>
          </a:p>
        </p:txBody>
      </p:sp>
      <p:sp>
        <p:nvSpPr>
          <p:cNvPr id="9" name="Rechteraccolade 8"/>
          <p:cNvSpPr/>
          <p:nvPr/>
        </p:nvSpPr>
        <p:spPr>
          <a:xfrm>
            <a:off x="3426810" y="1327817"/>
            <a:ext cx="210308" cy="122413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4828108" y="1444877"/>
            <a:ext cx="2653290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 err="1">
                <a:latin typeface="+mn-lt"/>
              </a:rPr>
              <a:t>i</a:t>
            </a:r>
            <a:r>
              <a:rPr lang="en-US" sz="2400" dirty="0" err="1" smtClean="0">
                <a:latin typeface="+mn-lt"/>
              </a:rPr>
              <a:t>mplementatie</a:t>
            </a:r>
            <a:r>
              <a:rPr lang="en-US" sz="2400" dirty="0" smtClean="0">
                <a:latin typeface="+mn-lt"/>
              </a:rPr>
              <a:t> met </a:t>
            </a:r>
          </a:p>
          <a:p>
            <a:pPr>
              <a:lnSpc>
                <a:spcPts val="3500"/>
              </a:lnSpc>
            </a:pPr>
            <a:r>
              <a:rPr lang="en-US" sz="2400" dirty="0" smtClean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als</a:t>
            </a:r>
            <a:r>
              <a:rPr lang="en-US" sz="2400" dirty="0" smtClean="0">
                <a:latin typeface="+mn-lt"/>
              </a:rPr>
              <a:t> parameter</a:t>
            </a:r>
            <a:endParaRPr lang="nl-BE" sz="2400" dirty="0">
              <a:latin typeface="+mn-lt"/>
            </a:endParaRPr>
          </a:p>
        </p:txBody>
      </p:sp>
      <p:cxnSp>
        <p:nvCxnSpPr>
          <p:cNvPr id="11" name="Rechte verbindingslijn met pijl 10"/>
          <p:cNvCxnSpPr/>
          <p:nvPr/>
        </p:nvCxnSpPr>
        <p:spPr>
          <a:xfrm>
            <a:off x="4029228" y="1939885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056539"/>
              </p:ext>
            </p:extLst>
          </p:nvPr>
        </p:nvGraphicFramePr>
        <p:xfrm>
          <a:off x="489125" y="3182806"/>
          <a:ext cx="7992888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2247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nl-BE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main</a:t>
                      </a: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double d1 = 3.6, d2 = 5.4;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wissel(d1,d2);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punt p1 = {1,2}, p2 = {3,4};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wissel(p1,p2);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nl-BE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nl-BE" sz="2200" b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endParaRPr lang="en-US" sz="2200" b="1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ijnbijschrift 1 1"/>
          <p:cNvSpPr/>
          <p:nvPr/>
        </p:nvSpPr>
        <p:spPr>
          <a:xfrm>
            <a:off x="3728864" y="5211132"/>
            <a:ext cx="5976664" cy="1381615"/>
          </a:xfrm>
          <a:prstGeom prst="borderCallout1">
            <a:avLst>
              <a:gd name="adj1" fmla="val 52231"/>
              <a:gd name="adj2" fmla="val -773"/>
              <a:gd name="adj3" fmla="val 26851"/>
              <a:gd name="adj4" fmla="val -2213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>
              <a:lnSpc>
                <a:spcPts val="3500"/>
              </a:lnSpc>
            </a:pPr>
            <a:r>
              <a:rPr lang="en-US" sz="2400" dirty="0" err="1">
                <a:solidFill>
                  <a:schemeClr val="tx1"/>
                </a:solidFill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</a:rPr>
              <a:t>nkel</a:t>
            </a:r>
            <a:r>
              <a:rPr lang="en-US" sz="2400" dirty="0" smtClean="0">
                <a:solidFill>
                  <a:schemeClr val="tx1"/>
                </a:solidFill>
              </a:rPr>
              <a:t> types die </a:t>
            </a:r>
            <a:r>
              <a:rPr lang="en-US" sz="2400" dirty="0" err="1">
                <a:solidFill>
                  <a:schemeClr val="tx1"/>
                </a:solidFill>
              </a:rPr>
              <a:t>alle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operatoren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functies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ondersteunen</a:t>
            </a:r>
            <a:r>
              <a:rPr lang="en-US" sz="2400" dirty="0" smtClean="0">
                <a:solidFill>
                  <a:schemeClr val="tx1"/>
                </a:solidFill>
              </a:rPr>
              <a:t> die op T </a:t>
            </a:r>
            <a:r>
              <a:rPr lang="en-US" sz="2400" dirty="0" err="1" smtClean="0">
                <a:solidFill>
                  <a:schemeClr val="tx1"/>
                </a:solidFill>
              </a:rPr>
              <a:t>opgeroepen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worden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mogen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T </a:t>
            </a:r>
            <a:r>
              <a:rPr lang="en-US" sz="2400" dirty="0" err="1">
                <a:solidFill>
                  <a:schemeClr val="tx1"/>
                </a:solidFill>
              </a:rPr>
              <a:t>gesubstitueerd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worden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7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597"/>
              </p:ext>
            </p:extLst>
          </p:nvPr>
        </p:nvGraphicFramePr>
        <p:xfrm>
          <a:off x="1064568" y="4365104"/>
          <a:ext cx="8280920" cy="117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2517">
                <a:tc>
                  <a:txBody>
                    <a:bodyPr/>
                    <a:lstStyle/>
                    <a:p>
                      <a:pPr>
                        <a:lnSpc>
                          <a:spcPts val="3500"/>
                        </a:lnSpc>
                      </a:pPr>
                      <a:r>
                        <a:rPr lang="fr-FR" sz="2200" b="1" i="0" u="none" strike="noStrike" kern="1200" baseline="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template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&lt;class T1, class T2&gt;</a:t>
                      </a:r>
                    </a:p>
                    <a:p>
                      <a:pPr>
                        <a:lnSpc>
                          <a:spcPts val="3500"/>
                        </a:lnSpc>
                      </a:pP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T1 </a:t>
                      </a:r>
                      <a:r>
                        <a:rPr lang="fr-FR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functie_naam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fr-FR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i, </a:t>
                      </a:r>
                      <a:r>
                        <a:rPr lang="fr-FR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T1&amp; t1, </a:t>
                      </a:r>
                      <a:r>
                        <a:rPr lang="fr-FR" sz="2200" b="1" i="0" u="none" strike="noStrike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fr-FR" sz="2200" b="1" i="0" u="none" strike="noStrike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T2&amp; t2);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44488" y="188640"/>
            <a:ext cx="9217024" cy="22496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160" tIns="46080" rIns="92160" bIns="4608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NL" altLang="nl-BE" sz="2600" dirty="0">
                <a:cs typeface="Consolas" panose="020B0609020204030204" pitchFamily="49" charset="0"/>
              </a:rPr>
              <a:t>Opmerkingen</a:t>
            </a:r>
            <a:r>
              <a:rPr lang="nl-NL" altLang="nl-BE" sz="2400" dirty="0">
                <a:cs typeface="Consolas" panose="020B0609020204030204" pitchFamily="49" charset="0"/>
              </a:rPr>
              <a:t>: </a:t>
            </a:r>
          </a:p>
          <a:p>
            <a:pPr marL="363538" indent="-363538" fontAlgn="auto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cs typeface="Consolas" panose="020B0609020204030204" pitchFamily="49" charset="0"/>
              </a:rPr>
              <a:t>In template prefix mag i.p.v. </a:t>
            </a:r>
            <a:r>
              <a:rPr lang="nl-BE" altLang="nl-BE" sz="2400" dirty="0" err="1">
                <a:cs typeface="Consolas" panose="020B0609020204030204" pitchFamily="49" charset="0"/>
              </a:rPr>
              <a:t>keyword</a:t>
            </a:r>
            <a:r>
              <a:rPr lang="nl-BE" altLang="nl-BE" sz="2400" dirty="0">
                <a:cs typeface="Consolas" panose="020B0609020204030204" pitchFamily="49" charset="0"/>
              </a:rPr>
              <a:t> </a:t>
            </a:r>
            <a:r>
              <a:rPr lang="nl-BE" altLang="nl-BE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BE" altLang="nl-BE" sz="2400" dirty="0">
                <a:cs typeface="Consolas" panose="020B0609020204030204" pitchFamily="49" charset="0"/>
              </a:rPr>
              <a:t> ook </a:t>
            </a:r>
            <a:r>
              <a:rPr lang="nl-BE" altLang="nl-BE" sz="2400" dirty="0" err="1">
                <a:cs typeface="Consolas" panose="020B0609020204030204" pitchFamily="49" charset="0"/>
              </a:rPr>
              <a:t>keyword</a:t>
            </a:r>
            <a:r>
              <a:rPr lang="nl-BE" altLang="nl-BE" sz="2400" dirty="0">
                <a:cs typeface="Consolas" panose="020B0609020204030204" pitchFamily="49" charset="0"/>
              </a:rPr>
              <a:t> </a:t>
            </a:r>
            <a:r>
              <a:rPr lang="nl-BE" altLang="nl-BE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nl-BE" altLang="nl-BE" sz="2400" dirty="0">
                <a:cs typeface="Consolas" panose="020B0609020204030204" pitchFamily="49" charset="0"/>
              </a:rPr>
              <a:t> gebruikt worden (maar meestal wordt </a:t>
            </a:r>
            <a:r>
              <a:rPr lang="nl-BE" altLang="nl-BE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BE" altLang="nl-BE" sz="2400" dirty="0">
                <a:cs typeface="Consolas" panose="020B0609020204030204" pitchFamily="49" charset="0"/>
              </a:rPr>
              <a:t> gebruikt) </a:t>
            </a:r>
          </a:p>
          <a:p>
            <a:pPr marL="363538" indent="-363538" fontAlgn="auto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nl-BE" altLang="nl-BE" sz="2400" dirty="0">
                <a:cs typeface="Consolas" panose="020B0609020204030204" pitchFamily="49" charset="0"/>
              </a:rPr>
              <a:t>Meestal wordt T als naam gebruikt, maar </a:t>
            </a:r>
            <a:r>
              <a:rPr lang="nl-BE" altLang="nl-BE" sz="2400" dirty="0" smtClean="0">
                <a:cs typeface="Consolas" panose="020B0609020204030204" pitchFamily="49" charset="0"/>
              </a:rPr>
              <a:t>een </a:t>
            </a:r>
            <a:r>
              <a:rPr lang="nl-BE" altLang="nl-BE" sz="2400" dirty="0">
                <a:cs typeface="Consolas" panose="020B0609020204030204" pitchFamily="49" charset="0"/>
              </a:rPr>
              <a:t>andere naam </a:t>
            </a:r>
            <a:r>
              <a:rPr lang="nl-BE" altLang="nl-BE" sz="2400" dirty="0" smtClean="0">
                <a:cs typeface="Consolas" panose="020B0609020204030204" pitchFamily="49" charset="0"/>
              </a:rPr>
              <a:t>mag ook</a:t>
            </a:r>
            <a:r>
              <a:rPr lang="nl-NL" altLang="nl-BE" sz="2400" dirty="0" smtClean="0">
                <a:cs typeface="Consolas" panose="020B0609020204030204" pitchFamily="49" charset="0"/>
              </a:rPr>
              <a:t> </a:t>
            </a:r>
          </a:p>
          <a:p>
            <a:pPr marL="363538" indent="-363538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Tx/>
              <a:buChar char="•"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en-US" sz="2400" dirty="0" err="1"/>
              <a:t>Meestal</a:t>
            </a:r>
            <a:r>
              <a:rPr lang="en-US" sz="2400" dirty="0"/>
              <a:t> </a:t>
            </a:r>
            <a:r>
              <a:rPr lang="en-US" sz="2400" dirty="0" err="1"/>
              <a:t>slechts</a:t>
            </a:r>
            <a:r>
              <a:rPr lang="en-US" sz="2400" dirty="0"/>
              <a:t> 1 </a:t>
            </a:r>
            <a:r>
              <a:rPr lang="en-US" sz="2400" dirty="0" smtClean="0"/>
              <a:t>type parameter, maar </a:t>
            </a:r>
            <a:r>
              <a:rPr lang="en-US" sz="2400" dirty="0" err="1" smtClean="0"/>
              <a:t>meerdere</a:t>
            </a:r>
            <a:r>
              <a:rPr lang="en-US" sz="2400" dirty="0" smtClean="0"/>
              <a:t> types </a:t>
            </a:r>
            <a:r>
              <a:rPr lang="en-US" sz="2400" dirty="0" err="1" smtClean="0"/>
              <a:t>mogen</a:t>
            </a:r>
            <a:endParaRPr lang="en-US" sz="2400" dirty="0" smtClean="0"/>
          </a:p>
          <a:p>
            <a:pPr marL="355600" indent="-35560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None/>
              <a:tabLst>
                <a:tab pos="363538" algn="l"/>
                <a:tab pos="563563" algn="l"/>
                <a:tab pos="1012825" algn="l"/>
                <a:tab pos="1462088" algn="l"/>
                <a:tab pos="1911350" algn="l"/>
                <a:tab pos="2360613" algn="l"/>
                <a:tab pos="2809875" algn="l"/>
                <a:tab pos="3259138" algn="l"/>
                <a:tab pos="3708400" algn="l"/>
                <a:tab pos="4157663" algn="l"/>
                <a:tab pos="4606925" algn="l"/>
                <a:tab pos="5056188" algn="l"/>
                <a:tab pos="5505450" algn="l"/>
                <a:tab pos="5954713" algn="l"/>
                <a:tab pos="6403975" algn="l"/>
                <a:tab pos="6853238" algn="l"/>
                <a:tab pos="7302500" algn="l"/>
                <a:tab pos="7751763" algn="l"/>
                <a:tab pos="8201025" algn="l"/>
                <a:tab pos="8650288" algn="l"/>
                <a:tab pos="9099550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ym typeface="Symbol"/>
              </a:rPr>
              <a:t> </a:t>
            </a:r>
            <a:r>
              <a:rPr lang="en-US" sz="2400" dirty="0">
                <a:sym typeface="Symbol"/>
              </a:rPr>
              <a:t>c</a:t>
            </a:r>
            <a:r>
              <a:rPr lang="en-US" sz="2400" dirty="0" smtClean="0"/>
              <a:t>ompiler </a:t>
            </a:r>
            <a:r>
              <a:rPr lang="en-US" sz="2400" dirty="0" err="1"/>
              <a:t>checkt</a:t>
            </a:r>
            <a:r>
              <a:rPr lang="en-US" sz="2400" dirty="0"/>
              <a:t> of </a:t>
            </a:r>
            <a:r>
              <a:rPr lang="en-US" sz="2400" dirty="0" err="1"/>
              <a:t>alle</a:t>
            </a:r>
            <a:r>
              <a:rPr lang="en-US" sz="2400" dirty="0"/>
              <a:t> types </a:t>
            </a:r>
            <a:r>
              <a:rPr lang="en-US" sz="2400" dirty="0" err="1" smtClean="0"/>
              <a:t>gebruikt</a:t>
            </a:r>
            <a:r>
              <a:rPr lang="en-US" sz="2400" dirty="0" smtClean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in de </a:t>
            </a:r>
            <a:r>
              <a:rPr lang="en-US" sz="2400" dirty="0" err="1" smtClean="0"/>
              <a:t>implementatie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Ook</a:t>
            </a:r>
            <a:r>
              <a:rPr lang="en-US" sz="2400" dirty="0"/>
              <a:t> “</a:t>
            </a:r>
            <a:r>
              <a:rPr lang="en-US" sz="2400" dirty="0" err="1"/>
              <a:t>echte</a:t>
            </a:r>
            <a:r>
              <a:rPr lang="en-US" sz="2400" dirty="0"/>
              <a:t>” types </a:t>
            </a:r>
            <a:r>
              <a:rPr lang="en-US" sz="2400" dirty="0" err="1"/>
              <a:t>mogen</a:t>
            </a:r>
            <a:r>
              <a:rPr lang="en-US" sz="2400" dirty="0"/>
              <a:t> in template </a:t>
            </a:r>
            <a:r>
              <a:rPr lang="en-US" sz="2400" dirty="0" err="1"/>
              <a:t>declaratie</a:t>
            </a:r>
            <a:r>
              <a:rPr lang="en-US" sz="2400" dirty="0"/>
              <a:t> </a:t>
            </a:r>
            <a:r>
              <a:rPr lang="en-US" sz="2400" dirty="0" err="1"/>
              <a:t>aanwezig</a:t>
            </a:r>
            <a:r>
              <a:rPr lang="en-US" sz="2400" dirty="0"/>
              <a:t> </a:t>
            </a:r>
            <a:r>
              <a:rPr lang="en-US" sz="2400" dirty="0" err="1" smtClean="0"/>
              <a:t>zijn</a:t>
            </a:r>
            <a:endParaRPr lang="nl-BE" altLang="nl-BE" sz="2400" dirty="0" smtClean="0">
              <a:cs typeface="Consolas" panose="020B0609020204030204" pitchFamily="49" charset="0"/>
            </a:endParaRP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491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558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63"/>
            <a:ext cx="9894760" cy="89425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accent3"/>
                </a:solidFill>
              </a:rPr>
              <a:t>Functie</a:t>
            </a:r>
            <a:r>
              <a:rPr lang="en-US" sz="3200" b="1" dirty="0" smtClean="0">
                <a:solidFill>
                  <a:schemeClr val="accent3"/>
                </a:solidFill>
              </a:rPr>
              <a:t>-templates: </a:t>
            </a:r>
            <a:r>
              <a:rPr lang="en-US" sz="3200" b="1" dirty="0" err="1" smtClean="0">
                <a:solidFill>
                  <a:schemeClr val="accent3"/>
                </a:solidFill>
              </a:rPr>
              <a:t>aanbevolen</a:t>
            </a:r>
            <a:r>
              <a:rPr lang="en-US" sz="3200" b="1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 err="1" smtClean="0">
                <a:solidFill>
                  <a:schemeClr val="accent3"/>
                </a:solidFill>
              </a:rPr>
              <a:t>aanpak</a:t>
            </a:r>
            <a:endParaRPr lang="en-US" sz="3200" b="1" dirty="0" smtClean="0">
              <a:solidFill>
                <a:schemeClr val="accent3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04" y="1124744"/>
            <a:ext cx="8915400" cy="4525963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ts val="4000"/>
              </a:lnSpc>
              <a:buFont typeface="+mj-lt"/>
              <a:buAutoNum type="arabicPeriod"/>
            </a:pPr>
            <a:r>
              <a:rPr lang="en-US" sz="2400" dirty="0" err="1" smtClean="0"/>
              <a:t>Ontwikkel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met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specifiek</a:t>
            </a:r>
            <a:r>
              <a:rPr lang="en-US" sz="2400" dirty="0" smtClean="0"/>
              <a:t> type</a:t>
            </a:r>
          </a:p>
          <a:p>
            <a:pPr marL="457200" indent="-457200" eaLnBrk="1" hangingPunct="1">
              <a:lnSpc>
                <a:spcPts val="4000"/>
              </a:lnSpc>
              <a:buFont typeface="+mj-lt"/>
              <a:buAutoNum type="arabicPeriod"/>
            </a:pPr>
            <a:r>
              <a:rPr lang="en-US" sz="2400" dirty="0" smtClean="0"/>
              <a:t>Debug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functie</a:t>
            </a:r>
            <a:r>
              <a:rPr lang="en-US" sz="2400" dirty="0" smtClean="0"/>
              <a:t> </a:t>
            </a:r>
            <a:r>
              <a:rPr lang="en-US" sz="2400" dirty="0" err="1" smtClean="0"/>
              <a:t>grondig</a:t>
            </a:r>
            <a:endParaRPr lang="en-US" sz="2400" dirty="0" smtClean="0"/>
          </a:p>
          <a:p>
            <a:pPr marL="457200" indent="-457200" eaLnBrk="1" hangingPunct="1">
              <a:lnSpc>
                <a:spcPts val="4000"/>
              </a:lnSpc>
              <a:buFont typeface="+mj-lt"/>
              <a:buAutoNum type="arabicPeriod"/>
            </a:pPr>
            <a:r>
              <a:rPr lang="en-US" sz="2400" dirty="0" err="1" smtClean="0"/>
              <a:t>Converteer</a:t>
            </a:r>
            <a:r>
              <a:rPr lang="en-US" sz="2400" dirty="0" smtClean="0"/>
              <a:t> </a:t>
            </a:r>
            <a:r>
              <a:rPr lang="en-US" sz="2400" dirty="0" err="1" smtClean="0"/>
              <a:t>vervolgens</a:t>
            </a:r>
            <a:r>
              <a:rPr lang="en-US" sz="2400" dirty="0" smtClean="0"/>
              <a:t> </a:t>
            </a:r>
            <a:r>
              <a:rPr lang="en-US" sz="2400" dirty="0" err="1" smtClean="0"/>
              <a:t>naar</a:t>
            </a:r>
            <a:r>
              <a:rPr lang="en-US" sz="2400" dirty="0" smtClean="0"/>
              <a:t> template door de type </a:t>
            </a:r>
            <a:r>
              <a:rPr lang="en-US" sz="2400" dirty="0" err="1" smtClean="0"/>
              <a:t>namen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vervangen</a:t>
            </a:r>
            <a:r>
              <a:rPr lang="en-US" sz="2400" dirty="0" smtClean="0"/>
              <a:t> door de type parameter</a:t>
            </a:r>
          </a:p>
          <a:p>
            <a:pPr marL="0" indent="0" eaLnBrk="1" hangingPunct="1">
              <a:lnSpc>
                <a:spcPts val="4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ts val="4000"/>
              </a:lnSpc>
              <a:buNone/>
            </a:pPr>
            <a:r>
              <a:rPr lang="en-US" sz="2400" dirty="0" err="1" smtClean="0"/>
              <a:t>Voordelen</a:t>
            </a:r>
            <a:r>
              <a:rPr lang="en-US" sz="2400" dirty="0" smtClean="0"/>
              <a:t>:</a:t>
            </a:r>
          </a:p>
          <a:p>
            <a:pPr marL="742950" lvl="1" indent="-285750" eaLnBrk="1" hangingPunct="1">
              <a:lnSpc>
                <a:spcPts val="4000"/>
              </a:lnSpc>
            </a:pPr>
            <a:r>
              <a:rPr lang="en-US" sz="2400" dirty="0" err="1" smtClean="0"/>
              <a:t>Laat</a:t>
            </a:r>
            <a:r>
              <a:rPr lang="en-US" sz="2400" dirty="0" smtClean="0"/>
              <a:t> </a:t>
            </a:r>
            <a:r>
              <a:rPr lang="en-US" sz="2400" dirty="0" err="1" smtClean="0"/>
              <a:t>grondige</a:t>
            </a:r>
            <a:r>
              <a:rPr lang="en-US" sz="2400" dirty="0" smtClean="0"/>
              <a:t> debugging toe</a:t>
            </a:r>
          </a:p>
          <a:p>
            <a:pPr marL="742950" lvl="1" indent="-285750" eaLnBrk="1" hangingPunct="1">
              <a:lnSpc>
                <a:spcPts val="4000"/>
              </a:lnSpc>
            </a:pPr>
            <a:r>
              <a:rPr lang="en-US" sz="2400" dirty="0" err="1" smtClean="0"/>
              <a:t>Nadruk</a:t>
            </a:r>
            <a:r>
              <a:rPr lang="en-US" sz="2400" dirty="0" smtClean="0"/>
              <a:t> op het </a:t>
            </a:r>
            <a:r>
              <a:rPr lang="en-US" sz="2400" dirty="0" err="1" smtClean="0"/>
              <a:t>algoritme</a:t>
            </a:r>
            <a:r>
              <a:rPr lang="en-US" sz="2400" dirty="0" smtClean="0"/>
              <a:t> </a:t>
            </a:r>
            <a:r>
              <a:rPr lang="en-US" sz="2400" dirty="0" err="1" smtClean="0"/>
              <a:t>zelf</a:t>
            </a:r>
            <a:r>
              <a:rPr lang="en-US" sz="2400" dirty="0" smtClean="0"/>
              <a:t> en </a:t>
            </a:r>
            <a:r>
              <a:rPr lang="en-US" sz="2400" dirty="0" err="1" smtClean="0"/>
              <a:t>niet</a:t>
            </a:r>
            <a:r>
              <a:rPr lang="en-US" sz="2400" dirty="0" smtClean="0"/>
              <a:t> op de syntax van de template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336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2285620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6518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Console invoer en uitvoer</a:t>
            </a:r>
            <a:endParaRPr lang="nl-BE" sz="2800" b="1" dirty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62233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50106"/>
          </a:xfrm>
        </p:spPr>
        <p:txBody>
          <a:bodyPr/>
          <a:lstStyle/>
          <a:p>
            <a:r>
              <a:rPr lang="en-US" sz="3600" b="1" dirty="0" err="1">
                <a:solidFill>
                  <a:schemeClr val="accent3"/>
                </a:solidFill>
              </a:rPr>
              <a:t>Uitvoer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481903" y="1012939"/>
            <a:ext cx="8911797" cy="54784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ts val="4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Bovenaan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#include &lt;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algn="l">
              <a:lnSpc>
                <a:spcPts val="4000"/>
              </a:lnSpc>
              <a:spcBef>
                <a:spcPts val="12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via 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400" i="0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(console output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) en 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4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concateneerbaar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ts val="4000"/>
              </a:lnSpc>
              <a:spcBef>
                <a:spcPts val="12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rechteroperand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kan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o.a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.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zijn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:</a:t>
            </a:r>
          </a:p>
          <a:p>
            <a:pPr marL="800100" lvl="1" indent="-342900" algn="l">
              <a:lnSpc>
                <a:spcPts val="4600"/>
              </a:lnSpc>
              <a:spcBef>
                <a:spcPct val="0"/>
              </a:spcBef>
              <a:buClr>
                <a:schemeClr val="accent4"/>
              </a:buClr>
              <a:buSzTx/>
              <a:buFont typeface="Wingdings" panose="05000000000000000000" pitchFamily="2" charset="2"/>
              <a:buChar char="§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variabele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constante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van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willekeurig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type 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ook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string)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marL="800100" lvl="1" indent="-342900" algn="l">
              <a:lnSpc>
                <a:spcPts val="4600"/>
              </a:lnSpc>
              <a:spcBef>
                <a:spcPct val="0"/>
              </a:spcBef>
              <a:buClr>
                <a:schemeClr val="accent4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sz="2400" b="1" i="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lnSpc>
                <a:spcPts val="46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controle-informatie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via </a:t>
            </a:r>
            <a:r>
              <a:rPr lang="en-US" sz="2400" dirty="0" err="1" smtClean="0">
                <a:latin typeface="+mn-lt"/>
              </a:rPr>
              <a:t>manipulatoren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bv</a:t>
            </a:r>
            <a:r>
              <a:rPr lang="en-US" sz="2400" dirty="0" smtClean="0">
                <a:latin typeface="+mn-lt"/>
              </a:rPr>
              <a:t>: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i="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druk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alle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volgende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operandi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octaal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af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i="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 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/>
              <a:t>→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druk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alle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volgende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operandi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decimaal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af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400" i="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 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::hex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/>
              <a:t>→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druk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alle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volgende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operandi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hexadecimaal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af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6800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5999" cy="764704"/>
          </a:xfrm>
        </p:spPr>
        <p:txBody>
          <a:bodyPr/>
          <a:lstStyle/>
          <a:p>
            <a:r>
              <a:rPr lang="en-US" sz="3600" b="1" dirty="0" err="1" smtClean="0">
                <a:solidFill>
                  <a:schemeClr val="accent3"/>
                </a:solidFill>
              </a:rPr>
              <a:t>Invoer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560512" y="836712"/>
            <a:ext cx="7717690" cy="17851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 algn="l">
              <a:lnSpc>
                <a:spcPts val="4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b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ovenaan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#include&lt;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indent="-342900" algn="l">
              <a:lnSpc>
                <a:spcPts val="4000"/>
              </a:lnSpc>
              <a:spcBef>
                <a:spcPts val="6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via 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b="1" i="0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400" i="0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(console output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) en 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sz="2400" b="1" i="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0" dirty="0" smtClean="0">
                <a:latin typeface="+mn-lt"/>
                <a:cs typeface="Consolas" panose="020B0609020204030204" pitchFamily="49" charset="0"/>
              </a:rPr>
              <a:t>(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concateneerbaar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)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ts val="4000"/>
              </a:lnSpc>
              <a:spcBef>
                <a:spcPts val="6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rechteroperand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is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variabele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van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willekeurig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type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4568" y="2788434"/>
            <a:ext cx="8064896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Geef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twee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getallen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in :\n";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g1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g2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g1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g2;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"getal1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" &lt;&lt;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g1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	      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"getal2 hex = " &lt;&lt;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::hex &lt;&lt;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g2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ts val="24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329264" y="2996952"/>
            <a:ext cx="1656094" cy="49244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io_vb.cpp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491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570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Inlezen</a:t>
            </a:r>
            <a:r>
              <a:rPr lang="fr-BE" sz="3600" b="1" dirty="0">
                <a:solidFill>
                  <a:schemeClr val="accent3"/>
                </a:solidFill>
              </a:rPr>
              <a:t> van </a:t>
            </a:r>
            <a:r>
              <a:rPr lang="fr-BE" sz="3600" b="1" dirty="0" err="1">
                <a:solidFill>
                  <a:schemeClr val="accent3"/>
                </a:solidFill>
              </a:rPr>
              <a:t>een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smtClean="0">
                <a:solidFill>
                  <a:schemeClr val="accent3"/>
                </a:solidFill>
              </a:rPr>
              <a:t>string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340768"/>
            <a:ext cx="8335962" cy="4608512"/>
          </a:xfrm>
        </p:spPr>
        <p:txBody>
          <a:bodyPr>
            <a:normAutofit/>
          </a:bodyPr>
          <a:lstStyle/>
          <a:p>
            <a:pPr marL="444500" indent="-334963" eaLnBrk="1" hangingPunct="1">
              <a:buSzPct val="100000"/>
              <a:buFont typeface="Arial" charset="0"/>
              <a:buChar char="•"/>
            </a:pPr>
            <a:r>
              <a:rPr lang="fr-BE" sz="2600" dirty="0" smtClean="0">
                <a:cs typeface="Arial" pitchFamily="34" charset="0"/>
              </a:rPr>
              <a:t>Manier 1:</a:t>
            </a:r>
          </a:p>
          <a:p>
            <a:pPr marL="444500" indent="-334963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s;</a:t>
            </a:r>
          </a:p>
          <a:p>
            <a:pPr marL="444500" indent="-334963"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s; </a:t>
            </a:r>
          </a:p>
          <a:p>
            <a:pPr marL="444500" indent="-334963" eaLnBrk="1" hangingPunct="1">
              <a:buFont typeface="Wingdings" pitchFamily="2" charset="2"/>
              <a:buNone/>
            </a:pPr>
            <a:endParaRPr lang="fr-BE" sz="700" dirty="0" smtClean="0">
              <a:latin typeface="Courier New" pitchFamily="49" charset="0"/>
            </a:endParaRPr>
          </a:p>
          <a:p>
            <a:pPr marL="442913" indent="0" eaLnBrk="1" hangingPunct="1">
              <a:spcBef>
                <a:spcPts val="1200"/>
              </a:spcBef>
              <a:buSzPct val="100000"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string_inlezen_vb1.cpp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444500" indent="-334963"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 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whitespaces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overgeslagen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, </a:t>
            </a:r>
            <a:r>
              <a:rPr lang="fr-BE" sz="2400" dirty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leest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slechts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1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woord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(=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alle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karakters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tot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aan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volgende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whitespace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) in!!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069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260648"/>
            <a:ext cx="8712968" cy="6264696"/>
          </a:xfrm>
        </p:spPr>
        <p:txBody>
          <a:bodyPr>
            <a:noAutofit/>
          </a:bodyPr>
          <a:lstStyle/>
          <a:p>
            <a:pPr marL="444500" indent="-334963" eaLnBrk="1" hangingPunct="1">
              <a:buSzPct val="100000"/>
              <a:buFont typeface="Arial" charset="0"/>
              <a:buChar char="•"/>
            </a:pPr>
            <a:r>
              <a:rPr lang="fr-BE" sz="2600" dirty="0" smtClean="0">
                <a:cs typeface="Arial" pitchFamily="34" charset="0"/>
              </a:rPr>
              <a:t>Manier 2:</a:t>
            </a:r>
          </a:p>
          <a:p>
            <a:pPr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s;</a:t>
            </a:r>
          </a:p>
          <a:p>
            <a:pPr eaLnBrk="1" hangingPunct="1">
              <a:lnSpc>
                <a:spcPts val="35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s);</a:t>
            </a:r>
          </a:p>
          <a:p>
            <a:pPr eaLnBrk="1" hangingPunct="1">
              <a:buFont typeface="Wingdings" pitchFamily="2" charset="2"/>
              <a:buNone/>
            </a:pPr>
            <a:r>
              <a:rPr lang="fr-BE" sz="700" dirty="0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fr-BE" sz="400" dirty="0" smtClean="0">
              <a:latin typeface="Courier New" pitchFamily="49" charset="0"/>
            </a:endParaRPr>
          </a:p>
          <a:p>
            <a:pPr marL="442913" indent="0" eaLnBrk="1" hangingPunct="1">
              <a:lnSpc>
                <a:spcPts val="4000"/>
              </a:lnSpc>
              <a:buSzPct val="100000"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string_inlezen_vb2.cpp</a:t>
            </a:r>
          </a:p>
          <a:p>
            <a:pPr marL="785813" indent="-342900" eaLnBrk="1" hangingPunct="1">
              <a:lnSpc>
                <a:spcPts val="4000"/>
              </a:lnSpc>
              <a:spcBef>
                <a:spcPts val="1200"/>
              </a:spcBef>
              <a:buClrTx/>
              <a:buFont typeface="Symbol" pitchFamily="18" charset="2"/>
              <a:buChar char="Þ"/>
            </a:pPr>
            <a:r>
              <a:rPr lang="fr-BE" sz="2400" dirty="0" smtClean="0">
                <a:cs typeface="Arial" pitchFamily="34" charset="0"/>
                <a:sym typeface="Symbol" pitchFamily="18" charset="2"/>
              </a:rPr>
              <a:t>  (de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rest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van) </a:t>
            </a:r>
            <a:r>
              <a:rPr lang="fr-BE" sz="2400" b="1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1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lijn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wordt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ingelezen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(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t.e.m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enter)</a:t>
            </a:r>
          </a:p>
          <a:p>
            <a:pPr marL="442913" indent="-354013">
              <a:lnSpc>
                <a:spcPts val="4000"/>
              </a:lnSpc>
              <a:spcBef>
                <a:spcPts val="2400"/>
              </a:spcBef>
            </a:pPr>
            <a:r>
              <a:rPr lang="fr-BE" sz="26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Let op</a:t>
            </a:r>
            <a:r>
              <a:rPr lang="fr-BE" sz="26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600" dirty="0" err="1" smtClean="0">
                <a:cs typeface="Arial" pitchFamily="34" charset="0"/>
                <a:sym typeface="Symbol" pitchFamily="18" charset="2"/>
              </a:rPr>
              <a:t>voor</a:t>
            </a:r>
            <a:r>
              <a:rPr lang="fr-BE" sz="26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getline</a:t>
            </a:r>
            <a:r>
              <a:rPr lang="fr-BE" sz="26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600" dirty="0" err="1" smtClean="0">
                <a:cs typeface="Arial" pitchFamily="34" charset="0"/>
                <a:sym typeface="Symbol" pitchFamily="18" charset="2"/>
              </a:rPr>
              <a:t>onmiddellijk</a:t>
            </a:r>
            <a:r>
              <a:rPr lang="fr-BE" sz="2600" dirty="0" smtClean="0">
                <a:cs typeface="Arial" pitchFamily="34" charset="0"/>
                <a:sym typeface="Symbol" pitchFamily="18" charset="2"/>
              </a:rPr>
              <a:t> na 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&gt;&gt;</a:t>
            </a:r>
            <a:r>
              <a:rPr lang="fr-BE" sz="2600" dirty="0" smtClean="0">
                <a:cs typeface="Arial" pitchFamily="34" charset="0"/>
                <a:sym typeface="Symbol" pitchFamily="18" charset="2"/>
              </a:rPr>
              <a:t>:</a:t>
            </a:r>
          </a:p>
          <a:p>
            <a:pPr marL="442913" indent="0"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>
                <a:cs typeface="Arial" pitchFamily="34" charset="0"/>
                <a:sym typeface="Symbol" pitchFamily="18" charset="2"/>
              </a:rPr>
              <a:t>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::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&gt;&gt;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getal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getline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::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cin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, s); </a:t>
            </a:r>
          </a:p>
          <a:p>
            <a:pPr marL="442913" indent="0" eaLnBrk="1" hangingPunct="1">
              <a:lnSpc>
                <a:spcPts val="4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>
                <a:cs typeface="Arial" pitchFamily="34" charset="0"/>
                <a:sym typeface="Symbol" pitchFamily="18" charset="2"/>
              </a:rPr>
              <a:t>	 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   Kan er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nog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iets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ingegeven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?</a:t>
            </a:r>
          </a:p>
          <a:p>
            <a:pPr marL="442913" indent="0">
              <a:lnSpc>
                <a:spcPts val="4000"/>
              </a:lnSpc>
              <a:spcBef>
                <a:spcPts val="1200"/>
              </a:spcBef>
              <a:buNone/>
            </a:pPr>
            <a:r>
              <a:rPr lang="fr-BE" sz="2400" u="sng" dirty="0" err="1">
                <a:cs typeface="Arial" pitchFamily="34" charset="0"/>
              </a:rPr>
              <a:t>Voorbeeld</a:t>
            </a:r>
            <a:r>
              <a:rPr lang="fr-BE" sz="2400" dirty="0">
                <a:cs typeface="Arial" pitchFamily="34" charset="0"/>
              </a:rPr>
              <a:t>: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string_inlezen_vb3.cpp</a:t>
            </a:r>
            <a:endParaRPr lang="fr-BE" sz="24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PIJL-RECHTS 1"/>
          <p:cNvSpPr/>
          <p:nvPr/>
        </p:nvSpPr>
        <p:spPr>
          <a:xfrm>
            <a:off x="992560" y="5069160"/>
            <a:ext cx="576064" cy="21602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2949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Inlezen</a:t>
            </a:r>
            <a:r>
              <a:rPr lang="fr-BE" sz="3600" b="1" dirty="0">
                <a:solidFill>
                  <a:schemeClr val="accent3"/>
                </a:solidFill>
              </a:rPr>
              <a:t> van </a:t>
            </a:r>
            <a:r>
              <a:rPr lang="fr-BE" sz="3600" b="1" dirty="0" err="1">
                <a:solidFill>
                  <a:schemeClr val="accent3"/>
                </a:solidFill>
              </a:rPr>
              <a:t>een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smtClean="0">
                <a:solidFill>
                  <a:schemeClr val="accent3"/>
                </a:solidFill>
              </a:rPr>
              <a:t>char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908720"/>
            <a:ext cx="8712968" cy="4306888"/>
          </a:xfrm>
        </p:spPr>
        <p:txBody>
          <a:bodyPr>
            <a:noAutofit/>
          </a:bodyPr>
          <a:lstStyle/>
          <a:p>
            <a:pPr marL="446088" indent="-331788" eaLnBrk="1" hangingPunct="1">
              <a:buSzPct val="100000"/>
              <a:buFont typeface="Arial" charset="0"/>
              <a:buChar char="•"/>
            </a:pPr>
            <a:r>
              <a:rPr lang="fr-BE" sz="2600" dirty="0" smtClean="0">
                <a:cs typeface="Arial" pitchFamily="34" charset="0"/>
              </a:rPr>
              <a:t>Manier 1:</a:t>
            </a:r>
          </a:p>
          <a:p>
            <a:pPr marL="446088" indent="-331788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fr-BE" dirty="0" smtClean="0">
                <a:latin typeface="Courier New" pitchFamily="49" charset="0"/>
              </a:rPr>
              <a:t>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char a;</a:t>
            </a:r>
          </a:p>
          <a:p>
            <a:pPr marL="446088" indent="-331788" eaLnBrk="1" hangingPunct="1"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a; </a:t>
            </a:r>
          </a:p>
          <a:p>
            <a:pPr marL="446088" indent="-331788" eaLnBrk="1" hangingPunct="1">
              <a:buFont typeface="Wingdings" pitchFamily="2" charset="2"/>
              <a:buNone/>
            </a:pPr>
            <a:endParaRPr lang="fr-BE" sz="400" dirty="0" smtClean="0">
              <a:latin typeface="Courier New" pitchFamily="49" charset="0"/>
            </a:endParaRPr>
          </a:p>
          <a:p>
            <a:pPr marL="446088" indent="-331788" eaLnBrk="1" hangingPunct="1">
              <a:buFont typeface="Wingdings" pitchFamily="2" charset="2"/>
              <a:buNone/>
            </a:pPr>
            <a:endParaRPr lang="fr-BE" sz="1000" dirty="0" smtClean="0">
              <a:latin typeface="Courier New" pitchFamily="49" charset="0"/>
            </a:endParaRPr>
          </a:p>
          <a:p>
            <a:pPr marL="442913" indent="0" eaLnBrk="1" hangingPunct="1">
              <a:buSzPct val="100000"/>
              <a:buNone/>
            </a:pPr>
            <a:r>
              <a:rPr lang="fr-BE" sz="2400" u="sng" dirty="0" err="1" smtClean="0">
                <a:cs typeface="Arial" pitchFamily="34" charset="0"/>
              </a:rPr>
              <a:t>Voorbeeld</a:t>
            </a:r>
            <a:r>
              <a:rPr lang="fr-BE" sz="2400" dirty="0" smtClean="0">
                <a:cs typeface="Arial" pitchFamily="34" charset="0"/>
              </a:rPr>
              <a:t>: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char_inlezen_vb1.cpp</a:t>
            </a:r>
            <a:endParaRPr lang="fr-BE" sz="2400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444500" indent="-334963"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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er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kunnen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geen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whitespace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karakters</a:t>
            </a:r>
            <a:r>
              <a:rPr lang="fr-BE" sz="2400" b="1" dirty="0" smtClean="0">
                <a:solidFill>
                  <a:schemeClr val="accent2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ingelezen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!!</a:t>
            </a:r>
          </a:p>
          <a:p>
            <a:pPr marL="446088" indent="-331788"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fr-BE" sz="2600" dirty="0">
                <a:cs typeface="Arial" pitchFamily="34" charset="0"/>
              </a:rPr>
              <a:t>Manier </a:t>
            </a:r>
            <a:r>
              <a:rPr lang="fr-BE" sz="2600" dirty="0" smtClean="0">
                <a:cs typeface="Arial" pitchFamily="34" charset="0"/>
              </a:rPr>
              <a:t>2:</a:t>
            </a:r>
            <a:endParaRPr lang="fr-BE" sz="2600" dirty="0">
              <a:cs typeface="Arial" pitchFamily="34" charset="0"/>
            </a:endParaRPr>
          </a:p>
          <a:p>
            <a:pPr marL="446088" indent="-331788">
              <a:spcBef>
                <a:spcPts val="1200"/>
              </a:spcBef>
              <a:buNone/>
            </a:pPr>
            <a:r>
              <a:rPr lang="fr-BE" sz="2400" dirty="0">
                <a:latin typeface="Courier New" pitchFamily="49" charset="0"/>
              </a:rPr>
              <a:t>	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	char a;</a:t>
            </a:r>
          </a:p>
          <a:p>
            <a:pPr marL="446088" indent="-331788"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 //of: 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46088" indent="-331788">
              <a:buNone/>
            </a:pPr>
            <a:endParaRPr lang="fr-BE" sz="400" dirty="0">
              <a:latin typeface="Courier New" pitchFamily="49" charset="0"/>
            </a:endParaRPr>
          </a:p>
          <a:p>
            <a:pPr marL="446088" indent="-331788">
              <a:buNone/>
            </a:pPr>
            <a:endParaRPr lang="fr-BE" sz="1000" dirty="0">
              <a:latin typeface="Courier New" pitchFamily="49" charset="0"/>
            </a:endParaRPr>
          </a:p>
          <a:p>
            <a:pPr marL="442913" indent="0">
              <a:buSzPct val="100000"/>
              <a:buNone/>
            </a:pPr>
            <a:r>
              <a:rPr lang="fr-BE" sz="2400" u="sng" dirty="0" err="1">
                <a:cs typeface="Arial" pitchFamily="34" charset="0"/>
              </a:rPr>
              <a:t>Voorbeeld</a:t>
            </a:r>
            <a:r>
              <a:rPr lang="fr-BE" sz="2400" dirty="0">
                <a:cs typeface="Arial" pitchFamily="34" charset="0"/>
              </a:rPr>
              <a:t>: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char_inlezen_vb2.cpp</a:t>
            </a:r>
            <a:endParaRPr lang="fr-BE" sz="24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marL="444500" indent="-334963">
              <a:lnSpc>
                <a:spcPts val="4000"/>
              </a:lnSpc>
              <a:buNone/>
            </a:pPr>
            <a:r>
              <a:rPr lang="fr-BE" sz="2400" dirty="0">
                <a:cs typeface="Arial" pitchFamily="34" charset="0"/>
              </a:rPr>
              <a:t>	</a:t>
            </a:r>
            <a:r>
              <a:rPr lang="fr-BE" sz="2400" dirty="0">
                <a:cs typeface="Arial" pitchFamily="34" charset="0"/>
                <a:sym typeface="Symbol" pitchFamily="18" charset="2"/>
              </a:rPr>
              <a:t> er </a:t>
            </a:r>
            <a:r>
              <a:rPr lang="fr-BE" sz="2400" dirty="0" err="1">
                <a:cs typeface="Arial" pitchFamily="34" charset="0"/>
                <a:sym typeface="Symbol" pitchFamily="18" charset="2"/>
              </a:rPr>
              <a:t>kunnen</a:t>
            </a:r>
            <a:r>
              <a:rPr lang="fr-BE" sz="2400" dirty="0"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wel</a:t>
            </a:r>
            <a:r>
              <a:rPr lang="fr-BE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whitespace</a:t>
            </a:r>
            <a:r>
              <a:rPr lang="fr-BE" sz="2400" b="1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b="1" dirty="0" err="1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karakters</a:t>
            </a:r>
            <a:r>
              <a:rPr lang="fr-BE" sz="2400" b="1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>
                <a:cs typeface="Arial" pitchFamily="34" charset="0"/>
                <a:sym typeface="Symbol" pitchFamily="18" charset="2"/>
              </a:rPr>
              <a:t>ingelezen</a:t>
            </a:r>
            <a:r>
              <a:rPr lang="fr-BE" sz="2400" dirty="0">
                <a:cs typeface="Arial" pitchFamily="34" charset="0"/>
                <a:sym typeface="Symbol" pitchFamily="18" charset="2"/>
              </a:rPr>
              <a:t> </a:t>
            </a:r>
            <a:r>
              <a:rPr lang="fr-BE" sz="2400" dirty="0" err="1">
                <a:cs typeface="Arial" pitchFamily="34" charset="0"/>
                <a:sym typeface="Symbol" pitchFamily="18" charset="2"/>
              </a:rPr>
              <a:t>worden</a:t>
            </a:r>
            <a:r>
              <a:rPr lang="fr-BE" sz="2400" dirty="0" smtClean="0">
                <a:cs typeface="Arial" pitchFamily="34" charset="0"/>
                <a:sym typeface="Symbol" pitchFamily="18" charset="2"/>
              </a:rPr>
              <a:t>!!</a:t>
            </a:r>
            <a:endParaRPr lang="fr-BE" sz="2400" dirty="0"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1464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6518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err="1" smtClean="0">
                <a:solidFill>
                  <a:schemeClr val="accent2"/>
                </a:solidFill>
              </a:rPr>
              <a:t>Namespaces</a:t>
            </a:r>
            <a:endParaRPr lang="nl-BE" sz="2800" b="1" dirty="0" smtClean="0">
              <a:solidFill>
                <a:schemeClr val="accent2"/>
              </a:solidFill>
            </a:endParaRP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10690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087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C++ as a </a:t>
            </a:r>
            <a:r>
              <a:rPr lang="nl-BE" sz="3600" b="1" dirty="0" err="1" smtClean="0">
                <a:solidFill>
                  <a:schemeClr val="accent3"/>
                </a:solidFill>
              </a:rPr>
              <a:t>better</a:t>
            </a:r>
            <a:r>
              <a:rPr lang="nl-BE" sz="3600" b="1" dirty="0" smtClean="0">
                <a:solidFill>
                  <a:schemeClr val="accent3"/>
                </a:solidFill>
              </a:rPr>
              <a:t> C?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196752"/>
            <a:ext cx="8424936" cy="5472608"/>
          </a:xfrm>
        </p:spPr>
        <p:txBody>
          <a:bodyPr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r>
              <a:rPr lang="nl-BE" sz="2600" dirty="0" smtClean="0">
                <a:cs typeface="Courier New" pitchFamily="49" charset="0"/>
              </a:rPr>
              <a:t>Uitbreidingen: </a:t>
            </a:r>
            <a:r>
              <a:rPr lang="nl-NL" sz="2600" dirty="0" smtClean="0">
                <a:cs typeface="Courier New" pitchFamily="49" charset="0"/>
              </a:rPr>
              <a:t> </a:t>
            </a:r>
          </a:p>
          <a:p>
            <a:pPr marL="892175" lvl="1" indent="-446088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nl-BE" sz="2400" dirty="0"/>
              <a:t>datatype voor </a:t>
            </a:r>
            <a:r>
              <a:rPr lang="nl-BE" sz="2400" dirty="0" err="1"/>
              <a:t>boolese</a:t>
            </a:r>
            <a:r>
              <a:rPr lang="nl-BE" sz="2400" dirty="0"/>
              <a:t> </a:t>
            </a:r>
            <a:r>
              <a:rPr lang="nl-BE" sz="2400" dirty="0" smtClean="0"/>
              <a:t>variabelen: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nl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2175" lvl="1" indent="-446088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nl-BE" sz="2400" dirty="0" err="1" smtClean="0"/>
              <a:t>namespaces</a:t>
            </a:r>
            <a:endParaRPr lang="nl-BE" sz="2400" dirty="0"/>
          </a:p>
          <a:p>
            <a:pPr marL="892175" lvl="1" indent="-446088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nl-BE" sz="2400" dirty="0" err="1" smtClean="0"/>
              <a:t>overloading</a:t>
            </a:r>
            <a:r>
              <a:rPr lang="nl-BE" sz="2400" dirty="0" smtClean="0"/>
              <a:t> </a:t>
            </a:r>
            <a:r>
              <a:rPr lang="nl-BE" sz="2400" dirty="0"/>
              <a:t>(functies en operatoren)</a:t>
            </a:r>
          </a:p>
          <a:p>
            <a:pPr marL="892175" lvl="1" indent="-446088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nl-BE" sz="2400" dirty="0" smtClean="0"/>
              <a:t>klassen</a:t>
            </a:r>
            <a:endParaRPr lang="nl-BE" sz="2400" dirty="0"/>
          </a:p>
          <a:p>
            <a:pPr marL="892175" lvl="1" indent="-446088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nl-BE" sz="2400" dirty="0" smtClean="0"/>
              <a:t>templates</a:t>
            </a:r>
            <a:endParaRPr lang="nl-BE" sz="2400" dirty="0"/>
          </a:p>
          <a:p>
            <a:pPr marL="892175" lvl="1" indent="-446088"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nl-BE" sz="2400" dirty="0" smtClean="0">
                <a:cs typeface="Courier New" pitchFamily="49" charset="0"/>
              </a:rPr>
              <a:t>… </a:t>
            </a:r>
            <a:endParaRPr lang="nl-NL" sz="2400" dirty="0" smtClean="0">
              <a:cs typeface="Courier New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285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456767" y="872343"/>
            <a:ext cx="8541216" cy="16312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ts val="4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om collisions </a:t>
            </a:r>
            <a:r>
              <a:rPr lang="en-US" sz="2400" dirty="0" err="1" smtClean="0">
                <a:latin typeface="+mn-lt"/>
              </a:rPr>
              <a:t>te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i="0" dirty="0" err="1" smtClean="0">
                <a:latin typeface="+mn-lt"/>
              </a:rPr>
              <a:t>vermijden</a:t>
            </a:r>
            <a:endParaRPr lang="en-US" sz="2400" dirty="0">
              <a:latin typeface="+mn-lt"/>
            </a:endParaRPr>
          </a:p>
          <a:p>
            <a:pPr marL="342900" indent="-342900" algn="l">
              <a:lnSpc>
                <a:spcPts val="4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aangeven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naar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welke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namespace</a:t>
            </a:r>
            <a:r>
              <a:rPr lang="en-US" sz="2400" dirty="0"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gerefereerd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wordt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lnSpc>
                <a:spcPts val="4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cf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. “package”-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mechanisme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in JAVA</a:t>
            </a:r>
            <a:endParaRPr lang="en-US" sz="2400" i="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631814" name="Group 6"/>
          <p:cNvGrpSpPr>
            <a:grpSpLocks/>
          </p:cNvGrpSpPr>
          <p:nvPr/>
        </p:nvGrpSpPr>
        <p:grpSpPr bwMode="auto">
          <a:xfrm>
            <a:off x="634613" y="2795943"/>
            <a:ext cx="2952328" cy="1851025"/>
            <a:chOff x="-207" y="2791"/>
            <a:chExt cx="1839" cy="1166"/>
          </a:xfrm>
        </p:grpSpPr>
        <p:sp>
          <p:nvSpPr>
            <p:cNvPr id="631815" name="Rectangle 7"/>
            <p:cNvSpPr>
              <a:spLocks noChangeArrowheads="1"/>
            </p:cNvSpPr>
            <p:nvPr/>
          </p:nvSpPr>
          <p:spPr bwMode="auto">
            <a:xfrm>
              <a:off x="-207" y="3120"/>
              <a:ext cx="1839" cy="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sz="2400" b="1" i="0">
                <a:solidFill>
                  <a:schemeClr val="tx1"/>
                </a:solidFill>
              </a:endParaRPr>
            </a:p>
          </p:txBody>
        </p:sp>
        <p:sp>
          <p:nvSpPr>
            <p:cNvPr id="631816" name="Text Box 8"/>
            <p:cNvSpPr txBox="1">
              <a:spLocks noChangeArrowheads="1"/>
            </p:cNvSpPr>
            <p:nvPr/>
          </p:nvSpPr>
          <p:spPr bwMode="auto">
            <a:xfrm>
              <a:off x="28" y="2791"/>
              <a:ext cx="1380" cy="2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i="0" dirty="0">
                  <a:solidFill>
                    <a:schemeClr val="tx1"/>
                  </a:solidFill>
                </a:rPr>
                <a:t>namespace A</a:t>
              </a:r>
            </a:p>
          </p:txBody>
        </p:sp>
        <p:sp>
          <p:nvSpPr>
            <p:cNvPr id="631817" name="Text Box 9"/>
            <p:cNvSpPr txBox="1">
              <a:spLocks noChangeArrowheads="1"/>
            </p:cNvSpPr>
            <p:nvPr/>
          </p:nvSpPr>
          <p:spPr bwMode="auto">
            <a:xfrm>
              <a:off x="-166" y="3149"/>
              <a:ext cx="1774" cy="7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2200" b="1" i="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amespace A {</a:t>
              </a:r>
            </a:p>
            <a:p>
              <a:pPr algn="l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 b="1" i="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200" b="1" i="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200" b="1" i="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2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</a:t>
              </a:r>
              <a:r>
                <a:rPr lang="en-US" sz="2200" b="1" i="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2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2200" b="1" i="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{…}</a:t>
              </a:r>
            </a:p>
            <a:p>
              <a:pPr algn="l">
                <a:lnSpc>
                  <a:spcPts val="3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31824" name="AutoShape 16"/>
          <p:cNvSpPr>
            <a:spLocks noChangeArrowheads="1"/>
          </p:cNvSpPr>
          <p:nvPr/>
        </p:nvSpPr>
        <p:spPr bwMode="auto">
          <a:xfrm>
            <a:off x="3725253" y="3866259"/>
            <a:ext cx="2843690" cy="266035"/>
          </a:xfrm>
          <a:prstGeom prst="leftRight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825" name="AutoShape 17"/>
          <p:cNvSpPr>
            <a:spLocks noChangeArrowheads="1"/>
          </p:cNvSpPr>
          <p:nvPr/>
        </p:nvSpPr>
        <p:spPr bwMode="auto">
          <a:xfrm>
            <a:off x="3907086" y="2840735"/>
            <a:ext cx="2480024" cy="914400"/>
          </a:xfrm>
          <a:prstGeom prst="wedgeRoundRectCallout">
            <a:avLst>
              <a:gd name="adj1" fmla="val 7417"/>
              <a:gd name="adj2" fmla="val -267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accent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>
                <a:latin typeface="+mn-lt"/>
              </a:rPr>
              <a:t>collision </a:t>
            </a:r>
            <a:r>
              <a:rPr lang="en-US" sz="2400" i="0" dirty="0" err="1">
                <a:latin typeface="+mn-lt"/>
              </a:rPr>
              <a:t>indien</a:t>
            </a:r>
            <a:r>
              <a:rPr lang="en-US" sz="2400" i="0" dirty="0">
                <a:latin typeface="+mn-lt"/>
              </a:rPr>
              <a:t> in </a:t>
            </a:r>
          </a:p>
          <a:p>
            <a:pPr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>
                <a:latin typeface="+mn-lt"/>
              </a:rPr>
              <a:t>zelfde</a:t>
            </a:r>
            <a:r>
              <a:rPr lang="en-US" sz="2400" i="0" dirty="0">
                <a:latin typeface="+mn-lt"/>
              </a:rPr>
              <a:t> namespace</a:t>
            </a:r>
          </a:p>
        </p:txBody>
      </p:sp>
      <p:grpSp>
        <p:nvGrpSpPr>
          <p:cNvPr id="631826" name="Group 18"/>
          <p:cNvGrpSpPr>
            <a:grpSpLocks/>
          </p:cNvGrpSpPr>
          <p:nvPr/>
        </p:nvGrpSpPr>
        <p:grpSpPr bwMode="auto">
          <a:xfrm>
            <a:off x="3933892" y="4878805"/>
            <a:ext cx="2724150" cy="1177925"/>
            <a:chOff x="4032" y="3120"/>
            <a:chExt cx="1584" cy="742"/>
          </a:xfrm>
        </p:grpSpPr>
        <p:sp>
          <p:nvSpPr>
            <p:cNvPr id="631827" name="Rectangle 19"/>
            <p:cNvSpPr>
              <a:spLocks noChangeArrowheads="1"/>
            </p:cNvSpPr>
            <p:nvPr/>
          </p:nvSpPr>
          <p:spPr bwMode="auto">
            <a:xfrm>
              <a:off x="4032" y="3120"/>
              <a:ext cx="1584" cy="7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29" name="Text Box 21"/>
            <p:cNvSpPr txBox="1">
              <a:spLocks noChangeArrowheads="1"/>
            </p:cNvSpPr>
            <p:nvPr/>
          </p:nvSpPr>
          <p:spPr bwMode="auto">
            <a:xfrm>
              <a:off x="4304" y="3189"/>
              <a:ext cx="898" cy="6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A::f(7);</a:t>
              </a:r>
            </a:p>
            <a:p>
              <a:pPr algn="l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B::f(8);</a:t>
              </a:r>
            </a:p>
          </p:txBody>
        </p:sp>
      </p:grpSp>
      <p:sp>
        <p:nvSpPr>
          <p:cNvPr id="631830" name="Line 22"/>
          <p:cNvSpPr>
            <a:spLocks noChangeShapeType="1"/>
          </p:cNvSpPr>
          <p:nvPr/>
        </p:nvSpPr>
        <p:spPr bwMode="auto">
          <a:xfrm flipH="1" flipV="1">
            <a:off x="2492473" y="4271310"/>
            <a:ext cx="1909201" cy="1008112"/>
          </a:xfrm>
          <a:prstGeom prst="line">
            <a:avLst/>
          </a:prstGeom>
          <a:noFill/>
          <a:ln w="38100" cap="sq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833" name="Rectangle 25"/>
          <p:cNvSpPr>
            <a:spLocks noChangeArrowheads="1"/>
          </p:cNvSpPr>
          <p:nvPr/>
        </p:nvSpPr>
        <p:spPr bwMode="auto">
          <a:xfrm>
            <a:off x="1626511" y="5142330"/>
            <a:ext cx="1898650" cy="914400"/>
          </a:xfrm>
          <a:prstGeom prst="rect">
            <a:avLst/>
          </a:prstGeom>
          <a:solidFill>
            <a:schemeClr val="accent4"/>
          </a:solidFill>
          <a:ln w="12700" cap="sq">
            <a:solidFill>
              <a:srgbClr val="0099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g</a:t>
            </a:r>
            <a:r>
              <a:rPr lang="en-US" sz="2400" b="1" i="0" dirty="0" err="1" smtClean="0">
                <a:solidFill>
                  <a:schemeClr val="bg1"/>
                </a:solidFill>
              </a:rPr>
              <a:t>ebruiker</a:t>
            </a:r>
            <a:endParaRPr lang="en-US" sz="2400" b="1" i="0" dirty="0">
              <a:solidFill>
                <a:schemeClr val="bg1"/>
              </a:solidFill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6724241" y="2795943"/>
            <a:ext cx="2892138" cy="1856540"/>
            <a:chOff x="48" y="2784"/>
            <a:chExt cx="1584" cy="1070"/>
          </a:xfrm>
        </p:grpSpPr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48" y="3120"/>
              <a:ext cx="1584" cy="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sz="2400" b="1" i="0">
                <a:solidFill>
                  <a:schemeClr val="tx1"/>
                </a:solidFill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157" y="2784"/>
              <a:ext cx="1262" cy="291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i="0" dirty="0">
                  <a:solidFill>
                    <a:schemeClr val="tx1"/>
                  </a:solidFill>
                </a:rPr>
                <a:t>namespace </a:t>
              </a:r>
              <a:r>
                <a:rPr lang="en-US" sz="2400" b="1" i="0" dirty="0" smtClean="0">
                  <a:solidFill>
                    <a:schemeClr val="tx1"/>
                  </a:solidFill>
                </a:rPr>
                <a:t>B</a:t>
              </a:r>
              <a:endParaRPr lang="en-US" sz="2400" b="1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631831" name="Line 23"/>
          <p:cNvSpPr>
            <a:spLocks noChangeShapeType="1"/>
          </p:cNvSpPr>
          <p:nvPr/>
        </p:nvSpPr>
        <p:spPr bwMode="auto">
          <a:xfrm flipV="1">
            <a:off x="5946048" y="4271310"/>
            <a:ext cx="1556384" cy="144016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30</a:t>
            </a:fld>
            <a:endParaRPr lang="nl-NL" sz="1600" dirty="0" smtClean="0"/>
          </a:p>
        </p:txBody>
      </p:sp>
      <p:sp>
        <p:nvSpPr>
          <p:cNvPr id="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23501"/>
            <a:ext cx="990600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Namespaces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764660" y="3369782"/>
            <a:ext cx="2851718" cy="12464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amespace B {</a:t>
            </a:r>
          </a:p>
          <a:p>
            <a:pPr algn="l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22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{…}</a:t>
            </a:r>
          </a:p>
          <a:p>
            <a:pPr algn="l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24" grpId="0" animBg="1"/>
      <p:bldP spid="631825" grpId="0" animBg="1" autoUpdateAnimBg="0"/>
      <p:bldP spid="631830" grpId="0" animBg="1"/>
      <p:bldP spid="631833" grpId="0" animBg="1" autoUpdateAnimBg="0"/>
      <p:bldP spid="631831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344488" y="435255"/>
            <a:ext cx="9147585" cy="501675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42913" lvl="0" indent="-442913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Door middel van de opdracht</a:t>
            </a:r>
          </a:p>
          <a:p>
            <a:pPr marL="442913" lvl="0" indent="-442913">
              <a:lnSpc>
                <a:spcPts val="4000"/>
              </a:lnSpc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2400" b="1" i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nl-BE" sz="24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2913" lvl="0">
              <a:lnSpc>
                <a:spcPts val="4000"/>
              </a:lnSpc>
            </a:pPr>
            <a:r>
              <a:rPr lang="nl-BE" sz="2400" dirty="0">
                <a:solidFill>
                  <a:prstClr val="black"/>
                </a:solidFill>
                <a:latin typeface="Calibri"/>
              </a:rPr>
              <a:t>kan men er voor zorgen dat bij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de </a:t>
            </a:r>
            <a:r>
              <a:rPr lang="nl-BE" sz="2400" dirty="0" err="1" smtClean="0">
                <a:solidFill>
                  <a:prstClr val="black"/>
                </a:solidFill>
                <a:latin typeface="Calibri"/>
              </a:rPr>
              <a:t>identifier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r>
              <a:rPr lang="nl-BE" sz="2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          </a:t>
            </a:r>
            <a:r>
              <a:rPr lang="nl-BE" sz="2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mag weggelaten </a:t>
            </a:r>
            <a:r>
              <a:rPr lang="nl-BE" sz="2400" dirty="0" smtClean="0">
                <a:solidFill>
                  <a:prstClr val="black"/>
                </a:solidFill>
                <a:latin typeface="Calibri"/>
              </a:rPr>
              <a:t>worden</a:t>
            </a:r>
            <a:endParaRPr lang="nl-BE" sz="2400" dirty="0" smtClean="0">
              <a:latin typeface="+mn-lt"/>
            </a:endParaRPr>
          </a:p>
          <a:p>
            <a:pPr marL="442913" indent="-442913">
              <a:lnSpc>
                <a:spcPts val="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+mn-lt"/>
              </a:rPr>
              <a:t>Door </a:t>
            </a:r>
            <a:r>
              <a:rPr lang="nl-BE" sz="2400" dirty="0">
                <a:latin typeface="+mn-lt"/>
              </a:rPr>
              <a:t>middel van de opdracht</a:t>
            </a:r>
          </a:p>
          <a:p>
            <a:pPr marL="442913" indent="-442913">
              <a:lnSpc>
                <a:spcPts val="4000"/>
              </a:lnSpc>
            </a:pPr>
            <a:r>
              <a:rPr lang="nl-BE" sz="2400" dirty="0" smtClean="0">
                <a:latin typeface="+mn-lt"/>
              </a:rPr>
              <a:t>	</a:t>
            </a:r>
            <a:r>
              <a:rPr lang="nl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nl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b="1" i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42913">
              <a:lnSpc>
                <a:spcPts val="4000"/>
              </a:lnSpc>
            </a:pPr>
            <a:r>
              <a:rPr lang="nl-BE" sz="2400" dirty="0" smtClean="0">
                <a:latin typeface="+mn-lt"/>
              </a:rPr>
              <a:t>kan </a:t>
            </a:r>
            <a:r>
              <a:rPr lang="nl-BE" sz="2400" dirty="0">
                <a:latin typeface="+mn-lt"/>
              </a:rPr>
              <a:t>men er </a:t>
            </a:r>
            <a:r>
              <a:rPr lang="nl-BE" sz="2400" dirty="0" smtClean="0">
                <a:latin typeface="+mn-lt"/>
              </a:rPr>
              <a:t>voor </a:t>
            </a:r>
            <a:r>
              <a:rPr lang="nl-BE" sz="2400" dirty="0">
                <a:latin typeface="+mn-lt"/>
              </a:rPr>
              <a:t>zorgen dat </a:t>
            </a:r>
            <a:r>
              <a:rPr lang="nl-BE" sz="2400" dirty="0" smtClean="0">
                <a:latin typeface="+mn-lt"/>
              </a:rPr>
              <a:t>bij alle </a:t>
            </a:r>
            <a:r>
              <a:rPr lang="nl-BE" sz="2400" dirty="0" err="1" smtClean="0">
                <a:latin typeface="+mn-lt"/>
              </a:rPr>
              <a:t>identifiers</a:t>
            </a:r>
            <a:r>
              <a:rPr lang="nl-BE" sz="2400" dirty="0" smtClean="0">
                <a:latin typeface="+mn-lt"/>
              </a:rPr>
              <a:t> uit de </a:t>
            </a:r>
            <a:r>
              <a:rPr lang="nl-BE" sz="2400" dirty="0" err="1" smtClean="0">
                <a:latin typeface="+mn-lt"/>
              </a:rPr>
              <a:t>namespace</a:t>
            </a:r>
            <a:r>
              <a:rPr lang="nl-BE" sz="2400" dirty="0" smtClean="0">
                <a:latin typeface="+mn-lt"/>
              </a:rPr>
              <a:t> </a:t>
            </a:r>
            <a:r>
              <a:rPr lang="nl-BE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nl-BE" sz="2400" dirty="0" smtClean="0">
                <a:latin typeface="+mn-lt"/>
              </a:rPr>
              <a:t>   </a:t>
            </a:r>
            <a:r>
              <a:rPr lang="nl-BE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  <a:r>
              <a:rPr lang="nl-BE" sz="2400" dirty="0">
                <a:latin typeface="+mn-lt"/>
              </a:rPr>
              <a:t>mag weggelaten </a:t>
            </a:r>
            <a:r>
              <a:rPr lang="nl-BE" sz="2400" dirty="0" smtClean="0">
                <a:latin typeface="+mn-lt"/>
              </a:rPr>
              <a:t>worden</a:t>
            </a:r>
          </a:p>
          <a:p>
            <a:pPr marL="442913" indent="-442913">
              <a:lnSpc>
                <a:spcPts val="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nl-BE" sz="2400" i="0" u="sng" dirty="0" smtClean="0">
                <a:latin typeface="+mn-lt"/>
              </a:rPr>
              <a:t>Voorbeeld</a:t>
            </a:r>
            <a:r>
              <a:rPr lang="nl-BE" sz="2400" i="0" dirty="0" smtClean="0">
                <a:latin typeface="+mn-lt"/>
              </a:rPr>
              <a:t>:</a:t>
            </a:r>
            <a:r>
              <a:rPr lang="nl-BE" sz="2400" b="1" i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nl-BE" sz="2400" b="1" i="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nmspc.cpp  </a:t>
            </a:r>
            <a:r>
              <a:rPr lang="nl-BE" sz="2400" i="0" dirty="0" smtClean="0">
                <a:latin typeface="+mn-lt"/>
              </a:rPr>
              <a:t>en</a:t>
            </a:r>
            <a:r>
              <a:rPr lang="nl-BE" sz="2400" b="1" i="0" dirty="0" smtClean="0">
                <a:solidFill>
                  <a:schemeClr val="tx2"/>
                </a:solidFill>
                <a:latin typeface="+mn-lt"/>
              </a:rPr>
              <a:t>  </a:t>
            </a:r>
            <a:r>
              <a:rPr lang="nl-BE" sz="2400" b="1" i="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namespace_vb.cpp</a:t>
            </a:r>
            <a:endParaRPr lang="en-US" sz="2400" b="1" i="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31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282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6518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47163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Werken</a:t>
            </a:r>
            <a:r>
              <a:rPr lang="fr-BE" sz="3600" b="1" dirty="0" smtClean="0">
                <a:solidFill>
                  <a:schemeClr val="accent3"/>
                </a:solidFill>
              </a:rPr>
              <a:t> met </a:t>
            </a:r>
            <a:r>
              <a:rPr lang="fr-BE" sz="3600" b="1" dirty="0" err="1" smtClean="0">
                <a:solidFill>
                  <a:schemeClr val="accent3"/>
                </a:solidFill>
              </a:rPr>
              <a:t>bestanden</a:t>
            </a:r>
            <a:r>
              <a:rPr lang="fr-BE" sz="3600" b="1" dirty="0" smtClean="0">
                <a:solidFill>
                  <a:schemeClr val="accent3"/>
                </a:solidFill>
              </a:rPr>
              <a:t>: </a:t>
            </a:r>
            <a:r>
              <a:rPr lang="fr-BE" sz="3600" b="1" dirty="0" err="1" smtClean="0">
                <a:solidFill>
                  <a:schemeClr val="accent3"/>
                </a:solidFill>
              </a:rPr>
              <a:t>inleiding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484784"/>
            <a:ext cx="8064896" cy="2652896"/>
          </a:xfrm>
        </p:spPr>
        <p:txBody>
          <a:bodyPr>
            <a:normAutofit/>
          </a:bodyPr>
          <a:lstStyle/>
          <a:p>
            <a:pPr marL="446088" indent="-358775" eaLnBrk="1" hangingPunct="1">
              <a:lnSpc>
                <a:spcPts val="4000"/>
              </a:lnSpc>
              <a:spcBef>
                <a:spcPts val="1200"/>
              </a:spcBef>
              <a:buClr>
                <a:schemeClr val="tx1"/>
              </a:buClr>
            </a:pPr>
            <a:r>
              <a:rPr lang="fr-BE" sz="2600" b="1" dirty="0" err="1" smtClean="0">
                <a:solidFill>
                  <a:schemeClr val="accent4"/>
                </a:solidFill>
                <a:cs typeface="Arial" pitchFamily="34" charset="0"/>
              </a:rPr>
              <a:t>Invoerbestand</a:t>
            </a:r>
            <a:r>
              <a:rPr lang="fr-BE" sz="2600" dirty="0" smtClean="0">
                <a:cs typeface="Arial" pitchFamily="34" charset="0"/>
              </a:rPr>
              <a:t>: </a:t>
            </a:r>
            <a:r>
              <a:rPr lang="fr-BE" sz="2600" dirty="0" err="1" smtClean="0">
                <a:cs typeface="Arial" pitchFamily="34" charset="0"/>
              </a:rPr>
              <a:t>bestand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waaruit</a:t>
            </a:r>
            <a:r>
              <a:rPr lang="fr-BE" sz="2600" dirty="0" smtClean="0">
                <a:cs typeface="Arial" pitchFamily="34" charset="0"/>
              </a:rPr>
              <a:t> je </a:t>
            </a:r>
            <a:r>
              <a:rPr lang="fr-BE" sz="2600" dirty="0" err="1" smtClean="0">
                <a:cs typeface="Arial" pitchFamily="34" charset="0"/>
              </a:rPr>
              <a:t>gegevens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leest</a:t>
            </a:r>
            <a:r>
              <a:rPr lang="fr-BE" sz="2600" dirty="0" smtClean="0">
                <a:cs typeface="Arial" pitchFamily="34" charset="0"/>
              </a:rPr>
              <a:t> </a:t>
            </a:r>
          </a:p>
          <a:p>
            <a:pPr marL="446088" indent="-358775" eaLnBrk="1" hangingPunct="1">
              <a:lnSpc>
                <a:spcPts val="4000"/>
              </a:lnSpc>
              <a:spcBef>
                <a:spcPts val="1200"/>
              </a:spcBef>
              <a:buClr>
                <a:schemeClr val="tx1"/>
              </a:buClr>
            </a:pPr>
            <a:r>
              <a:rPr lang="fr-BE" sz="2600" b="1" dirty="0" err="1" smtClean="0">
                <a:solidFill>
                  <a:schemeClr val="accent4"/>
                </a:solidFill>
                <a:cs typeface="Arial" pitchFamily="34" charset="0"/>
              </a:rPr>
              <a:t>Uitvoerbestand</a:t>
            </a:r>
            <a:r>
              <a:rPr lang="fr-BE" sz="2600" dirty="0" smtClean="0">
                <a:cs typeface="Arial" pitchFamily="34" charset="0"/>
              </a:rPr>
              <a:t>: </a:t>
            </a:r>
            <a:r>
              <a:rPr lang="fr-BE" sz="2600" dirty="0" err="1" smtClean="0">
                <a:cs typeface="Arial" pitchFamily="34" charset="0"/>
              </a:rPr>
              <a:t>bestand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waarnaar</a:t>
            </a:r>
            <a:r>
              <a:rPr lang="fr-BE" sz="2600" dirty="0" smtClean="0">
                <a:cs typeface="Arial" pitchFamily="34" charset="0"/>
              </a:rPr>
              <a:t> je </a:t>
            </a:r>
            <a:r>
              <a:rPr lang="fr-BE" sz="2600" dirty="0" err="1" smtClean="0">
                <a:cs typeface="Arial" pitchFamily="34" charset="0"/>
              </a:rPr>
              <a:t>gegevens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schrijft</a:t>
            </a:r>
            <a:endParaRPr lang="fr-BE" sz="2600" dirty="0" smtClean="0">
              <a:cs typeface="Arial" pitchFamily="34" charset="0"/>
            </a:endParaRPr>
          </a:p>
          <a:p>
            <a:pPr marL="446088" indent="-358775" eaLnBrk="1" hangingPunct="1">
              <a:lnSpc>
                <a:spcPts val="4000"/>
              </a:lnSpc>
              <a:spcBef>
                <a:spcPts val="1200"/>
              </a:spcBef>
              <a:buClr>
                <a:schemeClr val="tx1"/>
              </a:buClr>
            </a:pPr>
            <a:r>
              <a:rPr lang="fr-BE" sz="2600" dirty="0" err="1" smtClean="0">
                <a:cs typeface="Arial" pitchFamily="34" charset="0"/>
              </a:rPr>
              <a:t>We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zullen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enkel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werken</a:t>
            </a:r>
            <a:r>
              <a:rPr lang="fr-BE" sz="2600" dirty="0" smtClean="0">
                <a:cs typeface="Arial" pitchFamily="34" charset="0"/>
              </a:rPr>
              <a:t> met </a:t>
            </a:r>
            <a:r>
              <a:rPr lang="fr-BE" sz="2600" b="1" dirty="0" err="1" smtClean="0">
                <a:solidFill>
                  <a:schemeClr val="accent4"/>
                </a:solidFill>
                <a:cs typeface="Arial" pitchFamily="34" charset="0"/>
              </a:rPr>
              <a:t>sequentiële</a:t>
            </a:r>
            <a:r>
              <a:rPr lang="fr-BE" sz="2600" dirty="0" smtClean="0">
                <a:cs typeface="Arial" pitchFamily="34" charset="0"/>
              </a:rPr>
              <a:t> </a:t>
            </a:r>
            <a:r>
              <a:rPr lang="fr-BE" sz="2600" dirty="0" err="1" smtClean="0">
                <a:cs typeface="Arial" pitchFamily="34" charset="0"/>
              </a:rPr>
              <a:t>bestanden</a:t>
            </a:r>
            <a:endParaRPr lang="nl-NL" sz="26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33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>
                <a:solidFill>
                  <a:schemeClr val="accent3"/>
                </a:solidFill>
              </a:rPr>
              <a:t>Declaratie </a:t>
            </a:r>
            <a:r>
              <a:rPr lang="nl-BE" sz="3600" b="1" dirty="0" smtClean="0">
                <a:solidFill>
                  <a:schemeClr val="accent3"/>
                </a:solidFill>
              </a:rPr>
              <a:t>invoerbestand/uitvoerbestand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196752"/>
            <a:ext cx="8280920" cy="3852863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4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invoerbestand</a:t>
            </a:r>
            <a:endParaRPr lang="fr-B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uitv1,uitv2;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uitvoerbestand</a:t>
            </a:r>
            <a:endParaRPr lang="fr-B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inuit; </a:t>
            </a:r>
          </a:p>
          <a:p>
            <a:pPr>
              <a:lnSpc>
                <a:spcPts val="4000"/>
              </a:lnSpc>
              <a:buNone/>
            </a:pP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bestand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voor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invoer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én</a:t>
            </a:r>
            <a:r>
              <a:rPr lang="fr-BE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uitvoer</a:t>
            </a:r>
            <a:endParaRPr lang="fr-BE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4000"/>
              </a:lnSpc>
              <a:buNone/>
            </a:pP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34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478073" y="1238590"/>
            <a:ext cx="8170827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open(</a:t>
            </a:r>
            <a:r>
              <a:rPr lang="en-GB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GB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openmode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lang="en-GB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ts val="1800"/>
              </a:spcBef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open(</a:t>
            </a:r>
            <a:r>
              <a:rPr lang="en-GB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 &amp;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openmode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  <a:r>
              <a:rPr lang="en-GB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99738" y="2577677"/>
            <a:ext cx="7409645" cy="2541721"/>
          </a:xfrm>
          <a:prstGeom prst="rect">
            <a:avLst/>
          </a:prstGeom>
          <a:noFill/>
          <a:ln w="2540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::in</a:t>
            </a:r>
            <a:r>
              <a:rPr lang="en-GB" sz="2400" i="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GB" sz="2400" i="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GB" sz="2400" i="0" dirty="0" smtClean="0">
                <a:solidFill>
                  <a:schemeClr val="tx1"/>
                </a:solidFill>
                <a:latin typeface="Times New Roman" pitchFamily="18" charset="0"/>
              </a:rPr>
              <a:t>Open for input</a:t>
            </a:r>
            <a:r>
              <a:rPr lang="en-GB" sz="2400" i="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::out</a:t>
            </a:r>
            <a:r>
              <a:rPr lang="en-GB" sz="2400" i="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GB" sz="2400" i="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GB" sz="2400" i="0" dirty="0" smtClean="0">
                <a:solidFill>
                  <a:schemeClr val="tx1"/>
                </a:solidFill>
                <a:latin typeface="Times New Roman" pitchFamily="18" charset="0"/>
              </a:rPr>
              <a:t>Open for output</a:t>
            </a:r>
            <a:r>
              <a:rPr lang="en-GB" sz="2400" i="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::ate</a:t>
            </a:r>
            <a:r>
              <a:rPr lang="en-GB" sz="2400" i="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GB" sz="2400" i="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GB" sz="2400" i="0" dirty="0" smtClean="0">
                <a:solidFill>
                  <a:schemeClr val="tx1"/>
                </a:solidFill>
                <a:latin typeface="Times New Roman" pitchFamily="18" charset="0"/>
              </a:rPr>
              <a:t>Position after open: </a:t>
            </a:r>
            <a:r>
              <a:rPr lang="en-GB" sz="2400" i="0" dirty="0">
                <a:solidFill>
                  <a:schemeClr val="tx1"/>
                </a:solidFill>
                <a:latin typeface="Times New Roman" pitchFamily="18" charset="0"/>
              </a:rPr>
              <a:t>end of file	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::app</a:t>
            </a:r>
            <a:r>
              <a:rPr lang="en-GB" sz="2400" i="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GB" sz="2400" i="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GB" sz="2400" i="0" dirty="0" smtClean="0">
                <a:solidFill>
                  <a:schemeClr val="tx1"/>
                </a:solidFill>
                <a:latin typeface="Times New Roman" pitchFamily="18" charset="0"/>
              </a:rPr>
              <a:t>Go to end before every write</a:t>
            </a:r>
            <a:r>
              <a:rPr lang="en-GB" sz="2400" i="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en-GB" sz="2400" i="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GB" sz="2400" i="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GB" sz="2400" i="0" dirty="0" smtClean="0">
                <a:solidFill>
                  <a:schemeClr val="tx1"/>
                </a:solidFill>
                <a:latin typeface="Times New Roman" pitchFamily="18" charset="0"/>
              </a:rPr>
              <a:t>If </a:t>
            </a:r>
            <a:r>
              <a:rPr lang="en-GB" sz="2400" i="0" dirty="0">
                <a:solidFill>
                  <a:schemeClr val="tx1"/>
                </a:solidFill>
                <a:latin typeface="Times New Roman" pitchFamily="18" charset="0"/>
              </a:rPr>
              <a:t>the file already existed it is </a:t>
            </a:r>
            <a:r>
              <a:rPr lang="en-GB" sz="2400" i="0" dirty="0" smtClean="0">
                <a:solidFill>
                  <a:schemeClr val="tx1"/>
                </a:solidFill>
                <a:latin typeface="Times New Roman" pitchFamily="18" charset="0"/>
              </a:rPr>
              <a:t>erased</a:t>
            </a:r>
            <a:endParaRPr lang="en-GB" sz="2400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0" y="0"/>
            <a:ext cx="9906000" cy="914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Openen bestand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1769504"/>
            <a:ext cx="833788" cy="66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35150" y="5733256"/>
            <a:ext cx="801375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lvl="1" algn="l"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GB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uitv1.open("example.txt", </a:t>
            </a:r>
            <a:r>
              <a:rPr lang="en-GB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::out | </a:t>
            </a:r>
            <a:r>
              <a:rPr lang="en-GB" sz="22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GB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::app </a:t>
            </a:r>
            <a:r>
              <a:rPr lang="en-GB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GB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sz="22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6500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029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6946" y="116632"/>
            <a:ext cx="9196574" cy="5184576"/>
          </a:xfrm>
        </p:spPr>
        <p:txBody>
          <a:bodyPr>
            <a:noAutofit/>
          </a:bodyPr>
          <a:lstStyle/>
          <a:p>
            <a:pPr marL="355600" indent="-355600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400" dirty="0" smtClean="0"/>
              <a:t>Opmerkingen </a:t>
            </a:r>
            <a:r>
              <a:rPr lang="nl-BE" sz="2400" i="1" dirty="0" err="1" smtClean="0"/>
              <a:t>openmode</a:t>
            </a:r>
            <a:r>
              <a:rPr lang="nl-BE" sz="2400" dirty="0" smtClean="0"/>
              <a:t>: </a:t>
            </a: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enkel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voor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</a:rPr>
              <a:t> of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000000"/>
                </a:solidFill>
              </a:rPr>
              <a:t> object.</a:t>
            </a: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>
                <a:solidFill>
                  <a:srgbClr val="000000"/>
                </a:solidFill>
              </a:rPr>
              <a:t>enkel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voor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000000"/>
                </a:solidFill>
              </a:rPr>
              <a:t> object.</a:t>
            </a: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enkel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gebruiken</a:t>
            </a:r>
            <a:r>
              <a:rPr lang="en-US" sz="2400" dirty="0" smtClean="0">
                <a:solidFill>
                  <a:srgbClr val="000000"/>
                </a:solidFill>
              </a:rPr>
              <a:t> in </a:t>
            </a:r>
            <a:r>
              <a:rPr lang="en-US" sz="2400" dirty="0" err="1" smtClean="0">
                <a:solidFill>
                  <a:srgbClr val="000000"/>
                </a:solidFill>
              </a:rPr>
              <a:t>combinatie</a:t>
            </a:r>
            <a:r>
              <a:rPr lang="en-US" sz="2400" dirty="0" smtClean="0">
                <a:solidFill>
                  <a:srgbClr val="000000"/>
                </a:solidFill>
              </a:rPr>
              <a:t> met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2400" dirty="0" smtClean="0">
                <a:solidFill>
                  <a:srgbClr val="000000"/>
                </a:solidFill>
              </a:rPr>
              <a:t>: file </a:t>
            </a:r>
            <a:r>
              <a:rPr lang="en-US" sz="2400" dirty="0" err="1" smtClean="0">
                <a:solidFill>
                  <a:srgbClr val="000000"/>
                </a:solidFill>
              </a:rPr>
              <a:t>wordt</a:t>
            </a:r>
            <a:r>
              <a:rPr lang="en-US" sz="2400" dirty="0" smtClean="0">
                <a:solidFill>
                  <a:srgbClr val="000000"/>
                </a:solidFill>
              </a:rPr>
              <a:t> steeds </a:t>
            </a:r>
            <a:r>
              <a:rPr lang="en-US" sz="2400" dirty="0" err="1" smtClean="0">
                <a:solidFill>
                  <a:srgbClr val="000000"/>
                </a:solidFill>
              </a:rPr>
              <a:t>geopend</a:t>
            </a:r>
            <a:r>
              <a:rPr lang="en-US" sz="2400" dirty="0" smtClean="0">
                <a:solidFill>
                  <a:srgbClr val="000000"/>
                </a:solidFill>
              </a:rPr>
              <a:t> in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</a:rPr>
              <a:t> mode (</a:t>
            </a:r>
            <a:r>
              <a:rPr lang="en-US" sz="2400" dirty="0" err="1" smtClean="0">
                <a:solidFill>
                  <a:srgbClr val="000000"/>
                </a:solidFill>
              </a:rPr>
              <a:t>zelfs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indien</a:t>
            </a:r>
            <a:r>
              <a:rPr lang="en-US" sz="2400" dirty="0" smtClean="0">
                <a:solidFill>
                  <a:srgbClr val="000000"/>
                </a:solidFill>
              </a:rPr>
              <a:t> 			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niet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gespecifieerd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werd</a:t>
            </a:r>
            <a:r>
              <a:rPr lang="en-US" sz="2400" dirty="0" smtClean="0">
                <a:solidFill>
                  <a:srgbClr val="000000"/>
                </a:solidFill>
              </a:rPr>
              <a:t>), </a:t>
            </a:r>
            <a:r>
              <a:rPr lang="en-US" sz="2400" dirty="0" err="1" smtClean="0">
                <a:solidFill>
                  <a:srgbClr val="000000"/>
                </a:solidFill>
              </a:rPr>
              <a:t>niet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gebruiken</a:t>
            </a:r>
            <a:r>
              <a:rPr lang="en-US" sz="2400" dirty="0" smtClean="0">
                <a:solidFill>
                  <a:srgbClr val="000000"/>
                </a:solidFill>
              </a:rPr>
              <a:t> in 			</a:t>
            </a:r>
            <a:r>
              <a:rPr lang="en-US" sz="2400" dirty="0" err="1" smtClean="0">
                <a:solidFill>
                  <a:srgbClr val="000000"/>
                </a:solidFill>
              </a:rPr>
              <a:t>combinatie</a:t>
            </a:r>
            <a:r>
              <a:rPr lang="en-US" sz="2400" dirty="0" smtClean="0">
                <a:solidFill>
                  <a:srgbClr val="000000"/>
                </a:solidFill>
              </a:rPr>
              <a:t> met 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ate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</a:rPr>
              <a:t>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voor</a:t>
            </a:r>
            <a:r>
              <a:rPr lang="en-US" sz="2400" dirty="0" smtClean="0">
                <a:solidFill>
                  <a:srgbClr val="000000"/>
                </a:solidFill>
              </a:rPr>
              <a:t> elk type file stream object en in 	</a:t>
            </a:r>
            <a:r>
              <a:rPr lang="en-US" sz="2400" dirty="0" err="1" smtClean="0">
                <a:solidFill>
                  <a:srgbClr val="000000"/>
                </a:solidFill>
              </a:rPr>
              <a:t>combinatie</a:t>
            </a:r>
            <a:r>
              <a:rPr lang="en-US" sz="2400" dirty="0" smtClean="0">
                <a:solidFill>
                  <a:srgbClr val="000000"/>
                </a:solidFill>
              </a:rPr>
              <a:t> met 		</a:t>
            </a:r>
            <a:r>
              <a:rPr lang="en-US" sz="2400" dirty="0" err="1" smtClean="0">
                <a:solidFill>
                  <a:srgbClr val="000000"/>
                </a:solidFill>
              </a:rPr>
              <a:t>elke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andere</a:t>
            </a:r>
            <a:r>
              <a:rPr lang="en-US" sz="2400" dirty="0" smtClean="0">
                <a:solidFill>
                  <a:srgbClr val="000000"/>
                </a:solidFill>
              </a:rPr>
              <a:t> mode </a:t>
            </a:r>
            <a:r>
              <a:rPr lang="en-US" sz="2400" dirty="0" err="1" smtClean="0">
                <a:solidFill>
                  <a:srgbClr val="000000"/>
                </a:solidFill>
              </a:rPr>
              <a:t>gebruikt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worden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848544" y="5052170"/>
            <a:ext cx="8609853" cy="155427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95250">
              <a:lnSpc>
                <a:spcPts val="3800"/>
              </a:lnSpc>
            </a:pPr>
            <a:r>
              <a:rPr lang="en-US" sz="2400" b="1" dirty="0" smtClean="0">
                <a:solidFill>
                  <a:schemeClr val="accent2"/>
                </a:solidFill>
                <a:latin typeface="+mn-lt"/>
              </a:rPr>
              <a:t>Let op</a:t>
            </a:r>
            <a:r>
              <a:rPr lang="en-US" sz="2400" dirty="0" smtClean="0">
                <a:latin typeface="+mn-lt"/>
              </a:rPr>
              <a:t>: By default a </a:t>
            </a:r>
            <a:r>
              <a:rPr lang="en-US" sz="2400" dirty="0">
                <a:latin typeface="+mn-lt"/>
              </a:rPr>
              <a:t>file opened in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+mn-lt"/>
              </a:rPr>
              <a:t> mode is </a:t>
            </a:r>
            <a:r>
              <a:rPr lang="en-US" sz="2400" dirty="0" smtClean="0">
                <a:latin typeface="+mn-lt"/>
              </a:rPr>
              <a:t>truncated! To 	preserve </a:t>
            </a:r>
            <a:r>
              <a:rPr lang="en-US" sz="2400" dirty="0">
                <a:latin typeface="+mn-lt"/>
              </a:rPr>
              <a:t>the contents of a file opened with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+mn-lt"/>
              </a:rPr>
              <a:t>, either we </a:t>
            </a:r>
            <a:r>
              <a:rPr lang="en-US" sz="2400" dirty="0" smtClean="0">
                <a:latin typeface="+mn-lt"/>
              </a:rPr>
              <a:t>	must also specify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2400" dirty="0" smtClean="0">
                <a:latin typeface="+mn-lt"/>
              </a:rPr>
              <a:t> or </a:t>
            </a:r>
            <a:r>
              <a:rPr lang="en-US" sz="2400" dirty="0">
                <a:latin typeface="+mn-lt"/>
              </a:rPr>
              <a:t>we </a:t>
            </a:r>
            <a:r>
              <a:rPr lang="en-US" sz="2400" dirty="0" smtClean="0">
                <a:latin typeface="+mn-lt"/>
              </a:rPr>
              <a:t>must also </a:t>
            </a:r>
            <a:r>
              <a:rPr lang="en-US" sz="2400" dirty="0">
                <a:latin typeface="+mn-lt"/>
              </a:rPr>
              <a:t>specify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latin typeface="+mn-lt"/>
              </a:rPr>
              <a:t>. </a:t>
            </a:r>
            <a:endParaRPr lang="nl-B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853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88640"/>
            <a:ext cx="8424936" cy="6336704"/>
          </a:xfrm>
        </p:spPr>
        <p:txBody>
          <a:bodyPr>
            <a:noAutofit/>
          </a:bodyPr>
          <a:lstStyle/>
          <a:p>
            <a:pPr marL="355600" indent="-355600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400" dirty="0" smtClean="0"/>
              <a:t>Default </a:t>
            </a:r>
            <a:r>
              <a:rPr lang="nl-BE" sz="2400" i="1" dirty="0" err="1" smtClean="0"/>
              <a:t>openmode</a:t>
            </a:r>
            <a:r>
              <a:rPr lang="nl-BE" sz="2400" dirty="0"/>
              <a:t> </a:t>
            </a:r>
            <a:r>
              <a:rPr lang="nl-BE" sz="2400" dirty="0" smtClean="0"/>
              <a:t>(indien geen mode gespecifieerd werd) </a:t>
            </a: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out</a:t>
            </a:r>
            <a:endParaRPr lang="en-US" sz="2400" dirty="0">
              <a:solidFill>
                <a:srgbClr val="000000"/>
              </a:solidFill>
            </a:endParaRP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endParaRPr lang="en-US" sz="2400" dirty="0">
              <a:solidFill>
                <a:srgbClr val="000000"/>
              </a:solidFill>
            </a:endParaRP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</a:rPr>
              <a:t>  en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355600" lvl="0" indent="-355600">
              <a:lnSpc>
                <a:spcPts val="4000"/>
              </a:lnSpc>
              <a:spcBef>
                <a:spcPts val="2400"/>
              </a:spcBef>
              <a:buSzPct val="100000"/>
              <a:buFont typeface="Arial" charset="0"/>
              <a:buChar char="•"/>
            </a:pPr>
            <a:r>
              <a:rPr lang="nl-BE" sz="2400" dirty="0">
                <a:solidFill>
                  <a:prstClr val="black"/>
                </a:solidFill>
              </a:rPr>
              <a:t>Controleer na het openen van een </a:t>
            </a:r>
            <a:r>
              <a:rPr lang="nl-BE" sz="2400" dirty="0" smtClean="0">
                <a:solidFill>
                  <a:prstClr val="black"/>
                </a:solidFill>
              </a:rPr>
              <a:t>(invoer)bestand of </a:t>
            </a:r>
            <a:r>
              <a:rPr lang="nl-BE" sz="2400" dirty="0">
                <a:solidFill>
                  <a:prstClr val="black"/>
                </a:solidFill>
              </a:rPr>
              <a:t>het openen gelukt </a:t>
            </a:r>
            <a:r>
              <a:rPr lang="nl-BE" sz="2400" dirty="0" smtClean="0">
                <a:solidFill>
                  <a:prstClr val="black"/>
                </a:solidFill>
              </a:rPr>
              <a:t>is! Bestaat het bestand wel?</a:t>
            </a:r>
            <a:endParaRPr lang="nl-BE" sz="2400" dirty="0">
              <a:solidFill>
                <a:prstClr val="black"/>
              </a:solidFill>
            </a:endParaRP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</a:rPr>
              <a:t>Als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openen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mislukt</a:t>
            </a:r>
            <a:r>
              <a:rPr lang="en-US" sz="2400" dirty="0" smtClean="0">
                <a:solidFill>
                  <a:srgbClr val="000000"/>
                </a:solidFill>
              </a:rPr>
              <a:t> is, </a:t>
            </a:r>
            <a:r>
              <a:rPr lang="en-US" sz="2400" dirty="0" err="1" smtClean="0">
                <a:solidFill>
                  <a:srgbClr val="000000"/>
                </a:solidFill>
              </a:rPr>
              <a:t>staat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failbit</a:t>
            </a:r>
            <a:r>
              <a:rPr lang="en-US" sz="2400" dirty="0" smtClean="0">
                <a:solidFill>
                  <a:srgbClr val="000000"/>
                </a:solidFill>
              </a:rPr>
              <a:t> op true</a:t>
            </a:r>
          </a:p>
          <a:p>
            <a:pPr marL="627063" lvl="1" indent="-33020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000000"/>
                </a:solidFill>
              </a:rPr>
              <a:t>Controle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marL="296863" lvl="1" indent="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inv.</a:t>
            </a:r>
            <a:r>
              <a:rPr lang="en-US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is_open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…</a:t>
            </a:r>
          </a:p>
          <a:p>
            <a:pPr marL="296863" lvl="1" indent="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(!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inv.fail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…</a:t>
            </a:r>
          </a:p>
          <a:p>
            <a:pPr marL="296863" lvl="1" indent="0">
              <a:lnSpc>
                <a:spcPts val="3800"/>
              </a:lnSpc>
              <a:spcBef>
                <a:spcPts val="600"/>
              </a:spcBef>
              <a:buClr>
                <a:schemeClr val="accent4"/>
              </a:buClr>
              <a:buSzPct val="100000"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117" y="647340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415865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16632"/>
            <a:ext cx="8424936" cy="6336704"/>
          </a:xfrm>
        </p:spPr>
        <p:txBody>
          <a:bodyPr>
            <a:noAutofit/>
          </a:bodyPr>
          <a:lstStyle/>
          <a:p>
            <a:pPr marL="0" lvl="0" indent="0">
              <a:lnSpc>
                <a:spcPts val="4000"/>
              </a:lnSpc>
              <a:spcBef>
                <a:spcPts val="1800"/>
              </a:spcBef>
              <a:buClr>
                <a:srgbClr val="FDA023"/>
              </a:buClr>
              <a:buSzPct val="100000"/>
              <a:buNone/>
            </a:pPr>
            <a:r>
              <a:rPr lang="nl-BE" sz="2400" u="sng" dirty="0" smtClean="0">
                <a:solidFill>
                  <a:prstClr val="black"/>
                </a:solidFill>
              </a:rPr>
              <a:t>Voorbeeld</a:t>
            </a:r>
            <a:r>
              <a:rPr lang="nl-BE" sz="2400" dirty="0" smtClean="0">
                <a:solidFill>
                  <a:prstClr val="black"/>
                </a:solidFill>
              </a:rPr>
              <a:t>: 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16496" y="822955"/>
            <a:ext cx="9001000" cy="5965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inv.open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("b1.txt");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inv.is_open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"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openen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gelukt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uit1, uit2;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uit2.open("c:\\b2.txt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 = "b3.txt";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uit2.open(</a:t>
            </a:r>
            <a:r>
              <a:rPr lang="en-US" sz="22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s.c_str</a:t>
            </a:r>
            <a:r>
              <a:rPr lang="en-US" sz="22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::app); 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uit2.open(s,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::app);  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6303532" y="1909330"/>
            <a:ext cx="2664296" cy="648072"/>
          </a:xfrm>
          <a:prstGeom prst="borderCallout1">
            <a:avLst>
              <a:gd name="adj1" fmla="val 81927"/>
              <a:gd name="adj2" fmla="val -1162"/>
              <a:gd name="adj3" fmla="val 116712"/>
              <a:gd name="adj4" fmla="val -20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>
                <a:solidFill>
                  <a:schemeClr val="tx1"/>
                </a:solidFill>
              </a:rPr>
              <a:t>d</a:t>
            </a:r>
            <a:r>
              <a:rPr lang="nl-BE" sz="2400" dirty="0" smtClean="0">
                <a:solidFill>
                  <a:schemeClr val="tx1"/>
                </a:solidFill>
              </a:rPr>
              <a:t>efault </a:t>
            </a:r>
            <a:r>
              <a:rPr lang="nl-BE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::in</a:t>
            </a:r>
            <a:endParaRPr lang="nl-BE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ijntoelichting 1 5"/>
          <p:cNvSpPr/>
          <p:nvPr/>
        </p:nvSpPr>
        <p:spPr>
          <a:xfrm>
            <a:off x="5576015" y="3717032"/>
            <a:ext cx="3384376" cy="1008112"/>
          </a:xfrm>
          <a:prstGeom prst="borderCallout1">
            <a:avLst>
              <a:gd name="adj1" fmla="val 44020"/>
              <a:gd name="adj2" fmla="val -1576"/>
              <a:gd name="adj3" fmla="val 47819"/>
              <a:gd name="adj4" fmla="val -23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>
                <a:solidFill>
                  <a:schemeClr val="tx1"/>
                </a:solidFill>
              </a:rPr>
              <a:t>d</a:t>
            </a:r>
            <a:r>
              <a:rPr lang="nl-BE" sz="2400" dirty="0" smtClean="0">
                <a:solidFill>
                  <a:schemeClr val="tx1"/>
                </a:solidFill>
              </a:rPr>
              <a:t>efault </a:t>
            </a:r>
            <a:r>
              <a:rPr lang="nl-BE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::out</a:t>
            </a:r>
          </a:p>
          <a:p>
            <a:pPr algn="ctr">
              <a:lnSpc>
                <a:spcPts val="3200"/>
              </a:lnSpc>
            </a:pP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  <a:sym typeface="Symbol"/>
              </a:rPr>
              <a:t> b</a:t>
            </a:r>
            <a:r>
              <a:rPr lang="nl-BE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estand wordt gewist!</a:t>
            </a:r>
            <a:endParaRPr lang="nl-BE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  <p:sp>
        <p:nvSpPr>
          <p:cNvPr id="7" name="Lijntoelichting 1 6"/>
          <p:cNvSpPr/>
          <p:nvPr/>
        </p:nvSpPr>
        <p:spPr>
          <a:xfrm>
            <a:off x="5601072" y="5373216"/>
            <a:ext cx="3384376" cy="1271459"/>
          </a:xfrm>
          <a:prstGeom prst="borderCallout1">
            <a:avLst>
              <a:gd name="adj1" fmla="val 26421"/>
              <a:gd name="adj2" fmla="val -1173"/>
              <a:gd name="adj3" fmla="val -6149"/>
              <a:gd name="adj4" fmla="val -504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>
                <a:solidFill>
                  <a:schemeClr val="tx1"/>
                </a:solidFill>
              </a:rPr>
              <a:t>Vóór </a:t>
            </a:r>
            <a:r>
              <a:rPr lang="nl-BE" sz="2400" dirty="0" smtClean="0">
                <a:solidFill>
                  <a:schemeClr val="tx1"/>
                </a:solidFill>
              </a:rPr>
              <a:t>C++</a:t>
            </a:r>
            <a:r>
              <a:rPr lang="nl-BE" sz="2400" dirty="0">
                <a:solidFill>
                  <a:schemeClr val="tx1"/>
                </a:solidFill>
              </a:rPr>
              <a:t>11: </a:t>
            </a:r>
            <a:r>
              <a:rPr lang="nl-BE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nl-BE" sz="2400" dirty="0" smtClean="0">
                <a:solidFill>
                  <a:schemeClr val="tx1"/>
                </a:solidFill>
              </a:rPr>
              <a:t> moet </a:t>
            </a:r>
            <a:r>
              <a:rPr lang="nl-BE" sz="2400" dirty="0">
                <a:solidFill>
                  <a:schemeClr val="tx1"/>
                </a:solidFill>
              </a:rPr>
              <a:t>omgezet worden naar </a:t>
            </a:r>
            <a:r>
              <a:rPr lang="nl-BE" sz="2400" dirty="0" smtClean="0">
                <a:solidFill>
                  <a:schemeClr val="tx1"/>
                </a:solidFill>
              </a:rPr>
              <a:t>c-string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8" name="Lijntoelichting 1 7"/>
          <p:cNvSpPr/>
          <p:nvPr/>
        </p:nvSpPr>
        <p:spPr>
          <a:xfrm>
            <a:off x="2694168" y="5877272"/>
            <a:ext cx="2078812" cy="635729"/>
          </a:xfrm>
          <a:prstGeom prst="borderCallout1">
            <a:avLst>
              <a:gd name="adj1" fmla="val -3634"/>
              <a:gd name="adj2" fmla="val 4079"/>
              <a:gd name="adj3" fmla="val -15809"/>
              <a:gd name="adj4" fmla="val -609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vanaf C++11</a:t>
            </a:r>
            <a:endParaRPr lang="nl-BE" sz="2400" dirty="0">
              <a:solidFill>
                <a:schemeClr val="tx1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611257" y="648546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0210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Initialisatie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bij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declaratie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848544" y="1379209"/>
            <a:ext cx="6552728" cy="291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b1.txt");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inv.is_open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&lt;&lt; "openen 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gelukt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uit1("c:\\b2.txt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ofstream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uit2(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s.c_str</a:t>
            </a:r>
            <a:r>
              <a:rPr lang="nl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nl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39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16518"/>
            <a:ext cx="990600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Dynamisch geheugenbeheer</a:t>
            </a:r>
            <a:endParaRPr lang="nl-BE" sz="2800" dirty="0"/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3219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Lezen</a:t>
            </a:r>
            <a:r>
              <a:rPr lang="fr-BE" sz="3600" b="1" dirty="0" smtClean="0">
                <a:solidFill>
                  <a:schemeClr val="accent3"/>
                </a:solidFill>
              </a:rPr>
              <a:t>/</a:t>
            </a:r>
            <a:r>
              <a:rPr lang="fr-BE" sz="3600" b="1" dirty="0" err="1" smtClean="0">
                <a:solidFill>
                  <a:schemeClr val="accent3"/>
                </a:solidFill>
              </a:rPr>
              <a:t>schrijven</a:t>
            </a:r>
            <a:r>
              <a:rPr lang="fr-BE" sz="3600" b="1" dirty="0" smtClean="0">
                <a:solidFill>
                  <a:schemeClr val="accent3"/>
                </a:solidFill>
              </a:rPr>
              <a:t>  van/</a:t>
            </a:r>
            <a:r>
              <a:rPr lang="fr-BE" sz="3600" b="1" dirty="0" err="1" smtClean="0">
                <a:solidFill>
                  <a:schemeClr val="accent3"/>
                </a:solidFill>
              </a:rPr>
              <a:t>naar</a:t>
            </a:r>
            <a:r>
              <a:rPr lang="fr-BE" sz="3600" b="1" dirty="0" smtClean="0">
                <a:solidFill>
                  <a:schemeClr val="accent3"/>
                </a:solidFill>
              </a:rPr>
              <a:t>   </a:t>
            </a:r>
            <a:r>
              <a:rPr lang="fr-BE" sz="3600" b="1" dirty="0" err="1" smtClean="0">
                <a:solidFill>
                  <a:schemeClr val="accent3"/>
                </a:solidFill>
              </a:rPr>
              <a:t>een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bestand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340768"/>
            <a:ext cx="7344816" cy="4019550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lijn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lijn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40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uitv1</a:t>
            </a:r>
            <a:r>
              <a:rPr lang="nl-BE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&lt;&lt; getal &lt;&lt; " " &lt;&lt;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ts val="4000"/>
              </a:lnSpc>
              <a:buNone/>
            </a:pP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	      &lt;&lt; " " &lt;&lt; lijn &lt;&lt; </a:t>
            </a:r>
            <a:r>
              <a:rPr lang="nl-B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200"/>
              </a:lnSpc>
              <a:buFont typeface="Wingdings" pitchFamily="2" charset="2"/>
              <a:buNone/>
            </a:pP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0064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40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1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Sluiten</a:t>
            </a:r>
            <a:r>
              <a:rPr lang="fr-BE" sz="3600" b="1" dirty="0">
                <a:solidFill>
                  <a:schemeClr val="accent3"/>
                </a:solidFill>
              </a:rPr>
              <a:t> van </a:t>
            </a:r>
            <a:r>
              <a:rPr lang="fr-BE" sz="3600" b="1" dirty="0" err="1">
                <a:solidFill>
                  <a:schemeClr val="accent3"/>
                </a:solidFill>
              </a:rPr>
              <a:t>een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bestand</a:t>
            </a:r>
            <a:endParaRPr lang="fr-BE" sz="3600" b="1" dirty="0">
              <a:solidFill>
                <a:schemeClr val="accent3"/>
              </a:solidFill>
              <a:sym typeface="Symbol" pitchFamily="18" charset="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96752"/>
            <a:ext cx="8784976" cy="2720975"/>
          </a:xfrm>
        </p:spPr>
        <p:txBody>
          <a:bodyPr>
            <a:noAutofit/>
          </a:bodyPr>
          <a:lstStyle/>
          <a:p>
            <a:pPr marL="450850" indent="-336550">
              <a:lnSpc>
                <a:spcPts val="3600"/>
              </a:lnSpc>
              <a:spcBef>
                <a:spcPts val="600"/>
              </a:spcBef>
            </a:pP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Methode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close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: </a:t>
            </a:r>
          </a:p>
          <a:p>
            <a:pPr marL="1143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inv.close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(); </a:t>
            </a:r>
          </a:p>
          <a:p>
            <a:pPr marL="1143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uitv1.close(); </a:t>
            </a:r>
          </a:p>
          <a:p>
            <a:pPr marL="1143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fr-BE" sz="24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uitv2.close();</a:t>
            </a:r>
          </a:p>
          <a:p>
            <a:pPr marL="450850" indent="-336550">
              <a:lnSpc>
                <a:spcPts val="4000"/>
              </a:lnSpc>
              <a:spcBef>
                <a:spcPts val="1200"/>
              </a:spcBef>
            </a:pP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fstream</a:t>
            </a:r>
            <a:r>
              <a:rPr lang="en-US" sz="2400" dirty="0" smtClean="0"/>
              <a:t> object reeds </a:t>
            </a:r>
            <a:r>
              <a:rPr lang="en-US" sz="2400" dirty="0" err="1" smtClean="0"/>
              <a:t>geopend</a:t>
            </a:r>
            <a:r>
              <a:rPr lang="en-US" sz="2400" dirty="0" smtClean="0"/>
              <a:t> is, </a:t>
            </a:r>
            <a:r>
              <a:rPr lang="en-US" sz="2400" dirty="0" err="1" smtClean="0"/>
              <a:t>kan</a:t>
            </a:r>
            <a:r>
              <a:rPr lang="en-US" sz="2400" dirty="0" smtClean="0"/>
              <a:t> het </a:t>
            </a:r>
            <a:r>
              <a:rPr lang="en-US" sz="2400" dirty="0" err="1" smtClean="0"/>
              <a:t>niet</a:t>
            </a:r>
            <a:r>
              <a:rPr lang="en-US" sz="2400" dirty="0" smtClean="0"/>
              <a:t> </a:t>
            </a:r>
            <a:r>
              <a:rPr lang="en-US" sz="2400" dirty="0" err="1" smtClean="0"/>
              <a:t>opnieuw</a:t>
            </a:r>
            <a:r>
              <a:rPr lang="en-US" sz="2400" dirty="0" smtClean="0"/>
              <a:t> </a:t>
            </a:r>
            <a:r>
              <a:rPr lang="en-US" sz="2400" dirty="0" err="1" smtClean="0"/>
              <a:t>geopend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 (</a:t>
            </a:r>
            <a:r>
              <a:rPr lang="en-US" sz="2400" dirty="0" err="1" smtClean="0"/>
              <a:t>failbit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true).                                                </a:t>
            </a:r>
            <a:r>
              <a:rPr lang="en-US" sz="2400" dirty="0" err="1" smtClean="0"/>
              <a:t>Hiertoe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het </a:t>
            </a:r>
            <a:r>
              <a:rPr lang="en-US" sz="2400" dirty="0" err="1" smtClean="0"/>
              <a:t>eerst</a:t>
            </a:r>
            <a:r>
              <a:rPr lang="en-US" sz="2400" dirty="0" smtClean="0"/>
              <a:t> </a:t>
            </a:r>
            <a:r>
              <a:rPr lang="en-US" sz="2400" dirty="0" err="1" smtClean="0"/>
              <a:t>gesloten</a:t>
            </a:r>
            <a:r>
              <a:rPr lang="en-US" sz="2400" dirty="0" smtClean="0"/>
              <a:t> </a:t>
            </a:r>
            <a:r>
              <a:rPr lang="en-US" sz="2400" dirty="0" err="1" smtClean="0"/>
              <a:t>worden</a:t>
            </a:r>
            <a:r>
              <a:rPr lang="en-US" sz="2400" dirty="0" smtClean="0"/>
              <a:t>. </a:t>
            </a:r>
          </a:p>
          <a:p>
            <a:pPr marL="450850" indent="-336550">
              <a:lnSpc>
                <a:spcPts val="4000"/>
              </a:lnSpc>
              <a:spcBef>
                <a:spcPts val="1200"/>
              </a:spcBef>
            </a:pPr>
            <a:r>
              <a:rPr lang="en-US" sz="2400" dirty="0" err="1" smtClean="0"/>
              <a:t>Als</a:t>
            </a:r>
            <a:r>
              <a:rPr lang="en-US" sz="2400" dirty="0" smtClean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fstream</a:t>
            </a:r>
            <a:r>
              <a:rPr lang="en-US" sz="2400" dirty="0"/>
              <a:t> object out of scope </a:t>
            </a:r>
            <a:r>
              <a:rPr lang="en-US" sz="2400" dirty="0" err="1"/>
              <a:t>gaat</a:t>
            </a:r>
            <a:r>
              <a:rPr lang="en-US" sz="2400" dirty="0"/>
              <a:t>, </a:t>
            </a:r>
            <a:r>
              <a:rPr lang="en-US" sz="2400" dirty="0" err="1"/>
              <a:t>wordt</a:t>
            </a:r>
            <a:r>
              <a:rPr lang="en-US" sz="2400" dirty="0"/>
              <a:t> het </a:t>
            </a:r>
            <a:r>
              <a:rPr lang="en-US" sz="2400" dirty="0" err="1"/>
              <a:t>bestand</a:t>
            </a:r>
            <a:r>
              <a:rPr lang="en-US" sz="2400" dirty="0"/>
              <a:t> </a:t>
            </a:r>
            <a:r>
              <a:rPr lang="en-US" sz="2400" dirty="0" err="1"/>
              <a:t>waaraan</a:t>
            </a:r>
            <a:r>
              <a:rPr lang="en-US" sz="2400" dirty="0"/>
              <a:t> het object </a:t>
            </a:r>
            <a:r>
              <a:rPr lang="en-US" sz="2400" dirty="0" err="1"/>
              <a:t>gekoppeld</a:t>
            </a:r>
            <a:r>
              <a:rPr lang="en-US" sz="2400" dirty="0"/>
              <a:t> is </a:t>
            </a:r>
            <a:r>
              <a:rPr lang="en-US" sz="2400" dirty="0" err="1"/>
              <a:t>automatisch</a:t>
            </a:r>
            <a:r>
              <a:rPr lang="en-US" sz="2400" dirty="0"/>
              <a:t> </a:t>
            </a:r>
            <a:r>
              <a:rPr lang="en-US" sz="2400" dirty="0" err="1"/>
              <a:t>gesloten</a:t>
            </a:r>
            <a:r>
              <a:rPr lang="en-US" sz="2400" dirty="0"/>
              <a:t>. 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  <a:sym typeface="Symbol" pitchFamily="18" charset="2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84161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41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254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Oefeningen</a:t>
            </a:r>
            <a:endParaRPr lang="fr-BE" sz="3600" b="1" dirty="0">
              <a:solidFill>
                <a:schemeClr val="accent3"/>
              </a:solidFill>
              <a:sym typeface="Symbol" pitchFamily="18" charset="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2857" y="980728"/>
            <a:ext cx="8496944" cy="2720975"/>
          </a:xfrm>
        </p:spPr>
        <p:txBody>
          <a:bodyPr>
            <a:noAutofit/>
          </a:bodyPr>
          <a:lstStyle/>
          <a:p>
            <a:pPr marL="450850" indent="-336550">
              <a:lnSpc>
                <a:spcPts val="4000"/>
              </a:lnSpc>
              <a:spcBef>
                <a:spcPts val="600"/>
              </a:spcBef>
            </a:pPr>
            <a:r>
              <a:rPr lang="fr-BE" sz="2400" u="sng" dirty="0" err="1" smtClean="0">
                <a:cs typeface="Consolas" panose="020B0609020204030204" pitchFamily="49" charset="0"/>
                <a:sym typeface="Symbol" pitchFamily="18" charset="2"/>
              </a:rPr>
              <a:t>Oefening</a:t>
            </a:r>
            <a:r>
              <a:rPr lang="fr-BE" sz="2400" u="sng" dirty="0" smtClean="0">
                <a:cs typeface="Consolas" panose="020B0609020204030204" pitchFamily="49" charset="0"/>
                <a:sym typeface="Symbol" pitchFamily="18" charset="2"/>
              </a:rPr>
              <a:t> 1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: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Laat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de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gebruiker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lijnen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tekst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ingeven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en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voeg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	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deze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toe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achteraan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het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bestand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 "tekst.txt</a:t>
            </a:r>
            <a:r>
              <a:rPr lang="fr-BE" sz="2400" dirty="0">
                <a:cs typeface="Consolas" panose="020B0609020204030204" pitchFamily="49" charset="0"/>
                <a:sym typeface="Symbol" pitchFamily="18" charset="2"/>
              </a:rPr>
              <a:t> 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".</a:t>
            </a:r>
          </a:p>
          <a:p>
            <a:pPr marL="450850" indent="-336550">
              <a:lnSpc>
                <a:spcPts val="4000"/>
              </a:lnSpc>
              <a:spcBef>
                <a:spcPts val="1200"/>
              </a:spcBef>
            </a:pPr>
            <a:r>
              <a:rPr lang="fr-BE" sz="2400" u="sng" dirty="0" err="1" smtClean="0">
                <a:cs typeface="Consolas" panose="020B0609020204030204" pitchFamily="49" charset="0"/>
                <a:sym typeface="Symbol" pitchFamily="18" charset="2"/>
              </a:rPr>
              <a:t>Oefening</a:t>
            </a:r>
            <a:r>
              <a:rPr lang="fr-BE" sz="2400" u="sng" dirty="0" smtClean="0">
                <a:cs typeface="Consolas" panose="020B0609020204030204" pitchFamily="49" charset="0"/>
                <a:sym typeface="Symbol" pitchFamily="18" charset="2"/>
              </a:rPr>
              <a:t> 2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: Wat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doet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volgend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lang="fr-BE" sz="2400" dirty="0" err="1" smtClean="0">
                <a:cs typeface="Consolas" panose="020B0609020204030204" pitchFamily="49" charset="0"/>
                <a:sym typeface="Symbol" pitchFamily="18" charset="2"/>
              </a:rPr>
              <a:t>programmafragment</a:t>
            </a:r>
            <a:r>
              <a:rPr lang="fr-BE" sz="2400" dirty="0" smtClean="0">
                <a:cs typeface="Consolas" panose="020B0609020204030204" pitchFamily="49" charset="0"/>
                <a:sym typeface="Symbol" pitchFamily="18" charset="2"/>
              </a:rPr>
              <a:t>?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48544" y="2865690"/>
            <a:ext cx="7848872" cy="26443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fstream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inuit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g.dat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::in |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::out);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inuit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inuit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/2.0 &lt;&lt;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inuit.close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848544" y="5595098"/>
            <a:ext cx="835292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nl-BE" sz="2400" dirty="0" smtClean="0">
                <a:latin typeface="+mn-lt"/>
              </a:rPr>
              <a:t>Lezen van en schrijven naar eenzelfde bestand is niet eenvoudig! Zie boek voor meer info.</a:t>
            </a:r>
            <a:endParaRPr lang="nl-BE" sz="2400" dirty="0">
              <a:latin typeface="+mn-lt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630557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42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7001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5562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Testen</a:t>
            </a:r>
            <a:r>
              <a:rPr lang="fr-BE" sz="3600" b="1" dirty="0">
                <a:solidFill>
                  <a:schemeClr val="accent3"/>
                </a:solidFill>
              </a:rPr>
              <a:t> op </a:t>
            </a:r>
            <a:r>
              <a:rPr lang="fr-BE" sz="3600" b="1" dirty="0" err="1">
                <a:solidFill>
                  <a:schemeClr val="accent3"/>
                </a:solidFill>
              </a:rPr>
              <a:t>het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einde</a:t>
            </a:r>
            <a:r>
              <a:rPr lang="fr-BE" sz="3600" b="1" dirty="0">
                <a:solidFill>
                  <a:schemeClr val="accent3"/>
                </a:solidFill>
              </a:rPr>
              <a:t> van </a:t>
            </a:r>
            <a:r>
              <a:rPr lang="fr-BE" sz="3600" b="1" dirty="0" err="1">
                <a:solidFill>
                  <a:schemeClr val="accent3"/>
                </a:solidFill>
              </a:rPr>
              <a:t>een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invoerbestand</a:t>
            </a:r>
            <a:endParaRPr lang="fr-BE" sz="3600" b="1" dirty="0">
              <a:solidFill>
                <a:schemeClr val="accent3"/>
              </a:solidFill>
              <a:sym typeface="Symbol" pitchFamily="18" charset="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04528" y="1412776"/>
            <a:ext cx="8568952" cy="4495800"/>
          </a:xfrm>
        </p:spPr>
        <p:txBody>
          <a:bodyPr>
            <a:noAutofit/>
          </a:bodyPr>
          <a:lstStyle/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 //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lees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iets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bestand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</a:t>
            </a:r>
            <a:r>
              <a:rPr lang="fr-BE" sz="2400" b="1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.fail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//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iets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met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wat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je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ingelezen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hebt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//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lees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iets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bestand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(inv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.eof()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//OK: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bestand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werd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volledig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gelezen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… //FOUT: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bestand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bevat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foutieve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gegevens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5676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43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5796"/>
            <a:ext cx="8856984" cy="86838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Voorbeeld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endParaRPr lang="fr-BE" sz="3600" b="1" dirty="0">
              <a:solidFill>
                <a:schemeClr val="accent3"/>
              </a:solidFill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052736"/>
            <a:ext cx="8531902" cy="5357812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800" b="1" u="sng" dirty="0" err="1" smtClean="0">
                <a:solidFill>
                  <a:schemeClr val="tx2"/>
                </a:solidFill>
                <a:cs typeface="Arial" pitchFamily="34" charset="0"/>
              </a:rPr>
              <a:t>Gevraagd</a:t>
            </a:r>
            <a:r>
              <a:rPr lang="fr-BE" sz="2800" dirty="0" smtClean="0">
                <a:solidFill>
                  <a:schemeClr val="tx2"/>
                </a:solidFill>
                <a:cs typeface="Arial" pitchFamily="34" charset="0"/>
              </a:rPr>
              <a:t> 	</a:t>
            </a:r>
            <a:r>
              <a:rPr lang="fr-BE" sz="2800" dirty="0" smtClean="0">
                <a:latin typeface="Arial" pitchFamily="34" charset="0"/>
                <a:cs typeface="Arial" pitchFamily="34" charset="0"/>
              </a:rPr>
              <a:t>					   </a:t>
            </a:r>
          </a:p>
          <a:p>
            <a:pPr eaLnBrk="1" hangingPunct="1">
              <a:lnSpc>
                <a:spcPts val="4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fr-BE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fr-BE" sz="2400" dirty="0" err="1" smtClean="0">
                <a:cs typeface="Arial" pitchFamily="34" charset="0"/>
              </a:rPr>
              <a:t>Schrijf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 </a:t>
            </a:r>
            <a:r>
              <a:rPr lang="fr-B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aantalpositief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r>
              <a:rPr lang="fr-BE" sz="2400" dirty="0" smtClean="0">
                <a:cs typeface="Arial" pitchFamily="34" charset="0"/>
              </a:rPr>
              <a:t>, </a:t>
            </a:r>
            <a:r>
              <a:rPr lang="fr-BE" sz="2400" dirty="0" err="1" smtClean="0">
                <a:cs typeface="Arial" pitchFamily="34" charset="0"/>
              </a:rPr>
              <a:t>waarbij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gegeven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met de </a:t>
            </a:r>
            <a:r>
              <a:rPr lang="fr-BE" sz="2400" i="1" dirty="0" err="1" smtClean="0">
                <a:cs typeface="Arial" pitchFamily="34" charset="0"/>
              </a:rPr>
              <a:t>naam</a:t>
            </a:r>
            <a:r>
              <a:rPr lang="fr-BE" sz="2400" dirty="0" smtClean="0">
                <a:cs typeface="Arial" pitchFamily="34" charset="0"/>
              </a:rPr>
              <a:t> van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, </a:t>
            </a:r>
            <a:r>
              <a:rPr lang="fr-BE" sz="2400" dirty="0" err="1" smtClean="0">
                <a:cs typeface="Arial" pitchFamily="34" charset="0"/>
              </a:rPr>
              <a:t>dat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onbepaald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aantal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gehele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getallen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bevat</a:t>
            </a:r>
            <a:r>
              <a:rPr lang="fr-BE" sz="2400" dirty="0" smtClean="0">
                <a:cs typeface="Arial" pitchFamily="34" charset="0"/>
              </a:rPr>
              <a:t>. </a:t>
            </a: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400" dirty="0" smtClean="0">
                <a:cs typeface="Arial" pitchFamily="34" charset="0"/>
              </a:rPr>
              <a:t>	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bepaalt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hoeveel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strikt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i="1" dirty="0" err="1" smtClean="0">
                <a:cs typeface="Arial" pitchFamily="34" charset="0"/>
              </a:rPr>
              <a:t>positieve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getallen</a:t>
            </a:r>
            <a:r>
              <a:rPr lang="fr-BE" sz="2400" dirty="0" smtClean="0">
                <a:cs typeface="Arial" pitchFamily="34" charset="0"/>
              </a:rPr>
              <a:t> dit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bevat</a:t>
            </a:r>
            <a:r>
              <a:rPr lang="fr-BE" sz="2400" dirty="0" smtClean="0">
                <a:cs typeface="Arial" pitchFamily="34" charset="0"/>
              </a:rPr>
              <a:t>. Het </a:t>
            </a:r>
            <a:r>
              <a:rPr lang="fr-BE" sz="2400" dirty="0" err="1" smtClean="0">
                <a:cs typeface="Arial" pitchFamily="34" charset="0"/>
              </a:rPr>
              <a:t>resultaat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functie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-1 indien </a:t>
            </a:r>
            <a:r>
              <a:rPr lang="fr-BE" sz="2400" dirty="0" err="1" smtClean="0">
                <a:cs typeface="Arial" pitchFamily="34" charset="0"/>
              </a:rPr>
              <a:t>het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bestand</a:t>
            </a:r>
            <a:r>
              <a:rPr lang="fr-BE" sz="2400" dirty="0" smtClean="0">
                <a:cs typeface="Arial" pitchFamily="34" charset="0"/>
              </a:rPr>
              <a:t> niet kan </a:t>
            </a:r>
            <a:r>
              <a:rPr lang="fr-BE" sz="2400" dirty="0" err="1" smtClean="0">
                <a:cs typeface="Arial" pitchFamily="34" charset="0"/>
              </a:rPr>
              <a:t>geopend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worden</a:t>
            </a:r>
            <a:r>
              <a:rPr lang="fr-BE" sz="2400" dirty="0" smtClean="0">
                <a:cs typeface="Arial" pitchFamily="34" charset="0"/>
              </a:rPr>
              <a:t> of </a:t>
            </a:r>
            <a:r>
              <a:rPr lang="fr-BE" sz="2400" dirty="0" err="1" smtClean="0">
                <a:cs typeface="Arial" pitchFamily="34" charset="0"/>
              </a:rPr>
              <a:t>fouten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bevat</a:t>
            </a:r>
            <a:r>
              <a:rPr lang="fr-BE" sz="2400" dirty="0" smtClean="0">
                <a:cs typeface="Arial" pitchFamily="34" charset="0"/>
              </a:rPr>
              <a:t>.</a:t>
            </a:r>
          </a:p>
          <a:p>
            <a:pPr eaLnBrk="1" hangingPunct="1">
              <a:lnSpc>
                <a:spcPts val="4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fr-BE" sz="2800" b="1" u="sng" dirty="0" err="1" smtClean="0">
                <a:solidFill>
                  <a:schemeClr val="tx2"/>
                </a:solidFill>
                <a:cs typeface="Arial" pitchFamily="34" charset="0"/>
              </a:rPr>
              <a:t>Oplossing</a:t>
            </a:r>
            <a:endParaRPr lang="fr-BE" sz="2800" b="1" u="sng" dirty="0" smtClean="0">
              <a:solidFill>
                <a:schemeClr val="tx2"/>
              </a:solidFill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buFont typeface="Wingdings" pitchFamily="2" charset="2"/>
              <a:buNone/>
            </a:pPr>
            <a:r>
              <a:rPr lang="fr-BE" sz="2800" b="1" dirty="0" smtClean="0">
                <a:solidFill>
                  <a:srgbClr val="A50021"/>
                </a:solidFill>
                <a:cs typeface="Arial" pitchFamily="34" charset="0"/>
              </a:rPr>
              <a:t>	</a:t>
            </a:r>
            <a:r>
              <a:rPr lang="fr-BE" sz="2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bestand_vb.cpp 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44</a:t>
            </a:fld>
            <a:endParaRPr lang="nl-NL" sz="1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5796"/>
            <a:ext cx="8856984" cy="86838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Opmerking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endParaRPr lang="fr-BE" sz="3600" b="1" dirty="0">
              <a:solidFill>
                <a:schemeClr val="accent3"/>
              </a:solidFill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052736"/>
            <a:ext cx="9001000" cy="5357812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fr-BE" sz="2600" dirty="0" err="1" smtClean="0">
                <a:solidFill>
                  <a:schemeClr val="tx2"/>
                </a:solidFill>
                <a:cs typeface="Arial" pitchFamily="34" charset="0"/>
              </a:rPr>
              <a:t>streams</a:t>
            </a:r>
            <a:r>
              <a:rPr lang="fr-BE" sz="26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600" dirty="0" err="1" smtClean="0">
                <a:solidFill>
                  <a:schemeClr val="tx2"/>
                </a:solidFill>
                <a:cs typeface="Arial" pitchFamily="34" charset="0"/>
              </a:rPr>
              <a:t>mogen</a:t>
            </a:r>
            <a:r>
              <a:rPr lang="fr-BE" sz="26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600" b="1" dirty="0" smtClean="0">
                <a:solidFill>
                  <a:schemeClr val="accent2"/>
                </a:solidFill>
                <a:cs typeface="Arial" pitchFamily="34" charset="0"/>
              </a:rPr>
              <a:t>niet</a:t>
            </a:r>
            <a:r>
              <a:rPr lang="fr-BE" sz="26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600" dirty="0" err="1" smtClean="0">
                <a:solidFill>
                  <a:schemeClr val="tx2"/>
                </a:solidFill>
                <a:cs typeface="Arial" pitchFamily="34" charset="0"/>
              </a:rPr>
              <a:t>gecopieerd</a:t>
            </a:r>
            <a:r>
              <a:rPr lang="fr-BE" sz="26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fr-BE" sz="2600" dirty="0" err="1" smtClean="0">
                <a:solidFill>
                  <a:schemeClr val="tx2"/>
                </a:solidFill>
                <a:cs typeface="Arial" pitchFamily="34" charset="0"/>
              </a:rPr>
              <a:t>worden</a:t>
            </a:r>
            <a:endParaRPr lang="fr-BE" sz="2600" dirty="0" smtClean="0">
              <a:solidFill>
                <a:schemeClr val="tx2"/>
              </a:solidFill>
              <a:cs typeface="Arial" pitchFamily="34" charset="0"/>
            </a:endParaRPr>
          </a:p>
          <a:p>
            <a:pPr>
              <a:lnSpc>
                <a:spcPts val="4000"/>
              </a:lnSpc>
            </a:pPr>
            <a:r>
              <a:rPr lang="fr-BE" sz="2600" u="sng" dirty="0" err="1" smtClean="0">
                <a:solidFill>
                  <a:schemeClr val="tx2"/>
                </a:solidFill>
                <a:cs typeface="Arial" pitchFamily="34" charset="0"/>
              </a:rPr>
              <a:t>voorbeeld</a:t>
            </a:r>
            <a:r>
              <a:rPr lang="fr-BE" sz="2600" dirty="0" smtClean="0">
                <a:solidFill>
                  <a:schemeClr val="tx2"/>
                </a:solidFill>
                <a:cs typeface="Arial" pitchFamily="34" charset="0"/>
              </a:rPr>
              <a:t> 	</a:t>
            </a:r>
            <a:r>
              <a:rPr lang="fr-BE" sz="2600" dirty="0" smtClean="0">
                <a:latin typeface="Arial" pitchFamily="34" charset="0"/>
                <a:cs typeface="Arial" pitchFamily="34" charset="0"/>
              </a:rPr>
              <a:t>					   </a:t>
            </a:r>
          </a:p>
          <a:p>
            <a:pPr>
              <a:lnSpc>
                <a:spcPts val="4000"/>
              </a:lnSpc>
              <a:spcBef>
                <a:spcPts val="600"/>
              </a:spcBef>
              <a:buNone/>
            </a:pPr>
            <a:r>
              <a:rPr lang="fr-BE" sz="2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BE" sz="2400" dirty="0" err="1" smtClean="0"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Arial" pitchFamily="34" charset="0"/>
              </a:rPr>
              <a:t>lees_en_schrijf_getal</a:t>
            </a: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nl-BE" sz="2400" dirty="0" err="1">
                <a:latin typeface="Consolas" panose="020B0609020204030204" pitchFamily="49" charset="0"/>
                <a:cs typeface="Arial" pitchFamily="34" charset="0"/>
              </a:rPr>
              <a:t>ifstream</a:t>
            </a: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>
                <a:solidFill>
                  <a:schemeClr val="accent4"/>
                </a:solidFill>
                <a:latin typeface="Consolas" panose="020B0609020204030204" pitchFamily="49" charset="0"/>
                <a:cs typeface="Arial" pitchFamily="34" charset="0"/>
              </a:rPr>
              <a:t>&amp;</a:t>
            </a:r>
            <a:r>
              <a:rPr lang="nl-BE" sz="2400" dirty="0" err="1">
                <a:latin typeface="Consolas" panose="020B0609020204030204" pitchFamily="49" charset="0"/>
                <a:cs typeface="Arial" pitchFamily="34" charset="0"/>
              </a:rPr>
              <a:t>inv</a:t>
            </a: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) {</a:t>
            </a: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   int </a:t>
            </a: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getal;</a:t>
            </a: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nl-BE" sz="2400" dirty="0" err="1" smtClean="0">
                <a:latin typeface="Consolas" panose="020B0609020204030204" pitchFamily="49" charset="0"/>
                <a:cs typeface="Arial" pitchFamily="34" charset="0"/>
              </a:rPr>
              <a:t>inv</a:t>
            </a: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&gt;&gt; </a:t>
            </a: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getal; </a:t>
            </a:r>
            <a:r>
              <a:rPr lang="nl-BE" sz="2400" dirty="0" err="1" smtClean="0"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>
                <a:latin typeface="Consolas" panose="020B0609020204030204" pitchFamily="49" charset="0"/>
                <a:cs typeface="Arial" pitchFamily="34" charset="0"/>
              </a:rPr>
              <a:t>&lt;&lt; getal;</a:t>
            </a: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 smtClean="0">
                <a:latin typeface="Consolas" panose="020B0609020204030204" pitchFamily="49" charset="0"/>
                <a:cs typeface="Arial" pitchFamily="34" charset="0"/>
              </a:rPr>
              <a:t>  }</a:t>
            </a:r>
          </a:p>
          <a:p>
            <a:pPr>
              <a:lnSpc>
                <a:spcPts val="4000"/>
              </a:lnSpc>
              <a:spcBef>
                <a:spcPts val="600"/>
              </a:spcBef>
              <a:buNone/>
            </a:pPr>
            <a:r>
              <a:rPr lang="nl-BE" sz="2400" b="1" dirty="0">
                <a:solidFill>
                  <a:schemeClr val="accent1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int </a:t>
            </a:r>
            <a:r>
              <a:rPr lang="nl-BE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main</a:t>
            </a:r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() {</a:t>
            </a: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nl-BE" sz="2400" dirty="0" err="1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ifstream</a:t>
            </a:r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inv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("test.txt");</a:t>
            </a: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lees_en_schrijf_getal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nl-BE" sz="2400" dirty="0" err="1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inv</a:t>
            </a: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  <a:endParaRPr lang="nl-BE" sz="2400" dirty="0" smtClean="0">
              <a:solidFill>
                <a:schemeClr val="tx2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nl-BE" sz="2400" dirty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nl-BE" sz="2400" dirty="0" smtClean="0">
                <a:solidFill>
                  <a:schemeClr val="tx2"/>
                </a:solidFill>
                <a:latin typeface="Consolas" panose="020B0609020204030204" pitchFamily="49" charset="0"/>
                <a:cs typeface="Arial" pitchFamily="34" charset="0"/>
              </a:rPr>
              <a:t> }</a:t>
            </a:r>
            <a:endParaRPr lang="fr-BE" sz="2400" dirty="0" smtClean="0">
              <a:solidFill>
                <a:schemeClr val="tx2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45</a:t>
            </a:fld>
            <a:endParaRPr lang="nl-NL" sz="1600" dirty="0" smtClean="0"/>
          </a:p>
        </p:txBody>
      </p:sp>
      <p:sp>
        <p:nvSpPr>
          <p:cNvPr id="2" name="Lijnbijschrift 1 1"/>
          <p:cNvSpPr/>
          <p:nvPr/>
        </p:nvSpPr>
        <p:spPr>
          <a:xfrm>
            <a:off x="7349919" y="3068960"/>
            <a:ext cx="2016224" cy="1584176"/>
          </a:xfrm>
          <a:prstGeom prst="borderCallout1">
            <a:avLst>
              <a:gd name="adj1" fmla="val -1622"/>
              <a:gd name="adj2" fmla="val 10875"/>
              <a:gd name="adj3" fmla="val -21956"/>
              <a:gd name="adj4" fmla="val -11655"/>
            </a:avLst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zonder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nl-BE" sz="2400" dirty="0" smtClean="0">
                <a:solidFill>
                  <a:schemeClr val="tx1"/>
                </a:solidFill>
              </a:rPr>
              <a:t> = compileerfout</a:t>
            </a:r>
            <a:endParaRPr lang="nl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488504" y="16518"/>
            <a:ext cx="9138220" cy="90001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196752"/>
            <a:ext cx="7776864" cy="5184576"/>
          </a:xfrm>
        </p:spPr>
        <p:txBody>
          <a:bodyPr>
            <a:noAutofit/>
          </a:bodyPr>
          <a:lstStyle/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C++ as a </a:t>
            </a:r>
            <a:r>
              <a:rPr lang="nl-BE" sz="2800" dirty="0" err="1" smtClean="0"/>
              <a:t>better</a:t>
            </a:r>
            <a:r>
              <a:rPr lang="nl-BE" sz="2800" dirty="0" smtClean="0"/>
              <a:t> C?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Fundamentele datatypes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Referentietype</a:t>
            </a:r>
          </a:p>
          <a:p>
            <a:pPr marL="446088" indent="-446088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Functie-templates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Console invoer en uitvoer</a:t>
            </a:r>
            <a:endParaRPr lang="nl-BE" sz="2800" dirty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err="1" smtClean="0"/>
              <a:t>Namespaces</a:t>
            </a:r>
            <a:endParaRPr lang="nl-BE" sz="2800" dirty="0" smtClean="0"/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dirty="0" smtClean="0"/>
              <a:t>Werken met bestanden</a:t>
            </a:r>
          </a:p>
          <a:p>
            <a:pPr marL="446088" indent="-446088" eaLnBrk="1" hangingPunct="1">
              <a:lnSpc>
                <a:spcPts val="3360"/>
              </a:lnSpc>
              <a:spcBef>
                <a:spcPts val="1800"/>
              </a:spcBef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Dynamisch geheugenbeheer</a:t>
            </a:r>
            <a:endParaRPr lang="nl-BE" sz="2800" b="1" dirty="0">
              <a:solidFill>
                <a:schemeClr val="accent2"/>
              </a:solidFill>
            </a:endParaRPr>
          </a:p>
        </p:txBody>
      </p:sp>
      <p:sp>
        <p:nvSpPr>
          <p:cNvPr id="9220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507966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5" name="Text Box 5"/>
          <p:cNvSpPr txBox="1">
            <a:spLocks noChangeArrowheads="1"/>
          </p:cNvSpPr>
          <p:nvPr/>
        </p:nvSpPr>
        <p:spPr bwMode="auto">
          <a:xfrm>
            <a:off x="185938" y="2097825"/>
            <a:ext cx="1134862" cy="492443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600" b="1" i="0" dirty="0" err="1">
                <a:solidFill>
                  <a:schemeClr val="tx1"/>
                </a:solidFill>
                <a:latin typeface="+mn-lt"/>
              </a:rPr>
              <a:t>creatie</a:t>
            </a:r>
            <a:endParaRPr lang="en-US" sz="2600" b="1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0247" name="Text Box 7"/>
          <p:cNvSpPr txBox="1">
            <a:spLocks noChangeArrowheads="1"/>
          </p:cNvSpPr>
          <p:nvPr/>
        </p:nvSpPr>
        <p:spPr bwMode="auto">
          <a:xfrm>
            <a:off x="2196840" y="2113213"/>
            <a:ext cx="17139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50248" name="Text Box 8"/>
          <p:cNvSpPr txBox="1">
            <a:spLocks noChangeArrowheads="1"/>
          </p:cNvSpPr>
          <p:nvPr/>
        </p:nvSpPr>
        <p:spPr bwMode="auto">
          <a:xfrm>
            <a:off x="2293822" y="1224364"/>
            <a:ext cx="1519968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err="1"/>
              <a:t>variabele</a:t>
            </a:r>
            <a:endParaRPr lang="en-US" sz="2400" b="1" i="0" dirty="0"/>
          </a:p>
        </p:txBody>
      </p:sp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6488464" y="1244758"/>
            <a:ext cx="939681" cy="46166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/>
              <a:t>array</a:t>
            </a: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5817096" y="2129852"/>
            <a:ext cx="2903359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uitdr</a:t>
            </a: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50253" name="Text Box 13"/>
          <p:cNvSpPr txBox="1">
            <a:spLocks noChangeArrowheads="1"/>
          </p:cNvSpPr>
          <p:nvPr/>
        </p:nvSpPr>
        <p:spPr bwMode="auto">
          <a:xfrm>
            <a:off x="1517166" y="3810000"/>
            <a:ext cx="3073277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 = new </a:t>
            </a:r>
            <a:r>
              <a:rPr lang="en-US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400" b="1" i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elete a;</a:t>
            </a:r>
            <a:endParaRPr lang="en-US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5262040" y="3827490"/>
            <a:ext cx="3752950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*r = new </a:t>
            </a:r>
            <a:r>
              <a:rPr lang="en-US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</a:t>
            </a:r>
            <a:r>
              <a:rPr lang="en-US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elete[] r;</a:t>
            </a:r>
            <a:endParaRPr lang="en-US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utoShape 2"/>
          <p:cNvSpPr txBox="1">
            <a:spLocks noChangeArrowheads="1"/>
          </p:cNvSpPr>
          <p:nvPr/>
        </p:nvSpPr>
        <p:spPr>
          <a:xfrm>
            <a:off x="0" y="32479"/>
            <a:ext cx="9906000" cy="868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Dynamisch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geheugenbeheer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endParaRPr lang="fr-BE" sz="3600" b="1" dirty="0">
              <a:solidFill>
                <a:schemeClr val="accent3"/>
              </a:solidFill>
              <a:sym typeface="Symbol" pitchFamily="18" charset="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85938" y="2924944"/>
            <a:ext cx="1526123" cy="492443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600" b="1" dirty="0" err="1">
                <a:latin typeface="+mn-lt"/>
              </a:rPr>
              <a:t>v</a:t>
            </a:r>
            <a:r>
              <a:rPr lang="en-US" sz="2600" b="1" i="0" dirty="0" err="1" smtClean="0">
                <a:solidFill>
                  <a:schemeClr val="tx1"/>
                </a:solidFill>
                <a:latin typeface="+mn-lt"/>
              </a:rPr>
              <a:t>rijgeven</a:t>
            </a:r>
            <a:r>
              <a:rPr lang="en-US" sz="2600" b="1" i="0" dirty="0" smtClean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140856" y="2924944"/>
            <a:ext cx="222368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856754" y="2913943"/>
            <a:ext cx="256352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b="1" i="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elete[] </a:t>
            </a:r>
            <a:r>
              <a:rPr lang="en-US" sz="2400" b="1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naam</a:t>
            </a: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408387" y="5805264"/>
            <a:ext cx="5271956" cy="492443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600" b="1" i="0" dirty="0" err="1">
                <a:solidFill>
                  <a:schemeClr val="tx1"/>
                </a:solidFill>
                <a:latin typeface="+mn-lt"/>
              </a:rPr>
              <a:t>gebruik</a:t>
            </a:r>
            <a:r>
              <a:rPr lang="en-US" sz="2600" b="1" i="0" dirty="0">
                <a:solidFill>
                  <a:schemeClr val="tx1"/>
                </a:solidFill>
                <a:latin typeface="+mn-lt"/>
              </a:rPr>
              <a:t> in C++  </a:t>
            </a:r>
            <a:r>
              <a:rPr lang="en-US" sz="2600" b="1" i="0" dirty="0" err="1">
                <a:solidFill>
                  <a:schemeClr val="tx1"/>
                </a:solidFill>
                <a:latin typeface="+mn-lt"/>
              </a:rPr>
              <a:t>enkel</a:t>
            </a:r>
            <a:r>
              <a:rPr lang="en-US" sz="2600" b="1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600" b="1" i="0" dirty="0">
                <a:solidFill>
                  <a:schemeClr val="tx1"/>
                </a:solidFill>
                <a:latin typeface="+mn-lt"/>
              </a:rPr>
              <a:t> en </a:t>
            </a:r>
            <a:r>
              <a:rPr lang="en-US" sz="26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80064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6921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53" grpId="0" animBg="1" autoUpdateAnimBg="0"/>
      <p:bldP spid="650254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0" name="Text Box 4"/>
          <p:cNvSpPr txBox="1">
            <a:spLocks noChangeArrowheads="1"/>
          </p:cNvSpPr>
          <p:nvPr/>
        </p:nvSpPr>
        <p:spPr bwMode="auto">
          <a:xfrm>
            <a:off x="2414337" y="1499631"/>
            <a:ext cx="1374094" cy="1854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en-US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4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float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</a:p>
        </p:txBody>
      </p:sp>
      <p:sp>
        <p:nvSpPr>
          <p:cNvPr id="644101" name="AutoShape 5"/>
          <p:cNvSpPr>
            <a:spLocks noChangeArrowheads="1"/>
          </p:cNvSpPr>
          <p:nvPr/>
        </p:nvSpPr>
        <p:spPr bwMode="auto">
          <a:xfrm>
            <a:off x="1945684" y="1081566"/>
            <a:ext cx="2311400" cy="475225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err="1">
                <a:latin typeface="+mn-lt"/>
              </a:rPr>
              <a:t>basistypes</a:t>
            </a:r>
            <a:endParaRPr lang="en-US" sz="2400" b="1" i="0" dirty="0">
              <a:latin typeface="+mn-lt"/>
            </a:endParaRPr>
          </a:p>
        </p:txBody>
      </p:sp>
      <p:sp>
        <p:nvSpPr>
          <p:cNvPr id="644102" name="AutoShape 6"/>
          <p:cNvSpPr>
            <a:spLocks noChangeArrowheads="1"/>
          </p:cNvSpPr>
          <p:nvPr/>
        </p:nvSpPr>
        <p:spPr bwMode="auto">
          <a:xfrm>
            <a:off x="5033461" y="1112419"/>
            <a:ext cx="2311400" cy="444372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 cap="sq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err="1">
                <a:latin typeface="+mn-lt"/>
              </a:rPr>
              <a:t>specifiers</a:t>
            </a:r>
            <a:endParaRPr lang="en-US" sz="2400" b="1" i="0" dirty="0">
              <a:latin typeface="+mn-lt"/>
            </a:endParaRPr>
          </a:p>
        </p:txBody>
      </p: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5033460" y="1499632"/>
            <a:ext cx="3073277" cy="9569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/ long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 / unsigned</a:t>
            </a:r>
          </a:p>
        </p:txBody>
      </p:sp>
      <p:sp>
        <p:nvSpPr>
          <p:cNvPr id="644104" name="Text Box 8"/>
          <p:cNvSpPr txBox="1">
            <a:spLocks noChangeArrowheads="1"/>
          </p:cNvSpPr>
          <p:nvPr/>
        </p:nvSpPr>
        <p:spPr bwMode="auto">
          <a:xfrm rot="-5367564">
            <a:off x="651607" y="1730761"/>
            <a:ext cx="1755775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sq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latin typeface="+mn-lt"/>
              </a:rPr>
              <a:t>C-types</a:t>
            </a:r>
          </a:p>
        </p:txBody>
      </p:sp>
      <p:grpSp>
        <p:nvGrpSpPr>
          <p:cNvPr id="644105" name="Group 9"/>
          <p:cNvGrpSpPr>
            <a:grpSpLocks/>
          </p:cNvGrpSpPr>
          <p:nvPr/>
        </p:nvGrpSpPr>
        <p:grpSpPr bwMode="auto">
          <a:xfrm>
            <a:off x="612901" y="1081566"/>
            <a:ext cx="1681956" cy="2900363"/>
            <a:chOff x="293" y="1099"/>
            <a:chExt cx="978" cy="1827"/>
          </a:xfrm>
        </p:grpSpPr>
        <p:sp>
          <p:nvSpPr>
            <p:cNvPr id="644106" name="Text Box 10"/>
            <p:cNvSpPr txBox="1">
              <a:spLocks noChangeArrowheads="1"/>
            </p:cNvSpPr>
            <p:nvPr/>
          </p:nvSpPr>
          <p:spPr bwMode="auto">
            <a:xfrm>
              <a:off x="768" y="2568"/>
              <a:ext cx="503" cy="2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sq">
              <a:solidFill>
                <a:schemeClr val="accent4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i="0" dirty="0"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</a:p>
          </p:txBody>
        </p:sp>
        <p:sp>
          <p:nvSpPr>
            <p:cNvPr id="644107" name="Text Box 11"/>
            <p:cNvSpPr txBox="1">
              <a:spLocks noChangeArrowheads="1"/>
            </p:cNvSpPr>
            <p:nvPr/>
          </p:nvSpPr>
          <p:spPr bwMode="auto">
            <a:xfrm rot="16232436">
              <a:off x="-487" y="1879"/>
              <a:ext cx="1827" cy="26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2700" cap="sq">
              <a:solidFill>
                <a:schemeClr val="tx2">
                  <a:lumMod val="5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i="0" dirty="0">
                  <a:latin typeface="+mn-lt"/>
                </a:rPr>
                <a:t>C++-types</a:t>
              </a:r>
            </a:p>
          </p:txBody>
        </p:sp>
      </p:grpSp>
      <p:sp>
        <p:nvSpPr>
          <p:cNvPr id="644108" name="Text Box 12"/>
          <p:cNvSpPr txBox="1">
            <a:spLocks noChangeArrowheads="1"/>
          </p:cNvSpPr>
          <p:nvPr/>
        </p:nvSpPr>
        <p:spPr bwMode="auto">
          <a:xfrm>
            <a:off x="1356916" y="3993324"/>
            <a:ext cx="8276604" cy="11182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65113" indent="-265113" algn="l"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waarden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200" i="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i="0" dirty="0">
                <a:latin typeface="+mn-lt"/>
              </a:rPr>
              <a:t> en </a:t>
            </a:r>
            <a:r>
              <a:rPr lang="en-US" sz="2200" i="0" dirty="0" smtClean="0">
                <a:latin typeface="Consolas" panose="020B0609020204030204" pitchFamily="49" charset="0"/>
              </a:rPr>
              <a:t>false</a:t>
            </a:r>
          </a:p>
          <a:p>
            <a:pPr marL="265113" indent="-265113">
              <a:lnSpc>
                <a:spcPts val="4000"/>
              </a:lnSpc>
              <a:buClr>
                <a:schemeClr val="tx1"/>
              </a:buClr>
              <a:buFontTx/>
              <a:buChar char="•"/>
            </a:pP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automatische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 smtClean="0">
                <a:solidFill>
                  <a:schemeClr val="tx1"/>
                </a:solidFill>
                <a:latin typeface="+mn-lt"/>
              </a:rPr>
              <a:t>conversie</a:t>
            </a:r>
            <a:r>
              <a:rPr lang="en-US" sz="2400" dirty="0">
                <a:latin typeface="+mn-lt"/>
              </a:rPr>
              <a:t> 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2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/>
              <a:t>→</a:t>
            </a:r>
            <a:r>
              <a:rPr lang="en-US" sz="22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  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/>
              <a:t>→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1, 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2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/>
              <a:t>→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0)</a:t>
            </a:r>
          </a:p>
        </p:txBody>
      </p:sp>
      <p:sp>
        <p:nvSpPr>
          <p:cNvPr id="15" name="AutoShap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850188" cy="9087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Fundamentele datatypes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457829" y="5373216"/>
            <a:ext cx="914501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 err="1">
                <a:solidFill>
                  <a:schemeClr val="accent4"/>
                </a:solidFill>
                <a:latin typeface="+mn-lt"/>
              </a:rPr>
              <a:t>variabelen</a:t>
            </a:r>
            <a:r>
              <a:rPr lang="en-US" sz="2400" b="1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+mn-lt"/>
              </a:rPr>
              <a:t>mogen</a:t>
            </a:r>
            <a:r>
              <a:rPr lang="en-US" sz="2400" b="1" dirty="0">
                <a:solidFill>
                  <a:schemeClr val="accent4"/>
                </a:solidFill>
                <a:latin typeface="+mn-lt"/>
              </a:rPr>
              <a:t> op </a:t>
            </a:r>
            <a:r>
              <a:rPr lang="en-US" sz="2400" b="1" dirty="0" err="1">
                <a:solidFill>
                  <a:schemeClr val="accent4"/>
                </a:solidFill>
                <a:latin typeface="+mn-lt"/>
              </a:rPr>
              <a:t>willekeurige</a:t>
            </a:r>
            <a:r>
              <a:rPr lang="en-US" sz="2400" b="1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+mn-lt"/>
              </a:rPr>
              <a:t>plaats</a:t>
            </a:r>
            <a:r>
              <a:rPr lang="en-US" sz="2400" b="1" dirty="0">
                <a:solidFill>
                  <a:schemeClr val="accent4"/>
                </a:solidFill>
                <a:latin typeface="+mn-lt"/>
              </a:rPr>
              <a:t> in </a:t>
            </a:r>
            <a:r>
              <a:rPr lang="en-US" sz="2400" b="1" dirty="0" err="1" smtClean="0">
                <a:solidFill>
                  <a:schemeClr val="accent4"/>
                </a:solidFill>
                <a:latin typeface="+mn-lt"/>
              </a:rPr>
              <a:t>blok</a:t>
            </a:r>
            <a:r>
              <a:rPr lang="en-US" sz="2400" b="1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accent4"/>
                </a:solidFill>
                <a:latin typeface="+mn-lt"/>
              </a:rPr>
              <a:t>gedeclareerd</a:t>
            </a:r>
            <a:r>
              <a:rPr lang="en-US" sz="2400" b="1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+mn-lt"/>
              </a:rPr>
              <a:t>worden</a:t>
            </a:r>
            <a:r>
              <a:rPr lang="en-US" sz="2400" b="1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geen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voorwaartse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referenties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571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0868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8" grpId="0" uiExpand="1" build="p" autoUpdateAnimBg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2876" y="980728"/>
            <a:ext cx="9289032" cy="3096344"/>
          </a:xfrm>
        </p:spPr>
        <p:txBody>
          <a:bodyPr>
            <a:noAutofit/>
          </a:bodyPr>
          <a:lstStyle/>
          <a:p>
            <a:pPr marL="342900" lvl="1" indent="-3429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prstClr val="black"/>
                </a:solidFill>
              </a:rPr>
              <a:t>Ook in C++ impliciete </a:t>
            </a:r>
            <a:r>
              <a:rPr lang="nl-BE" sz="2400" dirty="0">
                <a:solidFill>
                  <a:prstClr val="black"/>
                </a:solidFill>
              </a:rPr>
              <a:t>(= automatische) </a:t>
            </a:r>
            <a:r>
              <a:rPr lang="nl-BE" sz="2400" dirty="0" smtClean="0">
                <a:solidFill>
                  <a:prstClr val="black"/>
                </a:solidFill>
              </a:rPr>
              <a:t>conversies bij toekenningsopdrachten en rekenkundige opdrachten                               (zelfs voor diegenen die informatie kunnen verliezen)</a:t>
            </a:r>
          </a:p>
          <a:p>
            <a:pPr marL="3429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Expliciete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conversie</a:t>
            </a:r>
            <a:r>
              <a:rPr lang="en-US" sz="2400" dirty="0" smtClean="0">
                <a:solidFill>
                  <a:prstClr val="black"/>
                </a:solidFill>
              </a:rPr>
              <a:t> (</a:t>
            </a:r>
            <a:r>
              <a:rPr lang="en-US" sz="2400" dirty="0" err="1" smtClean="0">
                <a:solidFill>
                  <a:schemeClr val="tx2"/>
                </a:solidFill>
              </a:rPr>
              <a:t>casten</a:t>
            </a:r>
            <a:r>
              <a:rPr lang="en-US" sz="2400" dirty="0" smtClean="0">
                <a:solidFill>
                  <a:prstClr val="black"/>
                </a:solidFill>
              </a:rPr>
              <a:t>): </a:t>
            </a:r>
          </a:p>
          <a:p>
            <a:pPr marL="822960" lvl="2" indent="-4572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Operator-syntax: 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(type)</a:t>
            </a:r>
            <a:r>
              <a:rPr lang="en-US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uitdrukking</a:t>
            </a:r>
            <a:endParaRPr lang="en-US" sz="2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0" lvl="2" indent="-4572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prstClr val="black"/>
                </a:solidFill>
              </a:rPr>
              <a:t>Funtieoproep</a:t>
            </a:r>
            <a:r>
              <a:rPr lang="en-US" sz="2400" dirty="0" smtClean="0">
                <a:solidFill>
                  <a:prstClr val="black"/>
                </a:solidFill>
              </a:rPr>
              <a:t>-syntax: 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type(</a:t>
            </a:r>
            <a:r>
              <a:rPr lang="en-US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uitdrukking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114300" indent="0">
              <a:lnSpc>
                <a:spcPts val="2800"/>
              </a:lnSpc>
              <a:spcBef>
                <a:spcPts val="600"/>
              </a:spcBef>
              <a:buNone/>
            </a:pPr>
            <a:endParaRPr lang="nl-BE" dirty="0" smtClean="0">
              <a:solidFill>
                <a:srgbClr val="A5002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360712" y="4653136"/>
            <a:ext cx="4752528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ouble d;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)d;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491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432876" y="0"/>
            <a:ext cx="8850188" cy="79156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Conversies</a:t>
            </a:r>
            <a:endParaRPr lang="nl-NL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17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0"/>
            <a:ext cx="9395395" cy="82316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Het type </a:t>
            </a:r>
            <a:r>
              <a:rPr lang="nl-BE" sz="3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36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</a:t>
            </a:r>
            <a:endParaRPr lang="nl-NL" sz="3600" b="1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1124744"/>
            <a:ext cx="8797925" cy="5472608"/>
          </a:xfrm>
        </p:spPr>
        <p:txBody>
          <a:bodyPr>
            <a:noAutofit/>
          </a:bodyPr>
          <a:lstStyle/>
          <a:p>
            <a:pPr marL="442913" indent="-328613">
              <a:lnSpc>
                <a:spcPts val="4000"/>
              </a:lnSpc>
              <a:spcBef>
                <a:spcPts val="1200"/>
              </a:spcBef>
            </a:pPr>
            <a:r>
              <a:rPr lang="fr-BE" sz="2800" b="1" dirty="0" err="1" smtClean="0">
                <a:solidFill>
                  <a:schemeClr val="accent4"/>
                </a:solidFill>
              </a:rPr>
              <a:t>Declaratie</a:t>
            </a:r>
            <a:r>
              <a:rPr lang="fr-BE" sz="2800" b="1" dirty="0" smtClean="0">
                <a:solidFill>
                  <a:schemeClr val="accent4"/>
                </a:solidFill>
              </a:rPr>
              <a:t> en </a:t>
            </a:r>
            <a:r>
              <a:rPr lang="fr-BE" sz="2800" b="1" dirty="0" err="1" smtClean="0">
                <a:solidFill>
                  <a:schemeClr val="accent4"/>
                </a:solidFill>
              </a:rPr>
              <a:t>initialisatie</a:t>
            </a:r>
            <a:endParaRPr lang="fr-BE" sz="2800" b="1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ts val="37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s1;</a:t>
            </a:r>
          </a:p>
          <a:p>
            <a:pPr eaLnBrk="1" hangingPunct="1">
              <a:lnSpc>
                <a:spcPts val="37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s1 =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Hij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zei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\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Hallo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ts val="3700"/>
              </a:lnSpc>
              <a:buFont typeface="Wingdings" pitchFamily="2" charset="2"/>
              <a:buNone/>
            </a:pP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s1 = </a:t>
            </a:r>
            <a:r>
              <a:rPr lang="en-US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fr-BE" sz="2400" b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//lege string</a:t>
            </a:r>
          </a:p>
          <a:p>
            <a:pPr>
              <a:lnSpc>
                <a:spcPts val="3700"/>
              </a:lnSpc>
              <a:buNone/>
            </a:pPr>
            <a:r>
              <a:rPr lang="fr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b="1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fr-B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s2(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"test");</a:t>
            </a:r>
          </a:p>
          <a:p>
            <a:pPr>
              <a:lnSpc>
                <a:spcPts val="37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s3 = s2;  //s3 is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kopie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van s2</a:t>
            </a:r>
          </a:p>
          <a:p>
            <a:pPr>
              <a:lnSpc>
                <a:spcPts val="37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s4(s3);   //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copyconstructor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7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s5(10,'c');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481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16632"/>
            <a:ext cx="8797925" cy="5472608"/>
          </a:xfrm>
        </p:spPr>
        <p:txBody>
          <a:bodyPr>
            <a:noAutofit/>
          </a:bodyPr>
          <a:lstStyle/>
          <a:p>
            <a:pPr marL="442913" lvl="0" indent="-328613">
              <a:lnSpc>
                <a:spcPts val="4000"/>
              </a:lnSpc>
              <a:spcBef>
                <a:spcPts val="1200"/>
              </a:spcBef>
            </a:pPr>
            <a:r>
              <a:rPr lang="fr-BE" sz="2800" b="1" dirty="0" err="1" smtClean="0">
                <a:solidFill>
                  <a:schemeClr val="accent4"/>
                </a:solidFill>
              </a:rPr>
              <a:t>Concatenatie</a:t>
            </a:r>
            <a:r>
              <a:rPr lang="fr-BE" sz="2800" b="1" dirty="0" smtClean="0">
                <a:solidFill>
                  <a:schemeClr val="accent4"/>
                </a:solidFill>
              </a:rPr>
              <a:t> van </a:t>
            </a:r>
            <a:r>
              <a:rPr lang="fr-BE" sz="2800" b="1" dirty="0">
                <a:solidFill>
                  <a:schemeClr val="accent4"/>
                </a:solidFill>
              </a:rPr>
              <a:t>strings</a:t>
            </a:r>
          </a:p>
          <a:p>
            <a:pPr lvl="0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"dag";</a:t>
            </a:r>
          </a:p>
          <a:p>
            <a:pPr lvl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 = s + " jan"; </a:t>
            </a:r>
          </a:p>
          <a:p>
            <a:pPr lvl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 += 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'!';</a:t>
            </a:r>
          </a:p>
          <a:p>
            <a:pPr lvl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"dag" + s + "jan"; </a:t>
            </a:r>
            <a:r>
              <a:rPr lang="nl-BE" sz="24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//OK</a:t>
            </a:r>
          </a:p>
          <a:p>
            <a:pPr lvl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"dag" + " jan" + s; </a:t>
            </a:r>
            <a:r>
              <a:rPr lang="nl-BE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//FOUT </a:t>
            </a:r>
            <a:endParaRPr lang="nl-BE" sz="2400" b="1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2913" indent="-328613">
              <a:lnSpc>
                <a:spcPts val="4000"/>
              </a:lnSpc>
              <a:spcBef>
                <a:spcPts val="3000"/>
              </a:spcBef>
            </a:pPr>
            <a:r>
              <a:rPr lang="fr-BE" sz="2800" b="1" dirty="0" err="1" smtClean="0">
                <a:solidFill>
                  <a:schemeClr val="accent4"/>
                </a:solidFill>
              </a:rPr>
              <a:t>Vergelijken</a:t>
            </a:r>
            <a:r>
              <a:rPr lang="fr-BE" sz="2800" b="1" dirty="0" smtClean="0">
                <a:solidFill>
                  <a:schemeClr val="accent4"/>
                </a:solidFill>
              </a:rPr>
              <a:t> van strings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s, 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…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if (s &lt;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tomaat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 …</a:t>
            </a:r>
          </a:p>
          <a:p>
            <a:pPr>
              <a:lnSpc>
                <a:spcPts val="3500"/>
              </a:lnSpc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if (s &gt;= t) …</a:t>
            </a:r>
          </a:p>
          <a:p>
            <a:pPr>
              <a:lnSpc>
                <a:spcPts val="3500"/>
              </a:lnSpc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if (s == "stop")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B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604875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3322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3997" y="202336"/>
            <a:ext cx="8797925" cy="5472608"/>
          </a:xfrm>
        </p:spPr>
        <p:txBody>
          <a:bodyPr>
            <a:noAutofit/>
          </a:bodyPr>
          <a:lstStyle/>
          <a:p>
            <a:pPr marL="442913" lvl="0" indent="-328613">
              <a:lnSpc>
                <a:spcPts val="4000"/>
              </a:lnSpc>
              <a:spcBef>
                <a:spcPts val="1200"/>
              </a:spcBef>
            </a:pPr>
            <a:r>
              <a:rPr lang="fr-BE" sz="2800" b="1" dirty="0" err="1" smtClean="0">
                <a:solidFill>
                  <a:schemeClr val="accent4"/>
                </a:solidFill>
              </a:rPr>
              <a:t>Lengte</a:t>
            </a:r>
            <a:r>
              <a:rPr lang="fr-BE" sz="2800" b="1" dirty="0" smtClean="0">
                <a:solidFill>
                  <a:schemeClr val="accent4"/>
                </a:solidFill>
              </a:rPr>
              <a:t> van </a:t>
            </a:r>
            <a:r>
              <a:rPr lang="fr-BE" sz="2800" b="1" dirty="0" err="1" smtClean="0">
                <a:solidFill>
                  <a:schemeClr val="accent4"/>
                </a:solidFill>
              </a:rPr>
              <a:t>een</a:t>
            </a:r>
            <a:r>
              <a:rPr lang="fr-BE" sz="2800" b="1" dirty="0" smtClean="0">
                <a:solidFill>
                  <a:schemeClr val="accent4"/>
                </a:solidFill>
              </a:rPr>
              <a:t> string </a:t>
            </a:r>
            <a:r>
              <a:rPr lang="fr-BE" sz="2800" b="1" dirty="0" err="1" smtClean="0">
                <a:solidFill>
                  <a:schemeClr val="accent4"/>
                </a:solidFill>
              </a:rPr>
              <a:t>bepalen</a:t>
            </a:r>
            <a:endParaRPr lang="fr-BE" sz="2800" b="1" dirty="0">
              <a:solidFill>
                <a:schemeClr val="accent4"/>
              </a:solidFill>
            </a:endParaRPr>
          </a:p>
          <a:p>
            <a:pPr lvl="0">
              <a:lnSpc>
                <a:spcPts val="3500"/>
              </a:lnSpc>
              <a:spcBef>
                <a:spcPts val="1800"/>
              </a:spcBef>
              <a:buNone/>
            </a:pP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"dag";</a:t>
            </a:r>
          </a:p>
          <a:p>
            <a:pPr lvl="0">
              <a:lnSpc>
                <a:spcPts val="3500"/>
              </a:lnSpc>
              <a:spcBef>
                <a:spcPts val="600"/>
              </a:spcBef>
              <a:buNone/>
            </a:pP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</a:t>
            </a:r>
            <a:r>
              <a:rPr lang="nl-BE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nl-BE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nl-BE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nl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//3</a:t>
            </a:r>
          </a:p>
          <a:p>
            <a:pPr marL="442913" indent="-328613">
              <a:lnSpc>
                <a:spcPts val="4000"/>
              </a:lnSpc>
              <a:spcBef>
                <a:spcPts val="3000"/>
              </a:spcBef>
            </a:pPr>
            <a:r>
              <a:rPr lang="fr-BE" sz="2800" b="1" dirty="0" smtClean="0">
                <a:solidFill>
                  <a:schemeClr val="accent4"/>
                </a:solidFill>
              </a:rPr>
              <a:t>String </a:t>
            </a:r>
            <a:r>
              <a:rPr lang="fr-BE" sz="2800" b="1" dirty="0" err="1" smtClean="0">
                <a:solidFill>
                  <a:schemeClr val="accent4"/>
                </a:solidFill>
              </a:rPr>
              <a:t>ontleden</a:t>
            </a:r>
            <a:endParaRPr lang="fr-BE" sz="2800" b="1" dirty="0" smtClean="0">
              <a:solidFill>
                <a:schemeClr val="accent4"/>
              </a:solidFill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 "hallo";</a:t>
            </a: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s.size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",s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s[1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 'e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 (char c : s)</a:t>
            </a:r>
          </a:p>
          <a:p>
            <a:pPr>
              <a:lnSpc>
                <a:spcPts val="3500"/>
              </a:lnSpc>
              <a:spcBef>
                <a:spcPts val="120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",c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68" y="5414145"/>
            <a:ext cx="833788" cy="66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753200" y="4468479"/>
            <a:ext cx="208814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string_vb.cpp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0851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22818</TotalTime>
  <Words>1543</Words>
  <Application>Microsoft Office PowerPoint</Application>
  <PresentationFormat>A4 (210 x 297 mm)</PresentationFormat>
  <Paragraphs>497</Paragraphs>
  <Slides>47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Kantoorthema</vt:lpstr>
      <vt:lpstr>1_Kantoorthema</vt:lpstr>
      <vt:lpstr>Hoofdstuk 1:  Basisconcepten C++</vt:lpstr>
      <vt:lpstr>Inhoud</vt:lpstr>
      <vt:lpstr>C++ as a better C?</vt:lpstr>
      <vt:lpstr>Inhoud</vt:lpstr>
      <vt:lpstr>Fundamentele datatypes</vt:lpstr>
      <vt:lpstr>Conversies</vt:lpstr>
      <vt:lpstr>Het type std::string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Inhoud</vt:lpstr>
      <vt:lpstr>Referentietype</vt:lpstr>
      <vt:lpstr>PowerPoint-presentatie</vt:lpstr>
      <vt:lpstr>PowerPoint-presentatie</vt:lpstr>
      <vt:lpstr>PowerPoint-presentatie</vt:lpstr>
      <vt:lpstr>Inhoud</vt:lpstr>
      <vt:lpstr>Functie-templates</vt:lpstr>
      <vt:lpstr>PowerPoint-presentatie</vt:lpstr>
      <vt:lpstr>PowerPoint-presentatie</vt:lpstr>
      <vt:lpstr>Functie-templates: aanbevolen aanpak</vt:lpstr>
      <vt:lpstr>Inhoud</vt:lpstr>
      <vt:lpstr>Uitvoer</vt:lpstr>
      <vt:lpstr>Invoer</vt:lpstr>
      <vt:lpstr>Inlezen van een string</vt:lpstr>
      <vt:lpstr>PowerPoint-presentatie</vt:lpstr>
      <vt:lpstr>Inlezen van een char</vt:lpstr>
      <vt:lpstr>Inhoud</vt:lpstr>
      <vt:lpstr>Namespaces</vt:lpstr>
      <vt:lpstr>PowerPoint-presentatie</vt:lpstr>
      <vt:lpstr>Inhoud</vt:lpstr>
      <vt:lpstr>Werken met bestanden: inleiding</vt:lpstr>
      <vt:lpstr>Declaratie invoerbestand/uitvoerbestand</vt:lpstr>
      <vt:lpstr>PowerPoint-presentatie</vt:lpstr>
      <vt:lpstr>PowerPoint-presentatie</vt:lpstr>
      <vt:lpstr>PowerPoint-presentatie</vt:lpstr>
      <vt:lpstr>PowerPoint-presentatie</vt:lpstr>
      <vt:lpstr>Initialisatie bij declaratie</vt:lpstr>
      <vt:lpstr>Lezen/schrijven  van/naar   een bestand</vt:lpstr>
      <vt:lpstr>Sluiten van een bestand</vt:lpstr>
      <vt:lpstr>Oefeningen</vt:lpstr>
      <vt:lpstr>Testen op het einde van een invoerbestand</vt:lpstr>
      <vt:lpstr>Voorbeeld </vt:lpstr>
      <vt:lpstr>Opmerking </vt:lpstr>
      <vt:lpstr>Inhoud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512</cp:revision>
  <cp:lastPrinted>2014-10-21T06:49:14Z</cp:lastPrinted>
  <dcterms:created xsi:type="dcterms:W3CDTF">2003-09-29T11:12:20Z</dcterms:created>
  <dcterms:modified xsi:type="dcterms:W3CDTF">2017-10-26T10:47:06Z</dcterms:modified>
</cp:coreProperties>
</file>