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  <p:sldMasterId id="2147483846" r:id="rId2"/>
  </p:sldMasterIdLst>
  <p:notesMasterIdLst>
    <p:notesMasterId r:id="rId17"/>
  </p:notesMasterIdLst>
  <p:handoutMasterIdLst>
    <p:handoutMasterId r:id="rId18"/>
  </p:handoutMasterIdLst>
  <p:sldIdLst>
    <p:sldId id="562" r:id="rId3"/>
    <p:sldId id="364" r:id="rId4"/>
    <p:sldId id="558" r:id="rId5"/>
    <p:sldId id="556" r:id="rId6"/>
    <p:sldId id="557" r:id="rId7"/>
    <p:sldId id="570" r:id="rId8"/>
    <p:sldId id="554" r:id="rId9"/>
    <p:sldId id="559" r:id="rId10"/>
    <p:sldId id="571" r:id="rId11"/>
    <p:sldId id="525" r:id="rId12"/>
    <p:sldId id="572" r:id="rId13"/>
    <p:sldId id="527" r:id="rId14"/>
    <p:sldId id="529" r:id="rId15"/>
    <p:sldId id="530" r:id="rId16"/>
  </p:sldIdLst>
  <p:sldSz cx="9906000" cy="6858000" type="A4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7" autoAdjust="0"/>
    <p:restoredTop sz="94685" autoAdjust="0"/>
  </p:normalViewPr>
  <p:slideViewPr>
    <p:cSldViewPr>
      <p:cViewPr varScale="1">
        <p:scale>
          <a:sx n="84" d="100"/>
          <a:sy n="84" d="100"/>
        </p:scale>
        <p:origin x="1387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76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8535C-7745-4A66-BA11-76B9CBDCCCC5}" type="datetime1">
              <a:rPr lang="nl-NL"/>
              <a:pPr>
                <a:defRPr/>
              </a:pPr>
              <a:t>8-11-2017</a:t>
            </a:fld>
            <a:endParaRPr lang="nl-NL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146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10146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7E19532-45F1-414E-8CE8-3BC077B855A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61643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39F228-7281-4070-889E-9673463B2A31}" type="datetime1">
              <a:rPr lang="nl-NL"/>
              <a:pPr>
                <a:defRPr/>
              </a:pPr>
              <a:t>8-11-2017</a:t>
            </a:fld>
            <a:endParaRPr lang="nl-NL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2950"/>
            <a:ext cx="5367338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039" y="4705073"/>
            <a:ext cx="4982422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146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10146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E4DEC-7746-4ACF-869D-C1D4931832B1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456038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87650D-235B-4F21-9CB0-DD46D11316CB}" type="datetime1">
              <a:rPr lang="nl-NL" smtClean="0"/>
              <a:t>8-11-2017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66794-5876-439A-9CBA-27DD45517A4E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972539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B1AA03-88A0-4CF1-9198-A8D3D95DBFD2}" type="datetime1">
              <a:rPr lang="nl-NL" smtClean="0"/>
              <a:t>8-11-2017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EFAD3-97F9-4994-AD31-D61283362A8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0905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540432-08EE-4137-A9CD-0ED3EF3E35B3}" type="datetime1">
              <a:rPr lang="nl-NL" smtClean="0"/>
              <a:t>8-11-2017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8CDFA5-7557-49D5-9566-2960A22DA8C8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54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4147F-ED97-47AF-A1B3-C82A179CF7F3}" type="datetime1">
              <a:rPr kumimoji="0" lang="nl-NL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8-11-2017</a:t>
            </a:fld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en-GB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66" y="1599810"/>
            <a:ext cx="3120587" cy="2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4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37622" y="1607344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33245" y="4833784"/>
            <a:ext cx="8678997" cy="410063"/>
          </a:xfrm>
        </p:spPr>
        <p:txBody>
          <a:bodyPr>
            <a:normAutofit/>
          </a:bodyPr>
          <a:lstStyle>
            <a:lvl1pPr marL="0" indent="0" algn="l">
              <a:lnSpc>
                <a:spcPts val="2057"/>
              </a:lnSpc>
              <a:buNone/>
              <a:defRPr sz="1714" baseline="0">
                <a:solidFill>
                  <a:srgbClr val="FFD200"/>
                </a:solidFill>
              </a:defRPr>
            </a:lvl1pPr>
            <a:lvl2pPr marL="371450" indent="0" algn="ctr">
              <a:buNone/>
              <a:defRPr sz="1625"/>
            </a:lvl2pPr>
            <a:lvl3pPr marL="742900" indent="0" algn="ctr">
              <a:buNone/>
              <a:defRPr sz="1463"/>
            </a:lvl3pPr>
            <a:lvl4pPr marL="1114350" indent="0" algn="ctr">
              <a:buNone/>
              <a:defRPr sz="1300"/>
            </a:lvl4pPr>
            <a:lvl5pPr marL="1485800" indent="0" algn="ctr">
              <a:buNone/>
              <a:defRPr sz="1300"/>
            </a:lvl5pPr>
            <a:lvl6pPr marL="1857251" indent="0" algn="ctr">
              <a:buNone/>
              <a:defRPr sz="1300"/>
            </a:lvl6pPr>
            <a:lvl7pPr marL="2228701" indent="0" algn="ctr">
              <a:buNone/>
              <a:defRPr sz="1300"/>
            </a:lvl7pPr>
            <a:lvl8pPr marL="2600151" indent="0" algn="ctr">
              <a:buNone/>
              <a:defRPr sz="1300"/>
            </a:lvl8pPr>
            <a:lvl9pPr marL="2971602" indent="0" algn="ctr">
              <a:buNone/>
              <a:defRPr sz="1300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4505625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4893076" y="273186"/>
            <a:ext cx="4738557" cy="379688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971"/>
              </a:lnSpc>
              <a:buNone/>
              <a:defRPr sz="8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971"/>
              </a:lnSpc>
              <a:buNone/>
              <a:defRPr sz="8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 smtClean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1828465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3264088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4701768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139447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41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0"/>
            <a:ext cx="9383581" cy="5553563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2282428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5163750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387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8969543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marL="1330479" indent="-314708" defTabSz="1092861">
              <a:lnSpc>
                <a:spcPct val="120000"/>
              </a:lnSpc>
              <a:tabLst/>
              <a:defRPr/>
            </a:lvl4pPr>
            <a:lvl5pPr marL="1692348" indent="-253036" defTabSz="261198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470885-0B31-4E06-AE71-7E16801F2838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8/11/2017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661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10F60-8C93-4C37-B51A-4DDAE36F7E9B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8/11/2017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72907" y="964630"/>
            <a:ext cx="3599341" cy="4568906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4823117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defTabSz="261198">
              <a:lnSpc>
                <a:spcPct val="120000"/>
              </a:lnSpc>
              <a:defRPr/>
            </a:lvl4pPr>
            <a:lvl5pPr defTabSz="261198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408594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594B6-17DF-4759-A7A5-128AFEA77F2C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8/11/2017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3922" y="964406"/>
            <a:ext cx="8844094" cy="45714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057041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81384-1200-4D40-BEF0-3A17A1F906F4}" type="datetime1">
              <a:rPr kumimoji="0" lang="nl-NL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8-11-2017</a:t>
            </a:fld>
            <a:endParaRPr kumimoji="0" lang="nl-NL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99053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9905386" cy="6858000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870471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65321" y="2176875"/>
            <a:ext cx="4146441" cy="1207947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37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1225716"/>
            <a:ext cx="4238963" cy="4056750"/>
          </a:xfrm>
        </p:spPr>
        <p:txBody>
          <a:bodyPr anchor="t" anchorCtr="0">
            <a:noAutofit/>
          </a:bodyPr>
          <a:lstStyle>
            <a:lvl1pPr algn="l">
              <a:lnSpc>
                <a:spcPts val="2000"/>
              </a:lnSpc>
              <a:defRPr sz="142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1285875"/>
            <a:ext cx="8576715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5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D373F5-73A9-4CCD-A820-F59CEAAE1E6A}" type="datetime1">
              <a:rPr lang="nl-NL" smtClean="0"/>
              <a:t>8-11-2017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8A382-32CD-415E-A331-6241BD34F20A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452112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00D601-26E2-4875-A84C-0A527CCA46E7}" type="datetime1">
              <a:rPr lang="nl-NL" smtClean="0"/>
              <a:t>8-11-2017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233DC-B4EF-4B9F-83B1-B74FD8B498B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592834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F7F4CA-96F3-4C76-AE48-D85E9DB9BAEC}" type="datetime1">
              <a:rPr lang="nl-NL" smtClean="0"/>
              <a:t>8-11-2017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101BD-087E-420F-80AD-35CA60D057E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05584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0FB173-1B84-4A79-9604-DA7E0A3D60C0}" type="datetime1">
              <a:rPr lang="nl-NL" smtClean="0"/>
              <a:t>8-11-2017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7C940-9CB7-46D7-B168-3DD7C0290820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3214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7ABDDE-EE19-41DA-811A-A0353A9552F5}" type="datetime1">
              <a:rPr lang="nl-NL" smtClean="0"/>
              <a:t>8-11-2017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0C59C8-A9A9-4811-84B4-D1035D688A08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790213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267BD5-477A-419E-A372-95CC5634464A}" type="datetime1">
              <a:rPr lang="nl-NL" smtClean="0"/>
              <a:t>8-11-2017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6E0BE-89F7-42EF-B0F6-93C5315E8D3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02168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1E04A8-865A-48DE-B612-22A66FEE56B0}" type="datetime1">
              <a:rPr lang="nl-NL" smtClean="0"/>
              <a:t>8-11-2017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66C25-D841-4B95-AA47-D321C61FFB4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040936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37FB3E-0FDD-4742-8CAC-C93C85A21D15}" type="datetime1">
              <a:rPr lang="nl-NL" smtClean="0"/>
              <a:t>8-11-2017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A4880-019E-4959-9DFD-0CB397CC2C5C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83329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0586E7-4228-4462-B001-2CEB2E4D6F67}" type="datetime1">
              <a:rPr lang="nl-NL" smtClean="0"/>
              <a:t>8-11-2017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7A1BBAC-869A-4E66-ACB9-B9475FCD38FC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929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ransition spd="med"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4267" y="95643"/>
            <a:ext cx="8972803" cy="60728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27" y="839787"/>
            <a:ext cx="8969543" cy="47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6656" y="6292057"/>
            <a:ext cx="1312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870D1A-A3AB-4E9F-892E-C45B5A80FDBF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8/11/2017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90851" y="6324204"/>
            <a:ext cx="4772591" cy="307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529769" y="258187"/>
            <a:ext cx="8844094" cy="325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529769" y="1113750"/>
            <a:ext cx="4701767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530646" y="5539811"/>
            <a:ext cx="8843218" cy="995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2" y="5559019"/>
            <a:ext cx="1318832" cy="1298981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5240243" y="1113750"/>
            <a:ext cx="522419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5770012" y="953691"/>
            <a:ext cx="3603851" cy="4589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74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</p:sldLayoutIdLst>
  <p:hf hdr="0" ftr="0" dt="0"/>
  <p:txStyles>
    <p:titleStyle>
      <a:lvl1pPr algn="l" defTabSz="742900" rtl="0" eaLnBrk="1" latinLnBrk="0" hangingPunct="1">
        <a:lnSpc>
          <a:spcPct val="90000"/>
        </a:lnSpc>
        <a:spcBef>
          <a:spcPct val="0"/>
        </a:spcBef>
        <a:buNone/>
        <a:defRPr sz="3085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306545" indent="-257571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2742" kern="1200">
          <a:solidFill>
            <a:schemeClr val="tx1"/>
          </a:solidFill>
          <a:latin typeface="+mn-lt"/>
          <a:ea typeface="+mn-ea"/>
          <a:cs typeface="+mn-cs"/>
        </a:defRPr>
      </a:lvl1pPr>
      <a:lvl2pPr marL="668414" indent="-257571" algn="l" defTabSz="26119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2742" kern="1200">
          <a:solidFill>
            <a:schemeClr val="tx1"/>
          </a:solidFill>
          <a:latin typeface="+mn-lt"/>
          <a:ea typeface="+mn-ea"/>
          <a:cs typeface="+mn-cs"/>
        </a:defRPr>
      </a:lvl2pPr>
      <a:lvl3pPr marL="1003074" indent="-25708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2742" kern="1200">
          <a:solidFill>
            <a:schemeClr val="tx1"/>
          </a:solidFill>
          <a:latin typeface="+mn-lt"/>
          <a:ea typeface="+mn-ea"/>
          <a:cs typeface="+mn-cs"/>
        </a:defRPr>
      </a:lvl3pPr>
      <a:lvl4pPr marL="823500" indent="-314708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2742" kern="1200">
          <a:solidFill>
            <a:schemeClr val="tx1"/>
          </a:solidFill>
          <a:latin typeface="+mn-lt"/>
          <a:ea typeface="+mn-ea"/>
          <a:cs typeface="+mn-cs"/>
        </a:defRPr>
      </a:lvl4pPr>
      <a:lvl5pPr marL="1485566" indent="-66206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742" kern="1200">
          <a:solidFill>
            <a:schemeClr val="tx1"/>
          </a:solidFill>
          <a:latin typeface="+mn-lt"/>
          <a:ea typeface="+mn-ea"/>
          <a:cs typeface="+mn-cs"/>
        </a:defRPr>
      </a:lvl5pPr>
      <a:lvl6pPr marL="20429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42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58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327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8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2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1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602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>
          <a:xfrm>
            <a:off x="1064568" y="5085184"/>
            <a:ext cx="8678997" cy="432048"/>
          </a:xfrm>
        </p:spPr>
        <p:txBody>
          <a:bodyPr>
            <a:normAutofit/>
          </a:bodyPr>
          <a:lstStyle/>
          <a:p>
            <a:pPr algn="r"/>
            <a:r>
              <a:rPr lang="nl-NL" sz="2800" b="1" dirty="0"/>
              <a:t>Helga </a:t>
            </a:r>
            <a:r>
              <a:rPr lang="nl-NL" sz="2800" b="1" dirty="0" err="1"/>
              <a:t>Naessens</a:t>
            </a:r>
            <a:endParaRPr lang="nl-NL" sz="2800" b="1" dirty="0"/>
          </a:p>
        </p:txBody>
      </p:sp>
      <p:sp>
        <p:nvSpPr>
          <p:cNvPr id="5" name="Titel 16"/>
          <p:cNvSpPr>
            <a:spLocks noGrp="1"/>
          </p:cNvSpPr>
          <p:nvPr>
            <p:ph type="ctrTitle"/>
          </p:nvPr>
        </p:nvSpPr>
        <p:spPr>
          <a:xfrm>
            <a:off x="560512" y="1196752"/>
            <a:ext cx="9345488" cy="3384376"/>
          </a:xfrm>
        </p:spPr>
        <p:txBody>
          <a:bodyPr/>
          <a:lstStyle/>
          <a:p>
            <a:pPr algn="ctr"/>
            <a:r>
              <a:rPr lang="nl-NL" sz="6000" dirty="0" smtClean="0"/>
              <a:t>Hoofdstuk 2</a:t>
            </a:r>
            <a:br>
              <a:rPr lang="nl-NL" sz="6000" dirty="0" smtClean="0"/>
            </a:br>
            <a:r>
              <a:rPr lang="nl-NL" sz="6000" dirty="0" smtClean="0"/>
              <a:t/>
            </a:r>
            <a:br>
              <a:rPr lang="nl-NL" sz="6000" dirty="0" smtClean="0"/>
            </a:br>
            <a:r>
              <a:rPr lang="nl-NL" sz="6000" u="none" dirty="0" smtClean="0"/>
              <a:t>C++11</a:t>
            </a:r>
            <a:br>
              <a:rPr lang="nl-NL" sz="6000" u="none" dirty="0" smtClean="0"/>
            </a:br>
            <a:r>
              <a:rPr lang="nl-NL" sz="6000" u="none" dirty="0" smtClean="0"/>
              <a:t>(deel 1)</a:t>
            </a:r>
            <a:endParaRPr lang="nl-NL" sz="6000" u="none" dirty="0"/>
          </a:p>
        </p:txBody>
      </p:sp>
    </p:spTree>
    <p:extLst>
      <p:ext uri="{BB962C8B-B14F-4D97-AF65-F5344CB8AC3E}">
        <p14:creationId xmlns:p14="http://schemas.microsoft.com/office/powerpoint/2010/main" val="40097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1052736"/>
            <a:ext cx="9073008" cy="4800600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sz="2400" b="0" dirty="0" smtClean="0"/>
              <a:t>sleutelwoord dat null-pointer constante voorstelt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sz="2400" dirty="0" smtClean="0"/>
              <a:t>vervangt NULL en 0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sz="2400" dirty="0" smtClean="0"/>
              <a:t>s</a:t>
            </a:r>
            <a:r>
              <a:rPr lang="nl-BE" sz="2400" b="0" dirty="0" smtClean="0"/>
              <a:t>terk getypeerd</a:t>
            </a:r>
            <a:endParaRPr lang="nl-BE" sz="2400" b="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448940" y="2852936"/>
            <a:ext cx="295232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000"/>
              </a:lnSpc>
            </a:pPr>
            <a:r>
              <a:rPr lang="nl-BE" sz="2000" b="1" i="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(int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nl-BE" sz="2000" b="1" i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nl-BE" sz="20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0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*);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906000" cy="822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nl-BE" sz="34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nl-BE" sz="3600" b="1" dirty="0">
              <a:solidFill>
                <a:schemeClr val="accent3"/>
              </a:solidFill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448219" y="4100137"/>
            <a:ext cx="2527589" cy="4468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000"/>
              </a:lnSpc>
            </a:pPr>
            <a:r>
              <a:rPr lang="nl-BE" sz="20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(NULL);</a:t>
            </a:r>
          </a:p>
        </p:txBody>
      </p:sp>
      <p:sp>
        <p:nvSpPr>
          <p:cNvPr id="13" name="Lijntoelichting 1 12"/>
          <p:cNvSpPr/>
          <p:nvPr/>
        </p:nvSpPr>
        <p:spPr>
          <a:xfrm>
            <a:off x="5241032" y="3145345"/>
            <a:ext cx="3168352" cy="1138730"/>
          </a:xfrm>
          <a:prstGeom prst="borderCallout1">
            <a:avLst>
              <a:gd name="adj1" fmla="val 56460"/>
              <a:gd name="adj2" fmla="val -167"/>
              <a:gd name="adj3" fmla="val 98699"/>
              <a:gd name="adj4" fmla="val -610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lvl="1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rgbClr val="AA2B1E"/>
              </a:buClr>
            </a:pPr>
            <a:r>
              <a:rPr lang="nl-BE" sz="2400" dirty="0" smtClean="0">
                <a:solidFill>
                  <a:prstClr val="black"/>
                </a:solidFill>
              </a:rPr>
              <a:t>welke procedure zal opgeroepen worden?</a:t>
            </a:r>
            <a:endParaRPr lang="nl-BE" sz="2400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32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10</a:t>
            </a:fld>
            <a:endParaRPr lang="nl-NL" sz="1600" dirty="0" smtClean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32643" y="5007212"/>
            <a:ext cx="2527589" cy="4770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000"/>
              </a:lnSpc>
            </a:pPr>
            <a:r>
              <a:rPr lang="nl-BE" sz="20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0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b="1" i="0" dirty="0">
              <a:solidFill>
                <a:srgbClr val="008000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14" name="Lijntoelichting 1 13"/>
          <p:cNvSpPr/>
          <p:nvPr/>
        </p:nvSpPr>
        <p:spPr>
          <a:xfrm>
            <a:off x="4304928" y="5022312"/>
            <a:ext cx="5040560" cy="1152128"/>
          </a:xfrm>
          <a:prstGeom prst="borderCallout1">
            <a:avLst>
              <a:gd name="adj1" fmla="val 24312"/>
              <a:gd name="adj2" fmla="val -626"/>
              <a:gd name="adj3" fmla="val 23557"/>
              <a:gd name="adj4" fmla="val -135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lvl="1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rgbClr val="AA2B1E"/>
              </a:buClr>
            </a:pPr>
            <a:r>
              <a:rPr lang="nl-BE" sz="2400" dirty="0">
                <a:solidFill>
                  <a:prstClr val="black"/>
                </a:solidFill>
              </a:rPr>
              <a:t>C++</a:t>
            </a:r>
            <a:r>
              <a:rPr lang="nl-BE" sz="2400" dirty="0" smtClean="0">
                <a:solidFill>
                  <a:prstClr val="black"/>
                </a:solidFill>
              </a:rPr>
              <a:t>11 zal wegens sterk </a:t>
            </a:r>
            <a:r>
              <a:rPr lang="nl-BE" sz="2400" dirty="0">
                <a:solidFill>
                  <a:prstClr val="black"/>
                </a:solidFill>
              </a:rPr>
              <a:t>getypeerde </a:t>
            </a:r>
            <a:r>
              <a:rPr lang="nl-BE" sz="2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nullptr</a:t>
            </a:r>
            <a:r>
              <a:rPr lang="nl-BE" sz="2400" dirty="0" smtClean="0">
                <a:solidFill>
                  <a:prstClr val="black"/>
                </a:solidFill>
              </a:rPr>
              <a:t> tweede procedure oproepen</a:t>
            </a:r>
            <a:endParaRPr lang="nl-BE" sz="2400" dirty="0">
              <a:solidFill>
                <a:prstClr val="black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6897216" y="2029879"/>
            <a:ext cx="2105176" cy="46166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vb_nullptr.cpp</a:t>
            </a:r>
          </a:p>
        </p:txBody>
      </p:sp>
    </p:spTree>
    <p:extLst>
      <p:ext uri="{BB962C8B-B14F-4D97-AF65-F5344CB8AC3E}">
        <p14:creationId xmlns:p14="http://schemas.microsoft.com/office/powerpoint/2010/main" val="39222066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76536" y="1412776"/>
            <a:ext cx="7776864" cy="4536504"/>
          </a:xfrm>
        </p:spPr>
        <p:txBody>
          <a:bodyPr>
            <a:noAutofit/>
          </a:bodyPr>
          <a:lstStyle/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functies </a:t>
            </a:r>
            <a:r>
              <a:rPr lang="nl-BE" sz="2800" dirty="0"/>
              <a:t>als </a:t>
            </a:r>
            <a:r>
              <a:rPr lang="nl-BE" sz="2800" dirty="0" smtClean="0"/>
              <a:t>parameters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lambda</a:t>
            </a:r>
            <a:r>
              <a:rPr lang="nl-BE" sz="2800" dirty="0" smtClean="0"/>
              <a:t> functies</a:t>
            </a:r>
            <a:endParaRPr lang="nl-BE" sz="2800" dirty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smart pointers</a:t>
            </a:r>
            <a:r>
              <a:rPr lang="nl-BE" sz="2800" b="1" dirty="0">
                <a:solidFill>
                  <a:schemeClr val="accent2"/>
                </a:solidFill>
              </a:rPr>
              <a:t>: </a:t>
            </a:r>
            <a:r>
              <a:rPr lang="nl-BE" sz="2600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800" b="1" dirty="0" smtClean="0">
                <a:solidFill>
                  <a:schemeClr val="accent2"/>
                </a:solidFill>
              </a:rPr>
              <a:t> en </a:t>
            </a:r>
            <a:r>
              <a:rPr lang="nl-BE" sz="2600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nl-BE" sz="2600" b="1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692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1165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910047"/>
            <a:ext cx="8640960" cy="5544616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nl-BE" sz="2400" b="0" dirty="0" smtClean="0"/>
              <a:t>Smart </a:t>
            </a:r>
            <a:r>
              <a:rPr lang="nl-BE" sz="2400" dirty="0"/>
              <a:t>p</a:t>
            </a:r>
            <a:r>
              <a:rPr lang="nl-BE" sz="2400" b="0" dirty="0" smtClean="0"/>
              <a:t>ointer:</a:t>
            </a:r>
          </a:p>
          <a:p>
            <a:pPr lvl="1">
              <a:lnSpc>
                <a:spcPts val="4000"/>
              </a:lnSpc>
            </a:pPr>
            <a:r>
              <a:rPr lang="nl-BE" sz="2400" dirty="0"/>
              <a:t>pointer </a:t>
            </a:r>
            <a:r>
              <a:rPr lang="nl-BE" sz="2400" dirty="0" err="1"/>
              <a:t>wrapper</a:t>
            </a:r>
            <a:r>
              <a:rPr lang="nl-BE" sz="2400" dirty="0"/>
              <a:t> klasse die </a:t>
            </a:r>
            <a:r>
              <a:rPr lang="nl-BE" sz="2400" dirty="0" smtClean="0"/>
              <a:t>naast </a:t>
            </a:r>
            <a:r>
              <a:rPr lang="nl-BE" sz="2400" dirty="0"/>
              <a:t>de </a:t>
            </a:r>
            <a:r>
              <a:rPr lang="nl-BE" sz="2400" dirty="0" smtClean="0"/>
              <a:t>pointer zelf ook extra eigenschappen </a:t>
            </a:r>
            <a:r>
              <a:rPr lang="nl-BE" sz="2400" dirty="0"/>
              <a:t>aanbiedt </a:t>
            </a:r>
            <a:r>
              <a:rPr lang="nl-BE" sz="2400" dirty="0" smtClean="0"/>
              <a:t>zoals </a:t>
            </a:r>
            <a:r>
              <a:rPr lang="nl-BE" sz="2400" dirty="0"/>
              <a:t>automatisch vrijgeven van </a:t>
            </a:r>
            <a:r>
              <a:rPr lang="nl-BE" sz="2400" dirty="0" smtClean="0"/>
              <a:t>geheugen</a:t>
            </a:r>
            <a:endParaRPr lang="nl-BE" sz="2400" dirty="0"/>
          </a:p>
          <a:p>
            <a:pPr lvl="1">
              <a:lnSpc>
                <a:spcPts val="4000"/>
              </a:lnSpc>
            </a:pPr>
            <a:r>
              <a:rPr lang="nl-BE" sz="2400" dirty="0" smtClean="0"/>
              <a:t>Iets minder efficiënt dan traditionele pointers</a:t>
            </a:r>
          </a:p>
          <a:p>
            <a:pPr>
              <a:lnSpc>
                <a:spcPts val="4000"/>
              </a:lnSpc>
            </a:pPr>
            <a:r>
              <a:rPr lang="nl-BE" sz="2400" b="0" dirty="0" smtClean="0"/>
              <a:t>C++98: </a:t>
            </a:r>
            <a:r>
              <a:rPr lang="nl-BE" sz="2400" dirty="0" smtClean="0"/>
              <a:t>één </a:t>
            </a:r>
            <a:r>
              <a:rPr lang="nl-BE" sz="2400" dirty="0"/>
              <a:t>smart pointer klasse </a:t>
            </a:r>
            <a:r>
              <a:rPr lang="nl-BE" sz="2400" dirty="0" smtClean="0"/>
              <a:t>(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r>
              <a:rPr lang="nl-BE" sz="2400" dirty="0" smtClean="0"/>
              <a:t>)</a:t>
            </a:r>
            <a:endParaRPr lang="nl-BE" sz="2400" b="0" dirty="0" smtClean="0"/>
          </a:p>
          <a:p>
            <a:pPr>
              <a:lnSpc>
                <a:spcPts val="4000"/>
              </a:lnSpc>
            </a:pPr>
            <a:r>
              <a:rPr lang="nl-BE" sz="2400" b="0" dirty="0" smtClean="0"/>
              <a:t>C++11: twee smart pointer klassen:</a:t>
            </a:r>
          </a:p>
          <a:p>
            <a:pPr lvl="1">
              <a:lnSpc>
                <a:spcPts val="4000"/>
              </a:lnSpc>
            </a:pPr>
            <a:r>
              <a:rPr lang="nl-BE" sz="24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endParaRPr lang="nl-BE" sz="24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4000"/>
              </a:lnSpc>
            </a:pP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1480" lvl="1" indent="0">
              <a:lnSpc>
                <a:spcPts val="4000"/>
              </a:lnSpc>
              <a:buNone/>
            </a:pPr>
            <a:r>
              <a:rPr lang="nl-BE" sz="2400" dirty="0" smtClean="0"/>
              <a:t> (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r>
              <a:rPr lang="nl-BE" sz="2400" dirty="0" smtClean="0"/>
              <a:t> is nu </a:t>
            </a:r>
            <a:r>
              <a:rPr lang="nl-BE" sz="2400" dirty="0" err="1" smtClean="0"/>
              <a:t>deprecated</a:t>
            </a:r>
            <a:r>
              <a:rPr lang="nl-BE" sz="2400" dirty="0"/>
              <a:t>)</a:t>
            </a:r>
            <a:endParaRPr lang="nl-BE" sz="24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12</a:t>
            </a:fld>
            <a:endParaRPr lang="nl-NL" sz="16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-11392"/>
            <a:ext cx="9898508" cy="78513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3"/>
                </a:solidFill>
              </a:rPr>
              <a:t>Smart pointers: algemeen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27496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013979"/>
            <a:ext cx="9289032" cy="48006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nl-BE" sz="2400" dirty="0"/>
              <a:t>slechts 1 eigenaar van de pointer mogelijk </a:t>
            </a:r>
            <a:endParaRPr lang="nl-BE" sz="2400" dirty="0" smtClean="0"/>
          </a:p>
          <a:p>
            <a:pPr>
              <a:lnSpc>
                <a:spcPts val="4000"/>
              </a:lnSpc>
            </a:pPr>
            <a:r>
              <a:rPr lang="nl-BE" sz="2400" dirty="0" smtClean="0"/>
              <a:t>kan </a:t>
            </a:r>
            <a:r>
              <a:rPr lang="nl-BE" sz="2400" dirty="0"/>
              <a:t>niet gekopieerd </a:t>
            </a:r>
            <a:r>
              <a:rPr lang="nl-BE" sz="2400" dirty="0" smtClean="0"/>
              <a:t>worden, mag </a:t>
            </a:r>
            <a:r>
              <a:rPr lang="nl-BE" sz="2400" dirty="0"/>
              <a:t>wel </a:t>
            </a:r>
            <a:r>
              <a:rPr lang="nl-BE" sz="2400" dirty="0" err="1"/>
              <a:t>moved</a:t>
            </a:r>
            <a:r>
              <a:rPr lang="nl-BE" sz="2400" dirty="0"/>
              <a:t> </a:t>
            </a:r>
            <a:r>
              <a:rPr lang="nl-BE" sz="2400" dirty="0" smtClean="0"/>
              <a:t>of </a:t>
            </a:r>
            <a:r>
              <a:rPr lang="nl-BE" sz="2400" dirty="0" err="1" smtClean="0"/>
              <a:t>swapped</a:t>
            </a:r>
            <a:r>
              <a:rPr lang="nl-BE" sz="2400" dirty="0" smtClean="0"/>
              <a:t> worden</a:t>
            </a:r>
            <a:endParaRPr lang="nl-BE" sz="240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75767" y="2359440"/>
            <a:ext cx="8426474" cy="43114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ts val="3700"/>
              </a:lnSpc>
              <a:spcBef>
                <a:spcPts val="0"/>
              </a:spcBef>
            </a:pPr>
            <a:r>
              <a:rPr lang="nl-BE" sz="2000" b="1" i="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&lt;int&gt; p1 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B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&lt;int&gt;(new int),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p2;</a:t>
            </a:r>
          </a:p>
          <a:p>
            <a:pPr>
              <a:lnSpc>
                <a:spcPts val="3700"/>
              </a:lnSpc>
              <a:spcBef>
                <a:spcPts val="0"/>
              </a:spcBef>
            </a:pP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 = </a:t>
            </a:r>
            <a:r>
              <a:rPr lang="nl-BE" sz="20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&lt;int&gt;(new int(202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ts val="3700"/>
              </a:lnSpc>
              <a:spcBef>
                <a:spcPts val="0"/>
              </a:spcBef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sinds C++14: p2 =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make_unique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&lt;int&gt;(202);</a:t>
            </a:r>
            <a:endParaRPr lang="nl-BE" sz="2000" i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700"/>
              </a:lnSpc>
              <a:spcBef>
                <a:spcPts val="0"/>
              </a:spcBef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*p1 = 101;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*p1;</a:t>
            </a:r>
          </a:p>
          <a:p>
            <a:pPr>
              <a:lnSpc>
                <a:spcPts val="3700"/>
              </a:lnSpc>
              <a:spcBef>
                <a:spcPts val="0"/>
              </a:spcBef>
            </a:pP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 </a:t>
            </a: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= p1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nl-BE" sz="2000" i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700"/>
              </a:lnSpc>
              <a:spcBef>
                <a:spcPts val="0"/>
              </a:spcBef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p1.swap(p2); //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wisselt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pointers</a:t>
            </a:r>
            <a:endParaRPr lang="en-US" sz="2000" i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700"/>
              </a:lnSpc>
              <a:spcBef>
                <a:spcPts val="0"/>
              </a:spcBef>
            </a:pPr>
            <a:r>
              <a:rPr lang="en-US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 </a:t>
            </a:r>
            <a:r>
              <a:rPr lang="en-US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move(p1);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transfereert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eigenaar</a:t>
            </a:r>
            <a:endParaRPr lang="en-US" sz="2000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p2.reset</a:t>
            </a: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geeft geheugen vrij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				     // 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(gebeurt automatisch bij out of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scope)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7" name="Rechte verbindingslijn 6"/>
          <p:cNvCxnSpPr/>
          <p:nvPr/>
        </p:nvCxnSpPr>
        <p:spPr>
          <a:xfrm flipH="1">
            <a:off x="978646" y="4437827"/>
            <a:ext cx="792088" cy="2880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 flipV="1">
            <a:off x="1014650" y="4437827"/>
            <a:ext cx="720080" cy="2880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/>
          <p:nvPr/>
        </p:nvSpPr>
        <p:spPr>
          <a:xfrm>
            <a:off x="2171339" y="4325764"/>
            <a:ext cx="61206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l-BE" sz="2200" b="1" dirty="0" smtClean="0">
                <a:solidFill>
                  <a:schemeClr val="accent2"/>
                </a:solidFill>
                <a:latin typeface="+mn-lt"/>
              </a:rPr>
              <a:t>c</a:t>
            </a:r>
            <a:r>
              <a:rPr lang="nl-BE" sz="2200" b="1" i="0" dirty="0" smtClean="0">
                <a:solidFill>
                  <a:schemeClr val="accent2"/>
                </a:solidFill>
                <a:latin typeface="+mn-lt"/>
              </a:rPr>
              <a:t>ompilatie-fout: p1 mag niet gekopieerd worden!!</a:t>
            </a:r>
            <a:endParaRPr lang="nl-BE" sz="2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7401272" y="783115"/>
            <a:ext cx="1872208" cy="46166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uniquep.cpp </a:t>
            </a:r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13</a:t>
            </a:fld>
            <a:endParaRPr lang="nl-NL" sz="1600" dirty="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018"/>
            <a:ext cx="9898508" cy="78513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err="1">
                <a:solidFill>
                  <a:schemeClr val="accent3"/>
                </a:solidFill>
              </a:rPr>
              <a:t>u</a:t>
            </a:r>
            <a:r>
              <a:rPr lang="nl-NL" altLang="nl-BE" sz="3600" b="1" dirty="0" err="1" smtClean="0">
                <a:solidFill>
                  <a:schemeClr val="accent3"/>
                </a:solidFill>
              </a:rPr>
              <a:t>nique_ptr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84139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413" y="1052736"/>
            <a:ext cx="8712968" cy="48006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nl-BE" sz="2400" dirty="0"/>
              <a:t>kan door meerdere eigenaars gedeeld worden</a:t>
            </a:r>
          </a:p>
          <a:p>
            <a:pPr>
              <a:lnSpc>
                <a:spcPts val="4000"/>
              </a:lnSpc>
            </a:pPr>
            <a:r>
              <a:rPr lang="nl-BE" sz="2400" dirty="0" smtClean="0"/>
              <a:t>geheugen </a:t>
            </a:r>
            <a:r>
              <a:rPr lang="nl-BE" sz="2400" dirty="0"/>
              <a:t>waarnaar verwezen </a:t>
            </a:r>
            <a:r>
              <a:rPr lang="nl-BE" sz="2400" dirty="0" smtClean="0"/>
              <a:t>wordt, wordt </a:t>
            </a:r>
            <a:r>
              <a:rPr lang="nl-BE" sz="2400" dirty="0"/>
              <a:t>slechts vrijgegeven als alle instanties van die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nl-BE" sz="2400" dirty="0"/>
              <a:t> vernietigd zijn</a:t>
            </a:r>
          </a:p>
          <a:p>
            <a:pPr marL="114300" indent="0">
              <a:lnSpc>
                <a:spcPts val="4000"/>
              </a:lnSpc>
              <a:spcBef>
                <a:spcPts val="0"/>
              </a:spcBef>
              <a:buNone/>
            </a:pPr>
            <a:endParaRPr lang="nl-BE" sz="240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920552" y="2998936"/>
            <a:ext cx="8351386" cy="31444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nl-BE" sz="20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</a:t>
            </a:r>
            <a:r>
              <a:rPr lang="nl-BE" sz="2000" b="1" i="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_ptr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&lt;int&gt; p1, p2;</a:t>
            </a: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p1 =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&lt;int&gt;(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int(101)); </a:t>
            </a: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//of: p1 = </a:t>
            </a:r>
            <a:r>
              <a:rPr lang="nl-BE" sz="20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&lt;int&gt;(101);</a:t>
            </a:r>
            <a:endParaRPr lang="nl-BE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 </a:t>
            </a: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= p1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beide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zijn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eigenaar</a:t>
            </a:r>
            <a:endParaRPr lang="nl-BE" sz="2000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p2.reset</a:t>
            </a: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geeft </a:t>
            </a: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geheugen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nog niet vrij (wegens p1)</a:t>
            </a: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p1.reset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(); // geeft geheugen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vrij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(gebeurt automatisch </a:t>
            </a: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//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bij out of scope van alle eigenaars)</a:t>
            </a:r>
            <a:endParaRPr lang="nl-BE" sz="2000" i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7545287" y="787004"/>
            <a:ext cx="1872208" cy="46166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sharedp.cpp 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14</a:t>
            </a:fld>
            <a:endParaRPr lang="nl-NL" sz="1600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-2018"/>
            <a:ext cx="9898508" cy="78513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err="1" smtClean="0">
                <a:solidFill>
                  <a:schemeClr val="accent3"/>
                </a:solidFill>
              </a:rPr>
              <a:t>shared_ptr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7453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76536" y="1412776"/>
            <a:ext cx="7776864" cy="4536504"/>
          </a:xfrm>
        </p:spPr>
        <p:txBody>
          <a:bodyPr>
            <a:noAutofit/>
          </a:bodyPr>
          <a:lstStyle/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functies </a:t>
            </a:r>
            <a:r>
              <a:rPr lang="nl-BE" sz="2800" b="1" dirty="0">
                <a:solidFill>
                  <a:schemeClr val="accent2"/>
                </a:solidFill>
              </a:rPr>
              <a:t>als </a:t>
            </a:r>
            <a:r>
              <a:rPr lang="nl-BE" sz="2800" b="1" dirty="0" smtClean="0">
                <a:solidFill>
                  <a:schemeClr val="accent2"/>
                </a:solidFill>
              </a:rPr>
              <a:t>parameters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lambda</a:t>
            </a:r>
            <a:r>
              <a:rPr lang="nl-BE" sz="2800" dirty="0" smtClean="0"/>
              <a:t> </a:t>
            </a:r>
            <a:r>
              <a:rPr lang="nl-BE" sz="2800" dirty="0"/>
              <a:t>functies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smart pointers</a:t>
            </a:r>
            <a:r>
              <a:rPr lang="nl-BE" sz="2800" dirty="0"/>
              <a:t>: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800" dirty="0" smtClean="0"/>
              <a:t> en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692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5217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6" y="785133"/>
            <a:ext cx="9891164" cy="5763827"/>
          </a:xfrm>
        </p:spPr>
        <p:txBody>
          <a:bodyPr>
            <a:noAutofit/>
          </a:bodyPr>
          <a:lstStyle/>
          <a:p>
            <a:pPr indent="-77788">
              <a:lnSpc>
                <a:spcPts val="3800"/>
              </a:lnSpc>
              <a:spcBef>
                <a:spcPts val="0"/>
              </a:spcBef>
            </a:pPr>
            <a:r>
              <a:rPr lang="nl-BE" sz="24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   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(enkel) in 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C: 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met behulp van 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functie-pointers</a:t>
            </a:r>
          </a:p>
          <a:p>
            <a:pPr marL="630238" indent="-365125">
              <a:lnSpc>
                <a:spcPts val="3800"/>
              </a:lnSpc>
              <a:spcBef>
                <a:spcPts val="1200"/>
              </a:spcBef>
            </a:pPr>
            <a:r>
              <a:rPr lang="nl-BE" sz="2400" dirty="0">
                <a:solidFill>
                  <a:prstClr val="black"/>
                </a:solidFill>
                <a:cs typeface="Consolas" panose="020B0609020204030204" pitchFamily="49" charset="0"/>
              </a:rPr>
              <a:t>v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óór 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C++11: met behulp van </a:t>
            </a:r>
            <a:r>
              <a:rPr lang="nl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</a:p>
          <a:p>
            <a:pPr marL="630238" indent="-365125">
              <a:lnSpc>
                <a:spcPts val="3800"/>
              </a:lnSpc>
              <a:spcBef>
                <a:spcPts val="0"/>
              </a:spcBef>
            </a:pPr>
            <a:endParaRPr lang="nl-BE" sz="2400" dirty="0">
              <a:solidFill>
                <a:prstClr val="black"/>
              </a:solidFill>
              <a:cs typeface="Consolas" panose="020B0609020204030204" pitchFamily="49" charset="0"/>
            </a:endParaRPr>
          </a:p>
          <a:p>
            <a:pPr marL="630238" indent="-365125">
              <a:lnSpc>
                <a:spcPts val="3800"/>
              </a:lnSpc>
              <a:spcBef>
                <a:spcPts val="0"/>
              </a:spcBef>
            </a:pPr>
            <a:endParaRPr lang="nl-BE" sz="2400" dirty="0" smtClean="0">
              <a:solidFill>
                <a:prstClr val="black"/>
              </a:solidFill>
              <a:cs typeface="Consolas" panose="020B0609020204030204" pitchFamily="49" charset="0"/>
            </a:endParaRPr>
          </a:p>
          <a:p>
            <a:pPr marL="630238" indent="-365125">
              <a:lnSpc>
                <a:spcPts val="3800"/>
              </a:lnSpc>
              <a:spcBef>
                <a:spcPts val="2400"/>
              </a:spcBef>
            </a:pPr>
            <a:r>
              <a:rPr lang="nl-BE" sz="2400" dirty="0">
                <a:solidFill>
                  <a:prstClr val="black"/>
                </a:solidFill>
                <a:cs typeface="Consolas" panose="020B0609020204030204" pitchFamily="49" charset="0"/>
              </a:rPr>
              <a:t>v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anaf 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C++11: met behulp van </a:t>
            </a:r>
            <a:r>
              <a:rPr lang="nl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nl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nl-BE" sz="22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endParaRPr lang="nl-BE" sz="2400" dirty="0" smtClean="0">
              <a:cs typeface="Consolas" panose="020B0609020204030204" pitchFamily="49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0"/>
            <a:ext cx="9898508" cy="78513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3"/>
                </a:solidFill>
              </a:rPr>
              <a:t>Functies als parameters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920552" y="2056733"/>
            <a:ext cx="8712968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template&lt;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zoek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string t[],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… 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920552" y="3896751"/>
            <a:ext cx="8712968" cy="1836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r>
              <a:rPr lang="nl-BE" sz="2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nl-BE" sz="20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nl-BE" sz="2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nl-BE" sz="20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functional</a:t>
            </a:r>
            <a:r>
              <a:rPr lang="nl-BE" sz="2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sing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zoek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string t[],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n,  </a:t>
            </a: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function&lt;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string&amp;)</a:t>
            </a: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{ … 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Lijnbijschrift 1 3"/>
          <p:cNvSpPr/>
          <p:nvPr/>
        </p:nvSpPr>
        <p:spPr>
          <a:xfrm>
            <a:off x="3080792" y="6005645"/>
            <a:ext cx="1728192" cy="543315"/>
          </a:xfrm>
          <a:prstGeom prst="borderCallout1">
            <a:avLst>
              <a:gd name="adj1" fmla="val 237"/>
              <a:gd name="adj2" fmla="val 44578"/>
              <a:gd name="adj3" fmla="val -69264"/>
              <a:gd name="adj4" fmla="val 50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smtClean="0">
                <a:solidFill>
                  <a:schemeClr val="tx1"/>
                </a:solidFill>
              </a:rPr>
              <a:t>returntype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8" name="Lijnbijschrift 1 7"/>
          <p:cNvSpPr/>
          <p:nvPr/>
        </p:nvSpPr>
        <p:spPr>
          <a:xfrm>
            <a:off x="6105128" y="6005645"/>
            <a:ext cx="2700300" cy="543315"/>
          </a:xfrm>
          <a:prstGeom prst="borderCallout1">
            <a:avLst>
              <a:gd name="adj1" fmla="val 52410"/>
              <a:gd name="adj2" fmla="val -883"/>
              <a:gd name="adj3" fmla="val -72630"/>
              <a:gd name="adj4" fmla="val -227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smtClean="0">
                <a:solidFill>
                  <a:schemeClr val="tx1"/>
                </a:solidFill>
              </a:rPr>
              <a:t>parameterlijst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692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6283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260648"/>
            <a:ext cx="9505056" cy="5616624"/>
          </a:xfrm>
        </p:spPr>
        <p:txBody>
          <a:bodyPr>
            <a:noAutofit/>
          </a:bodyPr>
          <a:lstStyle/>
          <a:p>
            <a:pPr lvl="0">
              <a:lnSpc>
                <a:spcPts val="3800"/>
              </a:lnSpc>
              <a:spcBef>
                <a:spcPts val="0"/>
              </a:spcBef>
            </a:pPr>
            <a:r>
              <a:rPr lang="nl-BE" sz="2400" u="sng" dirty="0" smtClean="0">
                <a:solidFill>
                  <a:prstClr val="black"/>
                </a:solidFill>
                <a:cs typeface="Consolas" panose="020B0609020204030204" pitchFamily="49" charset="0"/>
              </a:rPr>
              <a:t>Voorbeeld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: </a:t>
            </a:r>
            <a:endParaRPr lang="nl-B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template&lt;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bool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zoek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string t[],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         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for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if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]))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return true;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false;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lvl="0" indent="0">
              <a:lnSpc>
                <a:spcPts val="3200"/>
              </a:lnSpc>
              <a:spcBef>
                <a:spcPts val="12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bool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zoek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t[],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endParaRPr lang="en-US" sz="20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function&lt;bool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string&amp;)&gt;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sz="20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… //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hierboven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nl-BE" sz="2400" dirty="0">
              <a:solidFill>
                <a:prstClr val="black"/>
              </a:solidFill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endParaRPr lang="nl-BE" sz="2400" dirty="0" smtClean="0">
              <a:cs typeface="Consolas" panose="020B0609020204030204" pitchFamily="49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2352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</a:t>
            </a:fld>
            <a:endParaRPr lang="nl-NL" sz="1600" dirty="0" smtClean="0"/>
          </a:p>
        </p:txBody>
      </p:sp>
      <p:sp>
        <p:nvSpPr>
          <p:cNvPr id="5" name="Tekstvak 4"/>
          <p:cNvSpPr txBox="1"/>
          <p:nvPr/>
        </p:nvSpPr>
        <p:spPr>
          <a:xfrm>
            <a:off x="6682252" y="764704"/>
            <a:ext cx="1800200" cy="461665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2"/>
                </a:solidFill>
                <a:latin typeface="+mn-lt"/>
              </a:rPr>
              <a:t>v</a:t>
            </a:r>
            <a:r>
              <a:rPr lang="nl-BE" sz="2400" dirty="0" smtClean="0">
                <a:solidFill>
                  <a:schemeClr val="accent2"/>
                </a:solidFill>
                <a:latin typeface="+mn-lt"/>
              </a:rPr>
              <a:t>óór C++11</a:t>
            </a:r>
            <a:endParaRPr lang="nl-BE" sz="24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6682252" y="3573016"/>
            <a:ext cx="1800200" cy="461665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nl-BE" sz="2400" dirty="0" smtClean="0">
                <a:solidFill>
                  <a:schemeClr val="accent4"/>
                </a:solidFill>
                <a:latin typeface="+mn-lt"/>
              </a:rPr>
              <a:t>sinds C++11</a:t>
            </a:r>
            <a:endParaRPr lang="nl-BE" sz="24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8" name="Lijntoelichting 3 7"/>
          <p:cNvSpPr/>
          <p:nvPr/>
        </p:nvSpPr>
        <p:spPr>
          <a:xfrm>
            <a:off x="4304928" y="4986784"/>
            <a:ext cx="5075004" cy="1506091"/>
          </a:xfrm>
          <a:prstGeom prst="borderCallout3">
            <a:avLst>
              <a:gd name="adj1" fmla="val -904"/>
              <a:gd name="adj2" fmla="val 42573"/>
              <a:gd name="adj3" fmla="val 268"/>
              <a:gd name="adj4" fmla="val 44807"/>
              <a:gd name="adj5" fmla="val 429"/>
              <a:gd name="adj6" fmla="val 42630"/>
              <a:gd name="adj7" fmla="val -69"/>
              <a:gd name="adj8" fmla="val 4310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nl-BE" sz="2400" dirty="0" smtClean="0">
                <a:solidFill>
                  <a:schemeClr val="tx1"/>
                </a:solidFill>
              </a:rPr>
              <a:t>Zo is veel duidelijker welke signatuur de functie die meegegeven wordt als argument moet hebben!!</a:t>
            </a:r>
            <a:endParaRPr lang="nl-B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3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260648"/>
            <a:ext cx="9505056" cy="5616624"/>
          </a:xfrm>
        </p:spPr>
        <p:txBody>
          <a:bodyPr>
            <a:noAutofit/>
          </a:bodyPr>
          <a:lstStyle/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bool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geen_hoofdletters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string&amp;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s)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lvl="0" indent="0">
              <a:lnSpc>
                <a:spcPts val="3800"/>
              </a:lnSpc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lnSpc>
                <a:spcPts val="3800"/>
              </a:lnSpc>
              <a:spcBef>
                <a:spcPts val="6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string tab[10];</a:t>
            </a:r>
          </a:p>
          <a:p>
            <a:pPr marL="0" lvl="0" indent="0">
              <a:lnSpc>
                <a:spcPts val="3800"/>
              </a:lnSpc>
              <a:spcBef>
                <a:spcPts val="6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… //tab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opvullen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zoek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(tab, 10,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geen_hoofdletters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"string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zonder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hoofdletters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gevonden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";</a:t>
            </a:r>
          </a:p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169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5</a:t>
            </a:fld>
            <a:endParaRPr lang="nl-NL" sz="1600" dirty="0" smtClean="0"/>
          </a:p>
        </p:txBody>
      </p:sp>
      <p:sp>
        <p:nvSpPr>
          <p:cNvPr id="4" name="Lijntoelichting 3 3"/>
          <p:cNvSpPr/>
          <p:nvPr/>
        </p:nvSpPr>
        <p:spPr>
          <a:xfrm>
            <a:off x="5385048" y="1196752"/>
            <a:ext cx="4032448" cy="1152128"/>
          </a:xfrm>
          <a:prstGeom prst="borderCallout3">
            <a:avLst>
              <a:gd name="adj1" fmla="val 56713"/>
              <a:gd name="adj2" fmla="val -117"/>
              <a:gd name="adj3" fmla="val 55366"/>
              <a:gd name="adj4" fmla="val -293"/>
              <a:gd name="adj5" fmla="val 57549"/>
              <a:gd name="adj6" fmla="val -293"/>
              <a:gd name="adj7" fmla="val 56191"/>
              <a:gd name="adj8" fmla="val -17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nl-BE" sz="2400" dirty="0" smtClean="0">
                <a:solidFill>
                  <a:schemeClr val="tx1"/>
                </a:solidFill>
              </a:rPr>
              <a:t>Vóór C++11: functie moest reeds ergens gedefinieerd zijn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5" name="Lijntoelichting 3 4"/>
          <p:cNvSpPr/>
          <p:nvPr/>
        </p:nvSpPr>
        <p:spPr>
          <a:xfrm>
            <a:off x="2288704" y="4869160"/>
            <a:ext cx="4464496" cy="1152128"/>
          </a:xfrm>
          <a:prstGeom prst="borderCallout3">
            <a:avLst>
              <a:gd name="adj1" fmla="val 56713"/>
              <a:gd name="adj2" fmla="val -117"/>
              <a:gd name="adj3" fmla="val 55366"/>
              <a:gd name="adj4" fmla="val -293"/>
              <a:gd name="adj5" fmla="val 57549"/>
              <a:gd name="adj6" fmla="val -293"/>
              <a:gd name="adj7" fmla="val 56191"/>
              <a:gd name="adj8" fmla="val -17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nl-BE" sz="2400" dirty="0">
                <a:solidFill>
                  <a:schemeClr val="tx1"/>
                </a:solidFill>
              </a:rPr>
              <a:t>S</a:t>
            </a:r>
            <a:r>
              <a:rPr lang="nl-BE" sz="2400" dirty="0" smtClean="0">
                <a:solidFill>
                  <a:schemeClr val="tx1"/>
                </a:solidFill>
              </a:rPr>
              <a:t>inds C++11: er kunnen ook </a:t>
            </a:r>
            <a:r>
              <a:rPr lang="nl-BE" sz="2400" dirty="0" err="1" smtClean="0">
                <a:solidFill>
                  <a:schemeClr val="tx1"/>
                </a:solidFill>
              </a:rPr>
              <a:t>lambda</a:t>
            </a:r>
            <a:r>
              <a:rPr lang="nl-BE" sz="2400" dirty="0" smtClean="0">
                <a:solidFill>
                  <a:schemeClr val="tx1"/>
                </a:solidFill>
              </a:rPr>
              <a:t> </a:t>
            </a:r>
            <a:r>
              <a:rPr lang="nl-BE" sz="2400" dirty="0" err="1" smtClean="0">
                <a:solidFill>
                  <a:schemeClr val="tx1"/>
                </a:solidFill>
              </a:rPr>
              <a:t>functions</a:t>
            </a:r>
            <a:r>
              <a:rPr lang="nl-BE" sz="2400" dirty="0" smtClean="0">
                <a:solidFill>
                  <a:schemeClr val="tx1"/>
                </a:solidFill>
              </a:rPr>
              <a:t> gebruikt worden</a:t>
            </a:r>
            <a:endParaRPr lang="nl-B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0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76536" y="1412776"/>
            <a:ext cx="7776864" cy="4536504"/>
          </a:xfrm>
        </p:spPr>
        <p:txBody>
          <a:bodyPr>
            <a:noAutofit/>
          </a:bodyPr>
          <a:lstStyle/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functies </a:t>
            </a:r>
            <a:r>
              <a:rPr lang="nl-BE" sz="2800" dirty="0"/>
              <a:t>als </a:t>
            </a:r>
            <a:r>
              <a:rPr lang="nl-BE" sz="2800" dirty="0" smtClean="0"/>
              <a:t>parameters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err="1" smtClean="0">
                <a:solidFill>
                  <a:schemeClr val="accent2"/>
                </a:solidFill>
              </a:rPr>
              <a:t>lambda</a:t>
            </a:r>
            <a:r>
              <a:rPr lang="nl-BE" sz="2800" b="1" dirty="0" smtClean="0">
                <a:solidFill>
                  <a:schemeClr val="accent2"/>
                </a:solidFill>
              </a:rPr>
              <a:t> </a:t>
            </a:r>
            <a:r>
              <a:rPr lang="nl-BE" sz="2800" b="1" dirty="0">
                <a:solidFill>
                  <a:schemeClr val="accent2"/>
                </a:solidFill>
              </a:rPr>
              <a:t>functies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smart pointers</a:t>
            </a:r>
            <a:r>
              <a:rPr lang="nl-BE" sz="2800" dirty="0"/>
              <a:t>: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800" dirty="0" smtClean="0"/>
              <a:t> en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692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5500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865856"/>
            <a:ext cx="9505056" cy="5616624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nl-BE" sz="2400" dirty="0"/>
              <a:t>anonieme functies die toelaten om een functie lokaal (op de plaats </a:t>
            </a:r>
            <a:r>
              <a:rPr lang="nl-BE" sz="2400" dirty="0" smtClean="0"/>
              <a:t>van </a:t>
            </a:r>
            <a:r>
              <a:rPr lang="nl-BE" sz="2400" dirty="0"/>
              <a:t>de oproep) te definiëren </a:t>
            </a:r>
            <a:endParaRPr lang="nl-BE" sz="2400" dirty="0" smtClean="0"/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nl-BE" sz="2400" u="sng" dirty="0" smtClean="0">
                <a:cs typeface="Consolas" panose="020B0609020204030204" pitchFamily="49" charset="0"/>
              </a:rPr>
              <a:t>Definitie</a:t>
            </a:r>
            <a:r>
              <a:rPr lang="nl-BE" sz="2400" dirty="0" smtClean="0">
                <a:cs typeface="Consolas" panose="020B0609020204030204" pitchFamily="49" charset="0"/>
              </a:rPr>
              <a:t>: </a:t>
            </a:r>
          </a:p>
          <a:p>
            <a:pPr>
              <a:lnSpc>
                <a:spcPts val="3800"/>
              </a:lnSpc>
            </a:pPr>
            <a:endParaRPr lang="nl-BE" sz="2400" dirty="0">
              <a:cs typeface="Consolas" panose="020B0609020204030204" pitchFamily="49" charset="0"/>
            </a:endParaRP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captures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] </a:t>
            </a:r>
            <a:r>
              <a:rPr lang="nl-BE" sz="2400" dirty="0" smtClean="0">
                <a:cs typeface="Consolas" panose="020B0609020204030204" pitchFamily="49" charset="0"/>
              </a:rPr>
              <a:t>: [ ] duiden aan dat het om een </a:t>
            </a:r>
            <a:r>
              <a:rPr lang="nl-BE" sz="2400" dirty="0" err="1" smtClean="0">
                <a:cs typeface="Consolas" panose="020B0609020204030204" pitchFamily="49" charset="0"/>
              </a:rPr>
              <a:t>lambda</a:t>
            </a:r>
            <a:r>
              <a:rPr lang="nl-BE" sz="2400" dirty="0" smtClean="0">
                <a:cs typeface="Consolas" panose="020B0609020204030204" pitchFamily="49" charset="0"/>
              </a:rPr>
              <a:t> functie gaat; </a:t>
            </a:r>
            <a:r>
              <a:rPr lang="nl-BE" sz="2400" dirty="0">
                <a:cs typeface="Consolas" panose="020B0609020204030204" pitchFamily="49" charset="0"/>
              </a:rPr>
              <a:t>	</a:t>
            </a:r>
            <a:r>
              <a:rPr lang="nl-BE" sz="2400" dirty="0" smtClean="0">
                <a:cs typeface="Consolas" panose="020B0609020204030204" pitchFamily="49" charset="0"/>
              </a:rPr>
              <a:t>	</a:t>
            </a:r>
            <a:r>
              <a:rPr lang="nl-BE" sz="2400" dirty="0" err="1" smtClean="0">
                <a:cs typeface="Consolas" panose="020B0609020204030204" pitchFamily="49" charset="0"/>
              </a:rPr>
              <a:t>captures</a:t>
            </a:r>
            <a:r>
              <a:rPr lang="nl-BE" sz="2400" dirty="0" smtClean="0">
                <a:cs typeface="Consolas" panose="020B0609020204030204" pitchFamily="49" charset="0"/>
              </a:rPr>
              <a:t> zijn optioneel (zie verder);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 returntype</a:t>
            </a:r>
            <a:r>
              <a:rPr lang="nl-BE" sz="2400" dirty="0" smtClean="0">
                <a:cs typeface="Consolas" panose="020B0609020204030204" pitchFamily="49" charset="0"/>
              </a:rPr>
              <a:t>: </a:t>
            </a:r>
            <a:r>
              <a:rPr lang="nl-BE" sz="2400" dirty="0"/>
              <a:t>hoeft niet gespecifieerd te worden als het </a:t>
            </a:r>
            <a:r>
              <a:rPr lang="nl-BE" sz="2400" dirty="0" smtClean="0"/>
              <a:t>kan 			afgeleid worden uit de statements</a:t>
            </a:r>
            <a:endParaRPr lang="nl-BE" sz="2400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nl-BE" sz="2400" u="sng" dirty="0" smtClean="0">
                <a:solidFill>
                  <a:prstClr val="black"/>
                </a:solidFill>
                <a:cs typeface="Consolas" panose="020B0609020204030204" pitchFamily="49" charset="0"/>
              </a:rPr>
              <a:t>Voorbeeld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: </a:t>
            </a:r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vb_lambda1.cpp</a:t>
            </a:r>
            <a:endParaRPr lang="nl-BE" sz="2400" dirty="0">
              <a:solidFill>
                <a:schemeClr val="accent6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zoek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(mail,4,[](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string&amp;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addr.find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(".be")!=string::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npos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;}))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7108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7</a:t>
            </a:fld>
            <a:endParaRPr lang="nl-NL" sz="1600" dirty="0" smtClean="0"/>
          </a:p>
        </p:txBody>
      </p:sp>
      <p:sp>
        <p:nvSpPr>
          <p:cNvPr id="2" name="Tekstvak 1"/>
          <p:cNvSpPr txBox="1"/>
          <p:nvPr/>
        </p:nvSpPr>
        <p:spPr>
          <a:xfrm>
            <a:off x="848544" y="2492896"/>
            <a:ext cx="8784976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2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captures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200" i="1" dirty="0"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nl-BE" sz="2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nl-BE" sz="2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statements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nl-BE" sz="2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898508" cy="78513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err="1" smtClean="0">
                <a:solidFill>
                  <a:schemeClr val="accent3"/>
                </a:solidFill>
              </a:rPr>
              <a:t>lambda</a:t>
            </a:r>
            <a:r>
              <a:rPr lang="nl-NL" altLang="nl-BE" sz="3600" b="1" dirty="0" smtClean="0">
                <a:solidFill>
                  <a:schemeClr val="accent3"/>
                </a:solidFill>
              </a:rPr>
              <a:t> functies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95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1154361"/>
            <a:ext cx="9325036" cy="5616624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2400" dirty="0" err="1" smtClean="0"/>
              <a:t>bevat</a:t>
            </a:r>
            <a:r>
              <a:rPr lang="en-US" sz="2400" dirty="0" smtClean="0"/>
              <a:t> 0 of </a:t>
            </a:r>
            <a:r>
              <a:rPr lang="en-US" sz="2400" dirty="0" err="1" smtClean="0"/>
              <a:t>meer</a:t>
            </a:r>
            <a:r>
              <a:rPr lang="en-US" sz="2400" dirty="0" smtClean="0"/>
              <a:t> door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komma</a:t>
            </a:r>
            <a:r>
              <a:rPr lang="en-US" sz="2400" dirty="0" smtClean="0"/>
              <a:t> </a:t>
            </a:r>
            <a:r>
              <a:rPr lang="en-US" sz="2400" dirty="0" err="1" smtClean="0"/>
              <a:t>gescheiden</a:t>
            </a:r>
            <a:r>
              <a:rPr lang="en-US" sz="2400" dirty="0" smtClean="0"/>
              <a:t> captures</a:t>
            </a:r>
          </a:p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en-US" sz="2400" dirty="0" err="1" smtClean="0"/>
              <a:t>Overzicht</a:t>
            </a:r>
            <a:r>
              <a:rPr lang="en-US" sz="2400" dirty="0" smtClean="0"/>
              <a:t> </a:t>
            </a:r>
            <a:r>
              <a:rPr lang="en-US" sz="2400" dirty="0" err="1" smtClean="0"/>
              <a:t>mogelijke</a:t>
            </a:r>
            <a:r>
              <a:rPr lang="en-US" sz="2400" dirty="0" smtClean="0"/>
              <a:t> captures: </a:t>
            </a:r>
          </a:p>
          <a:p>
            <a:pPr lvl="1">
              <a:lnSpc>
                <a:spcPts val="36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accent4"/>
                </a:solidFill>
              </a:rPr>
              <a:t>[]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captures nothing </a:t>
            </a:r>
            <a:r>
              <a:rPr lang="en-US" sz="2400" dirty="0" smtClean="0"/>
              <a:t>: de lambda </a:t>
            </a:r>
            <a:r>
              <a:rPr lang="en-US" sz="2400" dirty="0" err="1" smtClean="0"/>
              <a:t>functie</a:t>
            </a:r>
            <a:r>
              <a:rPr lang="en-US" sz="2400" dirty="0" smtClean="0"/>
              <a:t> </a:t>
            </a:r>
            <a:r>
              <a:rPr lang="en-US" sz="2400" dirty="0" err="1" smtClean="0"/>
              <a:t>kent</a:t>
            </a:r>
            <a:r>
              <a:rPr lang="en-US" sz="2400" dirty="0" smtClean="0"/>
              <a:t> </a:t>
            </a:r>
            <a:r>
              <a:rPr lang="en-US" sz="2400" dirty="0" err="1" smtClean="0"/>
              <a:t>enkel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variabelen</a:t>
            </a:r>
            <a:r>
              <a:rPr lang="en-US" sz="2400" dirty="0" smtClean="0"/>
              <a:t> 			die </a:t>
            </a:r>
            <a:r>
              <a:rPr lang="en-US" sz="2400" dirty="0" err="1" smtClean="0"/>
              <a:t>meegegeven</a:t>
            </a:r>
            <a:r>
              <a:rPr lang="en-US" sz="2400" dirty="0" smtClean="0"/>
              <a:t> </a:t>
            </a:r>
            <a:r>
              <a:rPr lang="en-US" sz="2400" dirty="0" err="1" smtClean="0"/>
              <a:t>worden</a:t>
            </a:r>
            <a:r>
              <a:rPr lang="en-US" sz="2400" dirty="0" smtClean="0"/>
              <a:t> </a:t>
            </a:r>
            <a:r>
              <a:rPr lang="en-US" sz="2400" dirty="0" err="1" smtClean="0"/>
              <a:t>als</a:t>
            </a:r>
            <a:r>
              <a:rPr lang="en-US" sz="2400" dirty="0" smtClean="0"/>
              <a:t> parameter</a:t>
            </a:r>
            <a:endParaRPr lang="en-US" sz="2400" dirty="0"/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accent4"/>
                </a:solidFill>
              </a:rPr>
              <a:t>[</a:t>
            </a:r>
            <a:r>
              <a:rPr lang="en-US" sz="2400" b="1" dirty="0" err="1">
                <a:solidFill>
                  <a:schemeClr val="accent4"/>
                </a:solidFill>
              </a:rPr>
              <a:t>a,&amp;b</a:t>
            </a:r>
            <a:r>
              <a:rPr lang="en-US" sz="2400" b="1" dirty="0">
                <a:solidFill>
                  <a:schemeClr val="accent4"/>
                </a:solidFill>
              </a:rPr>
              <a:t>]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is captured by </a:t>
            </a:r>
            <a:r>
              <a:rPr lang="en-US" sz="2400" dirty="0" smtClean="0"/>
              <a:t>value,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/>
              <a:t>is captured by reference. </a:t>
            </a:r>
            <a:endParaRPr lang="en-US" sz="2000" dirty="0"/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accent4"/>
                </a:solidFill>
              </a:rPr>
              <a:t>[&amp;]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dirty="0"/>
              <a:t>captures all </a:t>
            </a:r>
            <a:r>
              <a:rPr lang="en-US" sz="2400" dirty="0" smtClean="0"/>
              <a:t>variables in </a:t>
            </a:r>
            <a:r>
              <a:rPr lang="en-US" sz="2400" dirty="0"/>
              <a:t>the body of the lambda by </a:t>
            </a:r>
            <a:r>
              <a:rPr lang="en-US" sz="2400" dirty="0" smtClean="0"/>
              <a:t>reference</a:t>
            </a:r>
          </a:p>
          <a:p>
            <a:pPr lvl="1">
              <a:lnSpc>
                <a:spcPts val="36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accent4"/>
                </a:solidFill>
              </a:rPr>
              <a:t>[&amp;, b] </a:t>
            </a:r>
            <a:r>
              <a:rPr lang="en-US" sz="2400" dirty="0"/>
              <a:t>captures all variables in the body of the lambda by </a:t>
            </a:r>
            <a:r>
              <a:rPr lang="en-US" sz="2400" dirty="0" smtClean="0"/>
              <a:t>reference, 		but b is captured by value</a:t>
            </a:r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accent4"/>
                </a:solidFill>
              </a:rPr>
              <a:t>[=]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dirty="0"/>
              <a:t>captures all </a:t>
            </a:r>
            <a:r>
              <a:rPr lang="en-US" sz="2400" dirty="0" smtClean="0"/>
              <a:t>variables in </a:t>
            </a:r>
            <a:r>
              <a:rPr lang="en-US" sz="2400" dirty="0"/>
              <a:t>the body of the lambda by value </a:t>
            </a:r>
            <a:endParaRPr lang="en-US" sz="2400" dirty="0" smtClean="0"/>
          </a:p>
          <a:p>
            <a:pPr lvl="1">
              <a:lnSpc>
                <a:spcPts val="36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accent4"/>
                </a:solidFill>
              </a:rPr>
              <a:t>[=, &amp;b]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dirty="0"/>
              <a:t>captures all variables in the body of the lambda by </a:t>
            </a:r>
            <a:r>
              <a:rPr lang="en-US" sz="2400" dirty="0" smtClean="0"/>
              <a:t>value, 		but b is captured by reference 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8</a:t>
            </a:fld>
            <a:endParaRPr lang="nl-NL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492" y="0"/>
            <a:ext cx="9898508" cy="78513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err="1">
                <a:solidFill>
                  <a:schemeClr val="accent3"/>
                </a:solidFill>
              </a:rPr>
              <a:t>c</a:t>
            </a:r>
            <a:r>
              <a:rPr lang="nl-NL" altLang="nl-BE" sz="3600" b="1" dirty="0" err="1" smtClean="0">
                <a:solidFill>
                  <a:schemeClr val="accent3"/>
                </a:solidFill>
              </a:rPr>
              <a:t>apture</a:t>
            </a:r>
            <a:r>
              <a:rPr lang="nl-NL" altLang="nl-BE" sz="3600" b="1" dirty="0" smtClean="0">
                <a:solidFill>
                  <a:schemeClr val="accent3"/>
                </a:solidFill>
              </a:rPr>
              <a:t>-list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7257256" y="692696"/>
            <a:ext cx="2393208" cy="46166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vb_lambda2.cpp</a:t>
            </a:r>
          </a:p>
        </p:txBody>
      </p:sp>
    </p:spTree>
    <p:extLst>
      <p:ext uri="{BB962C8B-B14F-4D97-AF65-F5344CB8AC3E}">
        <p14:creationId xmlns:p14="http://schemas.microsoft.com/office/powerpoint/2010/main" val="13576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76536" y="1412776"/>
            <a:ext cx="7776864" cy="4536504"/>
          </a:xfrm>
        </p:spPr>
        <p:txBody>
          <a:bodyPr>
            <a:noAutofit/>
          </a:bodyPr>
          <a:lstStyle/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functies </a:t>
            </a:r>
            <a:r>
              <a:rPr lang="nl-BE" sz="2800" dirty="0"/>
              <a:t>als </a:t>
            </a:r>
            <a:r>
              <a:rPr lang="nl-BE" sz="2800" dirty="0" smtClean="0"/>
              <a:t>parameters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lambda</a:t>
            </a:r>
            <a:r>
              <a:rPr lang="nl-BE" sz="2800" dirty="0" smtClean="0"/>
              <a:t> functies</a:t>
            </a:r>
            <a:endParaRPr lang="nl-BE" sz="2800" dirty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nl-BE" sz="2600" b="1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smart pointers</a:t>
            </a:r>
            <a:r>
              <a:rPr lang="nl-BE" sz="2800" dirty="0"/>
              <a:t>: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800" dirty="0" smtClean="0"/>
              <a:t> en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692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28102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31779</TotalTime>
  <Words>644</Words>
  <Application>Microsoft Office PowerPoint</Application>
  <PresentationFormat>A4 (210 x 297 mm)</PresentationFormat>
  <Paragraphs>140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Times New Roman</vt:lpstr>
      <vt:lpstr>Wingdings</vt:lpstr>
      <vt:lpstr>Kantoorthema</vt:lpstr>
      <vt:lpstr>1_Kantoorthema</vt:lpstr>
      <vt:lpstr>Hoofdstuk 2  C++11 (deel 1)</vt:lpstr>
      <vt:lpstr>Inhoud</vt:lpstr>
      <vt:lpstr>PowerPoint-presentatie</vt:lpstr>
      <vt:lpstr>PowerPoint-presentatie</vt:lpstr>
      <vt:lpstr>PowerPoint-presentatie</vt:lpstr>
      <vt:lpstr>Inhoud</vt:lpstr>
      <vt:lpstr>PowerPoint-presentatie</vt:lpstr>
      <vt:lpstr>PowerPoint-presentatie</vt:lpstr>
      <vt:lpstr>Inhoud</vt:lpstr>
      <vt:lpstr>PowerPoint-presentatie</vt:lpstr>
      <vt:lpstr>Inhoud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</dc:title>
  <dc:creator>Helga Naessens</dc:creator>
  <cp:lastModifiedBy>Helga</cp:lastModifiedBy>
  <cp:revision>534</cp:revision>
  <cp:lastPrinted>2017-11-08T12:22:07Z</cp:lastPrinted>
  <dcterms:created xsi:type="dcterms:W3CDTF">2003-09-29T11:12:20Z</dcterms:created>
  <dcterms:modified xsi:type="dcterms:W3CDTF">2017-11-08T14:22:39Z</dcterms:modified>
</cp:coreProperties>
</file>