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notesMasterIdLst>
    <p:notesMasterId r:id="rId66"/>
  </p:notesMasterIdLst>
  <p:handoutMasterIdLst>
    <p:handoutMasterId r:id="rId67"/>
  </p:handoutMasterIdLst>
  <p:sldIdLst>
    <p:sldId id="389" r:id="rId3"/>
    <p:sldId id="364" r:id="rId4"/>
    <p:sldId id="331" r:id="rId5"/>
    <p:sldId id="334" r:id="rId6"/>
    <p:sldId id="335" r:id="rId7"/>
    <p:sldId id="390" r:id="rId8"/>
    <p:sldId id="365" r:id="rId9"/>
    <p:sldId id="366" r:id="rId10"/>
    <p:sldId id="367" r:id="rId11"/>
    <p:sldId id="391" r:id="rId12"/>
    <p:sldId id="372" r:id="rId13"/>
    <p:sldId id="392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402" r:id="rId31"/>
    <p:sldId id="375" r:id="rId32"/>
    <p:sldId id="376" r:id="rId33"/>
    <p:sldId id="377" r:id="rId34"/>
    <p:sldId id="378" r:id="rId35"/>
    <p:sldId id="379" r:id="rId36"/>
    <p:sldId id="403" r:id="rId37"/>
    <p:sldId id="380" r:id="rId38"/>
    <p:sldId id="395" r:id="rId39"/>
    <p:sldId id="382" r:id="rId40"/>
    <p:sldId id="396" r:id="rId41"/>
    <p:sldId id="352" r:id="rId42"/>
    <p:sldId id="353" r:id="rId43"/>
    <p:sldId id="354" r:id="rId44"/>
    <p:sldId id="404" r:id="rId45"/>
    <p:sldId id="355" r:id="rId46"/>
    <p:sldId id="356" r:id="rId47"/>
    <p:sldId id="357" r:id="rId48"/>
    <p:sldId id="405" r:id="rId49"/>
    <p:sldId id="358" r:id="rId50"/>
    <p:sldId id="399" r:id="rId51"/>
    <p:sldId id="384" r:id="rId52"/>
    <p:sldId id="400" r:id="rId53"/>
    <p:sldId id="359" r:id="rId54"/>
    <p:sldId id="360" r:id="rId55"/>
    <p:sldId id="361" r:id="rId56"/>
    <p:sldId id="310" r:id="rId57"/>
    <p:sldId id="324" r:id="rId58"/>
    <p:sldId id="363" r:id="rId59"/>
    <p:sldId id="401" r:id="rId60"/>
    <p:sldId id="325" r:id="rId61"/>
    <p:sldId id="328" r:id="rId62"/>
    <p:sldId id="329" r:id="rId63"/>
    <p:sldId id="330" r:id="rId64"/>
    <p:sldId id="327" r:id="rId65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4685" autoAdjust="0"/>
  </p:normalViewPr>
  <p:slideViewPr>
    <p:cSldViewPr>
      <p:cViewPr varScale="1">
        <p:scale>
          <a:sx n="84" d="100"/>
          <a:sy n="84" d="100"/>
        </p:scale>
        <p:origin x="1387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16-11-2017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16-11-2017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16-11-2017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16-11-2017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62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2222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535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2630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16-11-2017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0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02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718005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40844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16-11-2017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16515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5743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0393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16-11-2017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4713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16-11-2017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1727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16-11-2017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9030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16-11-2017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0193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16-11-2017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3702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16-11-2017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2142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16-11-2017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65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  <p:sp>
        <p:nvSpPr>
          <p:cNvPr id="5" name="Titel 16"/>
          <p:cNvSpPr>
            <a:spLocks noGrp="1"/>
          </p:cNvSpPr>
          <p:nvPr>
            <p:ph type="ctrTitle"/>
          </p:nvPr>
        </p:nvSpPr>
        <p:spPr>
          <a:xfrm>
            <a:off x="560512" y="1412776"/>
            <a:ext cx="9345488" cy="2534574"/>
          </a:xfrm>
        </p:spPr>
        <p:txBody>
          <a:bodyPr/>
          <a:lstStyle/>
          <a:p>
            <a:pPr algn="ctr"/>
            <a:r>
              <a:rPr lang="nl-NL" sz="6000" dirty="0" smtClean="0"/>
              <a:t>Hoofdstuk 3</a:t>
            </a:r>
            <a:br>
              <a:rPr lang="nl-NL" sz="6000" dirty="0" smtClean="0"/>
            </a:b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6000" u="none" dirty="0" err="1" smtClean="0"/>
              <a:t>Collections</a:t>
            </a:r>
            <a:endParaRPr lang="nl-NL" sz="6000" u="none" dirty="0"/>
          </a:p>
        </p:txBody>
      </p:sp>
    </p:spTree>
    <p:extLst>
      <p:ext uri="{BB962C8B-B14F-4D97-AF65-F5344CB8AC3E}">
        <p14:creationId xmlns:p14="http://schemas.microsoft.com/office/powerpoint/2010/main" val="27309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628800"/>
            <a:ext cx="7776864" cy="417646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Inleiding </a:t>
            </a:r>
            <a:r>
              <a:rPr lang="nl-BE" sz="2800" dirty="0" err="1" smtClean="0"/>
              <a:t>collections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Iteratoren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Sequences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</a:t>
            </a:r>
            <a:r>
              <a:rPr lang="nl-BE" sz="2800" dirty="0" smtClean="0"/>
              <a:t> adapters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Associatieve containers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7747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Sequences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382612" y="1196752"/>
            <a:ext cx="9145016" cy="5000646"/>
          </a:xfrm>
        </p:spPr>
        <p:txBody>
          <a:bodyPr>
            <a:noAutofit/>
          </a:bodyPr>
          <a:lstStyle/>
          <a:p>
            <a:pPr marL="357188" indent="-357188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Sequentiële containers</a:t>
            </a:r>
          </a:p>
          <a:p>
            <a:pPr marL="357188" indent="-357188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Sequenties </a:t>
            </a:r>
            <a:r>
              <a:rPr lang="nl-BE" sz="2400" dirty="0">
                <a:cs typeface="Arial" pitchFamily="34" charset="0"/>
              </a:rPr>
              <a:t>zijn eendimensionale gegevensstructuren: elk element, behalve het eerste en </a:t>
            </a:r>
            <a:r>
              <a:rPr lang="nl-BE" sz="2400" dirty="0" smtClean="0">
                <a:cs typeface="Arial" pitchFamily="34" charset="0"/>
              </a:rPr>
              <a:t>het laatste</a:t>
            </a:r>
            <a:r>
              <a:rPr lang="nl-BE" sz="2400" dirty="0">
                <a:cs typeface="Arial" pitchFamily="34" charset="0"/>
              </a:rPr>
              <a:t>, heeft een linkerbuur en een rechterbuur. </a:t>
            </a:r>
            <a:endParaRPr lang="nl-BE" sz="2400" dirty="0" smtClean="0">
              <a:cs typeface="Arial" pitchFamily="34" charset="0"/>
            </a:endParaRPr>
          </a:p>
          <a:p>
            <a:pPr marL="357188" indent="-357188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Wanneer </a:t>
            </a:r>
            <a:r>
              <a:rPr lang="nl-BE" sz="2400" dirty="0">
                <a:cs typeface="Arial" pitchFamily="34" charset="0"/>
              </a:rPr>
              <a:t>men deze containers met </a:t>
            </a:r>
            <a:r>
              <a:rPr lang="nl-BE" sz="2400" dirty="0" smtClean="0">
                <a:cs typeface="Arial" pitchFamily="34" charset="0"/>
              </a:rPr>
              <a:t>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400" dirty="0">
                <a:cs typeface="Arial" pitchFamily="34" charset="0"/>
              </a:rPr>
              <a:t>overloopt, gebeurt dat in die lineaire volgorde</a:t>
            </a:r>
            <a:r>
              <a:rPr lang="nl-BE" sz="2400" dirty="0" smtClean="0">
                <a:cs typeface="Arial" pitchFamily="34" charset="0"/>
              </a:rPr>
              <a:t>.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11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1659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Groeitabel (</a:t>
            </a:r>
            <a:r>
              <a:rPr lang="nl-BE" sz="2600" b="1" dirty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v</a:t>
            </a:r>
            <a:r>
              <a:rPr lang="nl-BE" sz="26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ector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Gelinkte lijst (</a:t>
            </a:r>
            <a:r>
              <a:rPr lang="nl-BE" sz="2600" dirty="0">
                <a:latin typeface="Consolas" panose="020B0609020204030204" pitchFamily="49" charset="0"/>
                <a:cs typeface="Arial" pitchFamily="34" charset="0"/>
              </a:rPr>
              <a:t>l</a:t>
            </a:r>
            <a:r>
              <a:rPr lang="nl-BE" sz="2600" dirty="0" smtClean="0">
                <a:latin typeface="Consolas" panose="020B0609020204030204" pitchFamily="49" charset="0"/>
                <a:cs typeface="Arial" pitchFamily="34" charset="0"/>
              </a:rPr>
              <a:t>ist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Double-</a:t>
            </a:r>
            <a:r>
              <a:rPr lang="nl-BE" sz="2800" dirty="0" err="1" smtClean="0">
                <a:cs typeface="Arial" pitchFamily="34" charset="0"/>
              </a:rPr>
              <a:t>ended</a:t>
            </a:r>
            <a:r>
              <a:rPr lang="nl-BE" sz="2800" dirty="0" smtClean="0">
                <a:cs typeface="Arial" pitchFamily="34" charset="0"/>
              </a:rPr>
              <a:t> </a:t>
            </a:r>
            <a:r>
              <a:rPr lang="nl-BE" sz="2800" dirty="0">
                <a:cs typeface="Arial" pitchFamily="34" charset="0"/>
              </a:rPr>
              <a:t>queue </a:t>
            </a:r>
            <a:r>
              <a:rPr lang="nl-BE" sz="2800" dirty="0" smtClean="0">
                <a:cs typeface="Arial" pitchFamily="34" charset="0"/>
              </a:rPr>
              <a:t>(</a:t>
            </a:r>
            <a:r>
              <a:rPr lang="nl-BE" sz="2600" dirty="0" err="1">
                <a:latin typeface="Consolas" panose="020B0609020204030204" pitchFamily="49" charset="0"/>
                <a:cs typeface="Arial" pitchFamily="34" charset="0"/>
              </a:rPr>
              <a:t>d</a:t>
            </a:r>
            <a:r>
              <a:rPr lang="nl-BE" sz="2600" dirty="0" err="1" smtClean="0">
                <a:latin typeface="Consolas" panose="020B0609020204030204" pitchFamily="49" charset="0"/>
                <a:cs typeface="Arial" pitchFamily="34" charset="0"/>
              </a:rPr>
              <a:t>eque</a:t>
            </a:r>
            <a:r>
              <a:rPr lang="nl-BE" sz="2800" dirty="0" smtClean="0"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12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037773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groeitabel</a:t>
            </a:r>
            <a:r>
              <a:rPr lang="fr-BE" sz="3600" b="1" dirty="0">
                <a:solidFill>
                  <a:schemeClr val="accent3"/>
                </a:solidFill>
              </a:rPr>
              <a:t>: principe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363829"/>
            <a:ext cx="8603340" cy="5143522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3600"/>
              </a:lnSpc>
            </a:pPr>
            <a:r>
              <a:rPr lang="nl-NL" sz="2400" dirty="0" smtClean="0">
                <a:cs typeface="Arial" pitchFamily="34" charset="0"/>
              </a:rPr>
              <a:t>Is 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tabelgebaseerde</a:t>
            </a:r>
            <a:r>
              <a:rPr lang="nl-NL" sz="2400" dirty="0" smtClean="0">
                <a:cs typeface="Arial" pitchFamily="34" charset="0"/>
              </a:rPr>
              <a:t> container                                                     die dynamisch (at </a:t>
            </a:r>
            <a:r>
              <a:rPr lang="nl-NL" sz="2400" dirty="0" err="1" smtClean="0">
                <a:cs typeface="Arial" pitchFamily="34" charset="0"/>
              </a:rPr>
              <a:t>runtime</a:t>
            </a:r>
            <a:r>
              <a:rPr lang="nl-NL" sz="2400" dirty="0" smtClean="0">
                <a:cs typeface="Arial" pitchFamily="34" charset="0"/>
              </a:rPr>
              <a:t>) kan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groeien</a:t>
            </a:r>
            <a:r>
              <a:rPr lang="nl-NL" sz="2400" dirty="0" smtClean="0">
                <a:cs typeface="Arial" pitchFamily="34" charset="0"/>
              </a:rPr>
              <a:t>.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Principe groeitabel:</a:t>
            </a:r>
          </a:p>
          <a:p>
            <a:pPr marL="715963" lvl="1" indent="-358775"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nl-NL" sz="2400" b="1" dirty="0" smtClean="0">
                <a:cs typeface="Arial" pitchFamily="34" charset="0"/>
              </a:rPr>
              <a:t>Bij de declaratie</a:t>
            </a:r>
            <a:r>
              <a:rPr lang="nl-NL" sz="2400" dirty="0" smtClean="0">
                <a:cs typeface="Arial" pitchFamily="34" charset="0"/>
              </a:rPr>
              <a:t>: </a:t>
            </a:r>
          </a:p>
          <a:p>
            <a:pPr marL="1073150" lvl="2" indent="-265113" eaLnBrk="1" hangingPunct="1">
              <a:lnSpc>
                <a:spcPts val="36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nl-NL" dirty="0" smtClean="0">
                <a:cs typeface="Arial" pitchFamily="34" charset="0"/>
              </a:rPr>
              <a:t>wordt een tabel met een opgegeven capaciteit                    (= aantal vakjes) voorzien</a:t>
            </a:r>
          </a:p>
          <a:p>
            <a:pPr marL="1073150" lvl="2" indent="-265113" eaLnBrk="1" hangingPunct="1">
              <a:lnSpc>
                <a:spcPts val="36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nl-NL" dirty="0" smtClean="0">
                <a:cs typeface="Arial" pitchFamily="34" charset="0"/>
              </a:rPr>
              <a:t>wordt het type van de elementen vastgelegd </a:t>
            </a:r>
          </a:p>
          <a:p>
            <a:pPr marL="715963" lvl="1" indent="-358775" eaLnBrk="1" hangingPunct="1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nl-NL" sz="2400" b="1" dirty="0" smtClean="0">
                <a:cs typeface="Arial" pitchFamily="34" charset="0"/>
              </a:rPr>
              <a:t>Bij het toevoegen van een element</a:t>
            </a:r>
            <a:r>
              <a:rPr lang="nl-NL" sz="2400" dirty="0" smtClean="0">
                <a:cs typeface="Arial" pitchFamily="34" charset="0"/>
              </a:rPr>
              <a:t>:                                                2 mogelijke scenario’s (zie volgende slide)</a:t>
            </a:r>
          </a:p>
        </p:txBody>
      </p:sp>
      <p:sp>
        <p:nvSpPr>
          <p:cNvPr id="5" name="Rechthoek 4"/>
          <p:cNvSpPr/>
          <p:nvPr/>
        </p:nvSpPr>
        <p:spPr>
          <a:xfrm>
            <a:off x="6295595" y="1522695"/>
            <a:ext cx="357190" cy="4286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7009975" y="1522695"/>
            <a:ext cx="357190" cy="4286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652785" y="1522695"/>
            <a:ext cx="357190" cy="4286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367165" y="1522695"/>
            <a:ext cx="357190" cy="4286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7724355" y="1522695"/>
            <a:ext cx="121444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7724355" y="1951323"/>
            <a:ext cx="121444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331314" y="110735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nl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6688504" y="110735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045694" y="110735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nl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402884" y="110735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7795793" y="1522695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nl-BE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365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6470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groeitabel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toevoegen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smtClean="0">
                <a:solidFill>
                  <a:schemeClr val="accent3"/>
                </a:solidFill>
              </a:rPr>
              <a:t>van </a:t>
            </a:r>
            <a:r>
              <a:rPr lang="fr-BE" sz="3600" b="1" dirty="0" err="1" smtClean="0">
                <a:solidFill>
                  <a:schemeClr val="accent3"/>
                </a:solidFill>
              </a:rPr>
              <a:t>een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element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24744"/>
            <a:ext cx="9217024" cy="5357835"/>
          </a:xfrm>
        </p:spPr>
        <p:txBody>
          <a:bodyPr>
            <a:noAutofit/>
          </a:bodyPr>
          <a:lstStyle/>
          <a:p>
            <a:pPr marL="0" indent="265113">
              <a:lnSpc>
                <a:spcPts val="3600"/>
              </a:lnSpc>
            </a:pP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Scenario 1:</a:t>
            </a:r>
            <a:r>
              <a:rPr lang="nl-NL" sz="2400" dirty="0" smtClean="0">
                <a:cs typeface="Arial" pitchFamily="34" charset="0"/>
              </a:rPr>
              <a:t> 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Er is nog plaats </a:t>
            </a:r>
            <a:r>
              <a:rPr lang="nl-NL" sz="2400" dirty="0" smtClean="0">
                <a:cs typeface="Arial" pitchFamily="34" charset="0"/>
              </a:rPr>
              <a:t>in de tabel, want 	     	 		     </a:t>
            </a:r>
            <a:r>
              <a:rPr lang="nl-NL" sz="2400" i="1" dirty="0" smtClean="0">
                <a:cs typeface="Arial" pitchFamily="34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(= # elementen in de tabel) &lt; capaciteit</a:t>
            </a:r>
          </a:p>
          <a:p>
            <a:pPr marL="808038" lvl="1" indent="-450850" eaLnBrk="1" hangingPunct="1">
              <a:lnSpc>
                <a:spcPts val="3600"/>
              </a:lnSpc>
              <a:buClrTx/>
              <a:buFont typeface="Symbol" pitchFamily="18" charset="2"/>
              <a:buChar char="Þ"/>
            </a:pPr>
            <a:r>
              <a:rPr lang="nl-NL" sz="2400" dirty="0" smtClean="0">
                <a:cs typeface="Arial" pitchFamily="34" charset="0"/>
              </a:rPr>
              <a:t>element komt op index </a:t>
            </a:r>
            <a:r>
              <a:rPr lang="nl-NL" sz="2400" i="1" dirty="0" smtClean="0">
                <a:cs typeface="Arial" pitchFamily="34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 (en </a:t>
            </a:r>
            <a:r>
              <a:rPr lang="nl-NL" sz="2400" i="1" dirty="0" smtClean="0">
                <a:cs typeface="Arial" pitchFamily="34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wordt verhoogd met 1)</a:t>
            </a:r>
          </a:p>
          <a:p>
            <a:pPr marL="265113" indent="-265113" eaLnBrk="1" hangingPunct="1">
              <a:lnSpc>
                <a:spcPts val="3600"/>
              </a:lnSpc>
              <a:spcBef>
                <a:spcPts val="1800"/>
              </a:spcBef>
            </a:pP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Scenario 2:</a:t>
            </a:r>
            <a:r>
              <a:rPr lang="nl-NL" sz="2400" b="1" dirty="0" smtClean="0">
                <a:cs typeface="Arial" pitchFamily="34" charset="0"/>
              </a:rPr>
              <a:t> 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Er is geen plaats meer </a:t>
            </a:r>
            <a:r>
              <a:rPr lang="nl-NL" sz="2400" dirty="0" smtClean="0">
                <a:cs typeface="Arial" pitchFamily="34" charset="0"/>
              </a:rPr>
              <a:t>in de tabel. </a:t>
            </a:r>
          </a:p>
          <a:p>
            <a:pPr marL="808038" lvl="1" indent="-450850" eaLnBrk="1" hangingPunct="1">
              <a:lnSpc>
                <a:spcPts val="3600"/>
              </a:lnSpc>
              <a:spcBef>
                <a:spcPts val="800"/>
              </a:spcBef>
              <a:buFontTx/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	</a:t>
            </a:r>
            <a:r>
              <a:rPr lang="nl-NL" sz="2400" dirty="0" smtClean="0">
                <a:cs typeface="Arial" pitchFamily="34" charset="0"/>
              </a:rPr>
              <a:t>Er wordt een nieuwe tabel gemaakt met </a:t>
            </a:r>
            <a:r>
              <a:rPr lang="nl-NL" sz="2400" b="1" dirty="0" smtClean="0">
                <a:cs typeface="Arial" pitchFamily="34" charset="0"/>
              </a:rPr>
              <a:t>grotere capaciteit</a:t>
            </a:r>
            <a:endParaRPr lang="nl-NL" sz="2400" dirty="0" smtClean="0">
              <a:cs typeface="Arial" pitchFamily="34" charset="0"/>
            </a:endParaRPr>
          </a:p>
          <a:p>
            <a:pPr marL="808038" lvl="1" indent="-450850" eaLnBrk="1" hangingPunct="1">
              <a:lnSpc>
                <a:spcPts val="3600"/>
              </a:lnSpc>
              <a:spcBef>
                <a:spcPts val="800"/>
              </a:spcBef>
              <a:buFontTx/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nl-NL" sz="2400" dirty="0" smtClean="0">
                <a:cs typeface="Arial" pitchFamily="34" charset="0"/>
              </a:rPr>
              <a:t> 	Alle elementen uit de oude tabel worden gekopieerd naar de nieuwe tabel.</a:t>
            </a:r>
          </a:p>
          <a:p>
            <a:pPr marL="808038" lvl="1" indent="-450850" eaLnBrk="1" hangingPunct="1">
              <a:lnSpc>
                <a:spcPts val="3600"/>
              </a:lnSpc>
              <a:spcBef>
                <a:spcPts val="800"/>
              </a:spcBef>
              <a:buFontTx/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nl-NL" sz="2400" dirty="0" smtClean="0">
                <a:cs typeface="Arial" pitchFamily="34" charset="0"/>
              </a:rPr>
              <a:t> 	De oude tabel wordt </a:t>
            </a:r>
            <a:r>
              <a:rPr lang="nl-NL" sz="2400" i="1" dirty="0" smtClean="0">
                <a:cs typeface="Arial" pitchFamily="34" charset="0"/>
              </a:rPr>
              <a:t>geschrapt</a:t>
            </a:r>
            <a:r>
              <a:rPr lang="nl-NL" sz="2400" dirty="0" smtClean="0">
                <a:cs typeface="Arial" pitchFamily="34" charset="0"/>
              </a:rPr>
              <a:t>.</a:t>
            </a:r>
          </a:p>
          <a:p>
            <a:pPr marL="808038" lvl="1" indent="-450850">
              <a:lnSpc>
                <a:spcPts val="3600"/>
              </a:lnSpc>
              <a:spcBef>
                <a:spcPts val="800"/>
              </a:spcBef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nl-NL" sz="2400" dirty="0" smtClean="0">
                <a:cs typeface="Arial" pitchFamily="34" charset="0"/>
              </a:rPr>
              <a:t> 	Het element komt op index </a:t>
            </a:r>
            <a:r>
              <a:rPr lang="nl-NL" sz="2400" i="1" dirty="0" smtClean="0">
                <a:cs typeface="Arial" pitchFamily="34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 (en </a:t>
            </a:r>
            <a:r>
              <a:rPr lang="nl-NL" sz="2400" i="1" dirty="0" smtClean="0">
                <a:cs typeface="Arial" pitchFamily="34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wordt verhoogd met 1). 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776" y="647630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24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groeitabel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uitbreiding</a:t>
            </a:r>
            <a:r>
              <a:rPr lang="fr-BE" sz="3600" b="1" dirty="0">
                <a:solidFill>
                  <a:schemeClr val="accent3"/>
                </a:solidFill>
              </a:rPr>
              <a:t> van de </a:t>
            </a:r>
            <a:r>
              <a:rPr lang="fr-BE" sz="3600" b="1" dirty="0" err="1">
                <a:solidFill>
                  <a:schemeClr val="accent3"/>
                </a:solidFill>
              </a:rPr>
              <a:t>tabel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340768"/>
            <a:ext cx="9323420" cy="5286412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3600"/>
              </a:lnSpc>
            </a:pPr>
            <a:r>
              <a:rPr lang="nl-NL" sz="2400" dirty="0" smtClean="0">
                <a:cs typeface="Arial" pitchFamily="34" charset="0"/>
              </a:rPr>
              <a:t>Het </a:t>
            </a:r>
            <a:r>
              <a:rPr lang="nl-NL" sz="2400" dirty="0" err="1" smtClean="0">
                <a:cs typeface="Arial" pitchFamily="34" charset="0"/>
              </a:rPr>
              <a:t>alloceren</a:t>
            </a:r>
            <a:r>
              <a:rPr lang="nl-NL" sz="2400" dirty="0" smtClean="0">
                <a:cs typeface="Arial" pitchFamily="34" charset="0"/>
              </a:rPr>
              <a:t> van een nieuwe tabel en het kopiëren van de elementen uit de oude tabel is 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“dure” operatie</a:t>
            </a:r>
            <a:r>
              <a:rPr lang="nl-NL" sz="2400" dirty="0" smtClean="0">
                <a:cs typeface="Arial" pitchFamily="34" charset="0"/>
              </a:rPr>
              <a:t>. 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In welke mate wordt de tabel best uitgebreid? 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600"/>
              </a:spcBef>
              <a:buNone/>
            </a:pPr>
            <a:r>
              <a:rPr lang="nl-NL" sz="2400" dirty="0" smtClean="0">
                <a:cs typeface="Arial" pitchFamily="34" charset="0"/>
              </a:rPr>
              <a:t>	Met 1 extra geheugenplaats?  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In de praktijk: capaciteit bij elke </a:t>
            </a:r>
            <a:r>
              <a:rPr lang="nl-NL" sz="2400" dirty="0" err="1" smtClean="0">
                <a:cs typeface="Arial" pitchFamily="34" charset="0"/>
              </a:rPr>
              <a:t>re-allocatie</a:t>
            </a:r>
            <a:r>
              <a:rPr lang="nl-NL" sz="2400" dirty="0" smtClean="0">
                <a:cs typeface="Arial" pitchFamily="34" charset="0"/>
              </a:rPr>
              <a:t>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verdubbelen</a:t>
            </a:r>
            <a:r>
              <a:rPr lang="nl-NL" sz="2400" dirty="0" smtClean="0">
                <a:cs typeface="Arial" pitchFamily="34" charset="0"/>
              </a:rPr>
              <a:t>. </a:t>
            </a:r>
          </a:p>
          <a:p>
            <a:pPr marL="914400" lvl="1" indent="-457200" eaLnBrk="1" hangingPunct="1">
              <a:lnSpc>
                <a:spcPts val="3600"/>
              </a:lnSpc>
              <a:buClrTx/>
              <a:buFont typeface="Symbol" pitchFamily="18" charset="2"/>
              <a:buChar char="Þ"/>
            </a:pPr>
            <a:r>
              <a:rPr lang="nl-NL" sz="2400" dirty="0" smtClean="0">
                <a:cs typeface="Arial" pitchFamily="34" charset="0"/>
              </a:rPr>
              <a:t>naarmate de capaciteit toeneemt, worden de </a:t>
            </a:r>
            <a:r>
              <a:rPr lang="nl-NL" sz="2400" dirty="0" err="1" smtClean="0">
                <a:cs typeface="Arial" pitchFamily="34" charset="0"/>
              </a:rPr>
              <a:t>re-allocaties</a:t>
            </a:r>
            <a:r>
              <a:rPr lang="nl-NL" sz="2400" dirty="0" smtClean="0">
                <a:cs typeface="Arial" pitchFamily="34" charset="0"/>
              </a:rPr>
              <a:t>  zeldzamer, maar ze worden wel “duurder” </a:t>
            </a:r>
          </a:p>
          <a:p>
            <a:pPr marL="357188" indent="-357188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De gebruiker hoeft zich hier niets van aan te trekken. </a:t>
            </a:r>
          </a:p>
          <a:p>
            <a:pPr marL="914400" lvl="1" indent="-457200" eaLnBrk="1" hangingPunct="1">
              <a:buClrTx/>
              <a:buFont typeface="Symbol" pitchFamily="18" charset="2"/>
              <a:buChar char="Þ"/>
            </a:pPr>
            <a:endParaRPr lang="nl-N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1459587" y="3011133"/>
            <a:ext cx="1571636" cy="428628"/>
          </a:xfrm>
          <a:prstGeom prst="line">
            <a:avLst/>
          </a:prstGeom>
          <a:ln w="381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1490346" y="3011133"/>
            <a:ext cx="1571636" cy="428628"/>
          </a:xfrm>
          <a:prstGeom prst="line">
            <a:avLst/>
          </a:prstGeom>
          <a:ln w="381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520952" y="2960841"/>
            <a:ext cx="50405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1" dirty="0" smtClean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→ </a:t>
            </a:r>
            <a:r>
              <a:rPr lang="nl-BE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Er moet te vaak uitgebreid worden</a:t>
            </a:r>
            <a:endParaRPr lang="nl-BE" sz="24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4528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11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Voorbeelden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groeitabellen</a:t>
            </a:r>
            <a:r>
              <a:rPr lang="fr-BE" sz="3600" b="1" dirty="0">
                <a:solidFill>
                  <a:schemeClr val="accent3"/>
                </a:solidFill>
              </a:rPr>
              <a:t> in C++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844824"/>
            <a:ext cx="8869363" cy="2071690"/>
          </a:xfrm>
        </p:spPr>
        <p:txBody>
          <a:bodyPr>
            <a:normAutofit/>
          </a:bodyPr>
          <a:lstStyle/>
          <a:p>
            <a:pPr marL="357188" indent="-357188" eaLnBrk="1" hangingPunct="1"/>
            <a:r>
              <a:rPr lang="fr-B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57188" indent="-357188" eaLnBrk="1" hangingPunct="1">
              <a:buNone/>
            </a:pPr>
            <a:endParaRPr lang="fr-B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57188" eaLnBrk="1" hangingPunct="1"/>
            <a:r>
              <a:rPr lang="fr-B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5999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Declaratie</a:t>
            </a:r>
            <a:r>
              <a:rPr lang="fr-BE" sz="3600" b="1" dirty="0" smtClean="0">
                <a:solidFill>
                  <a:schemeClr val="accent3"/>
                </a:solidFill>
              </a:rPr>
              <a:t> (en </a:t>
            </a:r>
            <a:r>
              <a:rPr lang="fr-BE" sz="3600" b="1" dirty="0" err="1" smtClean="0">
                <a:solidFill>
                  <a:schemeClr val="accent3"/>
                </a:solidFill>
              </a:rPr>
              <a:t>initialisatie</a:t>
            </a:r>
            <a:r>
              <a:rPr lang="fr-BE" sz="3600" b="1" dirty="0" smtClean="0">
                <a:solidFill>
                  <a:schemeClr val="accent3"/>
                </a:solidFill>
              </a:rPr>
              <a:t>) van </a:t>
            </a:r>
            <a:r>
              <a:rPr lang="fr-BE" sz="3600" b="1" dirty="0" err="1" smtClean="0">
                <a:solidFill>
                  <a:schemeClr val="accent3"/>
                </a:solidFill>
              </a:rPr>
              <a:t>een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vector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556792"/>
            <a:ext cx="9144000" cy="421483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v1;  </a:t>
            </a:r>
            <a:r>
              <a:rPr lang="fr-BE" dirty="0" smtClean="0">
                <a:latin typeface="Courier New" pitchFamily="49" charset="0"/>
              </a:rPr>
              <a:t>	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fr-BE" dirty="0" smtClean="0">
                <a:latin typeface="Courier New" pitchFamily="49" charset="0"/>
              </a:rPr>
              <a:t>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953000" y="3857628"/>
            <a:ext cx="45719" cy="5715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310058" y="385762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166918" y="5072074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4"/>
                </a:solidFill>
                <a:latin typeface="+mn-lt"/>
                <a:cs typeface="Arial" pitchFamily="34" charset="0"/>
              </a:rPr>
              <a:t>c</a:t>
            </a:r>
            <a:r>
              <a:rPr lang="nl-BE" sz="2400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apaciteit en grootte van de array is 0</a:t>
            </a:r>
            <a:endParaRPr lang="nl-BE" sz="2400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PIJL-OMLAAG 8"/>
          <p:cNvSpPr/>
          <p:nvPr/>
        </p:nvSpPr>
        <p:spPr>
          <a:xfrm>
            <a:off x="4595810" y="4643446"/>
            <a:ext cx="188595" cy="42862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4"/>
              </a:solidFill>
            </a:endParaRP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599" y="648511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85888" y="404664"/>
            <a:ext cx="8826824" cy="525658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v2(6);  	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B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spcBef>
                <a:spcPts val="4800"/>
              </a:spcBef>
              <a:buFont typeface="Wingdings" pitchFamily="2" charset="2"/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v3(4,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endParaRPr lang="fr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4800"/>
              </a:spcBef>
              <a:buFont typeface="Wingdings" pitchFamily="2" charset="2"/>
              <a:buNone/>
            </a:pPr>
            <a:r>
              <a:rPr lang="fr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ector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v4(v2); //copy-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dirty="0" smtClean="0">
                <a:latin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45310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145310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181029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181029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16748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216748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52467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252467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8186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288186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3239058" y="1839079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3239058" y="1910517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479703" y="1094909"/>
            <a:ext cx="4675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fr-BE" sz="2400" dirty="0" err="1" smtClean="0">
                <a:latin typeface="+mn-lt"/>
                <a:cs typeface="Arial" pitchFamily="34" charset="0"/>
              </a:rPr>
              <a:t>capaciteit</a:t>
            </a:r>
            <a:r>
              <a:rPr lang="fr-BE" sz="2400" dirty="0" smtClean="0">
                <a:latin typeface="+mn-lt"/>
                <a:cs typeface="Arial" pitchFamily="34" charset="0"/>
              </a:rPr>
              <a:t> en </a:t>
            </a:r>
            <a:r>
              <a:rPr lang="fr-BE" sz="2400" dirty="0" err="1" smtClean="0">
                <a:latin typeface="+mn-lt"/>
                <a:cs typeface="Arial" pitchFamily="34" charset="0"/>
              </a:rPr>
              <a:t>grootte</a:t>
            </a:r>
            <a:r>
              <a:rPr lang="fr-BE" sz="2400" dirty="0" smtClean="0">
                <a:latin typeface="+mn-lt"/>
                <a:cs typeface="Arial" pitchFamily="34" charset="0"/>
              </a:rPr>
              <a:t> van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400" dirty="0" err="1" smtClean="0">
                <a:latin typeface="+mn-lt"/>
                <a:cs typeface="Arial" pitchFamily="34" charset="0"/>
              </a:rPr>
              <a:t>is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400" b="1" dirty="0" smtClean="0">
                <a:latin typeface="+mn-lt"/>
                <a:cs typeface="Arial" pitchFamily="34" charset="0"/>
              </a:rPr>
              <a:t>6</a:t>
            </a:r>
            <a:endParaRPr lang="fr-BE" sz="2400" b="1" dirty="0">
              <a:latin typeface="+mn-lt"/>
              <a:cs typeface="Arial" pitchFamily="34" charset="0"/>
            </a:endParaRPr>
          </a:p>
          <a:p>
            <a:pPr>
              <a:lnSpc>
                <a:spcPts val="4000"/>
              </a:lnSpc>
            </a:pPr>
            <a:r>
              <a:rPr lang="fr-BE" sz="2400" dirty="0" smtClean="0">
                <a:latin typeface="+mn-lt"/>
                <a:cs typeface="Arial" pitchFamily="34" charset="0"/>
              </a:rPr>
              <a:t>de </a:t>
            </a:r>
            <a:r>
              <a:rPr lang="fr-BE" sz="2400" dirty="0" err="1" smtClean="0">
                <a:latin typeface="+mn-lt"/>
                <a:cs typeface="Arial" pitchFamily="34" charset="0"/>
              </a:rPr>
              <a:t>geheugenplaatsen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400" dirty="0" err="1" smtClean="0">
                <a:latin typeface="+mn-lt"/>
                <a:cs typeface="Arial" pitchFamily="34" charset="0"/>
              </a:rPr>
              <a:t>zijn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400" dirty="0" err="1" smtClean="0">
                <a:latin typeface="+mn-lt"/>
                <a:cs typeface="Arial" pitchFamily="34" charset="0"/>
              </a:rPr>
              <a:t>opgevuld</a:t>
            </a:r>
            <a:r>
              <a:rPr lang="fr-BE" sz="2400" dirty="0" smtClean="0">
                <a:latin typeface="+mn-lt"/>
                <a:cs typeface="Arial" pitchFamily="34" charset="0"/>
              </a:rPr>
              <a:t> met </a:t>
            </a:r>
            <a:r>
              <a:rPr lang="fr-BE" sz="2400" b="1" dirty="0" smtClean="0">
                <a:latin typeface="+mn-lt"/>
                <a:cs typeface="Arial" pitchFamily="34" charset="0"/>
              </a:rPr>
              <a:t>0</a:t>
            </a:r>
            <a:r>
              <a:rPr lang="fr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dirty="0" smtClean="0">
                <a:latin typeface="+mn-lt"/>
                <a:cs typeface="Arial" pitchFamily="34" charset="0"/>
              </a:rPr>
              <a:t>(= default </a:t>
            </a:r>
            <a:r>
              <a:rPr lang="fr-BE" sz="2400" dirty="0" err="1" smtClean="0">
                <a:latin typeface="+mn-lt"/>
                <a:cs typeface="Arial" pitchFamily="34" charset="0"/>
              </a:rPr>
              <a:t>waarde</a:t>
            </a:r>
            <a:r>
              <a:rPr lang="fr-BE" sz="2400" dirty="0" smtClean="0">
                <a:latin typeface="+mn-lt"/>
                <a:cs typeface="Arial" pitchFamily="34" charset="0"/>
              </a:rPr>
              <a:t>)</a:t>
            </a:r>
            <a:endParaRPr lang="nl-BE" sz="2400" dirty="0">
              <a:latin typeface="+mn-lt"/>
              <a:cs typeface="Arial" pitchFamily="34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45310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81029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1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216748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2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52467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3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288186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4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3239058" y="1410451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5</a:t>
            </a:r>
          </a:p>
        </p:txBody>
      </p:sp>
      <p:sp>
        <p:nvSpPr>
          <p:cNvPr id="28" name="PIJL-RECHTS 27"/>
          <p:cNvSpPr/>
          <p:nvPr/>
        </p:nvSpPr>
        <p:spPr>
          <a:xfrm>
            <a:off x="3882000" y="2124831"/>
            <a:ext cx="357190" cy="714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/>
          <p:cNvSpPr txBox="1"/>
          <p:nvPr/>
        </p:nvSpPr>
        <p:spPr>
          <a:xfrm>
            <a:off x="4359383" y="4109386"/>
            <a:ext cx="488189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fr-BE" sz="2400" dirty="0" err="1" smtClean="0">
                <a:latin typeface="+mn-lt"/>
                <a:cs typeface="Arial" pitchFamily="34" charset="0"/>
              </a:rPr>
              <a:t>capaciteit</a:t>
            </a:r>
            <a:r>
              <a:rPr lang="fr-BE" sz="2400" dirty="0" smtClean="0">
                <a:latin typeface="+mn-lt"/>
                <a:cs typeface="Arial" pitchFamily="34" charset="0"/>
              </a:rPr>
              <a:t> en </a:t>
            </a:r>
            <a:r>
              <a:rPr lang="fr-BE" sz="2400" dirty="0" err="1" smtClean="0">
                <a:latin typeface="+mn-lt"/>
                <a:cs typeface="Arial" pitchFamily="34" charset="0"/>
              </a:rPr>
              <a:t>grootte</a:t>
            </a:r>
            <a:r>
              <a:rPr lang="fr-BE" sz="2400" dirty="0" smtClean="0">
                <a:latin typeface="+mn-lt"/>
                <a:cs typeface="Arial" pitchFamily="34" charset="0"/>
              </a:rPr>
              <a:t> van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v3 </a:t>
            </a:r>
            <a:r>
              <a:rPr lang="fr-BE" sz="2400" dirty="0" err="1" smtClean="0">
                <a:latin typeface="+mn-lt"/>
                <a:cs typeface="Arial" pitchFamily="34" charset="0"/>
              </a:rPr>
              <a:t>is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400" b="1" dirty="0" smtClean="0">
                <a:latin typeface="+mn-lt"/>
                <a:cs typeface="Arial" pitchFamily="34" charset="0"/>
              </a:rPr>
              <a:t>4</a:t>
            </a:r>
            <a:endParaRPr lang="fr-BE" sz="2400" b="1" dirty="0">
              <a:latin typeface="+mn-lt"/>
              <a:cs typeface="Arial" pitchFamily="34" charset="0"/>
            </a:endParaRPr>
          </a:p>
          <a:p>
            <a:pPr>
              <a:lnSpc>
                <a:spcPts val="4000"/>
              </a:lnSpc>
            </a:pPr>
            <a:r>
              <a:rPr lang="fr-BE" sz="2400" dirty="0" err="1" smtClean="0">
                <a:latin typeface="+mn-lt"/>
                <a:cs typeface="Arial" pitchFamily="34" charset="0"/>
              </a:rPr>
              <a:t>opgevuld</a:t>
            </a:r>
            <a:r>
              <a:rPr lang="fr-BE" sz="2400" dirty="0" smtClean="0">
                <a:latin typeface="+mn-lt"/>
                <a:cs typeface="Arial" pitchFamily="34" charset="0"/>
              </a:rPr>
              <a:t> met </a:t>
            </a:r>
            <a:r>
              <a:rPr lang="fr-BE" sz="2400" b="1" i="1" dirty="0" smtClean="0">
                <a:latin typeface="+mn-lt"/>
                <a:cs typeface="Arial" pitchFamily="34" charset="0"/>
              </a:rPr>
              <a:t>test</a:t>
            </a:r>
            <a:endParaRPr lang="nl-BE" sz="2400" b="1" i="1" dirty="0">
              <a:latin typeface="+mn-lt"/>
              <a:cs typeface="Arial" pitchFamily="34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1310231" y="4437682"/>
            <a:ext cx="57150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30"/>
          <p:cNvSpPr txBox="1"/>
          <p:nvPr/>
        </p:nvSpPr>
        <p:spPr>
          <a:xfrm>
            <a:off x="1209153" y="4509120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  <a:cs typeface="Times New Roman" pitchFamily="18" charset="0"/>
              </a:rPr>
              <a:t>test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881735" y="4437682"/>
            <a:ext cx="57150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32"/>
          <p:cNvSpPr txBox="1"/>
          <p:nvPr/>
        </p:nvSpPr>
        <p:spPr>
          <a:xfrm>
            <a:off x="1810298" y="4509120"/>
            <a:ext cx="7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  <a:cs typeface="Times New Roman" pitchFamily="18" charset="0"/>
              </a:rPr>
              <a:t>test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2453239" y="4437682"/>
            <a:ext cx="57150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kstvak 34"/>
          <p:cNvSpPr txBox="1"/>
          <p:nvPr/>
        </p:nvSpPr>
        <p:spPr>
          <a:xfrm>
            <a:off x="2381801" y="450912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  <a:cs typeface="Times New Roman" pitchFamily="18" charset="0"/>
              </a:rPr>
              <a:t>test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3024743" y="4437682"/>
            <a:ext cx="57150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Tekstvak 36"/>
          <p:cNvSpPr txBox="1"/>
          <p:nvPr/>
        </p:nvSpPr>
        <p:spPr>
          <a:xfrm>
            <a:off x="2953305" y="450912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  <a:cs typeface="Times New Roman" pitchFamily="18" charset="0"/>
              </a:rPr>
              <a:t>test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1453107" y="4009054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2024611" y="4009054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1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2596115" y="4009054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2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3167619" y="4009054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3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810166" y="1839079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738727" y="443768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v3</a:t>
            </a:r>
          </a:p>
        </p:txBody>
      </p:sp>
      <p:sp>
        <p:nvSpPr>
          <p:cNvPr id="46" name="PIJL-RECHTS 45"/>
          <p:cNvSpPr/>
          <p:nvPr/>
        </p:nvSpPr>
        <p:spPr>
          <a:xfrm>
            <a:off x="3784580" y="4723434"/>
            <a:ext cx="357190" cy="714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53000" y="648281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sp>
        <p:nvSpPr>
          <p:cNvPr id="3" name="Lijnbijschrift 1 2"/>
          <p:cNvSpPr/>
          <p:nvPr/>
        </p:nvSpPr>
        <p:spPr>
          <a:xfrm>
            <a:off x="4239190" y="188640"/>
            <a:ext cx="5466338" cy="792088"/>
          </a:xfrm>
          <a:prstGeom prst="borderCallout1">
            <a:avLst>
              <a:gd name="adj1" fmla="val 29140"/>
              <a:gd name="adj2" fmla="val 199"/>
              <a:gd name="adj3" fmla="val 72095"/>
              <a:gd name="adj4" fmla="val -972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solidFill>
                  <a:schemeClr val="tx1"/>
                </a:solidFill>
              </a:rPr>
              <a:t>Let op:    </a:t>
            </a:r>
            <a:r>
              <a:rPr lang="fr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v2[6]; //</a:t>
            </a:r>
            <a:r>
              <a:rPr lang="fr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nl-BE" sz="2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548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Opvullen</a:t>
            </a:r>
            <a:r>
              <a:rPr lang="fr-BE" sz="3600" b="1" dirty="0" smtClean="0">
                <a:solidFill>
                  <a:schemeClr val="accent3"/>
                </a:solidFill>
              </a:rPr>
              <a:t> van </a:t>
            </a:r>
            <a:r>
              <a:rPr lang="fr-BE" sz="3600" b="1" i="1" dirty="0" err="1">
                <a:solidFill>
                  <a:schemeClr val="accent3"/>
                </a:solidFill>
              </a:rPr>
              <a:t>gealloceerde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16433" y="1571612"/>
            <a:ext cx="8819364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fr-BE" sz="800" dirty="0" smtClean="0"/>
          </a:p>
          <a:p>
            <a:pPr marL="0" eaLnBrk="1" hangingPunct="1">
              <a:buFont typeface="Wingdings" pitchFamily="2" charset="2"/>
              <a:buNone/>
              <a:defRPr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-5; </a:t>
            </a:r>
          </a:p>
          <a:p>
            <a:pPr marL="0" eaLnBrk="1" hangingPunct="1">
              <a:lnSpc>
                <a:spcPts val="4000"/>
              </a:lnSpc>
              <a:spcBef>
                <a:spcPts val="7200"/>
              </a:spcBef>
              <a:buFont typeface="Wingdings" pitchFamily="2" charset="2"/>
              <a:buNone/>
              <a:defRPr/>
            </a:pP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(int i=0; i&lt;v2</a:t>
            </a:r>
            <a:r>
              <a:rPr lang="nl-NL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nl-NL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 marL="0"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v2[i] &lt;&lt;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v2</a:t>
            </a:r>
            <a:r>
              <a:rPr lang="nl-NL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nl-NL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nl-NL" sz="800" dirty="0" smtClean="0">
              <a:latin typeface="Courier New" pitchFamily="49" charset="0"/>
            </a:endParaRPr>
          </a:p>
        </p:txBody>
      </p:sp>
      <p:sp>
        <p:nvSpPr>
          <p:cNvPr id="5" name="U-vormige pijl 4"/>
          <p:cNvSpPr/>
          <p:nvPr/>
        </p:nvSpPr>
        <p:spPr>
          <a:xfrm>
            <a:off x="1265922" y="1338225"/>
            <a:ext cx="2786082" cy="428628"/>
          </a:xfrm>
          <a:prstGeom prst="uturnArrow">
            <a:avLst>
              <a:gd name="adj1" fmla="val 3358"/>
              <a:gd name="adj2" fmla="val 25000"/>
              <a:gd name="adj3" fmla="val 25000"/>
              <a:gd name="adj4" fmla="val 50000"/>
              <a:gd name="adj5" fmla="val 953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551938" y="16954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0" indent="-360363" fontAlgn="auto"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ct val="68000"/>
              <a:defRPr/>
            </a:pPr>
            <a:r>
              <a:rPr lang="fr-BE" sz="2400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Let op: er </a:t>
            </a:r>
            <a:r>
              <a:rPr lang="fr-BE" sz="2400" dirty="0" err="1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is</a:t>
            </a:r>
            <a:r>
              <a:rPr lang="fr-BE" sz="2400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geen</a:t>
            </a:r>
            <a:r>
              <a:rPr lang="fr-BE" sz="2400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 index-</a:t>
            </a:r>
            <a:r>
              <a:rPr lang="fr-BE" sz="2400" dirty="0" err="1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checking</a:t>
            </a:r>
            <a:r>
              <a:rPr lang="fr-BE" sz="2400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 (crash)!!</a:t>
            </a:r>
            <a:endParaRPr lang="fr-BE" sz="2400" dirty="0" smtClean="0">
              <a:solidFill>
                <a:schemeClr val="accent2"/>
              </a:solidFill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203123" y="2967176"/>
            <a:ext cx="3530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fr-BE" sz="2400" dirty="0" err="1" smtClean="0">
                <a:latin typeface="+mn-lt"/>
                <a:cs typeface="Arial" pitchFamily="34" charset="0"/>
              </a:rPr>
              <a:t>gebruik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fr-BE" sz="22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latin typeface="+mn-lt"/>
                <a:cs typeface="Arial" pitchFamily="34" charset="0"/>
              </a:rPr>
              <a:t>om de </a:t>
            </a:r>
            <a:r>
              <a:rPr lang="fr-BE" sz="2400" dirty="0" err="1" smtClean="0">
                <a:latin typeface="+mn-lt"/>
                <a:cs typeface="Arial" pitchFamily="34" charset="0"/>
              </a:rPr>
              <a:t>grootte</a:t>
            </a:r>
            <a:r>
              <a:rPr lang="fr-BE" sz="2400" dirty="0" smtClean="0">
                <a:latin typeface="+mn-lt"/>
                <a:cs typeface="Arial" pitchFamily="34" charset="0"/>
              </a:rPr>
              <a:t> van de  </a:t>
            </a:r>
            <a:r>
              <a:rPr lang="fr-BE" sz="2400" dirty="0" err="1" smtClean="0">
                <a:latin typeface="+mn-lt"/>
                <a:cs typeface="Arial" pitchFamily="34" charset="0"/>
              </a:rPr>
              <a:t>vector</a:t>
            </a:r>
            <a:r>
              <a:rPr lang="fr-BE" sz="2400" dirty="0" smtClean="0">
                <a:latin typeface="+mn-lt"/>
                <a:cs typeface="Arial" pitchFamily="34" charset="0"/>
              </a:rPr>
              <a:t> op te </a:t>
            </a:r>
            <a:r>
              <a:rPr lang="fr-BE" sz="2400" dirty="0" err="1" smtClean="0">
                <a:latin typeface="+mn-lt"/>
                <a:cs typeface="Arial" pitchFamily="34" charset="0"/>
              </a:rPr>
              <a:t>vragen</a:t>
            </a:r>
            <a:endParaRPr lang="fr-BE" sz="2400" dirty="0" smtClean="0"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658103" y="5095310"/>
            <a:ext cx="493133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fr-BE" sz="2400" dirty="0" err="1" smtClean="0">
                <a:latin typeface="+mn-lt"/>
                <a:cs typeface="Arial" pitchFamily="34" charset="0"/>
              </a:rPr>
              <a:t>gebruik</a:t>
            </a:r>
            <a:r>
              <a:rPr lang="fr-BE" sz="2400" dirty="0" smtClean="0">
                <a:latin typeface="+mn-lt"/>
                <a:cs typeface="Arial" pitchFamily="34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2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latin typeface="+mn-lt"/>
                <a:cs typeface="Arial" pitchFamily="34" charset="0"/>
              </a:rPr>
              <a:t>om de </a:t>
            </a:r>
            <a:r>
              <a:rPr lang="fr-BE" sz="2400" dirty="0" err="1" smtClean="0">
                <a:latin typeface="+mn-lt"/>
                <a:cs typeface="Arial" pitchFamily="34" charset="0"/>
              </a:rPr>
              <a:t>capaciteit</a:t>
            </a:r>
            <a:r>
              <a:rPr lang="fr-BE" sz="2400" dirty="0" smtClean="0">
                <a:latin typeface="+mn-lt"/>
                <a:cs typeface="Arial" pitchFamily="34" charset="0"/>
              </a:rPr>
              <a:t> van de </a:t>
            </a:r>
            <a:r>
              <a:rPr lang="fr-BE" sz="2400" dirty="0" err="1" smtClean="0">
                <a:latin typeface="+mn-lt"/>
                <a:cs typeface="Arial" pitchFamily="34" charset="0"/>
              </a:rPr>
              <a:t>vector</a:t>
            </a:r>
            <a:r>
              <a:rPr lang="fr-BE" sz="2400" dirty="0" smtClean="0">
                <a:latin typeface="+mn-lt"/>
                <a:cs typeface="Arial" pitchFamily="34" charset="0"/>
              </a:rPr>
              <a:t> op te </a:t>
            </a:r>
            <a:r>
              <a:rPr lang="fr-BE" sz="2400" dirty="0" err="1" smtClean="0">
                <a:latin typeface="+mn-lt"/>
                <a:cs typeface="Arial" pitchFamily="34" charset="0"/>
              </a:rPr>
              <a:t>vragen</a:t>
            </a:r>
            <a:endParaRPr lang="fr-BE" sz="2400" dirty="0" smtClean="0"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20" name="U-vormige pijl 19"/>
          <p:cNvSpPr/>
          <p:nvPr/>
        </p:nvSpPr>
        <p:spPr>
          <a:xfrm>
            <a:off x="4330916" y="2752862"/>
            <a:ext cx="2786082" cy="428628"/>
          </a:xfrm>
          <a:prstGeom prst="uturnArrow">
            <a:avLst>
              <a:gd name="adj1" fmla="val 3358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21" name="U-vormige pijl 20"/>
          <p:cNvSpPr/>
          <p:nvPr/>
        </p:nvSpPr>
        <p:spPr>
          <a:xfrm>
            <a:off x="3265062" y="4740047"/>
            <a:ext cx="2786082" cy="428628"/>
          </a:xfrm>
          <a:prstGeom prst="uturnArrow">
            <a:avLst>
              <a:gd name="adj1" fmla="val 3358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753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628800"/>
            <a:ext cx="7776864" cy="417646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Inleiding </a:t>
            </a:r>
            <a:r>
              <a:rPr lang="nl-BE" sz="2800" b="1" dirty="0" err="1" smtClean="0">
                <a:solidFill>
                  <a:schemeClr val="accent2"/>
                </a:solidFill>
              </a:rPr>
              <a:t>collections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Iteratoren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Sequences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</a:t>
            </a:r>
            <a:r>
              <a:rPr lang="nl-BE" sz="2800" dirty="0" smtClean="0"/>
              <a:t> adapters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Associatieve containers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906000" cy="84212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Achteraan</a:t>
            </a:r>
            <a:r>
              <a:rPr lang="fr-BE" sz="3600" b="1" dirty="0" smtClean="0">
                <a:solidFill>
                  <a:schemeClr val="accent3"/>
                </a:solidFill>
              </a:rPr>
              <a:t> de </a:t>
            </a:r>
            <a:r>
              <a:rPr lang="fr-BE" sz="3600" b="1" dirty="0" err="1" smtClean="0">
                <a:solidFill>
                  <a:schemeClr val="accent3"/>
                </a:solidFill>
              </a:rPr>
              <a:t>vector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een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element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toevoegen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9004" y="1421612"/>
            <a:ext cx="8890802" cy="4495800"/>
          </a:xfrm>
        </p:spPr>
        <p:txBody>
          <a:bodyPr>
            <a:normAutofit/>
          </a:bodyPr>
          <a:lstStyle/>
          <a:p>
            <a:pPr marL="265113" indent="-265113" eaLnBrk="1" hangingPunct="1">
              <a:lnSpc>
                <a:spcPts val="4000"/>
              </a:lnSpc>
              <a:defRPr/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achteraan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	en </a:t>
            </a:r>
            <a:r>
              <a:rPr lang="fr-BE" sz="2400" dirty="0" err="1" smtClean="0">
                <a:cs typeface="Arial" pitchFamily="34" charset="0"/>
              </a:rPr>
              <a:t>verhoogt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grootte</a:t>
            </a:r>
            <a:r>
              <a:rPr lang="fr-BE" sz="2400" dirty="0" smtClean="0">
                <a:cs typeface="Arial" pitchFamily="34" charset="0"/>
              </a:rPr>
              <a:t> (size) van de </a:t>
            </a:r>
            <a:r>
              <a:rPr lang="fr-BE" sz="2400" dirty="0" err="1" smtClean="0">
                <a:cs typeface="Arial" pitchFamily="34" charset="0"/>
              </a:rPr>
              <a:t>vector</a:t>
            </a:r>
            <a:r>
              <a:rPr lang="fr-BE" sz="2400" dirty="0" smtClean="0">
                <a:cs typeface="Arial" pitchFamily="34" charset="0"/>
              </a:rPr>
              <a:t> met 1</a:t>
            </a:r>
          </a:p>
          <a:p>
            <a:pPr marL="452438" indent="-452438" eaLnBrk="1" hangingPunct="1">
              <a:defRPr/>
            </a:pPr>
            <a:endParaRPr lang="fr-BE" sz="2600" dirty="0" smtClean="0"/>
          </a:p>
          <a:p>
            <a:pPr marL="265113" indent="-265113" eaLnBrk="1" hangingPunct="1">
              <a:defRPr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endParaRPr lang="fr-BE" sz="2400" u="sng" dirty="0" smtClean="0">
              <a:cs typeface="Arial" pitchFamily="34" charset="0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fr-BE" dirty="0" smtClean="0"/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v4(3);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v4.push_back(8);</a:t>
            </a:r>
          </a:p>
          <a:p>
            <a:pPr>
              <a:spcBef>
                <a:spcPts val="1800"/>
              </a:spcBef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v4.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nl-NL" dirty="0" smtClean="0"/>
          </a:p>
        </p:txBody>
      </p:sp>
      <p:sp>
        <p:nvSpPr>
          <p:cNvPr id="5" name="Rechthoek 4"/>
          <p:cNvSpPr/>
          <p:nvPr/>
        </p:nvSpPr>
        <p:spPr>
          <a:xfrm>
            <a:off x="5310190" y="357187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5310190" y="364331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5667380" y="357187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5667380" y="364331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24570" y="357187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024570" y="364331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310190" y="314324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5667380" y="314324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1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024570" y="314324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2</a:t>
            </a:r>
          </a:p>
        </p:txBody>
      </p:sp>
      <p:sp>
        <p:nvSpPr>
          <p:cNvPr id="25" name="Rechthoek 24"/>
          <p:cNvSpPr/>
          <p:nvPr/>
        </p:nvSpPr>
        <p:spPr>
          <a:xfrm>
            <a:off x="423862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kstvak 25"/>
          <p:cNvSpPr txBox="1"/>
          <p:nvPr/>
        </p:nvSpPr>
        <p:spPr>
          <a:xfrm>
            <a:off x="4238620" y="578645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459581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/>
          <p:cNvSpPr txBox="1"/>
          <p:nvPr/>
        </p:nvSpPr>
        <p:spPr>
          <a:xfrm>
            <a:off x="4595810" y="578645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495300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4953000" y="578645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531019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/>
          <p:cNvSpPr txBox="1"/>
          <p:nvPr/>
        </p:nvSpPr>
        <p:spPr>
          <a:xfrm>
            <a:off x="5310190" y="578645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8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66738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Tekstvak 33"/>
          <p:cNvSpPr txBox="1"/>
          <p:nvPr/>
        </p:nvSpPr>
        <p:spPr>
          <a:xfrm>
            <a:off x="5667380" y="578645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?</a:t>
            </a:r>
            <a:endParaRPr lang="nl-BE" dirty="0">
              <a:latin typeface="+mn-lt"/>
              <a:cs typeface="Times New Roman" pitchFamily="18" charset="0"/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6024570" y="5715016"/>
            <a:ext cx="35719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kstvak 35"/>
          <p:cNvSpPr txBox="1"/>
          <p:nvPr/>
        </p:nvSpPr>
        <p:spPr>
          <a:xfrm>
            <a:off x="6024570" y="578645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?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423862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0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459581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1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95300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2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31019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3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566738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4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6024570" y="52863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  <a:cs typeface="Times New Roman" pitchFamily="18" charset="0"/>
              </a:rPr>
              <a:t>5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7096140" y="3357562"/>
            <a:ext cx="240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latin typeface="+mn-lt"/>
                <a:cs typeface="Arial" pitchFamily="34" charset="0"/>
              </a:rPr>
              <a:t>size = 3</a:t>
            </a:r>
            <a:endParaRPr lang="fr-BE" sz="2400" dirty="0">
              <a:latin typeface="+mn-lt"/>
              <a:cs typeface="Arial" pitchFamily="34" charset="0"/>
            </a:endParaRPr>
          </a:p>
          <a:p>
            <a:r>
              <a:rPr lang="fr-BE" sz="2400" dirty="0" err="1" smtClean="0">
                <a:latin typeface="+mn-lt"/>
                <a:cs typeface="Arial" pitchFamily="34" charset="0"/>
              </a:rPr>
              <a:t>capaciteit</a:t>
            </a:r>
            <a:r>
              <a:rPr lang="fr-BE" sz="2400" dirty="0" smtClean="0">
                <a:latin typeface="+mn-lt"/>
                <a:cs typeface="Arial" pitchFamily="34" charset="0"/>
              </a:rPr>
              <a:t> = 3</a:t>
            </a:r>
            <a:endParaRPr lang="nl-BE" sz="2400" dirty="0">
              <a:latin typeface="+mn-lt"/>
              <a:cs typeface="Arial" pitchFamily="34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7124403" y="5517220"/>
            <a:ext cx="222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latin typeface="+mn-lt"/>
                <a:cs typeface="Arial" pitchFamily="34" charset="0"/>
              </a:rPr>
              <a:t>size = 4</a:t>
            </a:r>
            <a:endParaRPr lang="fr-BE" sz="2400" dirty="0">
              <a:latin typeface="+mn-lt"/>
              <a:cs typeface="Arial" pitchFamily="34" charset="0"/>
            </a:endParaRPr>
          </a:p>
          <a:p>
            <a:r>
              <a:rPr lang="fr-BE" sz="2400" dirty="0" err="1" smtClean="0">
                <a:latin typeface="+mn-lt"/>
                <a:cs typeface="Arial" pitchFamily="34" charset="0"/>
              </a:rPr>
              <a:t>capaciteit</a:t>
            </a:r>
            <a:r>
              <a:rPr lang="fr-BE" sz="2400" dirty="0" smtClean="0">
                <a:latin typeface="+mn-lt"/>
                <a:cs typeface="Arial" pitchFamily="34" charset="0"/>
              </a:rPr>
              <a:t> = 6</a:t>
            </a:r>
            <a:endParaRPr lang="nl-BE" sz="2400" dirty="0">
              <a:latin typeface="+mn-lt"/>
              <a:cs typeface="Arial" pitchFamily="34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4667248" y="357187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v4</a:t>
            </a:r>
          </a:p>
        </p:txBody>
      </p:sp>
      <p:sp>
        <p:nvSpPr>
          <p:cNvPr id="47" name="Tekstvak 46"/>
          <p:cNvSpPr txBox="1"/>
          <p:nvPr/>
        </p:nvSpPr>
        <p:spPr>
          <a:xfrm>
            <a:off x="3595678" y="571501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v4</a:t>
            </a:r>
          </a:p>
        </p:txBody>
      </p:sp>
      <p:cxnSp>
        <p:nvCxnSpPr>
          <p:cNvPr id="49" name="Rechte verbindingslijn 48"/>
          <p:cNvCxnSpPr/>
          <p:nvPr/>
        </p:nvCxnSpPr>
        <p:spPr>
          <a:xfrm>
            <a:off x="4810124" y="3071810"/>
            <a:ext cx="2143140" cy="1571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 rot="10800000" flipV="1">
            <a:off x="4738686" y="3143248"/>
            <a:ext cx="2214578" cy="14287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5738818" y="57150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>
              <a:latin typeface="+mn-lt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5749993" y="5814408"/>
            <a:ext cx="21431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l-BE" sz="2400" dirty="0" smtClean="0">
                <a:latin typeface="+mn-lt"/>
                <a:cs typeface="Times New Roman" pitchFamily="18" charset="0"/>
              </a:rPr>
              <a:t>2</a:t>
            </a:r>
            <a:endParaRPr lang="nl-BE" sz="2400" dirty="0">
              <a:latin typeface="+mn-lt"/>
              <a:cs typeface="Times New Roman" pitchFamily="18" charset="0"/>
            </a:endParaRPr>
          </a:p>
        </p:txBody>
      </p:sp>
      <p:cxnSp>
        <p:nvCxnSpPr>
          <p:cNvPr id="57" name="Rechte verbindingslijn 56"/>
          <p:cNvCxnSpPr/>
          <p:nvPr/>
        </p:nvCxnSpPr>
        <p:spPr>
          <a:xfrm rot="16200000" flipH="1">
            <a:off x="7913474" y="5635755"/>
            <a:ext cx="357190" cy="285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8185857" y="551722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Arial" pitchFamily="34" charset="0"/>
              </a:rPr>
              <a:t>5</a:t>
            </a:r>
            <a:endParaRPr lang="nl-BE" sz="2400" dirty="0">
              <a:latin typeface="+mn-lt"/>
              <a:cs typeface="Arial" pitchFamily="34" charset="0"/>
            </a:endParaRPr>
          </a:p>
        </p:txBody>
      </p:sp>
      <p:sp>
        <p:nvSpPr>
          <p:cNvPr id="48" name="PIJL-RECHTS 47"/>
          <p:cNvSpPr/>
          <p:nvPr/>
        </p:nvSpPr>
        <p:spPr>
          <a:xfrm>
            <a:off x="6596074" y="3802708"/>
            <a:ext cx="357190" cy="714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PIJL-RECHTS 50"/>
          <p:cNvSpPr/>
          <p:nvPr/>
        </p:nvSpPr>
        <p:spPr>
          <a:xfrm>
            <a:off x="6596074" y="5970025"/>
            <a:ext cx="357190" cy="714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8" grpId="0"/>
      <p:bldP spid="19" grpId="0"/>
      <p:bldP spid="20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54" grpId="0"/>
      <p:bldP spid="55" grpId="0" animBg="1"/>
      <p:bldP spid="58" grpId="0"/>
      <p:bldP spid="48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Enkele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andere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methodes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voor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vectoren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4744"/>
            <a:ext cx="9361040" cy="5500725"/>
          </a:xfrm>
        </p:spPr>
        <p:txBody>
          <a:bodyPr>
            <a:noAutofit/>
          </a:bodyPr>
          <a:lstStyle/>
          <a:p>
            <a:r>
              <a:rPr lang="nl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Geeft referentie naar het 1</a:t>
            </a:r>
            <a:r>
              <a:rPr lang="nl-BE" sz="2400" baseline="30000" dirty="0" smtClean="0">
                <a:cs typeface="Arial" pitchFamily="34" charset="0"/>
              </a:rPr>
              <a:t>e</a:t>
            </a:r>
            <a:r>
              <a:rPr lang="nl-BE" sz="2400" dirty="0" smtClean="0">
                <a:cs typeface="Arial" pitchFamily="34" charset="0"/>
              </a:rPr>
              <a:t> element </a:t>
            </a:r>
            <a:r>
              <a:rPr lang="nl-BE" sz="2400" dirty="0" err="1" smtClean="0">
                <a:cs typeface="Arial" pitchFamily="34" charset="0"/>
              </a:rPr>
              <a:t>vd</a:t>
            </a:r>
            <a:r>
              <a:rPr lang="nl-BE" sz="2400" dirty="0" smtClean="0">
                <a:cs typeface="Arial" pitchFamily="34" charset="0"/>
              </a:rPr>
              <a:t> vector terug</a:t>
            </a:r>
          </a:p>
          <a:p>
            <a:pPr>
              <a:spcBef>
                <a:spcPts val="600"/>
              </a:spcBef>
              <a:buNone/>
            </a:pPr>
            <a:r>
              <a:rPr lang="nl-BE" dirty="0" smtClean="0"/>
              <a:t>		</a:t>
            </a:r>
            <a:r>
              <a:rPr lang="nl-BE" dirty="0"/>
              <a:t>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600" dirty="0" smtClean="0"/>
              <a:t> </a:t>
            </a:r>
            <a:r>
              <a:rPr lang="nl-BE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v.front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v.front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*= 2;</a:t>
            </a:r>
          </a:p>
          <a:p>
            <a:pPr>
              <a:spcBef>
                <a:spcPts val="1200"/>
              </a:spcBef>
            </a:pPr>
            <a:r>
              <a:rPr lang="nl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Geeft referentie naar laatste element </a:t>
            </a:r>
            <a:r>
              <a:rPr lang="nl-BE" sz="2400" dirty="0" err="1" smtClean="0">
                <a:cs typeface="Arial" pitchFamily="34" charset="0"/>
              </a:rPr>
              <a:t>vd</a:t>
            </a:r>
            <a:r>
              <a:rPr lang="nl-BE" sz="2400" dirty="0" smtClean="0">
                <a:cs typeface="Arial" pitchFamily="34" charset="0"/>
              </a:rPr>
              <a:t> vector terug </a:t>
            </a:r>
          </a:p>
          <a:p>
            <a:pPr>
              <a:spcBef>
                <a:spcPts val="600"/>
              </a:spcBef>
              <a:buNone/>
            </a:pPr>
            <a:r>
              <a:rPr lang="nl-BE" sz="2600" dirty="0" smtClean="0"/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dirty="0" smtClean="0">
                <a:latin typeface="Courier New" pitchFamily="49" charset="0"/>
              </a:rPr>
              <a:t> 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v.back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1200"/>
              </a:spcBef>
            </a:pPr>
            <a:r>
              <a:rPr lang="nl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i): </a:t>
            </a:r>
            <a:r>
              <a:rPr lang="nl-BE" sz="2400" dirty="0" smtClean="0">
                <a:cs typeface="Arial" pitchFamily="34" charset="0"/>
              </a:rPr>
              <a:t>Geeft referentie naar element op index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BE" sz="2400" dirty="0" smtClean="0">
                <a:cs typeface="Arial" pitchFamily="34" charset="0"/>
              </a:rPr>
              <a:t> terug  </a:t>
            </a:r>
          </a:p>
          <a:p>
            <a:pPr>
              <a:spcBef>
                <a:spcPts val="600"/>
              </a:spcBef>
              <a:buNone/>
            </a:pPr>
            <a:r>
              <a:rPr lang="nl-BE" sz="2600" dirty="0" smtClean="0"/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600" dirty="0" smtClean="0"/>
              <a:t> </a:t>
            </a:r>
            <a:r>
              <a:rPr lang="nl-BE" dirty="0" smtClean="0">
                <a:latin typeface="Courier New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v.at(2) = 9;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v.at(2);</a:t>
            </a:r>
          </a:p>
          <a:p>
            <a:pPr>
              <a:spcBef>
                <a:spcPts val="12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BE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Gaat na of de vector leeg is </a:t>
            </a:r>
          </a:p>
          <a:p>
            <a:pPr>
              <a:spcBef>
                <a:spcPts val="600"/>
              </a:spcBef>
              <a:buNone/>
            </a:pPr>
            <a:r>
              <a:rPr lang="nl-BE" sz="2400" dirty="0" smtClean="0"/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/>
              <a:t> </a:t>
            </a:r>
            <a:r>
              <a:rPr lang="nl-BE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v.empty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"leeg";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BE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Wist de vector (</a:t>
            </a:r>
            <a:r>
              <a:rPr lang="nl-BE" sz="2400" dirty="0" err="1" smtClean="0">
                <a:cs typeface="Arial" pitchFamily="34" charset="0"/>
              </a:rPr>
              <a:t>size</a:t>
            </a:r>
            <a:r>
              <a:rPr lang="nl-BE" sz="2400" dirty="0" smtClean="0">
                <a:cs typeface="Arial" pitchFamily="34" charset="0"/>
              </a:rPr>
              <a:t> wordt 0, capaciteit ongewijzigd)</a:t>
            </a:r>
          </a:p>
          <a:p>
            <a:pPr>
              <a:spcBef>
                <a:spcPts val="600"/>
              </a:spcBef>
              <a:buNone/>
            </a:pPr>
            <a:r>
              <a:rPr lang="nl-BE" sz="2400" dirty="0" smtClean="0">
                <a:cs typeface="Times New Roman" pitchFamily="18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/>
              <a:t> </a:t>
            </a:r>
            <a:r>
              <a:rPr lang="nl-BE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v.clear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332656"/>
            <a:ext cx="9289032" cy="607221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pop_back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Verwijdert het laatste element uit de vector en 	vermindert de grootte (</a:t>
            </a:r>
            <a:r>
              <a:rPr lang="nl-BE" sz="2400" dirty="0" err="1" smtClean="0">
                <a:cs typeface="Arial" pitchFamily="34" charset="0"/>
              </a:rPr>
              <a:t>size</a:t>
            </a:r>
            <a:r>
              <a:rPr lang="nl-BE" sz="2400" dirty="0" smtClean="0">
                <a:cs typeface="Arial" pitchFamily="34" charset="0"/>
              </a:rPr>
              <a:t>) van de vector met 1. </a:t>
            </a:r>
          </a:p>
          <a:p>
            <a:pPr>
              <a:spcBef>
                <a:spcPts val="600"/>
              </a:spcBef>
              <a:buNone/>
            </a:pPr>
            <a:r>
              <a:rPr lang="nl-BE" sz="2400" dirty="0" smtClean="0"/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/>
              <a:t>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_back();</a:t>
            </a:r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n): </a:t>
            </a:r>
            <a:r>
              <a:rPr lang="fr-BE" sz="2400" dirty="0" err="1" smtClean="0">
                <a:cs typeface="Arial" pitchFamily="34" charset="0"/>
              </a:rPr>
              <a:t>Grootte</a:t>
            </a:r>
            <a:r>
              <a:rPr lang="fr-BE" sz="2400" dirty="0" smtClean="0">
                <a:cs typeface="Arial" pitchFamily="34" charset="0"/>
              </a:rPr>
              <a:t> (size) van de </a:t>
            </a:r>
            <a:r>
              <a:rPr lang="fr-BE" sz="2400" dirty="0" err="1" smtClean="0">
                <a:cs typeface="Arial" pitchFamily="34" charset="0"/>
              </a:rPr>
              <a:t>vector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(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overtollige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verwijderd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, 	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bijgevoegde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	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geïnitialiseerd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v.resize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n): </a:t>
            </a:r>
            <a:r>
              <a:rPr lang="fr-BE" sz="2400" dirty="0" err="1" smtClean="0">
                <a:cs typeface="Arial" pitchFamily="34" charset="0"/>
              </a:rPr>
              <a:t>Capaciteit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vector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err="1" smtClean="0">
                <a:cs typeface="Arial" pitchFamily="34" charset="0"/>
              </a:rPr>
              <a:t>minstens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          	(niet de </a:t>
            </a:r>
            <a:r>
              <a:rPr lang="fr-BE" sz="2400" dirty="0" err="1" smtClean="0">
                <a:cs typeface="Arial" pitchFamily="34" charset="0"/>
              </a:rPr>
              <a:t>grootte</a:t>
            </a:r>
            <a:r>
              <a:rPr lang="fr-BE" sz="2400" dirty="0" smtClean="0">
                <a:cs typeface="Arial" pitchFamily="34" charset="0"/>
              </a:rPr>
              <a:t>, </a:t>
            </a:r>
            <a:r>
              <a:rPr lang="fr-BE" sz="2400" dirty="0" err="1" smtClean="0">
                <a:cs typeface="Arial" pitchFamily="34" charset="0"/>
              </a:rPr>
              <a:t>inhouden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worden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geïnitialiseerd</a:t>
            </a:r>
            <a:r>
              <a:rPr lang="fr-BE" sz="2400" dirty="0" smtClean="0"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/>
              <a:t>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v.reserve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  <a:endParaRPr lang="fr-BE" sz="2400" dirty="0" smtClean="0"/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schemeClr val="accent4"/>
                </a:solidFill>
                <a:cs typeface="Arial" pitchFamily="34" charset="0"/>
              </a:rPr>
              <a:t>: </a:t>
            </a:r>
            <a:r>
              <a:rPr lang="fr-BE" sz="2400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vb_vector.cpp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006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4462"/>
            <a:ext cx="9906000" cy="89425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vector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 smtClean="0">
                <a:solidFill>
                  <a:schemeClr val="accent3"/>
                </a:solidFill>
              </a:rPr>
              <a:t>toepassing</a:t>
            </a:r>
            <a:r>
              <a:rPr lang="fr-BE" sz="3600" b="1" dirty="0" smtClean="0">
                <a:solidFill>
                  <a:schemeClr val="accent3"/>
                </a:solidFill>
              </a:rPr>
              <a:t> 1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124744"/>
            <a:ext cx="8459894" cy="5143536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3600"/>
              </a:lnSpc>
              <a:spcBef>
                <a:spcPts val="6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Opgave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 Lees een reeks gehele getallen in (stop met -1) en sla 	alle ingelezen getallen op in een array/vector.</a:t>
            </a:r>
          </a:p>
          <a:p>
            <a:pPr marL="265113" indent="-265113" eaLnBrk="1" hangingPunct="1">
              <a:spcBef>
                <a:spcPts val="12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Oplossing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nl-NL" sz="22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vector&lt;int&gt; v;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int g;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g;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while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(g != -1) {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v.push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_back(g);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g;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	}</a:t>
            </a:r>
          </a:p>
        </p:txBody>
      </p:sp>
      <p:cxnSp>
        <p:nvCxnSpPr>
          <p:cNvPr id="6" name="Rechte verbindingslijn 5"/>
          <p:cNvCxnSpPr/>
          <p:nvPr/>
        </p:nvCxnSpPr>
        <p:spPr>
          <a:xfrm>
            <a:off x="5601072" y="1750207"/>
            <a:ext cx="642942" cy="357190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rot="10800000" flipV="1">
            <a:off x="5601072" y="1750207"/>
            <a:ext cx="642942" cy="357190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30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vector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 smtClean="0">
                <a:solidFill>
                  <a:schemeClr val="accent3"/>
                </a:solidFill>
              </a:rPr>
              <a:t>toepassing</a:t>
            </a:r>
            <a:r>
              <a:rPr lang="fr-BE" sz="3600" b="1" dirty="0" smtClean="0">
                <a:solidFill>
                  <a:schemeClr val="accent3"/>
                </a:solidFill>
              </a:rPr>
              <a:t> 2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51974" y="1243539"/>
            <a:ext cx="8603910" cy="5143536"/>
          </a:xfrm>
        </p:spPr>
        <p:txBody>
          <a:bodyPr>
            <a:normAutofit/>
          </a:bodyPr>
          <a:lstStyle/>
          <a:p>
            <a:pPr marL="265113" indent="-265113" eaLnBrk="1" hangingPunct="1">
              <a:lnSpc>
                <a:spcPts val="3500"/>
              </a:lnSpc>
              <a:spcBef>
                <a:spcPts val="6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Opgave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 Lees een getal </a:t>
            </a:r>
            <a:r>
              <a:rPr lang="nl-NL" sz="2400" i="1" dirty="0" smtClean="0">
                <a:cs typeface="Arial" pitchFamily="34" charset="0"/>
                <a:sym typeface="Symbol" pitchFamily="18" charset="2"/>
              </a:rPr>
              <a:t>n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 in, gevolgd door </a:t>
            </a:r>
            <a:r>
              <a:rPr lang="nl-NL" sz="2400" i="1" dirty="0" smtClean="0">
                <a:cs typeface="Arial" pitchFamily="34" charset="0"/>
                <a:sym typeface="Symbol" pitchFamily="18" charset="2"/>
              </a:rPr>
              <a:t>n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 gehele getallen 	en sla alle ingelezen getallen op in een array/vector.</a:t>
            </a:r>
          </a:p>
          <a:p>
            <a:pPr marL="265113" indent="-265113" eaLnBrk="1" hangingPunct="1">
              <a:spcBef>
                <a:spcPts val="12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Oplossing 1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n;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n;</a:t>
            </a:r>
          </a:p>
          <a:p>
            <a:pPr marL="265113" indent="-265113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  	int tabel[n];</a:t>
            </a:r>
            <a:r>
              <a:rPr lang="nl-BE" sz="2200" dirty="0"/>
              <a:t> </a:t>
            </a:r>
            <a:r>
              <a:rPr lang="nl-BE" sz="2200" dirty="0" smtClean="0"/>
              <a:t> 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(int i = 0 ; i &lt; n ; i++) {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tabel[i];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}</a:t>
            </a:r>
          </a:p>
        </p:txBody>
      </p:sp>
      <p:cxnSp>
        <p:nvCxnSpPr>
          <p:cNvPr id="8" name="Rechte verbindingslijn 7"/>
          <p:cNvCxnSpPr/>
          <p:nvPr/>
        </p:nvCxnSpPr>
        <p:spPr>
          <a:xfrm rot="10800000" flipV="1">
            <a:off x="1695043" y="3926055"/>
            <a:ext cx="1714512" cy="357190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1854017" y="3888208"/>
            <a:ext cx="1571636" cy="428628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3903139" y="2492896"/>
            <a:ext cx="543914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Fout!!! De grootte van een array moet vastliggen bij programmatie!!</a:t>
            </a:r>
            <a:endParaRPr lang="nl-BE" sz="24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078727" y="3855171"/>
            <a:ext cx="470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*tabel = new int[n];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1551028" y="5907529"/>
            <a:ext cx="470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elete[] tabel; 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 flipH="1">
            <a:off x="3296816" y="3212976"/>
            <a:ext cx="606323" cy="6421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829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8092" y="357166"/>
            <a:ext cx="9429816" cy="5143536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12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Oplossing 2 (van toepassing 2)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  <a:endParaRPr lang="nl-NL" sz="2600" dirty="0" smtClean="0">
              <a:cs typeface="Arial" pitchFamily="34" charset="0"/>
              <a:sym typeface="Symbol" pitchFamily="18" charset="2"/>
            </a:endParaRPr>
          </a:p>
          <a:p>
            <a:pPr marL="265113" indent="-265113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</a:t>
            </a:r>
          </a:p>
          <a:p>
            <a:pPr marL="265113" indent="-265113">
              <a:lnSpc>
                <a:spcPts val="3500"/>
              </a:lnSpc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n, g;</a:t>
            </a:r>
          </a:p>
          <a:p>
            <a:pPr marL="265113" indent="-265113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n;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vector&lt;int&gt; v;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v.reserve</a:t>
            </a:r>
            <a:r>
              <a:rPr lang="nl-NL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</a:t>
            </a:r>
            <a:r>
              <a:rPr lang="nl-NL" sz="2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(int i = 0; i &lt; n ; i++) {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g;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v.push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_back(g);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  	}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170353" y="3849388"/>
            <a:ext cx="4175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Hier mag men ook                            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v[i];  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schrijven, maar dan past de </a:t>
            </a:r>
            <a:r>
              <a:rPr lang="nl-BE" sz="2400" b="1" dirty="0" err="1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size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 van de vector zich niet aan, dus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Times New Roman" pitchFamily="18" charset="0"/>
              </a:rPr>
              <a:t>   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is beter!</a:t>
            </a:r>
            <a:endParaRPr lang="nl-BE" sz="24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116775" y="3808700"/>
            <a:ext cx="4084698" cy="1979680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eraccolade 17"/>
          <p:cNvSpPr/>
          <p:nvPr/>
        </p:nvSpPr>
        <p:spPr>
          <a:xfrm>
            <a:off x="4452934" y="3849388"/>
            <a:ext cx="357190" cy="785818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4"/>
              </a:solidFill>
            </a:endParaRPr>
          </a:p>
        </p:txBody>
      </p:sp>
      <p:sp>
        <p:nvSpPr>
          <p:cNvPr id="19" name="Ovale toelichting 18"/>
          <p:cNvSpPr/>
          <p:nvPr/>
        </p:nvSpPr>
        <p:spPr>
          <a:xfrm>
            <a:off x="3944888" y="1268760"/>
            <a:ext cx="3286148" cy="1500198"/>
          </a:xfrm>
          <a:prstGeom prst="wedgeEllipseCallout">
            <a:avLst>
              <a:gd name="adj1" fmla="val -61967"/>
              <a:gd name="adj2" fmla="val 5543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2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415505" y="1557194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>
                <a:solidFill>
                  <a:schemeClr val="tx2"/>
                </a:solidFill>
                <a:latin typeface="+mn-lt"/>
                <a:cs typeface="Arial" pitchFamily="34" charset="0"/>
              </a:rPr>
              <a:t>size</a:t>
            </a:r>
            <a:r>
              <a:rPr lang="nl-BE" sz="240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 = 0</a:t>
            </a:r>
          </a:p>
          <a:p>
            <a:r>
              <a:rPr lang="nl-BE" sz="240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capaciteit = n</a:t>
            </a:r>
            <a:endParaRPr lang="nl-BE" sz="240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299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8092" y="357166"/>
            <a:ext cx="9429816" cy="5143536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1200"/>
              </a:spcBef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Oplossing 3 (van toepassing 2)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</a:p>
          <a:p>
            <a:pPr marL="265113" indent="-265113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</a:t>
            </a:r>
          </a:p>
          <a:p>
            <a:pPr marL="265113" indent="-265113">
              <a:lnSpc>
                <a:spcPts val="3500"/>
              </a:lnSpc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nl-NL" sz="22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n, g;</a:t>
            </a:r>
          </a:p>
          <a:p>
            <a:pPr marL="265113" indent="-265113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n;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vector&lt;int&gt; </a:t>
            </a:r>
            <a:r>
              <a:rPr lang="nl-NL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v(n)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(int i = 0 ; i &lt; n ; i++) {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	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v[i];</a:t>
            </a:r>
          </a:p>
          <a:p>
            <a:pPr marL="265113" indent="-265113" eaLnBrk="1" hangingPunct="1">
              <a:lnSpc>
                <a:spcPts val="3500"/>
              </a:lnSpc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  	}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152470" y="3344044"/>
            <a:ext cx="540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Hier gebruik je beter geen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Times New Roman" pitchFamily="18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want dan zou de vector er als volgt uitzien: </a:t>
            </a:r>
            <a:endParaRPr lang="nl-BE" sz="24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4088904" y="3333138"/>
            <a:ext cx="5184576" cy="294947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e toelichting 18"/>
          <p:cNvSpPr/>
          <p:nvPr/>
        </p:nvSpPr>
        <p:spPr>
          <a:xfrm>
            <a:off x="4505111" y="776016"/>
            <a:ext cx="3286148" cy="1500198"/>
          </a:xfrm>
          <a:prstGeom prst="wedgeEllipseCallout">
            <a:avLst>
              <a:gd name="adj1" fmla="val -61967"/>
              <a:gd name="adj2" fmla="val 5543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/>
          <p:cNvSpPr txBox="1"/>
          <p:nvPr/>
        </p:nvSpPr>
        <p:spPr>
          <a:xfrm>
            <a:off x="4969458" y="1064450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>
                <a:solidFill>
                  <a:schemeClr val="tx2"/>
                </a:solidFill>
                <a:latin typeface="+mn-lt"/>
                <a:cs typeface="Arial" pitchFamily="34" charset="0"/>
              </a:rPr>
              <a:t>size</a:t>
            </a:r>
            <a:r>
              <a:rPr lang="nl-BE" sz="240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 = n</a:t>
            </a:r>
          </a:p>
          <a:p>
            <a:r>
              <a:rPr lang="nl-BE" sz="240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capaciteit = n</a:t>
            </a:r>
            <a:endParaRPr lang="nl-BE" sz="240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5969590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kstvak 23"/>
          <p:cNvSpPr txBox="1"/>
          <p:nvPr/>
        </p:nvSpPr>
        <p:spPr>
          <a:xfrm>
            <a:off x="5898152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g1</a:t>
            </a:r>
            <a:endParaRPr lang="nl-BE" sz="2400" dirty="0">
              <a:latin typeface="+mn-lt"/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6541094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kstvak 25"/>
          <p:cNvSpPr txBox="1"/>
          <p:nvPr/>
        </p:nvSpPr>
        <p:spPr>
          <a:xfrm>
            <a:off x="6469656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g2</a:t>
            </a:r>
            <a:endParaRPr lang="nl-BE" sz="2400" dirty="0">
              <a:latin typeface="+mn-lt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7112598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/>
          <p:cNvSpPr txBox="1"/>
          <p:nvPr/>
        </p:nvSpPr>
        <p:spPr>
          <a:xfrm>
            <a:off x="7041160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…</a:t>
            </a:r>
            <a:endParaRPr lang="nl-BE" sz="2400" dirty="0">
              <a:latin typeface="+mn-lt"/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7684102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7612664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err="1" smtClean="0">
                <a:latin typeface="+mn-lt"/>
              </a:rPr>
              <a:t>gn</a:t>
            </a:r>
            <a:endParaRPr lang="nl-BE" sz="2400" dirty="0">
              <a:latin typeface="+mn-lt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5398086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/>
          <p:cNvSpPr txBox="1"/>
          <p:nvPr/>
        </p:nvSpPr>
        <p:spPr>
          <a:xfrm>
            <a:off x="5326648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0</a:t>
            </a:r>
            <a:endParaRPr lang="nl-BE" sz="2400" dirty="0">
              <a:latin typeface="+mn-lt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4255078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Tekstvak 33"/>
          <p:cNvSpPr txBox="1"/>
          <p:nvPr/>
        </p:nvSpPr>
        <p:spPr>
          <a:xfrm>
            <a:off x="4183640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0</a:t>
            </a:r>
            <a:endParaRPr lang="nl-BE" sz="2400" dirty="0">
              <a:latin typeface="+mn-lt"/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826582" y="4747734"/>
            <a:ext cx="57150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kstvak 35"/>
          <p:cNvSpPr txBox="1"/>
          <p:nvPr/>
        </p:nvSpPr>
        <p:spPr>
          <a:xfrm>
            <a:off x="4755144" y="4803783"/>
            <a:ext cx="6429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nl-BE" sz="2400" dirty="0" smtClean="0">
                <a:latin typeface="+mn-lt"/>
              </a:rPr>
              <a:t>…</a:t>
            </a:r>
            <a:endParaRPr lang="nl-BE" sz="2400" dirty="0">
              <a:latin typeface="+mn-lt"/>
            </a:endParaRPr>
          </a:p>
        </p:txBody>
      </p:sp>
      <p:sp>
        <p:nvSpPr>
          <p:cNvPr id="40" name="Blokboog 39"/>
          <p:cNvSpPr/>
          <p:nvPr/>
        </p:nvSpPr>
        <p:spPr>
          <a:xfrm flipV="1">
            <a:off x="4326516" y="5390676"/>
            <a:ext cx="1500198" cy="285752"/>
          </a:xfrm>
          <a:prstGeom prst="blockArc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41" name="Blokboog 40"/>
          <p:cNvSpPr/>
          <p:nvPr/>
        </p:nvSpPr>
        <p:spPr>
          <a:xfrm flipV="1">
            <a:off x="6041028" y="5390676"/>
            <a:ext cx="2143140" cy="285752"/>
          </a:xfrm>
          <a:prstGeom prst="blockArc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4311941" y="573223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 nullen</a:t>
            </a:r>
            <a:endParaRPr lang="nl-BE" sz="24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826714" y="5732234"/>
            <a:ext cx="298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BE" sz="2400" b="1" dirty="0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 ingelezen getallen</a:t>
            </a:r>
            <a:endParaRPr lang="nl-BE" sz="24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45" name="Draaiende pijl 44"/>
          <p:cNvSpPr/>
          <p:nvPr/>
        </p:nvSpPr>
        <p:spPr>
          <a:xfrm flipV="1">
            <a:off x="2381232" y="3631787"/>
            <a:ext cx="1857388" cy="357190"/>
          </a:xfrm>
          <a:prstGeom prst="circularArrow">
            <a:avLst>
              <a:gd name="adj1" fmla="val 25000"/>
              <a:gd name="adj2" fmla="val 983850"/>
              <a:gd name="adj3" fmla="val 20229640"/>
              <a:gd name="adj4" fmla="val 10800000"/>
              <a:gd name="adj5" fmla="val 1250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564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0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40" grpId="0" animBg="1"/>
      <p:bldP spid="41" grpId="0" animBg="1"/>
      <p:bldP spid="42" grpId="0"/>
      <p:bldP spid="43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7856"/>
            <a:ext cx="9906000" cy="88086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vector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voordelen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8531902" cy="3643326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elk element in de vector is even gemakkelijk en even snel bereikbaar met [ ] 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je hoeft bij constructie de capaciteit van de vector niet op te geven en deze capaciteit kan nadien nog groeien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smtClean="0">
                <a:cs typeface="Arial" pitchFamily="34" charset="0"/>
              </a:rPr>
              <a:t>je kan </a:t>
            </a:r>
            <a:r>
              <a:rPr lang="fr-BE" sz="2400" dirty="0" err="1" smtClean="0">
                <a:cs typeface="Arial" pitchFamily="34" charset="0"/>
              </a:rPr>
              <a:t>snel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achteraan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toevoegen</a:t>
            </a:r>
            <a:endParaRPr lang="nl-NL" sz="2400" dirty="0" smtClean="0">
              <a:cs typeface="Arial" pitchFamily="34" charset="0"/>
            </a:endParaRP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een vector kent haar eigen grootte en capaciteit </a:t>
            </a:r>
            <a:endParaRPr lang="nl-NL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vector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nadelen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340768"/>
            <a:ext cx="8459861" cy="4495800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er is geen </a:t>
            </a:r>
            <a:r>
              <a:rPr lang="nl-NL" sz="2400" dirty="0" err="1" smtClean="0">
                <a:cs typeface="Arial" pitchFamily="34" charset="0"/>
              </a:rPr>
              <a:t>index-checking</a:t>
            </a:r>
            <a:endParaRPr lang="nl-NL" sz="2400" dirty="0" smtClean="0">
              <a:cs typeface="Arial" pitchFamily="34" charset="0"/>
            </a:endParaRPr>
          </a:p>
          <a:p>
            <a:pPr marL="357188" indent="-357188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vooraan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tussenin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toevoegen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smtClean="0">
                <a:cs typeface="Arial" pitchFamily="34" charset="0"/>
              </a:rPr>
              <a:t>dure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dirty="0" err="1" smtClean="0">
                <a:cs typeface="Arial" pitchFamily="34" charset="0"/>
              </a:rPr>
              <a:t>moeilijke</a:t>
            </a:r>
            <a:r>
              <a:rPr lang="fr-BE" sz="2400" dirty="0" smtClean="0">
                <a:cs typeface="Arial" pitchFamily="34" charset="0"/>
              </a:rPr>
              <a:t>?) </a:t>
            </a:r>
            <a:r>
              <a:rPr lang="fr-BE" sz="2400" dirty="0" err="1" smtClean="0">
                <a:cs typeface="Arial" pitchFamily="34" charset="0"/>
              </a:rPr>
              <a:t>operatie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378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Groeitabel (</a:t>
            </a:r>
            <a:r>
              <a:rPr lang="nl-BE" sz="2800" dirty="0">
                <a:latin typeface="Consolas" panose="020B0609020204030204" pitchFamily="49" charset="0"/>
                <a:cs typeface="Arial" pitchFamily="34" charset="0"/>
              </a:rPr>
              <a:t>v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ector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Gelinkte lijst (</a:t>
            </a:r>
            <a:r>
              <a:rPr lang="nl-BE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list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Double-</a:t>
            </a:r>
            <a:r>
              <a:rPr lang="nl-BE" sz="2800" dirty="0" err="1" smtClean="0">
                <a:cs typeface="Arial" pitchFamily="34" charset="0"/>
              </a:rPr>
              <a:t>ended</a:t>
            </a:r>
            <a:r>
              <a:rPr lang="nl-BE" sz="2800" dirty="0" smtClean="0">
                <a:cs typeface="Arial" pitchFamily="34" charset="0"/>
              </a:rPr>
              <a:t> </a:t>
            </a:r>
            <a:r>
              <a:rPr lang="nl-BE" sz="2800" dirty="0">
                <a:cs typeface="Arial" pitchFamily="34" charset="0"/>
              </a:rPr>
              <a:t>queue </a:t>
            </a:r>
            <a:r>
              <a:rPr lang="nl-BE" sz="2800" dirty="0" smtClean="0">
                <a:cs typeface="Arial" pitchFamily="34" charset="0"/>
              </a:rPr>
              <a:t>(</a:t>
            </a:r>
            <a:r>
              <a:rPr lang="nl-BE" sz="2800" dirty="0" err="1">
                <a:latin typeface="Consolas" panose="020B0609020204030204" pitchFamily="49" charset="0"/>
                <a:cs typeface="Arial" pitchFamily="34" charset="0"/>
              </a:rPr>
              <a:t>d</a:t>
            </a:r>
            <a:r>
              <a:rPr lang="nl-BE" sz="2800" dirty="0" err="1" smtClean="0">
                <a:latin typeface="Consolas" panose="020B0609020204030204" pitchFamily="49" charset="0"/>
                <a:cs typeface="Arial" pitchFamily="34" charset="0"/>
              </a:rPr>
              <a:t>eque</a:t>
            </a:r>
            <a:r>
              <a:rPr lang="nl-BE" sz="2800" dirty="0" smtClean="0"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29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763920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>
                <a:solidFill>
                  <a:schemeClr val="accent3"/>
                </a:solidFill>
              </a:rPr>
              <a:t>Definitie </a:t>
            </a:r>
            <a:r>
              <a:rPr lang="nl-BE" sz="3600" b="1" dirty="0" err="1" smtClean="0">
                <a:solidFill>
                  <a:schemeClr val="accent3"/>
                </a:solidFill>
              </a:rPr>
              <a:t>collection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484784"/>
            <a:ext cx="8531299" cy="4379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BE" sz="2800" b="1" u="sng" dirty="0" err="1" smtClean="0">
                <a:solidFill>
                  <a:schemeClr val="accent4"/>
                </a:solidFill>
              </a:rPr>
              <a:t>Definitie</a:t>
            </a:r>
            <a:r>
              <a:rPr lang="fr-BE" sz="2800" b="1" dirty="0" smtClean="0">
                <a:solidFill>
                  <a:schemeClr val="accent4"/>
                </a:solidFill>
              </a:rPr>
              <a:t>  </a:t>
            </a:r>
          </a:p>
          <a:p>
            <a:pPr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dirty="0" smtClean="0"/>
              <a:t>	</a:t>
            </a:r>
            <a:r>
              <a:rPr lang="fr-BE" sz="2600" dirty="0" err="1" smtClean="0">
                <a:cs typeface="Arial" pitchFamily="34" charset="0"/>
              </a:rPr>
              <a:t>Een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b="1" dirty="0" smtClean="0">
                <a:solidFill>
                  <a:schemeClr val="tx2"/>
                </a:solidFill>
                <a:cs typeface="Arial" pitchFamily="34" charset="0"/>
              </a:rPr>
              <a:t>collection</a:t>
            </a:r>
            <a:r>
              <a:rPr lang="fr-BE" sz="2600" dirty="0" smtClean="0">
                <a:cs typeface="Arial" pitchFamily="34" charset="0"/>
              </a:rPr>
              <a:t> (</a:t>
            </a:r>
            <a:r>
              <a:rPr lang="fr-BE" sz="2600" dirty="0" err="1" smtClean="0">
                <a:cs typeface="Arial" pitchFamily="34" charset="0"/>
              </a:rPr>
              <a:t>soms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ook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wel</a:t>
            </a:r>
            <a:r>
              <a:rPr lang="fr-BE" sz="2600" dirty="0" smtClean="0">
                <a:cs typeface="Arial" pitchFamily="34" charset="0"/>
              </a:rPr>
              <a:t> container </a:t>
            </a:r>
            <a:r>
              <a:rPr lang="fr-BE" sz="2600" dirty="0" err="1" smtClean="0">
                <a:cs typeface="Arial" pitchFamily="34" charset="0"/>
              </a:rPr>
              <a:t>genoemd</a:t>
            </a:r>
            <a:r>
              <a:rPr lang="fr-BE" sz="2600" dirty="0" smtClean="0">
                <a:cs typeface="Arial" pitchFamily="34" charset="0"/>
              </a:rPr>
              <a:t>) </a:t>
            </a:r>
            <a:r>
              <a:rPr lang="fr-BE" sz="2600" dirty="0" err="1" smtClean="0">
                <a:cs typeface="Arial" pitchFamily="34" charset="0"/>
              </a:rPr>
              <a:t>is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een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datastructuur</a:t>
            </a:r>
            <a:r>
              <a:rPr lang="fr-BE" sz="2600" dirty="0">
                <a:cs typeface="Arial" pitchFamily="34" charset="0"/>
              </a:rPr>
              <a:t> </a:t>
            </a:r>
            <a:r>
              <a:rPr lang="fr-BE" sz="2600" dirty="0" smtClean="0">
                <a:cs typeface="Arial" pitchFamily="34" charset="0"/>
              </a:rPr>
              <a:t>die </a:t>
            </a:r>
            <a:r>
              <a:rPr lang="fr-BE" sz="2600" dirty="0" err="1" smtClean="0">
                <a:cs typeface="Arial" pitchFamily="34" charset="0"/>
              </a:rPr>
              <a:t>meerdere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elementen</a:t>
            </a:r>
            <a:r>
              <a:rPr lang="fr-BE" sz="2600" dirty="0" smtClean="0">
                <a:cs typeface="Arial" pitchFamily="34" charset="0"/>
              </a:rPr>
              <a:t> kan </a:t>
            </a:r>
            <a:r>
              <a:rPr lang="fr-BE" sz="2600" dirty="0" err="1" smtClean="0">
                <a:cs typeface="Arial" pitchFamily="34" charset="0"/>
              </a:rPr>
              <a:t>bevatten</a:t>
            </a:r>
            <a:r>
              <a:rPr lang="fr-BE" sz="2600" dirty="0" smtClean="0">
                <a:cs typeface="Arial" pitchFamily="34" charset="0"/>
              </a:rPr>
              <a:t>.  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r>
              <a:rPr lang="fr-BE" sz="2800" b="1" u="sng" dirty="0" err="1" smtClean="0">
                <a:solidFill>
                  <a:schemeClr val="accent4"/>
                </a:solidFill>
              </a:rPr>
              <a:t>Voorbeelden</a:t>
            </a:r>
            <a:r>
              <a:rPr lang="fr-BE" sz="2800" b="1" u="sng" dirty="0" smtClean="0">
                <a:solidFill>
                  <a:schemeClr val="accent4"/>
                </a:solidFill>
              </a:rPr>
              <a:t> collections </a:t>
            </a:r>
          </a:p>
          <a:p>
            <a:pPr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/>
              <a:t>	</a:t>
            </a:r>
            <a:r>
              <a:rPr lang="fr-BE" sz="2600" dirty="0" err="1" smtClean="0">
                <a:cs typeface="Arial" pitchFamily="34" charset="0"/>
              </a:rPr>
              <a:t>tabel</a:t>
            </a:r>
            <a:r>
              <a:rPr lang="fr-BE" sz="2600" dirty="0" smtClean="0">
                <a:cs typeface="Arial" pitchFamily="34" charset="0"/>
              </a:rPr>
              <a:t>, </a:t>
            </a:r>
            <a:r>
              <a:rPr lang="fr-BE" sz="2600" dirty="0" err="1" smtClean="0">
                <a:cs typeface="Arial" pitchFamily="34" charset="0"/>
              </a:rPr>
              <a:t>groeitabel</a:t>
            </a:r>
            <a:r>
              <a:rPr lang="fr-BE" sz="2600" dirty="0" smtClean="0">
                <a:cs typeface="Arial" pitchFamily="34" charset="0"/>
              </a:rPr>
              <a:t>, </a:t>
            </a:r>
            <a:r>
              <a:rPr lang="fr-BE" sz="2600" dirty="0" err="1" smtClean="0">
                <a:cs typeface="Arial" pitchFamily="34" charset="0"/>
              </a:rPr>
              <a:t>stapel</a:t>
            </a:r>
            <a:r>
              <a:rPr lang="fr-BE" sz="2600" dirty="0" smtClean="0">
                <a:cs typeface="Arial" pitchFamily="34" charset="0"/>
              </a:rPr>
              <a:t>, </a:t>
            </a:r>
            <a:r>
              <a:rPr lang="fr-BE" sz="2600" dirty="0" err="1" smtClean="0">
                <a:cs typeface="Arial" pitchFamily="34" charset="0"/>
              </a:rPr>
              <a:t>wachtrij</a:t>
            </a:r>
            <a:r>
              <a:rPr lang="fr-BE" sz="2600" dirty="0" smtClean="0">
                <a:cs typeface="Arial" pitchFamily="34" charset="0"/>
              </a:rPr>
              <a:t>, </a:t>
            </a:r>
            <a:r>
              <a:rPr lang="fr-BE" sz="2600" dirty="0" err="1" smtClean="0">
                <a:cs typeface="Arial" pitchFamily="34" charset="0"/>
              </a:rPr>
              <a:t>gelinkte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lijst</a:t>
            </a:r>
            <a:r>
              <a:rPr lang="fr-BE" sz="2600" dirty="0" smtClean="0">
                <a:cs typeface="Arial" pitchFamily="34" charset="0"/>
              </a:rPr>
              <a:t>,        </a:t>
            </a:r>
            <a:r>
              <a:rPr lang="fr-BE" sz="2600" dirty="0" err="1" smtClean="0">
                <a:cs typeface="Arial" pitchFamily="34" charset="0"/>
              </a:rPr>
              <a:t>verzameling</a:t>
            </a:r>
            <a:r>
              <a:rPr lang="fr-BE" sz="2600" dirty="0" smtClean="0">
                <a:cs typeface="Arial" pitchFamily="34" charset="0"/>
              </a:rPr>
              <a:t>, </a:t>
            </a:r>
            <a:r>
              <a:rPr lang="fr-BE" sz="2600" dirty="0" err="1" smtClean="0">
                <a:cs typeface="Arial" pitchFamily="34" charset="0"/>
              </a:rPr>
              <a:t>afbeelding</a:t>
            </a:r>
            <a:endParaRPr lang="nl-NL" sz="26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9269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l</a:t>
            </a:r>
            <a:r>
              <a:rPr lang="fr-BE" sz="3600" b="1" dirty="0" err="1" smtClean="0">
                <a:solidFill>
                  <a:schemeClr val="accent3"/>
                </a:solidFill>
              </a:rPr>
              <a:t>ist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18622" y="836712"/>
            <a:ext cx="9318508" cy="5715040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4000"/>
              </a:lnSpc>
            </a:pPr>
            <a:r>
              <a:rPr lang="fr-BE" sz="2400" dirty="0" err="1" smtClean="0">
                <a:cs typeface="Arial" pitchFamily="34" charset="0"/>
              </a:rPr>
              <a:t>klasse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uit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 o</a:t>
            </a:r>
            <a:r>
              <a:rPr lang="fr-BE" sz="2400" dirty="0" smtClean="0">
                <a:cs typeface="Arial" pitchFamily="34" charset="0"/>
              </a:rPr>
              <a:t>m met </a:t>
            </a:r>
            <a:r>
              <a:rPr lang="fr-BE" sz="2400" dirty="0" err="1" smtClean="0">
                <a:cs typeface="Arial" pitchFamily="34" charset="0"/>
              </a:rPr>
              <a:t>gelinkte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lijsten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werken</a:t>
            </a:r>
            <a:endParaRPr lang="fr-BE" sz="2400" dirty="0" smtClean="0">
              <a:cs typeface="Arial" pitchFamily="34" charset="0"/>
            </a:endParaRPr>
          </a:p>
          <a:p>
            <a:pPr marL="265113" indent="-265113">
              <a:lnSpc>
                <a:spcPts val="3500"/>
              </a:lnSpc>
              <a:spcBef>
                <a:spcPts val="1800"/>
              </a:spcBef>
            </a:pPr>
            <a:r>
              <a:rPr lang="fr-BE" sz="2400" dirty="0" err="1" smtClean="0">
                <a:cs typeface="Arial" pitchFamily="34" charset="0"/>
              </a:rPr>
              <a:t>Enkele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methodes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push_front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  <a:r>
              <a:rPr lang="fr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		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achteraan</a:t>
            </a:r>
            <a:r>
              <a:rPr lang="fr-BE" sz="2400" dirty="0" smtClean="0">
                <a:cs typeface="Arial" pitchFamily="34" charset="0"/>
              </a:rPr>
              <a:t>/</a:t>
            </a:r>
            <a:r>
              <a:rPr lang="fr-BE" sz="2400" dirty="0" err="1" smtClean="0">
                <a:cs typeface="Arial" pitchFamily="34" charset="0"/>
              </a:rPr>
              <a:t>vooraan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aan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r>
              <a:rPr lang="fr-BE" sz="2400" dirty="0" smtClean="0">
                <a:cs typeface="Arial" pitchFamily="34" charset="0"/>
              </a:rPr>
              <a:t> </a:t>
            </a:r>
          </a:p>
          <a:p>
            <a:pPr marL="708470" lvl="1" indent="-452438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l.push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_back(5);</a:t>
            </a: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pop_back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pop_front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de                            		</a:t>
            </a:r>
            <a:r>
              <a:rPr lang="fr-BE" sz="2400" dirty="0" err="1" smtClean="0">
                <a:cs typeface="Arial" pitchFamily="34" charset="0"/>
              </a:rPr>
              <a:t>laatste</a:t>
            </a:r>
            <a:r>
              <a:rPr lang="fr-BE" sz="2400" dirty="0" smtClean="0">
                <a:cs typeface="Arial" pitchFamily="34" charset="0"/>
              </a:rPr>
              <a:t>/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_back();</a:t>
            </a: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Wist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volledige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lijst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4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l.clear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30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397009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66654" y="285728"/>
            <a:ext cx="9610882" cy="6215106"/>
          </a:xfrm>
        </p:spPr>
        <p:txBody>
          <a:bodyPr>
            <a:noAutofit/>
          </a:bodyPr>
          <a:lstStyle/>
          <a:p>
            <a:pPr marL="708025" lvl="1" indent="-257175">
              <a:lnSpc>
                <a:spcPts val="3500"/>
              </a:lnSpc>
              <a:spcBef>
                <a:spcPts val="1200"/>
              </a:spcBef>
            </a:pPr>
            <a:r>
              <a:rPr lang="fr-BE" sz="24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BE" sz="2400" dirty="0" smtClean="0">
                <a:cs typeface="Arial" pitchFamily="34" charset="0"/>
              </a:rPr>
              <a:t>Geeft referentie naar 1</a:t>
            </a:r>
            <a:r>
              <a:rPr lang="nl-BE" sz="2400" baseline="30000" dirty="0" smtClean="0">
                <a:cs typeface="Arial" pitchFamily="34" charset="0"/>
              </a:rPr>
              <a:t>e</a:t>
            </a:r>
            <a:r>
              <a:rPr lang="nl-BE" sz="2400" dirty="0" smtClean="0">
                <a:cs typeface="Arial" pitchFamily="34" charset="0"/>
              </a:rPr>
              <a:t>  element van de lijst terug </a:t>
            </a:r>
          </a:p>
          <a:p>
            <a:pPr marL="708025" lvl="1" indent="-257175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200" dirty="0" smtClean="0">
                <a:cs typeface="Arial" pitchFamily="34" charset="0"/>
              </a:rPr>
              <a:t> </a:t>
            </a:r>
            <a:r>
              <a:rPr lang="nl-BE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l.front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nl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Geeft ref. naar laatste element van de lijst terug </a:t>
            </a:r>
          </a:p>
          <a:p>
            <a:pPr marL="708025" lvl="1" indent="-257175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l.back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()++;</a:t>
            </a: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Gaat</a:t>
            </a:r>
            <a:r>
              <a:rPr lang="fr-BE" sz="2400" dirty="0" smtClean="0">
                <a:cs typeface="Arial" pitchFamily="34" charset="0"/>
              </a:rPr>
              <a:t> na of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endParaRPr lang="fr-BE" sz="2400" dirty="0" smtClean="0">
              <a:cs typeface="Arial" pitchFamily="34" charset="0"/>
            </a:endParaRPr>
          </a:p>
          <a:p>
            <a:pPr marL="708470" lvl="1" indent="-452438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solidFill>
                  <a:prstClr val="black"/>
                </a:solidFill>
                <a:cs typeface="Arial" pitchFamily="34" charset="0"/>
              </a:rPr>
              <a:t>Vb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: 	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l.empty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"leeg"; 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grootte =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l.size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438" indent="-452438" eaLnBrk="1" hangingPunct="1">
              <a:lnSpc>
                <a:spcPts val="4000"/>
              </a:lnSpc>
              <a:spcBef>
                <a:spcPts val="3000"/>
              </a:spcBef>
            </a:pPr>
            <a:r>
              <a:rPr lang="fr-BE" sz="2400" dirty="0" err="1" smtClean="0">
                <a:cs typeface="Arial" pitchFamily="34" charset="0"/>
              </a:rPr>
              <a:t>Gebruik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</a:rPr>
              <a:t>iteratoren</a:t>
            </a:r>
            <a:r>
              <a:rPr lang="fr-BE" sz="2400" dirty="0" smtClean="0">
                <a:cs typeface="Arial" pitchFamily="34" charset="0"/>
              </a:rPr>
              <a:t> om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overlopen</a:t>
            </a:r>
            <a:r>
              <a:rPr lang="fr-BE" sz="2400" dirty="0" smtClean="0">
                <a:cs typeface="Arial" pitchFamily="34" charset="0"/>
              </a:rPr>
              <a:t> of om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tussen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voegen</a:t>
            </a:r>
            <a:r>
              <a:rPr lang="fr-BE" sz="2400" dirty="0" smtClean="0">
                <a:cs typeface="Arial" pitchFamily="34" charset="0"/>
              </a:rPr>
              <a:t> of te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.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4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31</a:t>
            </a:fld>
            <a:endParaRPr lang="nl-NL" dirty="0" smtClean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78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763062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8124" y="214313"/>
            <a:ext cx="8819332" cy="6429397"/>
          </a:xfrm>
        </p:spPr>
        <p:txBody>
          <a:bodyPr>
            <a:noAutofit/>
          </a:bodyPr>
          <a:lstStyle/>
          <a:p>
            <a:pPr marL="357188" indent="-357188">
              <a:lnSpc>
                <a:spcPts val="3600"/>
              </a:lnSpc>
              <a:defRPr/>
            </a:pPr>
            <a:r>
              <a:rPr lang="nl-BE" sz="2400" dirty="0" smtClean="0">
                <a:cs typeface="Arial" pitchFamily="34" charset="0"/>
              </a:rPr>
              <a:t>Methodes op lijsten die gebruik maken van </a:t>
            </a:r>
            <a:r>
              <a:rPr lang="nl-BE" sz="2400" dirty="0" err="1" smtClean="0">
                <a:cs typeface="Arial" pitchFamily="34" charset="0"/>
              </a:rPr>
              <a:t>iteratoren</a:t>
            </a:r>
            <a:r>
              <a:rPr lang="nl-BE" sz="2400" dirty="0" smtClean="0">
                <a:cs typeface="Arial" pitchFamily="34" charset="0"/>
              </a:rPr>
              <a:t>:</a:t>
            </a:r>
          </a:p>
          <a:p>
            <a:pPr marL="712788" lvl="1" indent="-261938">
              <a:lnSpc>
                <a:spcPts val="38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		</a:t>
            </a:r>
            <a:r>
              <a:rPr lang="fr-BE" sz="2400" dirty="0" err="1" smtClean="0">
                <a:cs typeface="Arial" pitchFamily="34" charset="0"/>
              </a:rPr>
              <a:t>aan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lijst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vóór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iterator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470" lvl="1" indent="-452438">
              <a:lnSpc>
                <a:spcPts val="36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urier New" pitchFamily="49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l.insert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,8);</a:t>
            </a:r>
          </a:p>
          <a:p>
            <a:pPr marL="708025" lvl="1" indent="-257175">
              <a:lnSpc>
                <a:spcPts val="3600"/>
              </a:lnSpc>
              <a:spcBef>
                <a:spcPts val="3000"/>
              </a:spcBef>
            </a:pP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bij</a:t>
            </a:r>
            <a:r>
              <a:rPr lang="fr-BE" sz="2400" dirty="0" smtClean="0">
                <a:cs typeface="Arial" pitchFamily="34" charset="0"/>
              </a:rPr>
              <a:t> 		de </a:t>
            </a:r>
            <a:r>
              <a:rPr lang="fr-BE" sz="2400" dirty="0" err="1" smtClean="0">
                <a:cs typeface="Arial" pitchFamily="34" charset="0"/>
              </a:rPr>
              <a:t>iterator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fr-BE" sz="2200" dirty="0" smtClean="0">
              <a:cs typeface="Arial" pitchFamily="34" charset="0"/>
            </a:endParaRPr>
          </a:p>
          <a:p>
            <a:pPr marL="708025" lvl="1" indent="-257175">
              <a:lnSpc>
                <a:spcPts val="3600"/>
              </a:lnSpc>
              <a:spcBef>
                <a:spcPts val="1200"/>
              </a:spcBef>
              <a:buNone/>
            </a:pPr>
            <a:r>
              <a:rPr lang="nl-BE" sz="2400" dirty="0" smtClean="0">
                <a:solidFill>
                  <a:prstClr val="black"/>
                </a:solidFill>
                <a:cs typeface="Times New Roman" pitchFamily="18" charset="0"/>
              </a:rPr>
              <a:t>			</a:t>
            </a:r>
            <a:r>
              <a:rPr lang="nl-BE" sz="2400" u="sng" dirty="0" err="1" smtClean="0">
                <a:solidFill>
                  <a:prstClr val="black"/>
                </a:solidFill>
                <a:cs typeface="Arial" pitchFamily="34" charset="0"/>
              </a:rPr>
              <a:t>Vb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nl-BE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l.erase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ts val="3600"/>
              </a:lnSpc>
              <a:spcBef>
                <a:spcPts val="4200"/>
              </a:spcBef>
              <a:buNone/>
            </a:pPr>
            <a:endParaRPr lang="fr-BE" sz="2600" dirty="0">
              <a:solidFill>
                <a:prstClr val="black"/>
              </a:solidFill>
              <a:cs typeface="Arial" pitchFamily="34" charset="0"/>
            </a:endParaRPr>
          </a:p>
          <a:p>
            <a:pPr marL="452438" lvl="0" indent="-452438">
              <a:lnSpc>
                <a:spcPts val="3600"/>
              </a:lnSpc>
              <a:spcBef>
                <a:spcPts val="7800"/>
              </a:spcBef>
            </a:pP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vb_list.cpp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1856656" y="4437112"/>
            <a:ext cx="6408712" cy="1296144"/>
          </a:xfrm>
          <a:prstGeom prst="borderCallout1">
            <a:avLst>
              <a:gd name="adj1" fmla="val -244"/>
              <a:gd name="adj2" fmla="val 1"/>
              <a:gd name="adj3" fmla="val -2366"/>
              <a:gd name="adj4" fmla="val 236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nl-BE" sz="2400" dirty="0">
                <a:solidFill>
                  <a:schemeClr val="tx1"/>
                </a:solidFill>
              </a:rPr>
              <a:t>Deze </a:t>
            </a:r>
            <a:r>
              <a:rPr lang="nl-BE" sz="2400" dirty="0" smtClean="0">
                <a:solidFill>
                  <a:schemeClr val="tx1"/>
                </a:solidFill>
              </a:rPr>
              <a:t>operaties </a:t>
            </a:r>
            <a:r>
              <a:rPr lang="nl-BE" sz="2400" dirty="0">
                <a:solidFill>
                  <a:schemeClr val="tx1"/>
                </a:solidFill>
              </a:rPr>
              <a:t>bestaan ook </a:t>
            </a:r>
            <a:r>
              <a:rPr lang="nl-BE" sz="2400" dirty="0" smtClean="0">
                <a:solidFill>
                  <a:schemeClr val="tx1"/>
                </a:solidFill>
              </a:rPr>
              <a:t>voor </a:t>
            </a:r>
            <a:r>
              <a:rPr lang="nl-BE" sz="2400" dirty="0">
                <a:solidFill>
                  <a:schemeClr val="tx1"/>
                </a:solidFill>
              </a:rPr>
              <a:t>een vector, </a:t>
            </a:r>
            <a:r>
              <a:rPr lang="nl-BE" sz="2400" dirty="0" smtClean="0">
                <a:solidFill>
                  <a:schemeClr val="tx1"/>
                </a:solidFill>
              </a:rPr>
              <a:t> maar </a:t>
            </a:r>
            <a:r>
              <a:rPr lang="nl-BE" sz="2400" dirty="0">
                <a:solidFill>
                  <a:schemeClr val="tx1"/>
                </a:solidFill>
              </a:rPr>
              <a:t>zijn </a:t>
            </a:r>
            <a:r>
              <a:rPr lang="nl-BE" sz="2400" dirty="0" smtClean="0">
                <a:solidFill>
                  <a:schemeClr val="tx1"/>
                </a:solidFill>
              </a:rPr>
              <a:t>er inefficiënt, zodat </a:t>
            </a:r>
            <a:r>
              <a:rPr lang="nl-BE" sz="2400" dirty="0">
                <a:solidFill>
                  <a:schemeClr val="tx1"/>
                </a:solidFill>
              </a:rPr>
              <a:t>hun nut beperkt is.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776" y="64611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413778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voordelen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1571625"/>
            <a:ext cx="8675315" cy="3724275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Vooraan of tussenin (achter een bestaande knoop) een knoop toevoegen kan snel. 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Achteraan een knoop toevoegen kan ook snel als men over een wijzer beschikt naar de laatste knoop. 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lukt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snel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men </a:t>
            </a:r>
            <a:r>
              <a:rPr lang="fr-BE" sz="2400" dirty="0" err="1" smtClean="0">
                <a:cs typeface="Arial" pitchFamily="34" charset="0"/>
              </a:rPr>
              <a:t>naast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opvolger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ook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voorganger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kent</a:t>
            </a:r>
            <a:r>
              <a:rPr lang="fr-BE" sz="2400" dirty="0" smtClean="0">
                <a:cs typeface="Arial" pitchFamily="34" charset="0"/>
              </a:rPr>
              <a:t>.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629992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nadelen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1571625"/>
            <a:ext cx="8819331" cy="4495800"/>
          </a:xfrm>
        </p:spPr>
        <p:txBody>
          <a:bodyPr>
            <a:normAutofit/>
          </a:bodyPr>
          <a:lstStyle/>
          <a:p>
            <a:pPr marL="452438" indent="-45243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De </a:t>
            </a:r>
            <a:r>
              <a:rPr lang="nl-NL" sz="2400" dirty="0" err="1" smtClean="0">
                <a:cs typeface="Arial" pitchFamily="34" charset="0"/>
              </a:rPr>
              <a:t>i-de</a:t>
            </a:r>
            <a:r>
              <a:rPr lang="nl-NL" sz="2400" dirty="0" smtClean="0">
                <a:cs typeface="Arial" pitchFamily="34" charset="0"/>
              </a:rPr>
              <a:t> knoop kan men niet direct bekomen. Eerst moeten alle voorgangers overlopen worden. 	   	     			  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dirty="0" smtClean="0">
                <a:cs typeface="Arial" pitchFamily="34" charset="0"/>
              </a:rPr>
              <a:t>indexeren ([ ]) is een dure operatie</a:t>
            </a:r>
          </a:p>
          <a:p>
            <a:pPr marL="452438" indent="-452438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dirty="0" err="1" smtClean="0">
                <a:cs typeface="Arial" pitchFamily="34" charset="0"/>
              </a:rPr>
              <a:t>gelinkte</a:t>
            </a:r>
            <a:r>
              <a:rPr lang="nl-NL" sz="2400" dirty="0" smtClean="0">
                <a:cs typeface="Arial" pitchFamily="34" charset="0"/>
              </a:rPr>
              <a:t> lijst verbruikt meestal </a:t>
            </a:r>
            <a:r>
              <a:rPr lang="nl-NL" sz="2400" b="1" dirty="0" smtClean="0">
                <a:solidFill>
                  <a:schemeClr val="accent2"/>
                </a:solidFill>
                <a:cs typeface="Arial" pitchFamily="34" charset="0"/>
              </a:rPr>
              <a:t>iets meer geheugen </a:t>
            </a:r>
            <a:r>
              <a:rPr lang="nl-NL" sz="2400" dirty="0" smtClean="0">
                <a:cs typeface="Arial" pitchFamily="34" charset="0"/>
              </a:rPr>
              <a:t>dan een groeitabel doordat elke knoop pointers moet bijhouden. Bovendien zorgt de verspreiding in het geheugen voor </a:t>
            </a:r>
            <a:r>
              <a:rPr lang="nl-NL" sz="2400" b="1" dirty="0" err="1" smtClean="0">
                <a:solidFill>
                  <a:schemeClr val="accent2"/>
                </a:solidFill>
                <a:cs typeface="Arial" pitchFamily="34" charset="0"/>
              </a:rPr>
              <a:t>performantieverlies</a:t>
            </a:r>
            <a:r>
              <a:rPr lang="nl-NL" sz="2400" dirty="0" smtClean="0">
                <a:cs typeface="Arial" pitchFamily="34" charset="0"/>
              </a:rPr>
              <a:t>.  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8674545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Groeitabel (</a:t>
            </a:r>
            <a:r>
              <a:rPr lang="nl-BE" sz="2800" dirty="0">
                <a:latin typeface="Consolas" panose="020B0609020204030204" pitchFamily="49" charset="0"/>
                <a:cs typeface="Arial" pitchFamily="34" charset="0"/>
              </a:rPr>
              <a:t>v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ector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Gelinkte lijst (</a:t>
            </a:r>
            <a:r>
              <a:rPr lang="nl-BE" sz="2800" dirty="0">
                <a:latin typeface="Consolas" panose="020B0609020204030204" pitchFamily="49" charset="0"/>
                <a:cs typeface="Arial" pitchFamily="34" charset="0"/>
              </a:rPr>
              <a:t>l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ist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Double-</a:t>
            </a:r>
            <a:r>
              <a:rPr lang="nl-BE" sz="2800" b="1" dirty="0" err="1" smtClean="0">
                <a:solidFill>
                  <a:schemeClr val="accent2"/>
                </a:solidFill>
                <a:cs typeface="Arial" pitchFamily="34" charset="0"/>
              </a:rPr>
              <a:t>ended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nl-BE" sz="2800" b="1" dirty="0">
                <a:solidFill>
                  <a:schemeClr val="accent2"/>
                </a:solidFill>
                <a:cs typeface="Arial" pitchFamily="34" charset="0"/>
              </a:rPr>
              <a:t>queue 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(</a:t>
            </a:r>
            <a:r>
              <a:rPr lang="nl-BE" sz="2800" b="1" dirty="0" err="1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d</a:t>
            </a:r>
            <a:r>
              <a:rPr lang="nl-BE" sz="2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eque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35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914469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Deque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196752"/>
            <a:ext cx="8099251" cy="4857770"/>
          </a:xfrm>
        </p:spPr>
        <p:txBody>
          <a:bodyPr>
            <a:noAutofit/>
          </a:bodyPr>
          <a:lstStyle/>
          <a:p>
            <a:pPr marL="265113" indent="-265113">
              <a:lnSpc>
                <a:spcPts val="4000"/>
              </a:lnSpc>
            </a:pPr>
            <a:r>
              <a:rPr lang="nl-BE" sz="2400" dirty="0">
                <a:cs typeface="Arial" pitchFamily="34" charset="0"/>
              </a:rPr>
              <a:t>Gedefinieerd in de header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265113" indent="-265113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Een </a:t>
            </a:r>
            <a:r>
              <a:rPr lang="nl-BE" sz="2400" dirty="0" err="1">
                <a:cs typeface="Arial" pitchFamily="34" charset="0"/>
              </a:rPr>
              <a:t>deque</a:t>
            </a:r>
            <a:r>
              <a:rPr lang="nl-BE" sz="2400" dirty="0">
                <a:cs typeface="Arial" pitchFamily="34" charset="0"/>
              </a:rPr>
              <a:t> (‘double-</a:t>
            </a:r>
            <a:r>
              <a:rPr lang="nl-BE" sz="2400" dirty="0" err="1">
                <a:cs typeface="Arial" pitchFamily="34" charset="0"/>
              </a:rPr>
              <a:t>ended</a:t>
            </a:r>
            <a:r>
              <a:rPr lang="nl-BE" sz="2400" dirty="0">
                <a:cs typeface="Arial" pitchFamily="34" charset="0"/>
              </a:rPr>
              <a:t> queue’) heeft dezelfde </a:t>
            </a:r>
            <a:r>
              <a:rPr lang="nl-BE" sz="2400" dirty="0" smtClean="0">
                <a:cs typeface="Arial" pitchFamily="34" charset="0"/>
              </a:rPr>
              <a:t>operaties als </a:t>
            </a:r>
            <a:r>
              <a:rPr lang="nl-BE" sz="2400" dirty="0">
                <a:cs typeface="Arial" pitchFamily="34" charset="0"/>
              </a:rPr>
              <a:t>een 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vector</a:t>
            </a:r>
            <a:r>
              <a:rPr lang="nl-BE" sz="2400" dirty="0" smtClean="0">
                <a:cs typeface="Arial" pitchFamily="34" charset="0"/>
              </a:rPr>
              <a:t>, met </a:t>
            </a:r>
            <a:r>
              <a:rPr lang="nl-BE" sz="2400" dirty="0">
                <a:cs typeface="Arial" pitchFamily="34" charset="0"/>
              </a:rPr>
              <a:t>uitzondering van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200" dirty="0">
                <a:cs typeface="Consolas" panose="020B0609020204030204" pitchFamily="49" charset="0"/>
              </a:rPr>
              <a:t> </a:t>
            </a:r>
            <a:r>
              <a:rPr lang="nl-BE" sz="2400" dirty="0">
                <a:cs typeface="Arial" pitchFamily="34" charset="0"/>
              </a:rPr>
              <a:t>en 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reserve(…)</a:t>
            </a:r>
            <a:r>
              <a:rPr lang="nl-BE" sz="2200" dirty="0" smtClean="0">
                <a:cs typeface="Arial" pitchFamily="34" charset="0"/>
              </a:rPr>
              <a:t> </a:t>
            </a:r>
          </a:p>
          <a:p>
            <a:pPr marL="269875" indent="0">
              <a:lnSpc>
                <a:spcPts val="4000"/>
              </a:lnSpc>
              <a:buNone/>
            </a:pPr>
            <a:r>
              <a:rPr lang="nl-BE" sz="2400" dirty="0" smtClean="0">
                <a:cs typeface="Arial" pitchFamily="34" charset="0"/>
                <a:sym typeface="Symbol"/>
              </a:rPr>
              <a:t> </a:t>
            </a:r>
            <a:r>
              <a:rPr lang="nl-BE" sz="2400" dirty="0" smtClean="0">
                <a:cs typeface="Arial" pitchFamily="34" charset="0"/>
              </a:rPr>
              <a:t>Indexeren </a:t>
            </a:r>
            <a:r>
              <a:rPr lang="nl-BE" sz="2400" dirty="0">
                <a:cs typeface="Arial" pitchFamily="34" charset="0"/>
              </a:rPr>
              <a:t>is </a:t>
            </a:r>
            <a:r>
              <a:rPr lang="nl-BE" sz="2400" dirty="0" smtClean="0">
                <a:cs typeface="Arial" pitchFamily="34" charset="0"/>
              </a:rPr>
              <a:t>toegelaten (maar tragere random access)</a:t>
            </a:r>
            <a:endParaRPr lang="nl-BE" sz="2400" dirty="0">
              <a:cs typeface="Arial" pitchFamily="34" charset="0"/>
            </a:endParaRPr>
          </a:p>
          <a:p>
            <a:pPr marL="265113" indent="-265113">
              <a:lnSpc>
                <a:spcPts val="4000"/>
              </a:lnSpc>
            </a:pPr>
            <a:r>
              <a:rPr lang="nl-BE" sz="2400" dirty="0">
                <a:cs typeface="Arial" pitchFamily="34" charset="0"/>
              </a:rPr>
              <a:t>B</a:t>
            </a:r>
            <a:r>
              <a:rPr lang="nl-BE" sz="2400" dirty="0" smtClean="0">
                <a:cs typeface="Arial" pitchFamily="34" charset="0"/>
              </a:rPr>
              <a:t>elangrijkste </a:t>
            </a:r>
            <a:r>
              <a:rPr lang="nl-BE" sz="2400" dirty="0">
                <a:cs typeface="Arial" pitchFamily="34" charset="0"/>
              </a:rPr>
              <a:t>verschil met een </a:t>
            </a:r>
            <a:r>
              <a:rPr lang="nl-BE" sz="2400" dirty="0" smtClean="0">
                <a:cs typeface="Arial" pitchFamily="34" charset="0"/>
              </a:rPr>
              <a:t>vector: 			   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ook 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</a:rPr>
              <a:t>vooraan (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efficiënt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</a:rPr>
              <a:t>) 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toevoegen en 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</a:rPr>
              <a:t>verwijderen</a:t>
            </a:r>
            <a:r>
              <a:rPr lang="nl-BE" sz="2400" dirty="0">
                <a:cs typeface="Arial" pitchFamily="34" charset="0"/>
              </a:rPr>
              <a:t>, </a:t>
            </a:r>
            <a:r>
              <a:rPr lang="nl-BE" sz="2400" dirty="0" smtClean="0">
                <a:cs typeface="Arial" pitchFamily="34" charset="0"/>
              </a:rPr>
              <a:t>               zoals </a:t>
            </a:r>
            <a:r>
              <a:rPr lang="nl-BE" sz="2400" dirty="0">
                <a:cs typeface="Arial" pitchFamily="34" charset="0"/>
              </a:rPr>
              <a:t>bij een list 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push_front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200" dirty="0">
                <a:cs typeface="Consolas" panose="020B0609020204030204" pitchFamily="49" charset="0"/>
              </a:rPr>
              <a:t> </a:t>
            </a:r>
            <a:r>
              <a:rPr lang="nl-BE" sz="2400" dirty="0">
                <a:cs typeface="Arial" pitchFamily="34" charset="0"/>
              </a:rPr>
              <a:t>en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pop_front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dirty="0" smtClean="0">
                <a:cs typeface="Arial" pitchFamily="34" charset="0"/>
              </a:rPr>
              <a:t>).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435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32827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628800"/>
            <a:ext cx="7776864" cy="417646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Inleiding </a:t>
            </a:r>
            <a:r>
              <a:rPr lang="nl-BE" sz="2800" dirty="0" err="1" smtClean="0"/>
              <a:t>collections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Iteratoren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Sequences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Sequence</a:t>
            </a:r>
            <a:r>
              <a:rPr lang="nl-BE" sz="2800" b="1" dirty="0" smtClean="0">
                <a:solidFill>
                  <a:schemeClr val="accent2"/>
                </a:solidFill>
              </a:rPr>
              <a:t> adapters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Associatieve containers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0877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01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Sequence</a:t>
            </a:r>
            <a:r>
              <a:rPr lang="nl-BE" sz="3600" b="1" dirty="0" smtClean="0">
                <a:solidFill>
                  <a:schemeClr val="accent3"/>
                </a:solidFill>
              </a:rPr>
              <a:t> adapters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457794" y="1044554"/>
            <a:ext cx="8784976" cy="5000646"/>
          </a:xfrm>
        </p:spPr>
        <p:txBody>
          <a:bodyPr>
            <a:noAutofit/>
          </a:bodyPr>
          <a:lstStyle/>
          <a:p>
            <a:pPr marL="357188" indent="-357188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Beperken het </a:t>
            </a:r>
            <a:r>
              <a:rPr lang="nl-BE" sz="2400" dirty="0">
                <a:cs typeface="Arial" pitchFamily="34" charset="0"/>
              </a:rPr>
              <a:t>aantal </a:t>
            </a:r>
            <a:r>
              <a:rPr lang="nl-BE" sz="2400" dirty="0" smtClean="0">
                <a:cs typeface="Arial" pitchFamily="34" charset="0"/>
              </a:rPr>
              <a:t>toegankelijke elementen.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	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i</a:t>
            </a:r>
            <a:r>
              <a:rPr lang="nl-BE" sz="2400" dirty="0" smtClean="0">
                <a:cs typeface="Arial" pitchFamily="34" charset="0"/>
              </a:rPr>
              <a:t>ndexeren is onmogelijk + geen </a:t>
            </a:r>
            <a:r>
              <a:rPr lang="nl-BE" sz="2400" dirty="0" err="1">
                <a:cs typeface="Arial" pitchFamily="34" charset="0"/>
              </a:rPr>
              <a:t>iteratoren</a:t>
            </a:r>
            <a:endParaRPr lang="nl-BE" sz="2400" dirty="0" smtClean="0">
              <a:cs typeface="Arial" pitchFamily="34" charset="0"/>
            </a:endParaRPr>
          </a:p>
          <a:p>
            <a:pPr marL="357188" indent="-357188">
              <a:lnSpc>
                <a:spcPts val="4000"/>
              </a:lnSpc>
            </a:pPr>
            <a:r>
              <a:rPr lang="nl-BE" sz="2400" dirty="0">
                <a:cs typeface="Arial" pitchFamily="34" charset="0"/>
              </a:rPr>
              <a:t>Definiëren slechts een gering aantal operaties. </a:t>
            </a:r>
          </a:p>
          <a:p>
            <a:pPr marL="357188" indent="-357188">
              <a:lnSpc>
                <a:spcPts val="4000"/>
              </a:lnSpc>
            </a:pPr>
            <a:r>
              <a:rPr lang="nl-BE" sz="2400" dirty="0" smtClean="0">
                <a:cs typeface="Arial" pitchFamily="34" charset="0"/>
              </a:rPr>
              <a:t>Worden geïmplementeerd </a:t>
            </a:r>
            <a:r>
              <a:rPr lang="nl-BE" sz="2400" dirty="0">
                <a:cs typeface="Arial" pitchFamily="34" charset="0"/>
              </a:rPr>
              <a:t>met een van de </a:t>
            </a:r>
            <a:r>
              <a:rPr lang="nl-BE" sz="2400" dirty="0" smtClean="0">
                <a:cs typeface="Arial" pitchFamily="34" charset="0"/>
              </a:rPr>
              <a:t>vorige containers (adapters: interface </a:t>
            </a:r>
            <a:r>
              <a:rPr lang="nl-BE" sz="2400" dirty="0">
                <a:cs typeface="Arial" pitchFamily="34" charset="0"/>
              </a:rPr>
              <a:t>van </a:t>
            </a:r>
            <a:r>
              <a:rPr lang="nl-BE" sz="2400" dirty="0" err="1">
                <a:cs typeface="Arial" pitchFamily="34" charset="0"/>
              </a:rPr>
              <a:t>sequences</a:t>
            </a:r>
            <a:r>
              <a:rPr lang="nl-BE" sz="2400" dirty="0">
                <a:cs typeface="Arial" pitchFamily="34" charset="0"/>
              </a:rPr>
              <a:t> aanpassen</a:t>
            </a:r>
            <a:r>
              <a:rPr lang="nl-BE" sz="2400" dirty="0" smtClean="0">
                <a:cs typeface="Arial" pitchFamily="34" charset="0"/>
              </a:rPr>
              <a:t>, beperken) 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38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692226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</a:t>
            </a:r>
            <a:r>
              <a:rPr lang="nl-BE" sz="3600" b="1" dirty="0" smtClean="0">
                <a:solidFill>
                  <a:schemeClr val="accent3"/>
                </a:solidFill>
              </a:rPr>
              <a:t> adapters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Stapel (</a:t>
            </a:r>
            <a:r>
              <a:rPr lang="nl-BE" sz="26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stack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Wachtrij (</a:t>
            </a:r>
            <a:r>
              <a:rPr lang="nl-BE" sz="2600" dirty="0" smtClean="0">
                <a:latin typeface="Consolas" panose="020B0609020204030204" pitchFamily="49" charset="0"/>
                <a:cs typeface="Arial" pitchFamily="34" charset="0"/>
              </a:rPr>
              <a:t>queue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Prioriteitswachtrij (</a:t>
            </a:r>
            <a:r>
              <a:rPr lang="nl-BE" sz="2600" dirty="0" err="1" smtClean="0">
                <a:latin typeface="Consolas" panose="020B0609020204030204" pitchFamily="49" charset="0"/>
                <a:cs typeface="Arial" pitchFamily="34" charset="0"/>
              </a:rPr>
              <a:t>priority_queue</a:t>
            </a:r>
            <a:r>
              <a:rPr lang="nl-BE" sz="2800" dirty="0" smtClean="0"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39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1883219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smtClean="0">
                <a:solidFill>
                  <a:schemeClr val="accent3"/>
                </a:solidFill>
              </a:rPr>
              <a:t>Collections in C++: </a:t>
            </a:r>
            <a:r>
              <a:rPr lang="fr-BE" sz="3600" b="1" dirty="0" err="1">
                <a:solidFill>
                  <a:schemeClr val="accent3"/>
                </a:solidFill>
              </a:rPr>
              <a:t>basisprincipe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268760"/>
            <a:ext cx="8747356" cy="5143536"/>
          </a:xfrm>
        </p:spPr>
        <p:txBody>
          <a:bodyPr/>
          <a:lstStyle/>
          <a:p>
            <a:pPr marL="357188" indent="-357188" eaLnBrk="1" hangingPunct="1"/>
            <a:r>
              <a:rPr lang="nl-NL" sz="2600" dirty="0" smtClean="0">
                <a:cs typeface="Arial" pitchFamily="34" charset="0"/>
              </a:rPr>
              <a:t>Je hebt een </a:t>
            </a:r>
            <a:r>
              <a:rPr lang="nl-NL" sz="2600" b="1" dirty="0" smtClean="0">
                <a:solidFill>
                  <a:schemeClr val="accent4"/>
                </a:solidFill>
                <a:cs typeface="Arial" pitchFamily="34" charset="0"/>
              </a:rPr>
              <a:t>extra bibliotheek </a:t>
            </a:r>
            <a:r>
              <a:rPr lang="nl-NL" sz="2600" dirty="0" smtClean="0">
                <a:cs typeface="Arial" pitchFamily="34" charset="0"/>
              </a:rPr>
              <a:t>nodig.</a:t>
            </a:r>
          </a:p>
          <a:p>
            <a:pPr marL="357188" indent="-3571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600" dirty="0" smtClean="0">
                <a:cs typeface="Arial" pitchFamily="34" charset="0"/>
              </a:rPr>
              <a:t>	</a:t>
            </a:r>
            <a:r>
              <a:rPr lang="fr-BE" sz="2600" u="sng" dirty="0" err="1" smtClean="0">
                <a:cs typeface="Arial" pitchFamily="34" charset="0"/>
              </a:rPr>
              <a:t>voorbeeld</a:t>
            </a:r>
            <a:r>
              <a:rPr lang="fr-BE" sz="2600" dirty="0" smtClean="0">
                <a:cs typeface="Arial" pitchFamily="34" charset="0"/>
              </a:rPr>
              <a:t>:</a:t>
            </a:r>
          </a:p>
          <a:p>
            <a:pPr marL="533400" indent="-533400" eaLnBrk="1" hangingPunct="1">
              <a:lnSpc>
                <a:spcPts val="31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solidFill>
                  <a:schemeClr val="accent4"/>
                </a:solidFill>
                <a:latin typeface="Courier New" pitchFamily="49" charset="0"/>
              </a:rPr>
              <a:t>#include &lt;set&gt;</a:t>
            </a:r>
          </a:p>
          <a:p>
            <a:pPr marL="533400" indent="-533400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	using namespace std;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nl-NL" sz="800" dirty="0" smtClean="0">
              <a:latin typeface="Courier New" pitchFamily="49" charset="0"/>
            </a:endParaRPr>
          </a:p>
          <a:p>
            <a:pPr marL="357188" indent="-357188" eaLnBrk="1" hangingPunct="1">
              <a:spcBef>
                <a:spcPts val="1800"/>
              </a:spcBef>
            </a:pPr>
            <a:r>
              <a:rPr lang="nl-NL" sz="2600" dirty="0" smtClean="0">
                <a:cs typeface="Arial" pitchFamily="34" charset="0"/>
              </a:rPr>
              <a:t>Alle elementen in een </a:t>
            </a:r>
            <a:r>
              <a:rPr lang="nl-NL" sz="2600" dirty="0" err="1" smtClean="0">
                <a:cs typeface="Arial" pitchFamily="34" charset="0"/>
              </a:rPr>
              <a:t>collection</a:t>
            </a:r>
            <a:r>
              <a:rPr lang="nl-NL" sz="2600" dirty="0" smtClean="0">
                <a:cs typeface="Arial" pitchFamily="34" charset="0"/>
              </a:rPr>
              <a:t> zijn van </a:t>
            </a:r>
            <a:r>
              <a:rPr lang="nl-NL" sz="2600" b="1" dirty="0" smtClean="0">
                <a:solidFill>
                  <a:schemeClr val="accent4"/>
                </a:solidFill>
                <a:cs typeface="Arial" pitchFamily="34" charset="0"/>
              </a:rPr>
              <a:t>hetzelfde type</a:t>
            </a:r>
            <a:r>
              <a:rPr lang="nl-NL" sz="2600" dirty="0" smtClean="0">
                <a:cs typeface="Arial" pitchFamily="34" charset="0"/>
              </a:rPr>
              <a:t>. </a:t>
            </a:r>
          </a:p>
          <a:p>
            <a:pPr marL="357188" indent="-3571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600" dirty="0" smtClean="0">
                <a:cs typeface="Arial" pitchFamily="34" charset="0"/>
              </a:rPr>
              <a:t>	</a:t>
            </a:r>
            <a:r>
              <a:rPr lang="fr-BE" sz="2600" u="sng" dirty="0" err="1" smtClean="0">
                <a:cs typeface="Arial" pitchFamily="34" charset="0"/>
              </a:rPr>
              <a:t>voorbeeld</a:t>
            </a:r>
            <a:r>
              <a:rPr lang="fr-BE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	</a:t>
            </a:r>
            <a:r>
              <a:rPr lang="en-US" sz="2400" b="1" dirty="0" smtClean="0">
                <a:latin typeface="Courier New" pitchFamily="49" charset="0"/>
              </a:rPr>
              <a:t>set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&lt;string&gt;</a:t>
            </a:r>
            <a:r>
              <a:rPr lang="en-US" sz="2400" b="1" dirty="0" smtClean="0">
                <a:latin typeface="Courier New" pitchFamily="49" charset="0"/>
              </a:rPr>
              <a:t> s;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5122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82718"/>
            <a:ext cx="99060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stapel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99967" y="1288418"/>
            <a:ext cx="8099251" cy="4857770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4000"/>
              </a:lnSpc>
            </a:pP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LIFO</a:t>
            </a:r>
            <a:r>
              <a:rPr lang="fr-BE" sz="2400" dirty="0" smtClean="0">
                <a:cs typeface="Arial" pitchFamily="34" charset="0"/>
              </a:rPr>
              <a:t>-</a:t>
            </a:r>
            <a:r>
              <a:rPr lang="fr-BE" sz="2400" dirty="0" err="1" smtClean="0">
                <a:cs typeface="Arial" pitchFamily="34" charset="0"/>
              </a:rPr>
              <a:t>structuur</a:t>
            </a:r>
            <a:r>
              <a:rPr lang="fr-BE" sz="2400" dirty="0" smtClean="0">
                <a:cs typeface="Arial" pitchFamily="34" charset="0"/>
              </a:rPr>
              <a:t> (Last In, First Out):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dat</a:t>
            </a:r>
            <a:r>
              <a:rPr lang="fr-BE" sz="2400" dirty="0" smtClean="0">
                <a:cs typeface="Arial" pitchFamily="34" charset="0"/>
              </a:rPr>
              <a:t>                          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laatste</a:t>
            </a:r>
            <a:r>
              <a:rPr lang="fr-BE" sz="2400" dirty="0" smtClean="0">
                <a:cs typeface="Arial" pitchFamily="34" charset="0"/>
              </a:rPr>
              <a:t> op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werd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geplaatst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push</a:t>
            </a:r>
            <a:r>
              <a:rPr lang="fr-BE" sz="2400" dirty="0" smtClean="0">
                <a:cs typeface="Arial" pitchFamily="34" charset="0"/>
              </a:rPr>
              <a:t>),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er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afgehaald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pop</a:t>
            </a:r>
            <a:r>
              <a:rPr lang="fr-BE" sz="2400" dirty="0" smtClean="0">
                <a:cs typeface="Arial" pitchFamily="34" charset="0"/>
              </a:rPr>
              <a:t>).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Bij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herhaaldelijk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i="1" dirty="0" smtClean="0">
                <a:cs typeface="Arial" pitchFamily="34" charset="0"/>
                <a:sym typeface="Symbol" pitchFamily="18" charset="2"/>
              </a:rPr>
              <a:t>pop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                    	er 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in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omgekeerde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volgorde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afgehaald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. 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Nadeel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stapel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: men kan niet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aan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het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i="1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-de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en men kan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niet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overlopen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zonder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ze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te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verwijderen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.</a:t>
            </a:r>
          </a:p>
          <a:p>
            <a:pPr marL="265113" indent="-265113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  <a:sym typeface="Symbol" pitchFamily="18" charset="2"/>
              </a:rPr>
              <a:t>	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geen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sequentiële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container</a:t>
            </a:r>
          </a:p>
        </p:txBody>
      </p:sp>
      <p:sp>
        <p:nvSpPr>
          <p:cNvPr id="5" name="Rechthoek 4"/>
          <p:cNvSpPr/>
          <p:nvPr/>
        </p:nvSpPr>
        <p:spPr>
          <a:xfrm>
            <a:off x="8383399" y="1874222"/>
            <a:ext cx="714380" cy="1500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8526275" y="2088536"/>
            <a:ext cx="42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nl-BE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8383399" y="1302718"/>
            <a:ext cx="714380" cy="571504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/>
          <p:cNvCxnSpPr/>
          <p:nvPr/>
        </p:nvCxnSpPr>
        <p:spPr>
          <a:xfrm rot="5400000" flipH="1" flipV="1">
            <a:off x="8061928" y="981247"/>
            <a:ext cx="642942" cy="15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rot="5400000" flipH="1" flipV="1">
            <a:off x="8777102" y="980453"/>
            <a:ext cx="642942" cy="15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kromde verbindingslijn 11"/>
          <p:cNvCxnSpPr/>
          <p:nvPr/>
        </p:nvCxnSpPr>
        <p:spPr>
          <a:xfrm>
            <a:off x="8026209" y="516900"/>
            <a:ext cx="642942" cy="500066"/>
          </a:xfrm>
          <a:prstGeom prst="curvedConnector3">
            <a:avLst>
              <a:gd name="adj1" fmla="val 87101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omde verbindingslijn 17"/>
          <p:cNvCxnSpPr/>
          <p:nvPr/>
        </p:nvCxnSpPr>
        <p:spPr>
          <a:xfrm rot="5400000" flipH="1" flipV="1">
            <a:off x="8883465" y="445462"/>
            <a:ext cx="500066" cy="500066"/>
          </a:xfrm>
          <a:prstGeom prst="curvedConnector3">
            <a:avLst>
              <a:gd name="adj1" fmla="val 89751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095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Stapel</a:t>
            </a:r>
            <a:r>
              <a:rPr lang="fr-BE" sz="3600" b="1" dirty="0" smtClean="0">
                <a:solidFill>
                  <a:schemeClr val="accent3"/>
                </a:solidFill>
              </a:rPr>
              <a:t> in C++: </a:t>
            </a:r>
            <a:r>
              <a:rPr lang="fr-BE" sz="3600" b="1" dirty="0" err="1" smtClean="0">
                <a:solidFill>
                  <a:schemeClr val="accent3"/>
                </a:solidFill>
              </a:rPr>
              <a:t>stack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052736"/>
            <a:ext cx="9505056" cy="4710128"/>
          </a:xfrm>
        </p:spPr>
        <p:txBody>
          <a:bodyPr>
            <a:noAutofit/>
          </a:bodyPr>
          <a:lstStyle/>
          <a:p>
            <a:pPr marL="358775" indent="-358775" eaLnBrk="1" hangingPunct="1">
              <a:lnSpc>
                <a:spcPts val="4000"/>
              </a:lnSpc>
            </a:pPr>
            <a:r>
              <a:rPr lang="fr-BE" sz="2400" dirty="0" smtClean="0">
                <a:cs typeface="Arial" pitchFamily="34" charset="0"/>
              </a:rPr>
              <a:t>De C++ standard </a:t>
            </a:r>
            <a:r>
              <a:rPr lang="fr-BE" sz="2400" dirty="0" err="1" smtClean="0">
                <a:cs typeface="Arial" pitchFamily="34" charset="0"/>
              </a:rPr>
              <a:t>library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voorziet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klasse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fr-BE" sz="2400" dirty="0" smtClean="0">
                <a:cs typeface="Times New Roman" pitchFamily="18" charset="0"/>
              </a:rPr>
              <a:t>  </a:t>
            </a:r>
            <a:r>
              <a:rPr lang="fr-BE" sz="2400" dirty="0" err="1" smtClean="0">
                <a:cs typeface="Arial" pitchFamily="34" charset="0"/>
              </a:rPr>
              <a:t>uit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BE" sz="2400" dirty="0" smtClean="0">
                <a:cs typeface="Arial" pitchFamily="34" charset="0"/>
              </a:rPr>
              <a:t>om met </a:t>
            </a:r>
            <a:r>
              <a:rPr lang="fr-BE" sz="2400" dirty="0" err="1" smtClean="0">
                <a:cs typeface="Arial" pitchFamily="34" charset="0"/>
              </a:rPr>
              <a:t>stapels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werken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358775" indent="-358775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Enkele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methodes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/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aan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endParaRPr lang="fr-BE" sz="2400" dirty="0" smtClean="0">
              <a:cs typeface="Arial" pitchFamily="34" charset="0"/>
            </a:endParaRPr>
          </a:p>
          <a:p>
            <a:pPr marL="708470" lvl="1" indent="-452438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/>
              <a:t> 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st.push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("woord");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de top van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st.pop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referentie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naar</a:t>
            </a:r>
            <a:r>
              <a:rPr lang="fr-BE" sz="2400" dirty="0" smtClean="0">
                <a:cs typeface="Arial" pitchFamily="34" charset="0"/>
              </a:rPr>
              <a:t> de top van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r>
              <a:rPr lang="fr-BE" sz="2400" dirty="0" smtClean="0">
                <a:cs typeface="Arial" pitchFamily="34" charset="0"/>
              </a:rPr>
              <a:t> </a:t>
            </a:r>
          </a:p>
          <a:p>
            <a:pPr marL="708025" lvl="1" indent="-257175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st.top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()++;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41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8092" y="571480"/>
            <a:ext cx="9501221" cy="5357850"/>
          </a:xfrm>
        </p:spPr>
        <p:txBody>
          <a:bodyPr>
            <a:normAutofit/>
          </a:bodyPr>
          <a:lstStyle/>
          <a:p>
            <a:pPr marL="708025" lvl="1" indent="-257175">
              <a:lnSpc>
                <a:spcPts val="35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Gaat</a:t>
            </a:r>
            <a:r>
              <a:rPr lang="fr-BE" sz="2400" dirty="0" smtClean="0">
                <a:cs typeface="Arial" pitchFamily="34" charset="0"/>
              </a:rPr>
              <a:t> na of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endParaRPr lang="fr-BE" sz="2400" dirty="0" smtClean="0">
              <a:cs typeface="Arial" pitchFamily="34" charset="0"/>
            </a:endParaRPr>
          </a:p>
          <a:p>
            <a:pPr marL="708470" lvl="1" indent="-452438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600" dirty="0" smtClean="0">
                <a:cs typeface="Arial" pitchFamily="34" charset="0"/>
              </a:rPr>
              <a:t>			</a:t>
            </a:r>
            <a:r>
              <a:rPr lang="nl-BE" sz="2600" u="sng" dirty="0" err="1" smtClean="0">
                <a:solidFill>
                  <a:prstClr val="black"/>
                </a:solidFill>
                <a:cs typeface="Arial" pitchFamily="34" charset="0"/>
              </a:rPr>
              <a:t>Vb</a:t>
            </a:r>
            <a:r>
              <a:rPr lang="nl-BE" sz="2600" dirty="0" smtClean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nl-BE" sz="2700" dirty="0" smtClean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st.empty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708470" lvl="1" indent="-452438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"leeg"; 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24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stapel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600" dirty="0" smtClean="0">
                <a:cs typeface="Arial" pitchFamily="34" charset="0"/>
              </a:rPr>
              <a:t>			</a:t>
            </a:r>
            <a:r>
              <a:rPr lang="nl-BE" sz="2600" u="sng" dirty="0" err="1" smtClean="0">
                <a:cs typeface="Arial" pitchFamily="34" charset="0"/>
              </a:rPr>
              <a:t>Vb</a:t>
            </a:r>
            <a:r>
              <a:rPr lang="nl-BE" sz="2600" dirty="0" smtClean="0">
                <a:cs typeface="Arial" pitchFamily="34" charset="0"/>
              </a:rPr>
              <a:t>: </a:t>
            </a:r>
            <a:r>
              <a:rPr lang="nl-BE" sz="2700" dirty="0" smtClean="0">
                <a:latin typeface="Courier New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grootte =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st.size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438" indent="-452438" eaLnBrk="1" hangingPunct="1">
              <a:lnSpc>
                <a:spcPts val="3500"/>
              </a:lnSpc>
              <a:buFont typeface="Wingdings" pitchFamily="2" charset="2"/>
              <a:buNone/>
            </a:pPr>
            <a:endParaRPr lang="fr-BE" sz="2400" dirty="0" smtClean="0"/>
          </a:p>
          <a:p>
            <a:pPr marL="452438" indent="-452438" eaLnBrk="1" hangingPunct="1">
              <a:lnSpc>
                <a:spcPts val="3500"/>
              </a:lnSpc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vb_stack.cpp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42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</a:t>
            </a:r>
            <a:r>
              <a:rPr lang="nl-BE" sz="3600" b="1" dirty="0" smtClean="0">
                <a:solidFill>
                  <a:schemeClr val="accent3"/>
                </a:solidFill>
              </a:rPr>
              <a:t> adapters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Stapel (</a:t>
            </a:r>
            <a:r>
              <a:rPr lang="nl-BE" sz="2600" dirty="0" smtClean="0">
                <a:latin typeface="Consolas" panose="020B0609020204030204" pitchFamily="49" charset="0"/>
                <a:cs typeface="Arial" pitchFamily="34" charset="0"/>
              </a:rPr>
              <a:t>stack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Wachtrij (</a:t>
            </a:r>
            <a:r>
              <a:rPr lang="nl-BE" sz="26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queue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Prioriteitswachtrij (</a:t>
            </a:r>
            <a:r>
              <a:rPr lang="nl-BE" sz="2600" dirty="0" err="1" smtClean="0">
                <a:latin typeface="Consolas" panose="020B0609020204030204" pitchFamily="49" charset="0"/>
                <a:cs typeface="Arial" pitchFamily="34" charset="0"/>
              </a:rPr>
              <a:t>priority_queue</a:t>
            </a:r>
            <a:r>
              <a:rPr lang="nl-BE" sz="2800" dirty="0" smtClean="0"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43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826348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wachtrij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542979"/>
            <a:ext cx="9107396" cy="4735516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4000"/>
              </a:lnSpc>
            </a:pP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FIFO</a:t>
            </a:r>
            <a:r>
              <a:rPr lang="fr-BE" sz="2400" dirty="0" smtClean="0">
                <a:cs typeface="Arial" pitchFamily="34" charset="0"/>
              </a:rPr>
              <a:t>-</a:t>
            </a:r>
            <a:r>
              <a:rPr lang="fr-BE" sz="2400" dirty="0" err="1" smtClean="0">
                <a:cs typeface="Arial" pitchFamily="34" charset="0"/>
              </a:rPr>
              <a:t>structuur</a:t>
            </a:r>
            <a:r>
              <a:rPr lang="fr-BE" sz="2400" dirty="0" smtClean="0">
                <a:cs typeface="Arial" pitchFamily="34" charset="0"/>
              </a:rPr>
              <a:t> (First In, First Out): 	    				      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dat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in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 				            </a:t>
            </a:r>
            <a:r>
              <a:rPr lang="fr-BE" sz="2400" dirty="0" err="1" smtClean="0">
                <a:cs typeface="Arial" pitchFamily="34" charset="0"/>
              </a:rPr>
              <a:t>werd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geplaatst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push</a:t>
            </a:r>
            <a:r>
              <a:rPr lang="fr-BE" sz="2400" dirty="0" smtClean="0">
                <a:cs typeface="Arial" pitchFamily="34" charset="0"/>
              </a:rPr>
              <a:t>), 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er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afgehaald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</a:rPr>
              <a:t>pop</a:t>
            </a:r>
            <a:r>
              <a:rPr lang="fr-BE" sz="2400" dirty="0" smtClean="0">
                <a:cs typeface="Arial" pitchFamily="34" charset="0"/>
              </a:rPr>
              <a:t>).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Bij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herhaaldelijk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i="1" dirty="0" smtClean="0">
                <a:cs typeface="Arial" pitchFamily="34" charset="0"/>
                <a:sym typeface="Symbol" pitchFamily="18" charset="2"/>
              </a:rPr>
              <a:t>pop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er 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in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volgorde</a:t>
            </a:r>
            <a:r>
              <a:rPr lang="fr-BE" sz="2400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	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afgehaald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. </a:t>
            </a:r>
          </a:p>
          <a:p>
            <a:pPr marL="265113" indent="-265113">
              <a:lnSpc>
                <a:spcPts val="40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Nadeel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wachtrij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: men kan niet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aan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het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i="1" dirty="0" err="1" smtClean="0">
                <a:cs typeface="Arial" pitchFamily="34" charset="0"/>
                <a:sym typeface="Symbol" pitchFamily="18" charset="2"/>
              </a:rPr>
              <a:t>i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-de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en men kan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elementen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niet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overlopen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zonder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ze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te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verwijderen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.</a:t>
            </a:r>
          </a:p>
          <a:p>
            <a:pPr marL="265113" indent="-265113">
              <a:lnSpc>
                <a:spcPts val="4000"/>
              </a:lnSpc>
              <a:buNone/>
            </a:pPr>
            <a:r>
              <a:rPr lang="fr-BE" sz="2400" dirty="0" smtClean="0">
                <a:cs typeface="Arial" pitchFamily="34" charset="0"/>
                <a:sym typeface="Symbol" pitchFamily="18" charset="2"/>
              </a:rPr>
              <a:t>	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geen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sequentiële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container</a:t>
            </a:r>
          </a:p>
        </p:txBody>
      </p:sp>
      <p:sp>
        <p:nvSpPr>
          <p:cNvPr id="5" name="Rechthoek 4"/>
          <p:cNvSpPr/>
          <p:nvPr/>
        </p:nvSpPr>
        <p:spPr>
          <a:xfrm>
            <a:off x="7123669" y="1428863"/>
            <a:ext cx="1428760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7623735" y="1428863"/>
            <a:ext cx="42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nl-BE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8552429" y="1428863"/>
            <a:ext cx="500066" cy="785818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Gekromde verbindingslijn 9"/>
          <p:cNvCxnSpPr/>
          <p:nvPr/>
        </p:nvCxnSpPr>
        <p:spPr>
          <a:xfrm rot="10800000">
            <a:off x="6194975" y="1500301"/>
            <a:ext cx="642942" cy="357190"/>
          </a:xfrm>
          <a:prstGeom prst="curvedConnector3">
            <a:avLst>
              <a:gd name="adj1" fmla="val 1496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omde verbindingslijn 10"/>
          <p:cNvCxnSpPr/>
          <p:nvPr/>
        </p:nvCxnSpPr>
        <p:spPr>
          <a:xfrm rot="10800000">
            <a:off x="8766743" y="1643177"/>
            <a:ext cx="642942" cy="357190"/>
          </a:xfrm>
          <a:prstGeom prst="curvedConnector3">
            <a:avLst>
              <a:gd name="adj1" fmla="val 1496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6623603" y="1428863"/>
            <a:ext cx="500066" cy="785818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" name="Rechte verbindingslijn met pijl 23"/>
          <p:cNvCxnSpPr/>
          <p:nvPr/>
        </p:nvCxnSpPr>
        <p:spPr>
          <a:xfrm rot="10800000">
            <a:off x="7337983" y="1214549"/>
            <a:ext cx="1000132" cy="1588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5208" y="647725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Wachtrijen</a:t>
            </a:r>
            <a:r>
              <a:rPr lang="fr-BE" sz="3600" b="1" dirty="0" smtClean="0">
                <a:solidFill>
                  <a:schemeClr val="accent3"/>
                </a:solidFill>
              </a:rPr>
              <a:t> in C++: queue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980728"/>
            <a:ext cx="9145016" cy="4710128"/>
          </a:xfrm>
        </p:spPr>
        <p:txBody>
          <a:bodyPr>
            <a:noAutofit/>
          </a:bodyPr>
          <a:lstStyle/>
          <a:p>
            <a:pPr marL="358775" indent="-358775" eaLnBrk="1" hangingPunct="1">
              <a:lnSpc>
                <a:spcPts val="4000"/>
              </a:lnSpc>
            </a:pPr>
            <a:r>
              <a:rPr lang="fr-BE" sz="2400" dirty="0" smtClean="0">
                <a:cs typeface="Arial" pitchFamily="34" charset="0"/>
              </a:rPr>
              <a:t>De C++ standard </a:t>
            </a:r>
            <a:r>
              <a:rPr lang="fr-BE" sz="2400" dirty="0" err="1" smtClean="0">
                <a:cs typeface="Arial" pitchFamily="34" charset="0"/>
              </a:rPr>
              <a:t>library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voorziet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klasse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fr-BE" sz="2400" dirty="0" smtClean="0">
                <a:cs typeface="Times New Roman" pitchFamily="18" charset="0"/>
              </a:rPr>
              <a:t>  </a:t>
            </a:r>
            <a:r>
              <a:rPr lang="fr-BE" sz="2400" dirty="0" err="1" smtClean="0">
                <a:cs typeface="Arial" pitchFamily="34" charset="0"/>
              </a:rPr>
              <a:t>uit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&lt;queue&gt; </a:t>
            </a:r>
            <a:r>
              <a:rPr lang="fr-BE" sz="2400" dirty="0" smtClean="0">
                <a:cs typeface="Arial" pitchFamily="34" charset="0"/>
              </a:rPr>
              <a:t>om met </a:t>
            </a:r>
            <a:r>
              <a:rPr lang="fr-BE" sz="2400" dirty="0" err="1" smtClean="0">
                <a:cs typeface="Arial" pitchFamily="34" charset="0"/>
              </a:rPr>
              <a:t>wachtrijen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werken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358775" indent="-358775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Enkele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methodes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aan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endParaRPr lang="fr-BE" sz="2400" dirty="0" smtClean="0">
              <a:cs typeface="Arial" pitchFamily="34" charset="0"/>
            </a:endParaRPr>
          </a:p>
          <a:p>
            <a:pPr marL="708470" lvl="1" indent="-452438">
              <a:lnSpc>
                <a:spcPts val="4000"/>
              </a:lnSpc>
              <a:spcBef>
                <a:spcPts val="4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qu.push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400"/>
              </a:spcBef>
              <a:buNone/>
            </a:pPr>
            <a:r>
              <a:rPr lang="nl-BE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qu.pop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referentie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naar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eerste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van de 		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r>
              <a:rPr lang="fr-BE" sz="2400" dirty="0" smtClean="0">
                <a:cs typeface="Arial" pitchFamily="34" charset="0"/>
              </a:rPr>
              <a:t> (niet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!)</a:t>
            </a:r>
          </a:p>
          <a:p>
            <a:pPr marL="708025" lvl="1" indent="-257175">
              <a:lnSpc>
                <a:spcPts val="4000"/>
              </a:lnSpc>
              <a:spcBef>
                <a:spcPts val="4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qu.front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1776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45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8092" y="571480"/>
            <a:ext cx="9323419" cy="5357850"/>
          </a:xfrm>
        </p:spPr>
        <p:txBody>
          <a:bodyPr>
            <a:noAutofit/>
          </a:bodyPr>
          <a:lstStyle/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referentie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naar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laatst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toegevoegde</a:t>
            </a:r>
            <a:r>
              <a:rPr lang="fr-BE" sz="2400" dirty="0" smtClean="0">
                <a:cs typeface="Arial" pitchFamily="34" charset="0"/>
              </a:rPr>
              <a:t> 		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r>
              <a:rPr lang="fr-BE" sz="2400" dirty="0" smtClean="0">
                <a:cs typeface="Arial" pitchFamily="34" charset="0"/>
              </a:rPr>
              <a:t>    	</a:t>
            </a:r>
            <a:r>
              <a:rPr lang="nl-BE" sz="24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qu.back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*= 2;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Gaat</a:t>
            </a:r>
            <a:r>
              <a:rPr lang="fr-BE" sz="2400" dirty="0" smtClean="0">
                <a:cs typeface="Arial" pitchFamily="34" charset="0"/>
              </a:rPr>
              <a:t> na of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endParaRPr lang="fr-BE" sz="2400" dirty="0" smtClean="0">
              <a:cs typeface="Arial" pitchFamily="34" charset="0"/>
            </a:endParaRPr>
          </a:p>
          <a:p>
            <a:pPr marL="708470" lvl="1" indent="-452438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solidFill>
                  <a:prstClr val="black"/>
                </a:solidFill>
                <a:cs typeface="Arial" pitchFamily="34" charset="0"/>
              </a:rPr>
              <a:t>Vb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nl-BE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qu.empty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"leeg"; 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>
                <a:latin typeface="Courier New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grootte =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qu.size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438" indent="-452438" eaLnBrk="1" hangingPunct="1">
              <a:lnSpc>
                <a:spcPts val="4000"/>
              </a:lnSpc>
              <a:spcBef>
                <a:spcPts val="3600"/>
              </a:spcBef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: </a:t>
            </a:r>
            <a:r>
              <a:rPr lang="fr-BE" sz="24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vb_queue.cpp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5496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46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</a:t>
            </a:r>
            <a:r>
              <a:rPr lang="nl-BE" sz="3600" b="1" dirty="0" err="1" smtClean="0">
                <a:solidFill>
                  <a:schemeClr val="accent3"/>
                </a:solidFill>
              </a:rPr>
              <a:t>sequence</a:t>
            </a:r>
            <a:r>
              <a:rPr lang="nl-BE" sz="3600" b="1" dirty="0" smtClean="0">
                <a:solidFill>
                  <a:schemeClr val="accent3"/>
                </a:solidFill>
              </a:rPr>
              <a:t> adapters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Stapel (</a:t>
            </a:r>
            <a:r>
              <a:rPr lang="nl-BE" sz="2600" dirty="0" smtClean="0">
                <a:latin typeface="Consolas" panose="020B0609020204030204" pitchFamily="49" charset="0"/>
                <a:cs typeface="Arial" pitchFamily="34" charset="0"/>
              </a:rPr>
              <a:t>stack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Wachtrij (</a:t>
            </a:r>
            <a:r>
              <a:rPr lang="nl-BE" sz="2600" dirty="0" smtClean="0">
                <a:latin typeface="Consolas" panose="020B0609020204030204" pitchFamily="49" charset="0"/>
                <a:cs typeface="Arial" pitchFamily="34" charset="0"/>
              </a:rPr>
              <a:t>queue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Prioriteitswachtrij (</a:t>
            </a:r>
            <a:r>
              <a:rPr lang="nl-BE" sz="26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priority_queue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47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968802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prioriteitswachtrij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760"/>
            <a:ext cx="8891340" cy="4710127"/>
          </a:xfrm>
        </p:spPr>
        <p:txBody>
          <a:bodyPr>
            <a:noAutofit/>
          </a:bodyPr>
          <a:lstStyle/>
          <a:p>
            <a:pPr marL="265113" indent="-265113">
              <a:lnSpc>
                <a:spcPts val="4000"/>
              </a:lnSpc>
            </a:pPr>
            <a:r>
              <a:rPr lang="fr-BE" sz="2400" dirty="0" smtClean="0">
                <a:cs typeface="Arial" pitchFamily="34" charset="0"/>
              </a:rPr>
              <a:t>Is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uitbreiding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dirty="0" err="1" smtClean="0">
                <a:cs typeface="Arial" pitchFamily="34" charset="0"/>
              </a:rPr>
              <a:t>enkel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toegang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met de m</a:t>
            </a:r>
            <a:r>
              <a:rPr lang="nl-BE" sz="2400" dirty="0" smtClean="0">
                <a:cs typeface="Arial" pitchFamily="34" charset="0"/>
              </a:rPr>
              <a:t>et </a:t>
            </a:r>
            <a:r>
              <a:rPr lang="nl-BE" sz="2400" dirty="0">
                <a:cs typeface="Arial" pitchFamily="34" charset="0"/>
              </a:rPr>
              <a:t>de grootste waarde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</a:rPr>
              <a:t>geordend</a:t>
            </a:r>
            <a:r>
              <a:rPr lang="fr-BE" sz="2400" dirty="0" smtClean="0">
                <a:cs typeface="Arial" pitchFamily="34" charset="0"/>
              </a:rPr>
              <a:t> (in </a:t>
            </a:r>
            <a:r>
              <a:rPr lang="fr-BE" sz="2400" dirty="0" err="1" smtClean="0">
                <a:cs typeface="Arial" pitchFamily="34" charset="0"/>
              </a:rPr>
              <a:t>dalende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volgorde</a:t>
            </a:r>
            <a:r>
              <a:rPr lang="fr-BE" sz="2400" dirty="0" smtClean="0">
                <a:cs typeface="Arial" pitchFamily="34" charset="0"/>
              </a:rPr>
              <a:t>) </a:t>
            </a:r>
            <a:r>
              <a:rPr lang="fr-BE" sz="2400" dirty="0" err="1" smtClean="0">
                <a:cs typeface="Arial" pitchFamily="34" charset="0"/>
              </a:rPr>
              <a:t>opgeslagen</a:t>
            </a:r>
            <a:r>
              <a:rPr lang="fr-BE" sz="2400" dirty="0" smtClean="0">
                <a:cs typeface="Arial" pitchFamily="34" charset="0"/>
              </a:rPr>
              <a:t> in de </a:t>
            </a:r>
            <a:r>
              <a:rPr lang="fr-BE" sz="2400" dirty="0" err="1" smtClean="0">
                <a:cs typeface="Arial" pitchFamily="34" charset="0"/>
              </a:rPr>
              <a:t>wachtrij</a:t>
            </a:r>
            <a:r>
              <a:rPr lang="fr-BE" sz="2400" dirty="0" smtClean="0">
                <a:cs typeface="Arial" pitchFamily="34" charset="0"/>
              </a:rPr>
              <a:t>. </a:t>
            </a:r>
          </a:p>
          <a:p>
            <a:pPr marL="265113" indent="-265113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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template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-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parameter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moet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cs typeface="Arial" pitchFamily="34" charset="0"/>
                <a:sym typeface="Symbol" pitchFamily="18" charset="2"/>
              </a:rPr>
              <a:t>&lt;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implementeren</a:t>
            </a:r>
            <a:endParaRPr lang="fr-BE" sz="2400" dirty="0" smtClean="0">
              <a:cs typeface="Arial" pitchFamily="34" charset="0"/>
              <a:sym typeface="Symbol" pitchFamily="18" charset="2"/>
            </a:endParaRP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smtClean="0">
                <a:cs typeface="Arial" pitchFamily="34" charset="0"/>
              </a:rPr>
              <a:t>De C++ standard </a:t>
            </a:r>
            <a:r>
              <a:rPr lang="fr-BE" sz="2400" dirty="0" err="1" smtClean="0">
                <a:cs typeface="Arial" pitchFamily="34" charset="0"/>
              </a:rPr>
              <a:t>library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voorziet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hiervoor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klasse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cs typeface="Times New Roman" pitchFamily="18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uit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&lt;queue&gt;.</a:t>
            </a:r>
          </a:p>
          <a:p>
            <a:pPr marL="265113" indent="-265113" eaLnBrk="1" hangingPunct="1">
              <a:lnSpc>
                <a:spcPts val="3500"/>
              </a:lnSpc>
              <a:spcBef>
                <a:spcPts val="3000"/>
              </a:spcBef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vb_priorqueue.cpp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578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48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628800"/>
            <a:ext cx="7776864" cy="417646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Inleiding </a:t>
            </a:r>
            <a:r>
              <a:rPr lang="nl-BE" sz="2800" dirty="0" err="1" smtClean="0"/>
              <a:t>collections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Iteratoren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Sequences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</a:t>
            </a:r>
            <a:r>
              <a:rPr lang="nl-BE" sz="2800" dirty="0" smtClean="0"/>
              <a:t> adapters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Associatieve containers</a:t>
            </a:r>
            <a:endParaRPr lang="nl-BE" sz="2800" b="1" dirty="0">
              <a:solidFill>
                <a:schemeClr val="accent2"/>
              </a:solidFill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86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428625"/>
            <a:ext cx="9145016" cy="6215085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3600"/>
              </a:lnSpc>
            </a:pPr>
            <a:r>
              <a:rPr lang="nl-NL" sz="2400" dirty="0" smtClean="0">
                <a:cs typeface="Arial" pitchFamily="34" charset="0"/>
              </a:rPr>
              <a:t>De </a:t>
            </a:r>
            <a:r>
              <a:rPr lang="nl-NL" sz="2400" dirty="0" err="1" smtClean="0">
                <a:cs typeface="Arial" pitchFamily="34" charset="0"/>
              </a:rPr>
              <a:t>collection</a:t>
            </a:r>
            <a:r>
              <a:rPr lang="nl-NL" sz="2400" dirty="0" smtClean="0">
                <a:cs typeface="Arial" pitchFamily="34" charset="0"/>
              </a:rPr>
              <a:t> is eigenlijk 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klasse</a:t>
            </a:r>
            <a:r>
              <a:rPr lang="nl-NL" sz="2400" dirty="0"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waarvan je objecten aanmaakt. </a:t>
            </a:r>
          </a:p>
          <a:p>
            <a:pPr marL="357188" indent="-357188" eaLnBrk="1" hangingPunct="1"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De </a:t>
            </a:r>
            <a:r>
              <a:rPr lang="nl-NL" sz="2400" dirty="0" err="1" smtClean="0">
                <a:cs typeface="Arial" pitchFamily="34" charset="0"/>
              </a:rPr>
              <a:t>collection</a:t>
            </a:r>
            <a:r>
              <a:rPr lang="nl-NL" sz="2400" dirty="0" smtClean="0">
                <a:cs typeface="Arial" pitchFamily="34" charset="0"/>
              </a:rPr>
              <a:t> weet zelf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hoeveel</a:t>
            </a:r>
            <a:r>
              <a:rPr lang="nl-NL" sz="2400" dirty="0" smtClean="0">
                <a:cs typeface="Arial" pitchFamily="34" charset="0"/>
              </a:rPr>
              <a:t> elementen hij heeft. </a:t>
            </a:r>
          </a:p>
          <a:p>
            <a:pPr marL="357188" indent="-3571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</a:t>
            </a:r>
            <a:endParaRPr lang="en-US" sz="2400" dirty="0" smtClean="0">
              <a:cs typeface="Arial" pitchFamily="34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	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</a:rPr>
              <a:t>s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.size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357188" indent="-357188" eaLnBrk="1" hangingPunct="1"/>
            <a:endParaRPr lang="nl-NL" sz="2400" dirty="0" smtClean="0"/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Elke </a:t>
            </a:r>
            <a:r>
              <a:rPr lang="nl-NL" sz="2400" dirty="0" err="1" smtClean="0">
                <a:cs typeface="Arial" pitchFamily="34" charset="0"/>
              </a:rPr>
              <a:t>collection</a:t>
            </a:r>
            <a:r>
              <a:rPr lang="nl-NL" sz="2400" dirty="0" smtClean="0">
                <a:cs typeface="Arial" pitchFamily="34" charset="0"/>
              </a:rPr>
              <a:t> heeft specifieke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methodes</a:t>
            </a:r>
            <a:r>
              <a:rPr lang="nl-NL" sz="2400" dirty="0" smtClean="0">
                <a:cs typeface="Arial" pitchFamily="34" charset="0"/>
              </a:rPr>
              <a:t> en operatoren om het gebruik te vereenvoudigen.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Elke </a:t>
            </a:r>
            <a:r>
              <a:rPr lang="nl-NL" sz="2400" dirty="0" err="1" smtClean="0">
                <a:cs typeface="Arial" pitchFamily="34" charset="0"/>
              </a:rPr>
              <a:t>collection</a:t>
            </a:r>
            <a:r>
              <a:rPr lang="nl-NL" sz="2400" dirty="0" smtClean="0">
                <a:cs typeface="Arial" pitchFamily="34" charset="0"/>
              </a:rPr>
              <a:t> heeft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voor- en nadelen</a:t>
            </a:r>
            <a:r>
              <a:rPr lang="nl-NL" sz="2400" dirty="0" smtClean="0">
                <a:cs typeface="Arial" pitchFamily="34" charset="0"/>
              </a:rPr>
              <a:t>, en is ontworpen met specifieke kenmerken. </a:t>
            </a:r>
          </a:p>
          <a:p>
            <a:pPr marL="357188" indent="-357188" eaLnBrk="1" hangingPunct="1">
              <a:lnSpc>
                <a:spcPts val="36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Je kan alle elementen van de </a:t>
            </a:r>
            <a:r>
              <a:rPr lang="nl-NL" sz="2400" dirty="0" err="1" smtClean="0">
                <a:cs typeface="Arial" pitchFamily="34" charset="0"/>
              </a:rPr>
              <a:t>collection</a:t>
            </a:r>
            <a:r>
              <a:rPr lang="nl-NL" sz="2400" dirty="0" smtClean="0">
                <a:cs typeface="Arial" pitchFamily="34" charset="0"/>
              </a:rPr>
              <a:t>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overlopen</a:t>
            </a:r>
            <a:r>
              <a:rPr lang="nl-NL" sz="2400" dirty="0" smtClean="0">
                <a:cs typeface="Arial" pitchFamily="34" charset="0"/>
              </a:rPr>
              <a:t>. 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11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Associatieve containers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473854" y="1196752"/>
            <a:ext cx="8784976" cy="500064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/>
              <a:t>Slaan </a:t>
            </a:r>
            <a:r>
              <a:rPr lang="nl-BE" sz="2400" dirty="0"/>
              <a:t>gegevens op die bestaan uit een sleutel met </a:t>
            </a:r>
            <a:r>
              <a:rPr lang="nl-BE" sz="2400" dirty="0" smtClean="0"/>
              <a:t>bijbehorende informatie</a:t>
            </a:r>
            <a:r>
              <a:rPr lang="nl-BE" sz="2400" dirty="0"/>
              <a:t>. </a:t>
            </a:r>
            <a:endParaRPr lang="nl-BE" sz="2400" dirty="0" smtClean="0"/>
          </a:p>
          <a:p>
            <a:pPr>
              <a:lnSpc>
                <a:spcPts val="4000"/>
              </a:lnSpc>
            </a:pPr>
            <a:r>
              <a:rPr lang="nl-BE" sz="2400" dirty="0" smtClean="0"/>
              <a:t>Via </a:t>
            </a:r>
            <a:r>
              <a:rPr lang="nl-BE" sz="2400" dirty="0"/>
              <a:t>die sleutel kan men </a:t>
            </a:r>
            <a:r>
              <a:rPr lang="nl-BE" sz="2400" dirty="0" smtClean="0"/>
              <a:t>gegevens efficiënt </a:t>
            </a:r>
            <a:r>
              <a:rPr lang="nl-BE" sz="2400" dirty="0"/>
              <a:t>opzoeken om de erbij horende informatie te raadplegen of te wijzigen. </a:t>
            </a:r>
            <a:endParaRPr lang="nl-BE" sz="2400" dirty="0" smtClean="0"/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50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1496" y="6465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151052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associatieve </a:t>
            </a:r>
            <a:r>
              <a:rPr lang="nl-BE" sz="3600" b="1" dirty="0">
                <a:solidFill>
                  <a:schemeClr val="accent3"/>
                </a:solidFill>
              </a:rPr>
              <a:t>containers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verzameling (</a:t>
            </a:r>
            <a:r>
              <a:rPr lang="nl-BE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set 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en</a:t>
            </a:r>
            <a:r>
              <a:rPr lang="nl-BE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multiset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afbeelding (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map </a:t>
            </a:r>
            <a:r>
              <a:rPr lang="nl-BE" sz="2800" dirty="0" smtClean="0">
                <a:cs typeface="Arial" pitchFamily="34" charset="0"/>
              </a:rPr>
              <a:t>en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800" dirty="0" err="1" smtClean="0">
                <a:latin typeface="Consolas" panose="020B0609020204030204" pitchFamily="49" charset="0"/>
                <a:cs typeface="Arial" pitchFamily="34" charset="0"/>
              </a:rPr>
              <a:t>multimap</a:t>
            </a:r>
            <a:r>
              <a:rPr lang="nl-BE" sz="2800" dirty="0" smtClean="0">
                <a:cs typeface="Arial" pitchFamily="34" charset="0"/>
              </a:rPr>
              <a:t>)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51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416129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 smtClean="0">
                <a:solidFill>
                  <a:schemeClr val="accent3"/>
                </a:solidFill>
              </a:rPr>
              <a:t>verzameling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17358" y="1213179"/>
            <a:ext cx="8643998" cy="4495800"/>
          </a:xfrm>
        </p:spPr>
        <p:txBody>
          <a:bodyPr>
            <a:noAutofit/>
          </a:bodyPr>
          <a:lstStyle/>
          <a:p>
            <a:pPr marL="265113" indent="-265113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Een verzameling (Engels: set) is een 			        container waarin elk element uniek is. </a:t>
            </a:r>
          </a:p>
          <a:p>
            <a:pPr marL="265113" indent="-265113">
              <a:lnSpc>
                <a:spcPts val="4000"/>
              </a:lnSpc>
              <a:spcBef>
                <a:spcPts val="1200"/>
              </a:spcBef>
            </a:pPr>
            <a:r>
              <a:rPr lang="nl-BE" sz="2400" dirty="0">
                <a:cs typeface="Arial" pitchFamily="34" charset="0"/>
              </a:rPr>
              <a:t>Is een vereenvoudigde associatieve                                      container: sleutels hebben geen </a:t>
            </a:r>
            <a:r>
              <a:rPr lang="nl-BE" sz="2400" dirty="0" smtClean="0">
                <a:cs typeface="Arial" pitchFamily="34" charset="0"/>
              </a:rPr>
              <a:t>bijbehorende </a:t>
            </a:r>
            <a:r>
              <a:rPr lang="nl-BE" sz="2400" dirty="0">
                <a:cs typeface="Arial" pitchFamily="34" charset="0"/>
              </a:rPr>
              <a:t>informatie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Volgende operaties zijn mogelijk: </a:t>
            </a:r>
          </a:p>
          <a:p>
            <a:pPr lvl="1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een element toevoegen: er gebeurt niets indien dit element al aanwezig is</a:t>
            </a:r>
          </a:p>
          <a:p>
            <a:pPr lvl="1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een element opzoeken</a:t>
            </a:r>
          </a:p>
          <a:p>
            <a:pPr lvl="1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de elementen overlopen</a:t>
            </a:r>
          </a:p>
        </p:txBody>
      </p:sp>
      <p:sp>
        <p:nvSpPr>
          <p:cNvPr id="5" name="Ovaal 4"/>
          <p:cNvSpPr/>
          <p:nvPr/>
        </p:nvSpPr>
        <p:spPr>
          <a:xfrm>
            <a:off x="6505165" y="751396"/>
            <a:ext cx="2928958" cy="192882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7048227" y="1598475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8405549" y="1669913"/>
            <a:ext cx="45719" cy="4589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8548425" y="2312855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7691169" y="1312723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7548293" y="2384293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3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048227" y="1241285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nl-BE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7762607" y="102697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nl-BE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8476987" y="138416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nl-BE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619731" y="2027103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nl-BE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8619863" y="1955665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nl-BE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1656" y="647402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52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verzameling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families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196752"/>
            <a:ext cx="9001000" cy="4495800"/>
          </a:xfrm>
        </p:spPr>
        <p:txBody>
          <a:bodyPr>
            <a:noAutofit/>
          </a:bodyPr>
          <a:lstStyle/>
          <a:p>
            <a:pPr indent="-342900" eaLnBrk="1" hangingPunct="1">
              <a:lnSpc>
                <a:spcPts val="3600"/>
              </a:lnSpc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</a:rPr>
              <a:t>Er zijn 2 families:</a:t>
            </a:r>
          </a:p>
          <a:p>
            <a:pPr marL="361950" indent="-361950"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nl-NL" sz="2400" dirty="0" smtClean="0">
                <a:cs typeface="Arial" pitchFamily="34" charset="0"/>
              </a:rPr>
              <a:t>gebaseerd op 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binaire zoekboom</a:t>
            </a:r>
            <a:r>
              <a:rPr lang="nl-NL" sz="2400" dirty="0" smtClean="0">
                <a:cs typeface="Arial" pitchFamily="34" charset="0"/>
              </a:rPr>
              <a:t>: 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nl-NL" sz="2400" dirty="0" smtClean="0">
                <a:cs typeface="Arial" pitchFamily="34" charset="0"/>
              </a:rPr>
              <a:t>elementen worden in </a:t>
            </a:r>
            <a:r>
              <a:rPr lang="nl-NL" sz="2400" b="1" dirty="0" smtClean="0">
                <a:cs typeface="Arial" pitchFamily="34" charset="0"/>
              </a:rPr>
              <a:t>gesorteerde</a:t>
            </a:r>
            <a:r>
              <a:rPr lang="nl-NL" sz="2400" dirty="0" smtClean="0">
                <a:cs typeface="Arial" pitchFamily="34" charset="0"/>
              </a:rPr>
              <a:t> </a:t>
            </a:r>
            <a:r>
              <a:rPr lang="nl-NL" sz="2400" b="1" dirty="0" smtClean="0">
                <a:cs typeface="Arial" pitchFamily="34" charset="0"/>
              </a:rPr>
              <a:t>volgorde</a:t>
            </a:r>
            <a:r>
              <a:rPr lang="nl-NL" sz="2400" dirty="0" smtClean="0">
                <a:cs typeface="Arial" pitchFamily="34" charset="0"/>
              </a:rPr>
              <a:t> opgeslagen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nl-NL" sz="2400" dirty="0" smtClean="0">
                <a:cs typeface="Arial" pitchFamily="34" charset="0"/>
              </a:rPr>
              <a:t>elementen kunnen </a:t>
            </a:r>
            <a:r>
              <a:rPr lang="nl-NL" sz="2400" b="1" dirty="0" smtClean="0">
                <a:cs typeface="Arial" pitchFamily="34" charset="0"/>
              </a:rPr>
              <a:t>vrij snel </a:t>
            </a:r>
            <a:r>
              <a:rPr lang="nl-NL" sz="2400" dirty="0" smtClean="0">
                <a:cs typeface="Arial" pitchFamily="34" charset="0"/>
              </a:rPr>
              <a:t>toegevoegd of gevonden worden </a:t>
            </a:r>
          </a:p>
          <a:p>
            <a:pPr marL="361950" indent="-361950"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nl-NL" sz="2400" dirty="0" smtClean="0">
                <a:cs typeface="Arial" pitchFamily="34" charset="0"/>
              </a:rPr>
              <a:t>gebaseerd op een </a:t>
            </a:r>
            <a:r>
              <a:rPr lang="nl-NL" sz="2400" b="1" dirty="0" err="1" smtClean="0">
                <a:solidFill>
                  <a:schemeClr val="accent4"/>
                </a:solidFill>
                <a:cs typeface="Arial" pitchFamily="34" charset="0"/>
              </a:rPr>
              <a:t>hashtabel</a:t>
            </a:r>
            <a:r>
              <a:rPr lang="nl-NL" sz="2400" dirty="0" smtClean="0">
                <a:cs typeface="Arial" pitchFamily="34" charset="0"/>
              </a:rPr>
              <a:t>: 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nl-NL" sz="2400" dirty="0" smtClean="0">
                <a:cs typeface="Arial" pitchFamily="34" charset="0"/>
              </a:rPr>
              <a:t>elementen kunnen </a:t>
            </a:r>
            <a:r>
              <a:rPr lang="nl-NL" sz="2400" b="1" dirty="0" smtClean="0">
                <a:cs typeface="Arial" pitchFamily="34" charset="0"/>
              </a:rPr>
              <a:t>zeer snel</a:t>
            </a:r>
            <a:r>
              <a:rPr lang="nl-NL" sz="2400" dirty="0" smtClean="0">
                <a:cs typeface="Arial" pitchFamily="34" charset="0"/>
              </a:rPr>
              <a:t> toegevoegd of verwijderd worden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nl-NL" sz="2400" dirty="0" smtClean="0">
                <a:cs typeface="Arial" pitchFamily="34" charset="0"/>
              </a:rPr>
              <a:t>elementen worden </a:t>
            </a:r>
            <a:r>
              <a:rPr lang="nl-NL" sz="2400" b="1" dirty="0" smtClean="0">
                <a:cs typeface="Arial" pitchFamily="34" charset="0"/>
              </a:rPr>
              <a:t>niet in gesorteerde volgorde</a:t>
            </a:r>
            <a:r>
              <a:rPr lang="nl-NL" sz="2400" dirty="0" smtClean="0">
                <a:cs typeface="Arial" pitchFamily="34" charset="0"/>
              </a:rPr>
              <a:t> opgeslagen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smtClean="0">
                <a:solidFill>
                  <a:schemeClr val="accent3"/>
                </a:solidFill>
              </a:rPr>
              <a:t>De </a:t>
            </a:r>
            <a:r>
              <a:rPr lang="fr-BE" sz="3600" b="1" dirty="0" err="1" smtClean="0">
                <a:solidFill>
                  <a:schemeClr val="accent3"/>
                </a:solidFill>
              </a:rPr>
              <a:t>verzameling</a:t>
            </a:r>
            <a:r>
              <a:rPr lang="fr-BE" sz="3600" b="1" dirty="0" smtClean="0">
                <a:solidFill>
                  <a:schemeClr val="accent3"/>
                </a:solidFill>
              </a:rPr>
              <a:t> in C++: set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8464" y="1052736"/>
            <a:ext cx="9777536" cy="4710128"/>
          </a:xfrm>
        </p:spPr>
        <p:txBody>
          <a:bodyPr>
            <a:noAutofit/>
          </a:bodyPr>
          <a:lstStyle/>
          <a:p>
            <a:pPr marL="361950" indent="-361950">
              <a:lnSpc>
                <a:spcPts val="4000"/>
              </a:lnSpc>
            </a:pPr>
            <a:r>
              <a:rPr lang="fr-BE" sz="2400" dirty="0" smtClean="0">
                <a:cs typeface="Arial" pitchFamily="34" charset="0"/>
              </a:rPr>
              <a:t>In de C++ standard </a:t>
            </a:r>
            <a:r>
              <a:rPr lang="fr-BE" sz="2400" dirty="0" err="1" smtClean="0">
                <a:cs typeface="Arial" pitchFamily="34" charset="0"/>
              </a:rPr>
              <a:t>library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klasse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fr-BE" sz="2400" dirty="0" smtClean="0">
                <a:cs typeface="Times New Roman" pitchFamily="18" charset="0"/>
              </a:rPr>
              <a:t>  </a:t>
            </a:r>
            <a:r>
              <a:rPr lang="fr-BE" sz="2400" dirty="0" err="1" smtClean="0">
                <a:cs typeface="Arial" pitchFamily="34" charset="0"/>
              </a:rPr>
              <a:t>uit</a:t>
            </a:r>
            <a:r>
              <a:rPr lang="fr-BE" sz="2400" dirty="0" smtClean="0">
                <a:cs typeface="Times New Roman" pitchFamily="18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&lt;set&gt; </a:t>
            </a: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boomgebaseerde</a:t>
            </a:r>
            <a:r>
              <a:rPr lang="nl-NL" sz="2400" dirty="0" smtClean="0">
                <a:cs typeface="Arial" pitchFamily="34" charset="0"/>
              </a:rPr>
              <a:t> verzameling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361950" indent="-361950" eaLnBrk="1" hangingPunct="1">
              <a:lnSpc>
                <a:spcPts val="35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Enkele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methodes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708025" lvl="1" indent="-257175">
              <a:lnSpc>
                <a:spcPts val="3700"/>
              </a:lnSpc>
              <a:spcBef>
                <a:spcPts val="600"/>
              </a:spcBef>
            </a:pP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iterator,bool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				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 smtClean="0">
                <a:cs typeface="Times New Roman" pitchFamily="18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nog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aanwezig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)</a:t>
            </a:r>
          </a:p>
          <a:p>
            <a:pPr marL="708470" lvl="1" indent="-452438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s.insert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 smtClean="0">
                <a:cs typeface="Times New Roman" pitchFamily="18" charset="0"/>
              </a:rPr>
              <a:t> </a:t>
            </a:r>
            <a:r>
              <a:rPr lang="fr-BE" sz="2400" dirty="0" smtClean="0">
                <a:cs typeface="Times New Roman" pitchFamily="18" charset="0"/>
              </a:rPr>
              <a:t>(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 smtClean="0">
                <a:cs typeface="Times New Roman" pitchFamily="18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voorkomt</a:t>
            </a:r>
            <a:r>
              <a:rPr lang="fr-BE" sz="2400" dirty="0" smtClean="0">
                <a:cs typeface="Arial" pitchFamily="34" charset="0"/>
              </a:rPr>
              <a:t>)</a:t>
            </a:r>
            <a:r>
              <a:rPr lang="fr-BE" sz="2400" i="1" dirty="0" smtClean="0">
                <a:cs typeface="Arial" pitchFamily="34" charset="0"/>
              </a:rPr>
              <a:t> </a:t>
            </a:r>
            <a:endParaRPr lang="fr-BE" sz="2400" dirty="0" smtClean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i =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s.erase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 //i = #keer 1 verwijderd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Telt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hoeveel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keer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 smtClean="0">
                <a:cs typeface="Times New Roman" pitchFamily="18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voorkomt</a:t>
            </a:r>
            <a:r>
              <a:rPr lang="fr-BE" sz="2400" dirty="0" smtClean="0">
                <a:cs typeface="Arial" pitchFamily="34" charset="0"/>
              </a:rPr>
              <a:t> (0 of 1)</a:t>
            </a: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260648"/>
            <a:ext cx="9505056" cy="6480720"/>
          </a:xfrm>
        </p:spPr>
        <p:txBody>
          <a:bodyPr>
            <a:noAutofit/>
          </a:bodyPr>
          <a:lstStyle/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Wist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volledige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verzameling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Gaat</a:t>
            </a:r>
            <a:r>
              <a:rPr lang="fr-BE" sz="2400" dirty="0" smtClean="0">
                <a:cs typeface="Arial" pitchFamily="34" charset="0"/>
              </a:rPr>
              <a:t> na of de </a:t>
            </a:r>
            <a:r>
              <a:rPr lang="fr-BE" sz="2400" dirty="0" err="1" smtClean="0">
                <a:cs typeface="Arial" pitchFamily="34" charset="0"/>
              </a:rPr>
              <a:t>verzameling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in de </a:t>
            </a:r>
            <a:r>
              <a:rPr lang="fr-BE" sz="2400" dirty="0" err="1" smtClean="0">
                <a:cs typeface="Arial" pitchFamily="34" charset="0"/>
              </a:rPr>
              <a:t>verzameling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lvl="0" indent="-357188">
              <a:lnSpc>
                <a:spcPts val="4000"/>
              </a:lnSpc>
              <a:spcBef>
                <a:spcPts val="2400"/>
              </a:spcBef>
            </a:pP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Gebruik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iteratoren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om de set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overlopen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of om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elementen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zoeken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,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verwijderen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of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toe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voegen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</a:p>
          <a:p>
            <a:pPr marL="708025" lvl="1" indent="-257175">
              <a:lnSpc>
                <a:spcPts val="4000"/>
              </a:lnSpc>
              <a:spcBef>
                <a:spcPts val="18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Geeft een </a:t>
            </a:r>
            <a:r>
              <a:rPr lang="nl-BE" sz="2400" dirty="0" err="1" smtClean="0">
                <a:solidFill>
                  <a:prstClr val="black"/>
                </a:solidFill>
                <a:cs typeface="Arial" pitchFamily="34" charset="0"/>
              </a:rPr>
              <a:t>iterator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 terug naar het eerste 			element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708025" lvl="1" indent="-257175">
              <a:lnSpc>
                <a:spcPts val="4000"/>
              </a:lnSpc>
              <a:spcBef>
                <a:spcPts val="18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cs typeface="Arial" pitchFamily="34" charset="0"/>
              </a:rPr>
              <a:t>Geeft een </a:t>
            </a:r>
            <a:r>
              <a:rPr lang="nl-BE" sz="2400" dirty="0" err="1">
                <a:cs typeface="Arial" pitchFamily="34" charset="0"/>
              </a:rPr>
              <a:t>iterator</a:t>
            </a:r>
            <a:r>
              <a:rPr lang="nl-BE" sz="2400" dirty="0">
                <a:cs typeface="Arial" pitchFamily="34" charset="0"/>
              </a:rPr>
              <a:t> terug net voorbij het laatste </a:t>
            </a:r>
            <a:r>
              <a:rPr lang="nl-BE" sz="2400" dirty="0" smtClean="0">
                <a:cs typeface="Arial" pitchFamily="34" charset="0"/>
              </a:rPr>
              <a:t>		element </a:t>
            </a:r>
            <a:endParaRPr lang="nl-BE" sz="2400" dirty="0">
              <a:cs typeface="Times New Roman" pitchFamily="18" charset="0"/>
            </a:endParaRPr>
          </a:p>
          <a:p>
            <a:pPr marL="708025" lvl="1" indent="-257175">
              <a:lnSpc>
                <a:spcPts val="4000"/>
              </a:lnSpc>
              <a:spcBef>
                <a:spcPts val="1800"/>
              </a:spcBef>
            </a:pP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55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8464" y="116632"/>
            <a:ext cx="9667908" cy="6526508"/>
          </a:xfrm>
        </p:spPr>
        <p:txBody>
          <a:bodyPr>
            <a:noAutofit/>
          </a:bodyPr>
          <a:lstStyle/>
          <a:p>
            <a:pPr marL="712788" lvl="1" indent="-261938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dirty="0" smtClean="0"/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na (C++98) / </a:t>
            </a:r>
            <a:r>
              <a:rPr lang="fr-BE" sz="2400" dirty="0" err="1" smtClean="0">
                <a:cs typeface="Arial" pitchFamily="34" charset="0"/>
              </a:rPr>
              <a:t>vóór</a:t>
            </a:r>
            <a:r>
              <a:rPr lang="fr-BE" sz="2400" dirty="0" smtClean="0">
                <a:cs typeface="Arial" pitchFamily="34" charset="0"/>
              </a:rPr>
              <a:t> (C++11)  de </a:t>
            </a:r>
            <a:r>
              <a:rPr lang="fr-BE" sz="2400" dirty="0" err="1" smtClean="0">
                <a:cs typeface="Arial" pitchFamily="34" charset="0"/>
              </a:rPr>
              <a:t>iterator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fr-BE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2788" lvl="1" indent="-261938">
              <a:lnSpc>
                <a:spcPts val="4000"/>
              </a:lnSpc>
              <a:spcBef>
                <a:spcPts val="400"/>
              </a:spcBef>
              <a:buNone/>
            </a:pPr>
            <a:r>
              <a:rPr lang="nl-BE" sz="2600" dirty="0" smtClean="0">
                <a:cs typeface="Times New Roman" pitchFamily="18" charset="0"/>
              </a:rPr>
              <a:t>			</a:t>
            </a:r>
            <a:r>
              <a:rPr lang="nl-BE" sz="2600" u="sng" dirty="0" err="1" smtClean="0">
                <a:cs typeface="Arial" pitchFamily="34" charset="0"/>
              </a:rPr>
              <a:t>Vb</a:t>
            </a:r>
            <a:r>
              <a:rPr lang="nl-BE" sz="2600" dirty="0" smtClean="0">
                <a:cs typeface="Arial" pitchFamily="34" charset="0"/>
              </a:rPr>
              <a:t>: </a:t>
            </a:r>
            <a:r>
              <a:rPr lang="nl-BE" sz="26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s.insert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(it,8); </a:t>
            </a:r>
          </a:p>
          <a:p>
            <a:pPr marL="715963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				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bij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iterator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i="1" dirty="0" smtClean="0">
                <a:cs typeface="Times New Roman" pitchFamily="18" charset="0"/>
              </a:rPr>
              <a:t> 	</a:t>
            </a:r>
            <a:endParaRPr lang="nl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5963" lvl="1" indent="-265113">
              <a:lnSpc>
                <a:spcPts val="4000"/>
              </a:lnSpc>
              <a:spcBef>
                <a:spcPts val="12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geeft 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terug naar het 			gezochte element, of de end-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indien 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400" dirty="0" smtClean="0">
                <a:cs typeface="Times New Roman" pitchFamily="18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niet voorkomt 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lvl="0" indent="-357188">
              <a:lnSpc>
                <a:spcPts val="3500"/>
              </a:lnSpc>
              <a:spcBef>
                <a:spcPts val="3000"/>
              </a:spcBef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vb_set.cpp</a:t>
            </a:r>
          </a:p>
          <a:p>
            <a:pPr marL="357188" lvl="0" indent="-357188">
              <a:lnSpc>
                <a:spcPts val="3500"/>
              </a:lnSpc>
              <a:spcBef>
                <a:spcPts val="3000"/>
              </a:spcBef>
            </a:pPr>
            <a:r>
              <a:rPr lang="fr-BE" sz="2400" u="sng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Opmerking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: </a:t>
            </a:r>
            <a:r>
              <a:rPr lang="fr-BE" sz="2400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vanaf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 C++-</a:t>
            </a:r>
            <a:r>
              <a:rPr lang="fr-BE" sz="2400" dirty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11 </a:t>
            </a:r>
            <a:r>
              <a:rPr lang="fr-BE" sz="2400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is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 in </a:t>
            </a:r>
            <a:r>
              <a:rPr lang="fr-BE" sz="2400" dirty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de C++ standard </a:t>
            </a:r>
            <a:r>
              <a:rPr lang="fr-BE" sz="2400" dirty="0" err="1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library</a:t>
            </a:r>
            <a:r>
              <a:rPr lang="fr-BE" sz="2400" dirty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ook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klasse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unordered_set</a:t>
            </a:r>
            <a:r>
              <a:rPr lang="fr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solidFill>
                  <a:schemeClr val="tx2"/>
                </a:solidFill>
                <a:cs typeface="Arial" pitchFamily="34" charset="0"/>
                <a:sym typeface="Symbol" pitchFamily="18" charset="2"/>
              </a:rPr>
              <a:t>beschikbaar</a:t>
            </a:r>
            <a:endParaRPr lang="fr-BE" sz="2400" dirty="0" smtClean="0">
              <a:solidFill>
                <a:schemeClr val="tx2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56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multi-</a:t>
            </a:r>
            <a:r>
              <a:rPr lang="fr-BE" sz="3600" b="1" dirty="0" err="1">
                <a:solidFill>
                  <a:schemeClr val="accent3"/>
                </a:solidFill>
              </a:rPr>
              <a:t>verzameling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52736"/>
            <a:ext cx="8675885" cy="4495800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Is een variant op de </a:t>
            </a:r>
            <a:r>
              <a:rPr lang="nl-NL" sz="2400" i="1" dirty="0" smtClean="0">
                <a:cs typeface="Arial" pitchFamily="34" charset="0"/>
              </a:rPr>
              <a:t>boomgebaseerde</a:t>
            </a:r>
            <a:r>
              <a:rPr lang="nl-NL" sz="2400" dirty="0" smtClean="0">
                <a:cs typeface="Arial" pitchFamily="34" charset="0"/>
              </a:rPr>
              <a:t> verzameling.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Elementen worden gesorteerd opgeslagen, maar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duplicaten</a:t>
            </a:r>
            <a:r>
              <a:rPr lang="nl-NL" sz="2400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worden ook bewaard. </a:t>
            </a:r>
          </a:p>
          <a:p>
            <a:pPr marL="265113" indent="-265113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dirty="0" smtClean="0">
                <a:cs typeface="Arial" pitchFamily="34" charset="0"/>
              </a:rPr>
              <a:t>een element kan meerdere keren voorkomen </a:t>
            </a:r>
          </a:p>
          <a:p>
            <a:pPr marL="265113" indent="-265113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In de </a:t>
            </a:r>
            <a:r>
              <a:rPr lang="nl-NL" sz="2400" dirty="0" err="1" smtClean="0">
                <a:cs typeface="Arial" pitchFamily="34" charset="0"/>
              </a:rPr>
              <a:t>standard</a:t>
            </a:r>
            <a:r>
              <a:rPr lang="nl-NL" sz="2400" dirty="0" smtClean="0">
                <a:cs typeface="Arial" pitchFamily="34" charset="0"/>
              </a:rPr>
              <a:t> C++ </a:t>
            </a:r>
            <a:r>
              <a:rPr lang="nl-NL" sz="2400" dirty="0" err="1" smtClean="0">
                <a:cs typeface="Arial" pitchFamily="34" charset="0"/>
              </a:rPr>
              <a:t>library</a:t>
            </a:r>
            <a:r>
              <a:rPr lang="nl-NL" sz="2400" dirty="0" smtClean="0">
                <a:cs typeface="Arial" pitchFamily="34" charset="0"/>
              </a:rPr>
              <a:t> kan de klasse </a:t>
            </a:r>
            <a:r>
              <a:rPr lang="nl-NL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r>
              <a:rPr lang="nl-NL" sz="2400" dirty="0" smtClean="0">
                <a:cs typeface="Times New Roman" pitchFamily="18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uit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&lt;set&gt; </a:t>
            </a:r>
            <a:r>
              <a:rPr lang="nl-NL" sz="2400" dirty="0" smtClean="0">
                <a:cs typeface="Arial" pitchFamily="34" charset="0"/>
              </a:rPr>
              <a:t>gebruikt worden voor een </a:t>
            </a:r>
            <a:r>
              <a:rPr lang="nl-NL" sz="2400" dirty="0" err="1" smtClean="0">
                <a:cs typeface="Arial" pitchFamily="34" charset="0"/>
              </a:rPr>
              <a:t>multi-verzameling</a:t>
            </a:r>
            <a:r>
              <a:rPr lang="nl-NL" sz="2400" dirty="0" smtClean="0">
                <a:cs typeface="Arial" pitchFamily="34" charset="0"/>
              </a:rPr>
              <a:t>.</a:t>
            </a:r>
          </a:p>
          <a:p>
            <a:pPr marL="265113" indent="-265113" eaLnBrk="1" hangingPunct="1">
              <a:lnSpc>
                <a:spcPts val="3500"/>
              </a:lnSpc>
              <a:spcBef>
                <a:spcPts val="1200"/>
              </a:spcBef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vb_multiset.cpp</a:t>
            </a:r>
          </a:p>
          <a:p>
            <a:pPr marL="265113" lvl="0" indent="-265113">
              <a:lnSpc>
                <a:spcPts val="4000"/>
              </a:lnSpc>
              <a:spcBef>
                <a:spcPts val="3000"/>
              </a:spcBef>
            </a:pPr>
            <a:r>
              <a:rPr lang="fr-BE" sz="2400" u="sng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Opmerking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: </a:t>
            </a:r>
            <a:r>
              <a:rPr lang="fr-BE" sz="2400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vanaf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C++-11 </a:t>
            </a:r>
            <a:r>
              <a:rPr lang="fr-BE" sz="2400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is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ook</a:t>
            </a:r>
            <a:r>
              <a:rPr lang="fr-BE" sz="2400" dirty="0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klasse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unordered_multiset</a:t>
            </a:r>
            <a:r>
              <a:rPr lang="fr-BE" sz="2400" b="1" dirty="0" smtClean="0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beschikbaar</a:t>
            </a:r>
            <a:endParaRPr lang="fr-BE" sz="2400" dirty="0">
              <a:solidFill>
                <a:srgbClr val="323232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57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pPr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Voorbeelden associatieve </a:t>
            </a:r>
            <a:r>
              <a:rPr lang="nl-BE" sz="3600" b="1" dirty="0">
                <a:solidFill>
                  <a:schemeClr val="accent3"/>
                </a:solidFill>
              </a:rPr>
              <a:t>containers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776536" y="1196752"/>
            <a:ext cx="8751092" cy="5000646"/>
          </a:xfrm>
        </p:spPr>
        <p:txBody>
          <a:bodyPr>
            <a:noAutofit/>
          </a:bodyPr>
          <a:lstStyle/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dirty="0" smtClean="0">
                <a:cs typeface="Arial" pitchFamily="34" charset="0"/>
              </a:rPr>
              <a:t>verzameling (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set </a:t>
            </a:r>
            <a:r>
              <a:rPr lang="nl-BE" sz="2800" dirty="0" smtClean="0">
                <a:cs typeface="Arial" pitchFamily="34" charset="0"/>
              </a:rPr>
              <a:t>en</a:t>
            </a:r>
            <a:r>
              <a:rPr lang="nl-BE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800" dirty="0" err="1" smtClean="0">
                <a:latin typeface="Consolas" panose="020B0609020204030204" pitchFamily="49" charset="0"/>
                <a:cs typeface="Arial" pitchFamily="34" charset="0"/>
              </a:rPr>
              <a:t>multiset</a:t>
            </a:r>
            <a:r>
              <a:rPr lang="nl-BE" sz="2800" dirty="0" smtClean="0">
                <a:cs typeface="Arial" pitchFamily="34" charset="0"/>
              </a:rPr>
              <a:t>)</a:t>
            </a:r>
          </a:p>
          <a:p>
            <a:pPr marL="354330" indent="-457200">
              <a:lnSpc>
                <a:spcPts val="4000"/>
              </a:lnSpc>
              <a:spcBef>
                <a:spcPts val="1800"/>
              </a:spcBef>
            </a:pP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afbeelding (</a:t>
            </a:r>
            <a:r>
              <a:rPr lang="nl-BE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map 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en</a:t>
            </a:r>
            <a:r>
              <a:rPr lang="nl-BE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multimap</a:t>
            </a:r>
            <a:r>
              <a:rPr lang="nl-BE" sz="28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860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9179660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9052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afbeelding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043574"/>
            <a:ext cx="9394686" cy="4781552"/>
          </a:xfrm>
        </p:spPr>
        <p:txBody>
          <a:bodyPr>
            <a:noAutofit/>
          </a:bodyPr>
          <a:lstStyle/>
          <a:p>
            <a:pPr marL="360363" indent="-360363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Een afbeelding (Engels: map) is een   			             verzameling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sleutel</a:t>
            </a:r>
            <a:r>
              <a:rPr lang="nl-NL" sz="2400" b="1" dirty="0" smtClean="0">
                <a:cs typeface="Arial" pitchFamily="34" charset="0"/>
              </a:rPr>
              <a:t>-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waarde</a:t>
            </a:r>
            <a:r>
              <a:rPr lang="nl-NL" sz="2400" dirty="0" smtClean="0">
                <a:cs typeface="Arial" pitchFamily="34" charset="0"/>
              </a:rPr>
              <a:t> paren 				     (</a:t>
            </a:r>
            <a:r>
              <a:rPr lang="nl-NL" sz="2400" dirty="0" err="1" smtClean="0">
                <a:cs typeface="Arial" pitchFamily="34" charset="0"/>
              </a:rPr>
              <a:t>key</a:t>
            </a:r>
            <a:r>
              <a:rPr lang="nl-NL" sz="2400" dirty="0" smtClean="0">
                <a:cs typeface="Arial" pitchFamily="34" charset="0"/>
              </a:rPr>
              <a:t>/</a:t>
            </a:r>
            <a:r>
              <a:rPr lang="nl-NL" sz="2400" dirty="0" err="1" smtClean="0">
                <a:cs typeface="Arial" pitchFamily="34" charset="0"/>
              </a:rPr>
              <a:t>value</a:t>
            </a:r>
            <a:r>
              <a:rPr lang="nl-NL" sz="2400" dirty="0" smtClean="0">
                <a:cs typeface="Arial" pitchFamily="34" charset="0"/>
              </a:rPr>
              <a:t> pairs). </a:t>
            </a:r>
          </a:p>
          <a:p>
            <a:pPr marL="360363" indent="-360363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Bij het toevoegen geef je een sleutel 		                                             en bijhorende waarde op.  					        Aan de hand van de sleutel kan een waarde opgezocht worden. </a:t>
            </a:r>
          </a:p>
          <a:p>
            <a:pPr marL="360363" indent="-360363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Een (</a:t>
            </a:r>
            <a:r>
              <a:rPr lang="nl-NL" sz="2400" dirty="0" err="1" smtClean="0">
                <a:cs typeface="Arial" pitchFamily="34" charset="0"/>
              </a:rPr>
              <a:t>multi</a:t>
            </a:r>
            <a:r>
              <a:rPr lang="nl-NL" sz="2400" dirty="0" smtClean="0">
                <a:cs typeface="Arial" pitchFamily="34" charset="0"/>
              </a:rPr>
              <a:t>)map is een op een binaire zoekboom gebaseerde              (</a:t>
            </a:r>
            <a:r>
              <a:rPr lang="nl-NL" sz="2400" dirty="0" err="1" smtClean="0">
                <a:cs typeface="Arial" pitchFamily="34" charset="0"/>
              </a:rPr>
              <a:t>multi</a:t>
            </a:r>
            <a:r>
              <a:rPr lang="nl-NL" sz="2400" dirty="0" smtClean="0">
                <a:cs typeface="Arial" pitchFamily="34" charset="0"/>
              </a:rPr>
              <a:t>)set van paren. </a:t>
            </a:r>
          </a:p>
          <a:p>
            <a:pPr marL="360363" indent="-360363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dirty="0" smtClean="0">
                <a:cs typeface="Arial" pitchFamily="34" charset="0"/>
              </a:rPr>
              <a:t>de paren worden in stijgende sleutelvolgorde bewaard</a:t>
            </a:r>
          </a:p>
          <a:p>
            <a:pPr marL="360363" indent="3175">
              <a:lnSpc>
                <a:spcPts val="4000"/>
              </a:lnSpc>
              <a:buNone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 s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leutels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moeten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de operator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&lt;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ondersteunen 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Ovaal 4"/>
          <p:cNvSpPr/>
          <p:nvPr/>
        </p:nvSpPr>
        <p:spPr>
          <a:xfrm>
            <a:off x="6321229" y="1495538"/>
            <a:ext cx="1000132" cy="192882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7964303" y="1495538"/>
            <a:ext cx="1000132" cy="192882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261032" y="1066910"/>
            <a:ext cx="120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accent4"/>
                </a:solidFill>
                <a:latin typeface="+mn-lt"/>
              </a:rPr>
              <a:t>sleutels</a:t>
            </a:r>
            <a:endParaRPr lang="nl-BE" sz="24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7839555" y="1066909"/>
            <a:ext cx="139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accent4"/>
                </a:solidFill>
                <a:latin typeface="+mn-lt"/>
              </a:rPr>
              <a:t>waarden</a:t>
            </a:r>
            <a:endParaRPr lang="nl-BE" sz="24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606981" y="1709852"/>
            <a:ext cx="500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 smtClean="0">
                <a:solidFill>
                  <a:schemeClr val="accent3"/>
                </a:solidFill>
                <a:latin typeface="+mn-lt"/>
              </a:rPr>
              <a:t>s1</a:t>
            </a:r>
            <a:endParaRPr lang="nl-BE" sz="2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749857" y="2281356"/>
            <a:ext cx="500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 smtClean="0">
                <a:solidFill>
                  <a:schemeClr val="accent3"/>
                </a:solidFill>
                <a:latin typeface="+mn-lt"/>
              </a:rPr>
              <a:t>s2</a:t>
            </a:r>
            <a:endParaRPr lang="nl-BE" sz="2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6535543" y="2781422"/>
            <a:ext cx="500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 smtClean="0">
                <a:solidFill>
                  <a:schemeClr val="accent3"/>
                </a:solidFill>
                <a:latin typeface="+mn-lt"/>
              </a:rPr>
              <a:t>s3</a:t>
            </a:r>
            <a:endParaRPr lang="nl-BE" sz="2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8321493" y="1852728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 smtClean="0">
                <a:solidFill>
                  <a:schemeClr val="accent3"/>
                </a:solidFill>
                <a:latin typeface="+mn-lt"/>
              </a:rPr>
              <a:t>w1</a:t>
            </a:r>
            <a:endParaRPr lang="nl-BE" sz="2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8321493" y="2550620"/>
            <a:ext cx="642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 smtClean="0">
                <a:solidFill>
                  <a:schemeClr val="accent3"/>
                </a:solidFill>
                <a:latin typeface="+mn-lt"/>
              </a:rPr>
              <a:t>w2</a:t>
            </a:r>
            <a:endParaRPr lang="nl-BE" sz="26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5" name="Gekromde verbindingslijn 14"/>
          <p:cNvCxnSpPr/>
          <p:nvPr/>
        </p:nvCxnSpPr>
        <p:spPr>
          <a:xfrm>
            <a:off x="6964171" y="1924166"/>
            <a:ext cx="1357322" cy="14287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kromde verbindingslijn 21"/>
          <p:cNvCxnSpPr/>
          <p:nvPr/>
        </p:nvCxnSpPr>
        <p:spPr>
          <a:xfrm flipV="1">
            <a:off x="7178485" y="2209918"/>
            <a:ext cx="1214446" cy="28575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omde verbindingslijn 23"/>
          <p:cNvCxnSpPr>
            <a:stCxn id="11" idx="3"/>
          </p:cNvCxnSpPr>
          <p:nvPr/>
        </p:nvCxnSpPr>
        <p:spPr>
          <a:xfrm flipV="1">
            <a:off x="7035609" y="2781422"/>
            <a:ext cx="1357322" cy="24622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59</a:t>
            </a:fld>
            <a:endParaRPr lang="nl-NL" dirty="0" smtClean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3642" y="647908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59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628800"/>
            <a:ext cx="7776864" cy="417646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Inleiding </a:t>
            </a:r>
            <a:r>
              <a:rPr lang="nl-BE" sz="2800" dirty="0" err="1" smtClean="0"/>
              <a:t>collections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Iteratoren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Sequences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Sequence</a:t>
            </a:r>
            <a:r>
              <a:rPr lang="nl-BE" sz="2800" dirty="0" smtClean="0"/>
              <a:t> adapters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Associatieve containers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58547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smtClean="0">
                <a:solidFill>
                  <a:schemeClr val="accent3"/>
                </a:solidFill>
              </a:rPr>
              <a:t>(multi)</a:t>
            </a:r>
            <a:r>
              <a:rPr lang="fr-BE" sz="3600" b="1" dirty="0" err="1" smtClean="0">
                <a:solidFill>
                  <a:schemeClr val="accent3"/>
                </a:solidFill>
              </a:rPr>
              <a:t>map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033045"/>
            <a:ext cx="9505056" cy="4638690"/>
          </a:xfrm>
        </p:spPr>
        <p:txBody>
          <a:bodyPr>
            <a:noAutofit/>
          </a:bodyPr>
          <a:lstStyle/>
          <a:p>
            <a:pPr marL="357188" indent="-357188" eaLnBrk="1" hangingPunct="1">
              <a:lnSpc>
                <a:spcPts val="4000"/>
              </a:lnSpc>
              <a:defRPr/>
            </a:pPr>
            <a:r>
              <a:rPr lang="nl-NL" sz="2400" dirty="0" smtClean="0">
                <a:cs typeface="Arial" pitchFamily="34" charset="0"/>
              </a:rPr>
              <a:t>In de standard C++ </a:t>
            </a:r>
            <a:r>
              <a:rPr lang="nl-NL" sz="2400" dirty="0" err="1" smtClean="0">
                <a:cs typeface="Arial" pitchFamily="34" charset="0"/>
              </a:rPr>
              <a:t>library</a:t>
            </a:r>
            <a:r>
              <a:rPr lang="nl-NL" sz="2400" dirty="0" smtClean="0">
                <a:cs typeface="Arial" pitchFamily="34" charset="0"/>
              </a:rPr>
              <a:t> is voor afbeeldingen in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&lt;map&gt; </a:t>
            </a:r>
            <a:r>
              <a:rPr lang="nl-NL" sz="2400" dirty="0" smtClean="0">
                <a:cs typeface="Arial" pitchFamily="34" charset="0"/>
              </a:rPr>
              <a:t>de klasse </a:t>
            </a:r>
            <a:r>
              <a:rPr lang="nl-NL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</a:t>
            </a:r>
            <a:r>
              <a:rPr lang="nl-NL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)map </a:t>
            </a:r>
            <a:r>
              <a:rPr lang="nl-NL" sz="2400" dirty="0" smtClean="0">
                <a:cs typeface="Arial" pitchFamily="34" charset="0"/>
              </a:rPr>
              <a:t>voorzien.</a:t>
            </a:r>
          </a:p>
          <a:p>
            <a:pPr marL="357188" indent="-357188">
              <a:lnSpc>
                <a:spcPts val="4000"/>
              </a:lnSpc>
              <a:spcBef>
                <a:spcPts val="1200"/>
              </a:spcBef>
              <a:defRPr/>
            </a:pPr>
            <a:r>
              <a:rPr lang="nl-NL" sz="2400" dirty="0" smtClean="0">
                <a:cs typeface="Arial" pitchFamily="34" charset="0"/>
              </a:rPr>
              <a:t>Gebruik </a:t>
            </a:r>
            <a:r>
              <a:rPr lang="nl-NL" sz="2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400" i="1" dirty="0" smtClean="0">
                <a:cs typeface="Arial" pitchFamily="34" charset="0"/>
              </a:rPr>
              <a:t>sleutel</a:t>
            </a:r>
            <a:r>
              <a:rPr lang="nl-NL" sz="2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NL" sz="2400" dirty="0" smtClean="0">
                <a:cs typeface="Arial" pitchFamily="34" charset="0"/>
              </a:rPr>
              <a:t> om de bijhorende waarde op te vragen/in te stellen of </a:t>
            </a:r>
            <a:r>
              <a:rPr lang="nl-NL" sz="2400" i="1" dirty="0" smtClean="0">
                <a:cs typeface="Arial" pitchFamily="34" charset="0"/>
              </a:rPr>
              <a:t>sleutel</a:t>
            </a:r>
            <a:r>
              <a:rPr lang="nl-NL" sz="2400" dirty="0" smtClean="0">
                <a:cs typeface="Arial" pitchFamily="34" charset="0"/>
              </a:rPr>
              <a:t> toe te voegen met default informatie </a:t>
            </a:r>
          </a:p>
          <a:p>
            <a:pPr marL="357188" indent="-357188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Enkele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methodes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712788" lvl="1" indent="-261938">
              <a:lnSpc>
                <a:spcPts val="3600"/>
              </a:lnSpc>
              <a:spcBef>
                <a:spcPts val="600"/>
              </a:spcBef>
            </a:pP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it,bool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fr-BE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fr-BE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type2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cs typeface="Arial" pitchFamily="34" charset="0"/>
              </a:rPr>
              <a:t>pair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fr-BE" sz="2400" dirty="0" smtClean="0"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(</a:t>
            </a:r>
            <a:r>
              <a:rPr lang="fr-BE" sz="2400" dirty="0" smtClean="0">
                <a:cs typeface="Arial" pitchFamily="34" charset="0"/>
              </a:rPr>
              <a:t>indien </a:t>
            </a:r>
            <a:r>
              <a:rPr lang="fr-BE" sz="2400" dirty="0" err="1" smtClean="0">
                <a:cs typeface="Arial" pitchFamily="34" charset="0"/>
              </a:rPr>
              <a:t>bij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map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sleutel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nog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voorkomt</a:t>
            </a:r>
            <a:r>
              <a:rPr lang="fr-BE" sz="2400" dirty="0">
                <a:cs typeface="Arial" pitchFamily="34" charset="0"/>
              </a:rPr>
              <a:t>)</a:t>
            </a:r>
            <a:r>
              <a:rPr lang="fr-BE" sz="2400" dirty="0" smtClean="0">
                <a:cs typeface="Arial" pitchFamily="34" charset="0"/>
              </a:rPr>
              <a:t> </a:t>
            </a:r>
            <a:endParaRPr lang="fr-BE" sz="2400" i="1" dirty="0">
              <a:cs typeface="Arial" pitchFamily="34" charset="0"/>
            </a:endParaRPr>
          </a:p>
          <a:p>
            <a:pPr marL="712788" lvl="1" indent="-261938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>
                <a:cs typeface="Arial" pitchFamily="34" charset="0"/>
              </a:rPr>
              <a:t>			</a:t>
            </a:r>
            <a:r>
              <a:rPr lang="nl-BE" sz="2400" u="sng" dirty="0" err="1">
                <a:cs typeface="Arial" pitchFamily="34" charset="0"/>
              </a:rPr>
              <a:t>Vb</a:t>
            </a:r>
            <a:r>
              <a:rPr lang="nl-BE" sz="2400" dirty="0">
                <a:cs typeface="Arial" pitchFamily="34" charset="0"/>
              </a:rPr>
              <a:t>: </a:t>
            </a:r>
            <a:r>
              <a:rPr lang="nl-BE" sz="2400" dirty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m.insert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(pair&lt;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&gt;('b',3)); </a:t>
            </a:r>
          </a:p>
          <a:p>
            <a:pPr marL="708025" lvl="1" indent="-257175">
              <a:lnSpc>
                <a:spcPts val="3500"/>
              </a:lnSpc>
              <a:spcBef>
                <a:spcPts val="1800"/>
              </a:spcBef>
            </a:pP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sleutel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>
                <a:cs typeface="Times New Roman" pitchFamily="18" charset="0"/>
              </a:rPr>
              <a:t> </a:t>
            </a:r>
            <a:r>
              <a:rPr lang="fr-BE" sz="2400" dirty="0">
                <a:cs typeface="Times New Roman" pitchFamily="18" charset="0"/>
              </a:rPr>
              <a:t>(</a:t>
            </a:r>
            <a:r>
              <a:rPr lang="fr-BE" sz="2400" dirty="0" err="1">
                <a:cs typeface="Arial" pitchFamily="34" charset="0"/>
              </a:rPr>
              <a:t>als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>
                <a:cs typeface="Times New Roman" pitchFamily="18" charset="0"/>
              </a:rPr>
              <a:t> </a:t>
            </a:r>
            <a:r>
              <a:rPr lang="fr-BE" sz="2400" dirty="0" err="1">
                <a:cs typeface="Arial" pitchFamily="34" charset="0"/>
              </a:rPr>
              <a:t>voorkomt</a:t>
            </a:r>
            <a:r>
              <a:rPr lang="fr-BE" sz="2400" dirty="0">
                <a:cs typeface="Arial" pitchFamily="34" charset="0"/>
              </a:rPr>
              <a:t>)</a:t>
            </a:r>
            <a:r>
              <a:rPr lang="fr-BE" sz="2400" i="1" dirty="0">
                <a:cs typeface="Arial" pitchFamily="34" charset="0"/>
              </a:rPr>
              <a:t> </a:t>
            </a:r>
            <a:endParaRPr lang="fr-BE" sz="2400" dirty="0">
              <a:cs typeface="Arial" pitchFamily="34" charset="0"/>
            </a:endParaRPr>
          </a:p>
          <a:p>
            <a:pPr marL="708025" lvl="1" indent="-257175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>
                <a:cs typeface="Arial" pitchFamily="34" charset="0"/>
              </a:rPr>
              <a:t>			</a:t>
            </a:r>
            <a:r>
              <a:rPr lang="nl-BE" sz="2400" u="sng" dirty="0" err="1">
                <a:cs typeface="Arial" pitchFamily="34" charset="0"/>
              </a:rPr>
              <a:t>Vb</a:t>
            </a:r>
            <a:r>
              <a:rPr lang="nl-BE" sz="2400" dirty="0">
                <a:cs typeface="Arial" pitchFamily="34" charset="0"/>
              </a:rPr>
              <a:t>: 	int i =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s.erase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('a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fr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60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5805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60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6632"/>
            <a:ext cx="9433048" cy="6093296"/>
          </a:xfrm>
        </p:spPr>
        <p:txBody>
          <a:bodyPr>
            <a:noAutofit/>
          </a:bodyPr>
          <a:lstStyle/>
          <a:p>
            <a:pPr marL="620713" lvl="1" indent="-257175">
              <a:lnSpc>
                <a:spcPts val="4000"/>
              </a:lnSpc>
              <a:spcBef>
                <a:spcPts val="18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cs typeface="Arial" pitchFamily="34" charset="0"/>
              </a:rPr>
              <a:t>Telt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hoeveel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keer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sleutel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BE" sz="2400" i="1" dirty="0">
                <a:cs typeface="Times New Roman" pitchFamily="18" charset="0"/>
              </a:rPr>
              <a:t> </a:t>
            </a:r>
            <a:r>
              <a:rPr lang="fr-BE" sz="2400" dirty="0" err="1">
                <a:cs typeface="Arial" pitchFamily="34" charset="0"/>
              </a:rPr>
              <a:t>voorkomt</a:t>
            </a:r>
            <a:r>
              <a:rPr lang="fr-BE" sz="2400" dirty="0">
                <a:cs typeface="Arial" pitchFamily="34" charset="0"/>
              </a:rPr>
              <a:t> </a:t>
            </a:r>
          </a:p>
          <a:p>
            <a:pPr marL="708025" lvl="1" indent="-257175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>
                <a:cs typeface="Arial" pitchFamily="34" charset="0"/>
              </a:rPr>
              <a:t>			</a:t>
            </a:r>
            <a:r>
              <a:rPr lang="nl-BE" sz="2400" u="sng" dirty="0" err="1">
                <a:cs typeface="Arial" pitchFamily="34" charset="0"/>
              </a:rPr>
              <a:t>Vb</a:t>
            </a:r>
            <a:r>
              <a:rPr lang="nl-BE" sz="2400" dirty="0">
                <a:cs typeface="Arial" pitchFamily="34" charset="0"/>
              </a:rPr>
              <a:t>: </a:t>
            </a:r>
            <a:r>
              <a:rPr lang="nl-BE" sz="2400" dirty="0"/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m.count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Wist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volledige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afbeelding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Gaat</a:t>
            </a:r>
            <a:r>
              <a:rPr lang="fr-BE" sz="2400" dirty="0" smtClean="0">
                <a:cs typeface="Arial" pitchFamily="34" charset="0"/>
              </a:rPr>
              <a:t> na of de </a:t>
            </a:r>
            <a:r>
              <a:rPr lang="fr-BE" sz="2400" dirty="0" err="1" smtClean="0">
                <a:cs typeface="Arial" pitchFamily="34" charset="0"/>
              </a:rPr>
              <a:t>afbeelding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2300" lvl="1" indent="-265113">
              <a:lnSpc>
                <a:spcPts val="4000"/>
              </a:lnSpc>
              <a:spcBef>
                <a:spcPts val="12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Geeft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in de </a:t>
            </a:r>
            <a:r>
              <a:rPr lang="fr-BE" sz="2400" dirty="0" err="1" smtClean="0">
                <a:cs typeface="Arial" pitchFamily="34" charset="0"/>
              </a:rPr>
              <a:t>afbeelding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terug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lvl="0" indent="-357188">
              <a:lnSpc>
                <a:spcPts val="4000"/>
              </a:lnSpc>
              <a:spcBef>
                <a:spcPts val="1800"/>
              </a:spcBef>
            </a:pP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Gebruik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iteratoren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om de (multi)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map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overlopen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of om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elementen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zoeken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,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verwijderen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of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toe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te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voegen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</a:p>
          <a:p>
            <a:pPr marL="708025" lvl="1" indent="-257175">
              <a:lnSpc>
                <a:spcPts val="4000"/>
              </a:lnSpc>
              <a:spcBef>
                <a:spcPts val="1200"/>
              </a:spcBef>
            </a:pPr>
            <a:r>
              <a:rPr lang="nl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()/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Geeft een </a:t>
            </a:r>
            <a:r>
              <a:rPr lang="nl-BE" sz="2400" dirty="0" err="1" smtClean="0">
                <a:solidFill>
                  <a:prstClr val="black"/>
                </a:solidFill>
                <a:cs typeface="Arial" pitchFamily="34" charset="0"/>
              </a:rPr>
              <a:t>iterator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 terug naar het 			eerste element / </a:t>
            </a:r>
            <a:r>
              <a:rPr lang="nl-BE" sz="2400" dirty="0" smtClean="0">
                <a:cs typeface="Arial" pitchFamily="34" charset="0"/>
              </a:rPr>
              <a:t>net voorbij het laatste element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61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8464" y="188640"/>
            <a:ext cx="9577064" cy="6143668"/>
          </a:xfrm>
        </p:spPr>
        <p:txBody>
          <a:bodyPr>
            <a:noAutofit/>
          </a:bodyPr>
          <a:lstStyle/>
          <a:p>
            <a:pPr marL="712788" lvl="1" indent="-261938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fr-BE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fr-BE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type2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Voegt</a:t>
            </a:r>
            <a:r>
              <a:rPr lang="fr-BE" sz="2400" dirty="0" smtClean="0">
                <a:cs typeface="Arial" pitchFamily="34" charset="0"/>
              </a:rPr>
              <a:t> pair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fr-BE" sz="2400" dirty="0" smtClean="0"/>
              <a:t> </a:t>
            </a:r>
            <a:r>
              <a:rPr lang="fr-BE" sz="2400" dirty="0" err="1">
                <a:cs typeface="Arial" pitchFamily="34" charset="0"/>
              </a:rPr>
              <a:t>toe</a:t>
            </a:r>
            <a:r>
              <a:rPr lang="fr-BE" sz="2400" dirty="0">
                <a:cs typeface="Arial" pitchFamily="34" charset="0"/>
              </a:rPr>
              <a:t> na (C++98) / </a:t>
            </a:r>
            <a:r>
              <a:rPr lang="fr-BE" sz="2400" dirty="0" err="1">
                <a:cs typeface="Arial" pitchFamily="34" charset="0"/>
              </a:rPr>
              <a:t>vóór</a:t>
            </a:r>
            <a:r>
              <a:rPr lang="fr-BE" sz="2400" dirty="0">
                <a:cs typeface="Arial" pitchFamily="34" charset="0"/>
              </a:rPr>
              <a:t> (C++11) de </a:t>
            </a:r>
            <a:r>
              <a:rPr lang="fr-BE" sz="2400" dirty="0" err="1">
                <a:cs typeface="Arial" pitchFamily="34" charset="0"/>
              </a:rPr>
              <a:t>iterator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fr-BE" sz="2400" i="1" dirty="0" smtClean="0">
              <a:cs typeface="Arial" pitchFamily="34" charset="0"/>
            </a:endParaRPr>
          </a:p>
          <a:p>
            <a:pPr marL="712788" lvl="1" indent="-261938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dirty="0" smtClean="0">
                <a:cs typeface="Arial" pitchFamily="34" charset="0"/>
              </a:rPr>
              <a:t>			</a:t>
            </a:r>
            <a:r>
              <a:rPr lang="nl-BE" sz="2400" u="sng" dirty="0" err="1" smtClean="0">
                <a:cs typeface="Arial" pitchFamily="34" charset="0"/>
              </a:rPr>
              <a:t>Vb</a:t>
            </a:r>
            <a:r>
              <a:rPr lang="nl-BE" sz="2400" dirty="0" smtClean="0">
                <a:cs typeface="Arial" pitchFamily="34" charset="0"/>
              </a:rPr>
              <a:t>: </a:t>
            </a:r>
            <a:r>
              <a:rPr lang="nl-BE" sz="2400" dirty="0" smtClean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m.insert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pair&lt;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&gt;('b',3)); </a:t>
            </a:r>
          </a:p>
          <a:p>
            <a:pPr marL="715963" lvl="1" indent="-265113">
              <a:lnSpc>
                <a:spcPts val="4000"/>
              </a:lnSpc>
              <a:spcBef>
                <a:spcPts val="600"/>
              </a:spcBef>
            </a:pP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				</a:t>
            </a:r>
            <a:r>
              <a:rPr lang="fr-BE" sz="2400" dirty="0" err="1" smtClean="0">
                <a:cs typeface="Arial" pitchFamily="34" charset="0"/>
              </a:rPr>
              <a:t>Verwijdert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bij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iterator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fr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i="1" dirty="0" smtClean="0">
                <a:cs typeface="Times New Roman" pitchFamily="18" charset="0"/>
              </a:rPr>
              <a:t>	</a:t>
            </a:r>
            <a:endParaRPr lang="nl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5963" lvl="1" indent="-265113">
              <a:lnSpc>
                <a:spcPts val="4000"/>
              </a:lnSpc>
              <a:spcBef>
                <a:spcPts val="1200"/>
              </a:spcBef>
            </a:pPr>
            <a:r>
              <a:rPr lang="nl-BE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cs typeface="Arial" pitchFamily="34" charset="0"/>
              </a:rPr>
              <a:t>geeft een </a:t>
            </a:r>
            <a:r>
              <a:rPr lang="nl-BE" sz="2400" dirty="0" err="1">
                <a:cs typeface="Arial" pitchFamily="34" charset="0"/>
              </a:rPr>
              <a:t>iterator</a:t>
            </a:r>
            <a:r>
              <a:rPr lang="nl-BE" sz="2400" dirty="0">
                <a:cs typeface="Arial" pitchFamily="34" charset="0"/>
              </a:rPr>
              <a:t> terug naar </a:t>
            </a:r>
            <a:r>
              <a:rPr lang="nl-BE" sz="2400" dirty="0" smtClean="0">
                <a:cs typeface="Arial" pitchFamily="34" charset="0"/>
              </a:rPr>
              <a:t>sleutel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400" dirty="0" smtClean="0">
                <a:cs typeface="Arial" pitchFamily="34" charset="0"/>
              </a:rPr>
              <a:t>,  		of </a:t>
            </a:r>
            <a:r>
              <a:rPr lang="nl-BE" sz="2400" dirty="0">
                <a:cs typeface="Arial" pitchFamily="34" charset="0"/>
              </a:rPr>
              <a:t>de end-</a:t>
            </a:r>
            <a:r>
              <a:rPr lang="nl-BE" sz="2400" dirty="0" err="1">
                <a:cs typeface="Arial" pitchFamily="34" charset="0"/>
              </a:rPr>
              <a:t>iterator</a:t>
            </a:r>
            <a:r>
              <a:rPr lang="nl-BE" sz="2400" dirty="0">
                <a:cs typeface="Arial" pitchFamily="34" charset="0"/>
              </a:rPr>
              <a:t> indien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400" dirty="0">
                <a:cs typeface="Times New Roman" pitchFamily="18" charset="0"/>
              </a:rPr>
              <a:t> </a:t>
            </a:r>
            <a:r>
              <a:rPr lang="nl-BE" sz="2400" dirty="0">
                <a:cs typeface="Arial" pitchFamily="34" charset="0"/>
              </a:rPr>
              <a:t>niet voorkomt </a:t>
            </a:r>
            <a:endParaRPr lang="fr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lvl="0" indent="-357188">
              <a:lnSpc>
                <a:spcPts val="4000"/>
              </a:lnSpc>
              <a:spcBef>
                <a:spcPts val="3000"/>
              </a:spcBef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vb_map.cpp</a:t>
            </a:r>
          </a:p>
          <a:p>
            <a:pPr marL="357188" indent="-357188">
              <a:lnSpc>
                <a:spcPts val="4000"/>
              </a:lnSpc>
              <a:spcBef>
                <a:spcPts val="3000"/>
              </a:spcBef>
            </a:pPr>
            <a:r>
              <a:rPr lang="fr-BE" sz="2400" u="sng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Opmerking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: </a:t>
            </a:r>
            <a:r>
              <a:rPr lang="fr-BE" sz="2400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vanaf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C++-11 </a:t>
            </a:r>
            <a:r>
              <a:rPr lang="fr-BE" sz="2400" dirty="0" err="1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zijn</a:t>
            </a:r>
            <a:r>
              <a:rPr lang="fr-BE" sz="2400" dirty="0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ook</a:t>
            </a:r>
            <a:r>
              <a:rPr lang="fr-BE" sz="2400" dirty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klassen</a:t>
            </a:r>
            <a:r>
              <a:rPr lang="fr-BE" sz="2400" dirty="0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unordered</a:t>
            </a:r>
            <a:r>
              <a:rPr lang="fr-BE" sz="2400" b="1" dirty="0" smtClean="0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_(multi)</a:t>
            </a:r>
            <a:r>
              <a:rPr lang="fr-BE" sz="2400" b="1" dirty="0" err="1" smtClean="0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map</a:t>
            </a:r>
            <a:r>
              <a:rPr lang="fr-BE" sz="2400" b="1" dirty="0" smtClean="0">
                <a:solidFill>
                  <a:srgbClr val="1B587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solidFill>
                  <a:srgbClr val="323232"/>
                </a:solidFill>
                <a:cs typeface="Arial" pitchFamily="34" charset="0"/>
                <a:sym typeface="Symbol" pitchFamily="18" charset="2"/>
              </a:rPr>
              <a:t>beschikbaar</a:t>
            </a:r>
            <a:endParaRPr lang="fr-BE" sz="2400" dirty="0">
              <a:solidFill>
                <a:srgbClr val="323232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12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62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map</a:t>
            </a:r>
            <a:r>
              <a:rPr lang="fr-BE" sz="3600" b="1" dirty="0">
                <a:solidFill>
                  <a:schemeClr val="accent3"/>
                </a:solidFill>
              </a:rPr>
              <a:t>&lt;</a:t>
            </a:r>
            <a:r>
              <a:rPr lang="fr-BE" sz="3600" b="1" dirty="0" err="1">
                <a:solidFill>
                  <a:schemeClr val="accent3"/>
                </a:solidFill>
              </a:rPr>
              <a:t>int</a:t>
            </a:r>
            <a:r>
              <a:rPr lang="fr-BE" sz="3600" b="1" dirty="0" smtClean="0">
                <a:solidFill>
                  <a:schemeClr val="accent3"/>
                </a:solidFill>
              </a:rPr>
              <a:t>,...&gt; </a:t>
            </a:r>
            <a:r>
              <a:rPr lang="fr-BE" sz="3600" b="1" dirty="0">
                <a:solidFill>
                  <a:schemeClr val="accent3"/>
                </a:solidFill>
              </a:rPr>
              <a:t>versus </a:t>
            </a:r>
            <a:r>
              <a:rPr lang="fr-BE" sz="3600" b="1" dirty="0" err="1" smtClean="0">
                <a:solidFill>
                  <a:schemeClr val="accent3"/>
                </a:solidFill>
              </a:rPr>
              <a:t>vector</a:t>
            </a:r>
            <a:r>
              <a:rPr lang="fr-BE" sz="3600" b="1" dirty="0" smtClean="0">
                <a:solidFill>
                  <a:schemeClr val="accent3"/>
                </a:solidFill>
              </a:rPr>
              <a:t>&lt;…&gt;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549400"/>
            <a:ext cx="8997950" cy="4495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buNone/>
            </a:pPr>
            <a:r>
              <a:rPr lang="nl-NL" sz="2400" dirty="0" smtClean="0">
                <a:cs typeface="Arial" pitchFamily="34" charset="0"/>
              </a:rPr>
              <a:t>Bij een vector zijn alle elementen 0...</a:t>
            </a:r>
            <a:r>
              <a:rPr lang="nl-NL" sz="2400" dirty="0" err="1" smtClean="0">
                <a:cs typeface="Arial" pitchFamily="34" charset="0"/>
              </a:rPr>
              <a:t>size</a:t>
            </a:r>
            <a:r>
              <a:rPr lang="nl-NL" sz="2400" dirty="0" smtClean="0">
                <a:cs typeface="Arial" pitchFamily="34" charset="0"/>
              </a:rPr>
              <a:t>()-1 aanwezig,                      maar bij een map niet. 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dirty="0" smtClean="0">
                <a:cs typeface="Arial" pitchFamily="34" charset="0"/>
              </a:rPr>
              <a:t>voordeel: plaatsbesparing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dirty="0" smtClean="0">
                <a:cs typeface="Arial" pitchFamily="34" charset="0"/>
              </a:rPr>
              <a:t>nadeel: [ ] is bij een map minder efficiënt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63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9906000" cy="725488"/>
          </a:xfrm>
        </p:spPr>
        <p:txBody>
          <a:bodyPr/>
          <a:lstStyle/>
          <a:p>
            <a:pPr eaLnBrk="1" hangingPunct="1"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Iteratoren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488504" y="1196752"/>
            <a:ext cx="8675316" cy="5000646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3500"/>
              </a:lnSpc>
            </a:pPr>
            <a:r>
              <a:rPr lang="nl-BE" sz="2400" dirty="0" smtClean="0">
                <a:cs typeface="Arial" pitchFamily="34" charset="0"/>
              </a:rPr>
              <a:t>Bij een aantal </a:t>
            </a:r>
            <a:r>
              <a:rPr lang="nl-BE" sz="2400" dirty="0" err="1" smtClean="0">
                <a:cs typeface="Arial" pitchFamily="34" charset="0"/>
              </a:rPr>
              <a:t>collections</a:t>
            </a:r>
            <a:r>
              <a:rPr lang="nl-BE" sz="2400" dirty="0" smtClean="0">
                <a:cs typeface="Arial" pitchFamily="34" charset="0"/>
              </a:rPr>
              <a:t> kan gebruik gemaakt worden van 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om alle elementen van de </a:t>
            </a:r>
            <a:r>
              <a:rPr lang="nl-BE" sz="2400" dirty="0" err="1" smtClean="0">
                <a:cs typeface="Arial" pitchFamily="34" charset="0"/>
              </a:rPr>
              <a:t>collection</a:t>
            </a:r>
            <a:r>
              <a:rPr lang="nl-BE" sz="2400" dirty="0" smtClean="0">
                <a:cs typeface="Arial" pitchFamily="34" charset="0"/>
              </a:rPr>
              <a:t> te overlopen.</a:t>
            </a:r>
          </a:p>
          <a:p>
            <a:pPr marL="357188" indent="-357188" eaLnBrk="1" hangingPunct="1">
              <a:lnSpc>
                <a:spcPts val="3500"/>
              </a:lnSpc>
              <a:spcBef>
                <a:spcPts val="1200"/>
              </a:spcBef>
            </a:pPr>
            <a:r>
              <a:rPr lang="nl-BE" sz="2400" dirty="0" smtClean="0">
                <a:cs typeface="Arial" pitchFamily="34" charset="0"/>
              </a:rPr>
              <a:t>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is een wijzer naar 1 element van de container.</a:t>
            </a:r>
          </a:p>
          <a:p>
            <a:pPr marL="357188" indent="-357188" eaLnBrk="1" hangingPunct="1">
              <a:lnSpc>
                <a:spcPts val="3500"/>
              </a:lnSpc>
              <a:spcBef>
                <a:spcPts val="1200"/>
              </a:spcBef>
            </a:pPr>
            <a:r>
              <a:rPr lang="nl-BE" sz="2400" dirty="0" smtClean="0">
                <a:cs typeface="Arial" pitchFamily="34" charset="0"/>
              </a:rPr>
              <a:t>Declaratie van 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:</a:t>
            </a:r>
          </a:p>
          <a:p>
            <a:pPr marL="534988" indent="-534988"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nl-BE" sz="2400" dirty="0" smtClean="0">
                <a:cs typeface="Arial" pitchFamily="34" charset="0"/>
              </a:rPr>
              <a:t>		</a:t>
            </a:r>
            <a:r>
              <a:rPr lang="nl-BE" sz="2400" i="1" dirty="0" smtClean="0">
                <a:cs typeface="Arial" pitchFamily="34" charset="0"/>
              </a:rPr>
              <a:t>containertype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::[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_]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i="1" dirty="0" smtClean="0">
                <a:cs typeface="Arial" pitchFamily="34" charset="0"/>
              </a:rPr>
              <a:t>naam_var</a:t>
            </a:r>
            <a:r>
              <a:rPr lang="nl-BE" sz="2400" dirty="0" smtClean="0">
                <a:cs typeface="Arial" pitchFamily="34" charset="0"/>
              </a:rPr>
              <a:t>;</a:t>
            </a:r>
          </a:p>
          <a:p>
            <a:pPr marL="534988" indent="-534988"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nl-BE" sz="2600" dirty="0" smtClean="0">
                <a:cs typeface="Arial" pitchFamily="34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:</a:t>
            </a:r>
            <a:endParaRPr lang="nl-BE" sz="2600" dirty="0" smtClean="0">
              <a:cs typeface="Arial" pitchFamily="34" charset="0"/>
            </a:endParaRPr>
          </a:p>
          <a:p>
            <a:pPr marL="534988" indent="-534988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list&lt;string&gt; l;</a:t>
            </a:r>
          </a:p>
          <a:p>
            <a:pPr marL="534988" indent="-534988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list&lt;string&gt;::iterator it;</a:t>
            </a:r>
          </a:p>
          <a:p>
            <a:pPr marL="534988" indent="-534988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	list&lt;string&gt;::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it2;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7</a:t>
            </a:fld>
            <a:endParaRPr lang="nl-NL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469974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1793" y="188640"/>
            <a:ext cx="8786842" cy="6526508"/>
          </a:xfrm>
        </p:spPr>
        <p:txBody>
          <a:bodyPr>
            <a:noAutofit/>
          </a:bodyPr>
          <a:lstStyle/>
          <a:p>
            <a:pPr marL="357188" indent="-357188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Om de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naar het eerste element van de </a:t>
            </a:r>
            <a:r>
              <a:rPr lang="nl-BE" sz="2400" dirty="0" err="1" smtClean="0">
                <a:cs typeface="Arial" pitchFamily="34" charset="0"/>
              </a:rPr>
              <a:t>collection</a:t>
            </a:r>
            <a:r>
              <a:rPr lang="nl-BE" sz="2400" dirty="0" smtClean="0">
                <a:cs typeface="Arial" pitchFamily="34" charset="0"/>
              </a:rPr>
              <a:t> te laten wijzen, gebruik je de functie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357188" indent="-357188"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nl-BE" sz="2400" dirty="0" smtClean="0">
                <a:cs typeface="Times New Roman" pitchFamily="18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:</a:t>
            </a:r>
            <a:endParaRPr lang="en-US" sz="2400" dirty="0" smtClean="0">
              <a:cs typeface="Arial" pitchFamily="34" charset="0"/>
            </a:endParaRPr>
          </a:p>
          <a:p>
            <a:pPr marL="534988" indent="-534988"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600" dirty="0" smtClean="0"/>
              <a:t>	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l.begin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57188" eaLnBrk="1" hangingPunct="1">
              <a:lnSpc>
                <a:spcPts val="3500"/>
              </a:lnSpc>
              <a:spcBef>
                <a:spcPts val="4200"/>
              </a:spcBef>
              <a:defRPr/>
            </a:pPr>
            <a:r>
              <a:rPr lang="nl-BE" sz="2400" dirty="0" smtClean="0">
                <a:cs typeface="Arial" pitchFamily="34" charset="0"/>
              </a:rPr>
              <a:t>De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verplaatsen kan op twee manieren: </a:t>
            </a:r>
          </a:p>
          <a:p>
            <a:pPr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nl-BE" sz="2400" dirty="0" smtClean="0"/>
              <a:t>	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smtClean="0">
                <a:cs typeface="Arial" pitchFamily="34" charset="0"/>
              </a:rPr>
              <a:t>of </a:t>
            </a:r>
            <a:r>
              <a:rPr lang="nl-BE" sz="2400" dirty="0" smtClean="0">
                <a:cs typeface="Courier New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 </a:t>
            </a:r>
            <a:r>
              <a:rPr lang="nl-BE" sz="2400" dirty="0" smtClean="0">
                <a:cs typeface="Arial" pitchFamily="34" charset="0"/>
              </a:rPr>
              <a:t>: springt naar het volgende element </a:t>
            </a:r>
          </a:p>
          <a:p>
            <a:pPr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nl-BE" sz="2400" dirty="0" smtClean="0"/>
              <a:t>      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smtClean="0">
                <a:cs typeface="Arial" pitchFamily="34" charset="0"/>
              </a:rPr>
              <a:t>of </a:t>
            </a:r>
            <a:r>
              <a:rPr lang="nl-BE" sz="2400" dirty="0" smtClean="0">
                <a:cs typeface="Courier New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 </a:t>
            </a:r>
            <a:r>
              <a:rPr lang="nl-BE" sz="2400" dirty="0" smtClean="0">
                <a:cs typeface="Arial" pitchFamily="34" charset="0"/>
              </a:rPr>
              <a:t>: springt naar het vorige element</a:t>
            </a:r>
          </a:p>
          <a:p>
            <a:pPr marL="357188" indent="-357188">
              <a:lnSpc>
                <a:spcPts val="3500"/>
              </a:lnSpc>
              <a:spcBef>
                <a:spcPts val="1200"/>
              </a:spcBef>
              <a:defRPr/>
            </a:pPr>
            <a:r>
              <a:rPr lang="nl-BE" sz="2400" dirty="0" smtClean="0">
                <a:cs typeface="Arial" pitchFamily="34" charset="0"/>
              </a:rPr>
              <a:t>Gebruik </a:t>
            </a:r>
            <a:r>
              <a:rPr lang="nl-BE" sz="2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nl-BE" sz="2400" dirty="0">
                <a:cs typeface="Arial" pitchFamily="34" charset="0"/>
              </a:rPr>
              <a:t> om het element waar de </a:t>
            </a:r>
            <a:r>
              <a:rPr lang="nl-BE" sz="2400" dirty="0" err="1">
                <a:cs typeface="Arial" pitchFamily="34" charset="0"/>
              </a:rPr>
              <a:t>iterator</a:t>
            </a:r>
            <a:r>
              <a:rPr lang="nl-BE" sz="2400" dirty="0">
                <a:cs typeface="Arial" pitchFamily="34" charset="0"/>
              </a:rPr>
              <a:t> naar wijst te bekomen (of 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2400" dirty="0">
                <a:cs typeface="Arial" pitchFamily="34" charset="0"/>
              </a:rPr>
              <a:t> indien </a:t>
            </a:r>
            <a:r>
              <a:rPr lang="nl-BE" sz="2400" dirty="0" smtClean="0">
                <a:cs typeface="Arial" pitchFamily="34" charset="0"/>
              </a:rPr>
              <a:t>element een </a:t>
            </a:r>
            <a:r>
              <a:rPr lang="nl-BE" sz="2400" dirty="0" err="1">
                <a:cs typeface="Arial" pitchFamily="34" charset="0"/>
              </a:rPr>
              <a:t>struct</a:t>
            </a:r>
            <a:r>
              <a:rPr lang="nl-BE" sz="2400" dirty="0">
                <a:cs typeface="Arial" pitchFamily="34" charset="0"/>
              </a:rPr>
              <a:t> of object is, waarvan men een onderdeel wil </a:t>
            </a:r>
            <a:r>
              <a:rPr lang="nl-BE" sz="2400" dirty="0" smtClean="0">
                <a:cs typeface="Arial" pitchFamily="34" charset="0"/>
              </a:rPr>
              <a:t>selecteren)</a:t>
            </a:r>
            <a:endParaRPr lang="nl-BE" sz="2400" dirty="0">
              <a:cs typeface="Arial" pitchFamily="34" charset="0"/>
            </a:endParaRPr>
          </a:p>
          <a:p>
            <a:pPr marL="357188" indent="-357188"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:</a:t>
            </a:r>
            <a:endParaRPr lang="en-US" sz="2400" dirty="0" smtClean="0">
              <a:cs typeface="Arial" pitchFamily="34" charset="0"/>
            </a:endParaRPr>
          </a:p>
          <a:p>
            <a:pPr marL="534988" indent="-534988" eaLnBrk="1" hangingPunct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*it &lt;&lt;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*it = "stop";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384325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812953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7241581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670209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098837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8527465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6955829" y="1393017"/>
            <a:ext cx="1500198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2200" dirty="0" err="1" smtClean="0"/>
              <a:t>collection</a:t>
            </a:r>
            <a:endParaRPr lang="nl-BE" sz="2200" dirty="0"/>
          </a:p>
        </p:txBody>
      </p:sp>
      <p:sp>
        <p:nvSpPr>
          <p:cNvPr id="13" name="Tekstvak 12"/>
          <p:cNvSpPr txBox="1"/>
          <p:nvPr/>
        </p:nvSpPr>
        <p:spPr>
          <a:xfrm>
            <a:off x="6532331" y="2019440"/>
            <a:ext cx="199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.begin()</a:t>
            </a:r>
            <a:endParaRPr lang="nl-BE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 rot="5400000" flipH="1" flipV="1">
            <a:off x="6349400" y="2070884"/>
            <a:ext cx="357190" cy="1588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8</a:t>
            </a:fld>
            <a:endParaRPr lang="nl-NL" dirty="0" smtClean="0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079" y="648434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41316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8124" y="214313"/>
            <a:ext cx="8786842" cy="6429397"/>
          </a:xfrm>
        </p:spPr>
        <p:txBody>
          <a:bodyPr>
            <a:noAutofit/>
          </a:bodyPr>
          <a:lstStyle/>
          <a:p>
            <a:pPr marL="357188" indent="-357188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Om een </a:t>
            </a:r>
            <a:r>
              <a:rPr lang="nl-BE" sz="2400" dirty="0" err="1" smtClean="0">
                <a:cs typeface="Arial" pitchFamily="34" charset="0"/>
              </a:rPr>
              <a:t>iterator</a:t>
            </a:r>
            <a:r>
              <a:rPr lang="nl-BE" sz="2400" dirty="0" smtClean="0">
                <a:cs typeface="Arial" pitchFamily="34" charset="0"/>
              </a:rPr>
              <a:t> te bekomen die </a:t>
            </a:r>
            <a:r>
              <a:rPr lang="nl-BE" sz="2400" i="1" dirty="0" smtClean="0">
                <a:cs typeface="Arial" pitchFamily="34" charset="0"/>
              </a:rPr>
              <a:t>voorbij</a:t>
            </a:r>
            <a:r>
              <a:rPr lang="nl-BE" sz="2400" dirty="0" smtClean="0">
                <a:cs typeface="Arial" pitchFamily="34" charset="0"/>
              </a:rPr>
              <a:t> het laatste element van de </a:t>
            </a:r>
            <a:r>
              <a:rPr lang="nl-BE" sz="2400" dirty="0" err="1" smtClean="0">
                <a:cs typeface="Arial" pitchFamily="34" charset="0"/>
              </a:rPr>
              <a:t>collection</a:t>
            </a:r>
            <a:r>
              <a:rPr lang="nl-BE" sz="2400" dirty="0" smtClean="0">
                <a:cs typeface="Arial" pitchFamily="34" charset="0"/>
              </a:rPr>
              <a:t> wijst, gebruik je de functie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.end()</a:t>
            </a:r>
            <a:endParaRPr lang="nl-BE" sz="2400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57188" eaLnBrk="1" hangingPunct="1">
              <a:buFont typeface="Wingdings" pitchFamily="2" charset="2"/>
              <a:buNone/>
              <a:defRPr/>
            </a:pPr>
            <a:r>
              <a:rPr lang="nl-BE" sz="2400" dirty="0" smtClean="0">
                <a:cs typeface="Times New Roman" pitchFamily="18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:</a:t>
            </a:r>
            <a:endParaRPr lang="en-US" sz="2400" dirty="0" smtClean="0">
              <a:cs typeface="Arial" pitchFamily="34" charset="0"/>
            </a:endParaRPr>
          </a:p>
          <a:p>
            <a:pPr marL="534988" indent="-534988" eaLnBrk="1" hangingPunct="1"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list&lt;string&gt;::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it2;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	it2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s.end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34988" indent="-534988" eaLnBrk="1" hangingPunct="1">
              <a:buFont typeface="Wingdings" pitchFamily="2" charset="2"/>
              <a:buNone/>
              <a:defRPr/>
            </a:pPr>
            <a:endParaRPr lang="en-US" sz="800" dirty="0" smtClean="0">
              <a:latin typeface="Courier New" pitchFamily="49" charset="0"/>
            </a:endParaRPr>
          </a:p>
          <a:p>
            <a:pPr marL="357188" indent="-357188" eaLnBrk="1" hangingPunct="1">
              <a:spcBef>
                <a:spcPts val="1200"/>
              </a:spcBef>
              <a:defRPr/>
            </a:pPr>
            <a:r>
              <a:rPr lang="en-US" sz="2400" dirty="0" err="1" smtClean="0">
                <a:cs typeface="Arial" pitchFamily="34" charset="0"/>
              </a:rPr>
              <a:t>Samengevat</a:t>
            </a:r>
            <a:r>
              <a:rPr lang="en-US" sz="2400" dirty="0" smtClean="0">
                <a:cs typeface="Arial" pitchFamily="34" charset="0"/>
              </a:rPr>
              <a:t>: om de </a:t>
            </a:r>
            <a:r>
              <a:rPr lang="en-US" sz="2400" dirty="0" err="1" smtClean="0">
                <a:cs typeface="Arial" pitchFamily="34" charset="0"/>
              </a:rPr>
              <a:t>volledige</a:t>
            </a:r>
            <a:r>
              <a:rPr lang="en-US" sz="2400" dirty="0" smtClean="0">
                <a:cs typeface="Arial" pitchFamily="34" charset="0"/>
              </a:rPr>
              <a:t> collection </a:t>
            </a:r>
            <a:r>
              <a:rPr lang="en-US" sz="2400" dirty="0" err="1" smtClean="0">
                <a:cs typeface="Arial" pitchFamily="34" charset="0"/>
              </a:rPr>
              <a:t>uit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te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schrijven</a:t>
            </a:r>
            <a:r>
              <a:rPr lang="en-US" sz="2400" dirty="0" smtClean="0">
                <a:cs typeface="Arial" pitchFamily="34" charset="0"/>
              </a:rPr>
              <a:t>:</a:t>
            </a:r>
            <a:endParaRPr lang="en-US" sz="2400" dirty="0" smtClean="0"/>
          </a:p>
          <a:p>
            <a:pPr marL="534988" indent="-534988" eaLnBrk="1" hangingPunct="1"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list&lt;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s;</a:t>
            </a: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	list&lt;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s.begin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s.end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//niet: </a:t>
            </a:r>
            <a:r>
              <a:rPr lang="nl-BE" sz="2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nl-BE" sz="2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s.end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*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nl-BE" sz="2200" dirty="0" smtClean="0">
              <a:solidFill>
                <a:srgbClr val="A500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					</a:t>
            </a:r>
            <a:endParaRPr lang="nl-BE" sz="2200" dirty="0" smtClean="0">
              <a:solidFill>
                <a:srgbClr val="A500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4988" indent="-534988" eaLnBrk="1" hangingPunct="1">
              <a:lnSpc>
                <a:spcPts val="3700"/>
              </a:lnSpc>
              <a:buFont typeface="Wingdings" pitchFamily="2" charset="2"/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5" name="Rechteraccolade 4"/>
          <p:cNvSpPr/>
          <p:nvPr/>
        </p:nvSpPr>
        <p:spPr>
          <a:xfrm>
            <a:off x="4880992" y="5228018"/>
            <a:ext cx="71437" cy="928687"/>
          </a:xfrm>
          <a:prstGeom prst="rightBrac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5210322" y="5365549"/>
            <a:ext cx="403244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nl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*</a:t>
            </a:r>
            <a:r>
              <a:rPr lang="nl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&lt;&lt; </a:t>
            </a:r>
            <a:r>
              <a:rPr lang="nl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9</a:t>
            </a:fld>
            <a:endParaRPr lang="nl-NL" dirty="0" smtClean="0"/>
          </a:p>
        </p:txBody>
      </p:sp>
      <p:sp>
        <p:nvSpPr>
          <p:cNvPr id="25" name="Tekstvak 24"/>
          <p:cNvSpPr txBox="1"/>
          <p:nvPr/>
        </p:nvSpPr>
        <p:spPr>
          <a:xfrm>
            <a:off x="8396359" y="2132855"/>
            <a:ext cx="140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.end()</a:t>
            </a:r>
            <a:endParaRPr lang="nl-BE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Rechte verbindingslijn met pijl 25"/>
          <p:cNvCxnSpPr/>
          <p:nvPr/>
        </p:nvCxnSpPr>
        <p:spPr>
          <a:xfrm rot="5400000" flipH="1" flipV="1">
            <a:off x="8959853" y="2011281"/>
            <a:ext cx="357190" cy="1588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/>
          <p:cNvSpPr/>
          <p:nvPr/>
        </p:nvSpPr>
        <p:spPr>
          <a:xfrm>
            <a:off x="6384325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6812953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hthoek 28"/>
          <p:cNvSpPr/>
          <p:nvPr/>
        </p:nvSpPr>
        <p:spPr>
          <a:xfrm>
            <a:off x="7241581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7670209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 30"/>
          <p:cNvSpPr/>
          <p:nvPr/>
        </p:nvSpPr>
        <p:spPr>
          <a:xfrm>
            <a:off x="8098837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8527465" y="1321579"/>
            <a:ext cx="42862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32"/>
          <p:cNvSpPr txBox="1"/>
          <p:nvPr/>
        </p:nvSpPr>
        <p:spPr>
          <a:xfrm>
            <a:off x="6955829" y="1393017"/>
            <a:ext cx="1500198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2200" dirty="0" err="1" smtClean="0"/>
              <a:t>collection</a:t>
            </a:r>
            <a:endParaRPr lang="nl-BE" sz="2200" dirty="0"/>
          </a:p>
        </p:txBody>
      </p:sp>
      <p:sp>
        <p:nvSpPr>
          <p:cNvPr id="3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716362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18714</TotalTime>
  <Words>1712</Words>
  <Application>Microsoft Office PowerPoint</Application>
  <PresentationFormat>A4 (210 x 297 mm)</PresentationFormat>
  <Paragraphs>590</Paragraphs>
  <Slides>63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3  Collections</vt:lpstr>
      <vt:lpstr>Inhoud</vt:lpstr>
      <vt:lpstr>Definitie collection</vt:lpstr>
      <vt:lpstr>Collections in C++: basisprincipe</vt:lpstr>
      <vt:lpstr>PowerPoint-presentatie</vt:lpstr>
      <vt:lpstr>Inhoud</vt:lpstr>
      <vt:lpstr>Iteratoren</vt:lpstr>
      <vt:lpstr>PowerPoint-presentatie</vt:lpstr>
      <vt:lpstr>PowerPoint-presentatie</vt:lpstr>
      <vt:lpstr>Inhoud</vt:lpstr>
      <vt:lpstr>Sequences</vt:lpstr>
      <vt:lpstr>Voorbeelden sequences</vt:lpstr>
      <vt:lpstr>De groeitabel: principe</vt:lpstr>
      <vt:lpstr>De groeitabel: toevoegen van een element</vt:lpstr>
      <vt:lpstr>De groeitabel: uitbreiding van de tabel</vt:lpstr>
      <vt:lpstr>Voorbeelden groeitabellen in C++</vt:lpstr>
      <vt:lpstr>Declaratie (en initialisatie) van een vector</vt:lpstr>
      <vt:lpstr>PowerPoint-presentatie</vt:lpstr>
      <vt:lpstr>Opvullen van gealloceerde inhoud</vt:lpstr>
      <vt:lpstr>Achteraan de vector een element toevoegen</vt:lpstr>
      <vt:lpstr>Enkele andere methodes voor vectoren</vt:lpstr>
      <vt:lpstr>PowerPoint-presentatie</vt:lpstr>
      <vt:lpstr>vector: toepassing 1</vt:lpstr>
      <vt:lpstr>vector: toepassing 2</vt:lpstr>
      <vt:lpstr>PowerPoint-presentatie</vt:lpstr>
      <vt:lpstr>PowerPoint-presentatie</vt:lpstr>
      <vt:lpstr>vector: voordelen</vt:lpstr>
      <vt:lpstr>vector: nadelen</vt:lpstr>
      <vt:lpstr>Voorbeelden sequences</vt:lpstr>
      <vt:lpstr>list</vt:lpstr>
      <vt:lpstr>PowerPoint-presentatie</vt:lpstr>
      <vt:lpstr>PowerPoint-presentatie</vt:lpstr>
      <vt:lpstr>gelinkte lijst: voordelen</vt:lpstr>
      <vt:lpstr>gelinkte lijst: nadelen</vt:lpstr>
      <vt:lpstr>Voorbeelden sequences</vt:lpstr>
      <vt:lpstr>Deque</vt:lpstr>
      <vt:lpstr>Inhoud</vt:lpstr>
      <vt:lpstr>Sequence adapters</vt:lpstr>
      <vt:lpstr>Voorbeelden sequence adapters</vt:lpstr>
      <vt:lpstr>De stapel</vt:lpstr>
      <vt:lpstr>Stapel in C++: stack</vt:lpstr>
      <vt:lpstr>PowerPoint-presentatie</vt:lpstr>
      <vt:lpstr>Voorbeelden sequence adapters</vt:lpstr>
      <vt:lpstr>De wachtrij</vt:lpstr>
      <vt:lpstr>Wachtrijen in C++: queue</vt:lpstr>
      <vt:lpstr>PowerPoint-presentatie</vt:lpstr>
      <vt:lpstr>Voorbeelden sequence adapters</vt:lpstr>
      <vt:lpstr>De prioriteitswachtrij</vt:lpstr>
      <vt:lpstr>Inhoud</vt:lpstr>
      <vt:lpstr>Associatieve containers</vt:lpstr>
      <vt:lpstr>Voorbeelden associatieve containers</vt:lpstr>
      <vt:lpstr>De verzameling</vt:lpstr>
      <vt:lpstr>De verzameling: families</vt:lpstr>
      <vt:lpstr>De verzameling in C++: set</vt:lpstr>
      <vt:lpstr>PowerPoint-presentatie</vt:lpstr>
      <vt:lpstr>PowerPoint-presentatie</vt:lpstr>
      <vt:lpstr>De multi-verzameling</vt:lpstr>
      <vt:lpstr>Voorbeelden associatieve containers</vt:lpstr>
      <vt:lpstr>De afbeelding</vt:lpstr>
      <vt:lpstr>(multi)map</vt:lpstr>
      <vt:lpstr>PowerPoint-presentatie</vt:lpstr>
      <vt:lpstr>PowerPoint-presentatie</vt:lpstr>
      <vt:lpstr>map&lt;int,...&gt; versus vector&lt;…&gt;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311</cp:revision>
  <cp:lastPrinted>2017-11-08T12:22:48Z</cp:lastPrinted>
  <dcterms:created xsi:type="dcterms:W3CDTF">2003-09-29T11:12:20Z</dcterms:created>
  <dcterms:modified xsi:type="dcterms:W3CDTF">2017-11-16T09:21:45Z</dcterms:modified>
</cp:coreProperties>
</file>