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</p:sldMasterIdLst>
  <p:notesMasterIdLst>
    <p:notesMasterId r:id="rId51"/>
  </p:notesMasterIdLst>
  <p:handoutMasterIdLst>
    <p:handoutMasterId r:id="rId52"/>
  </p:handoutMasterIdLst>
  <p:sldIdLst>
    <p:sldId id="436" r:id="rId3"/>
    <p:sldId id="364" r:id="rId4"/>
    <p:sldId id="331" r:id="rId5"/>
    <p:sldId id="385" r:id="rId6"/>
    <p:sldId id="386" r:id="rId7"/>
    <p:sldId id="437" r:id="rId8"/>
    <p:sldId id="388" r:id="rId9"/>
    <p:sldId id="389" r:id="rId10"/>
    <p:sldId id="447" r:id="rId11"/>
    <p:sldId id="448" r:id="rId12"/>
    <p:sldId id="449" r:id="rId13"/>
    <p:sldId id="438" r:id="rId14"/>
    <p:sldId id="423" r:id="rId15"/>
    <p:sldId id="424" r:id="rId16"/>
    <p:sldId id="425" r:id="rId17"/>
    <p:sldId id="426" r:id="rId18"/>
    <p:sldId id="427" r:id="rId19"/>
    <p:sldId id="439" r:id="rId20"/>
    <p:sldId id="440" r:id="rId21"/>
    <p:sldId id="432" r:id="rId22"/>
    <p:sldId id="441" r:id="rId23"/>
    <p:sldId id="469" r:id="rId24"/>
    <p:sldId id="470" r:id="rId25"/>
    <p:sldId id="403" r:id="rId26"/>
    <p:sldId id="446" r:id="rId27"/>
    <p:sldId id="410" r:id="rId28"/>
    <p:sldId id="414" r:id="rId29"/>
    <p:sldId id="412" r:id="rId30"/>
    <p:sldId id="413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</p:sldIdLst>
  <p:sldSz cx="9906000" cy="6858000" type="A4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4685" autoAdjust="0"/>
  </p:normalViewPr>
  <p:slideViewPr>
    <p:cSldViewPr>
      <p:cViewPr varScale="1">
        <p:scale>
          <a:sx n="84" d="100"/>
          <a:sy n="84" d="100"/>
        </p:scale>
        <p:origin x="1387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8535C-7745-4A66-BA11-76B9CBDCCCC5}" type="datetime1">
              <a:rPr lang="nl-NL"/>
              <a:pPr>
                <a:defRPr/>
              </a:pPr>
              <a:t>22-11-2017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E19532-45F1-414E-8CE8-3BC077B855A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643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39F228-7281-4070-889E-9673463B2A31}" type="datetime1">
              <a:rPr lang="nl-NL"/>
              <a:pPr>
                <a:defRPr/>
              </a:pPr>
              <a:t>22-11-2017</a:t>
            </a:fld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733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5073"/>
            <a:ext cx="4982422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10146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E4DEC-7746-4ACF-869D-C1D4931832B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5603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769054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766654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290358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270755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90435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817397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987290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828395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06061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19542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6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3848444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55916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44350-86E0-41F8-A639-16CEDA83E9AF}" type="slidenum">
              <a:rPr lang="en-US"/>
              <a:pPr/>
              <a:t>13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2950"/>
            <a:ext cx="5367338" cy="3714750"/>
          </a:xfrm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5158A-A148-4AC4-8BBC-E8DCCA620149}" type="slidenum">
              <a:rPr lang="en-US"/>
              <a:pPr/>
              <a:t>14</a:t>
            </a:fld>
            <a:endParaRPr lang="en-US"/>
          </a:p>
        </p:txBody>
      </p:sp>
      <p:sp>
        <p:nvSpPr>
          <p:cNvPr id="745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2950"/>
            <a:ext cx="5367338" cy="3714750"/>
          </a:xfrm>
          <a:ln/>
        </p:spPr>
      </p:sp>
      <p:sp>
        <p:nvSpPr>
          <p:cNvPr id="74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5158A-A148-4AC4-8BBC-E8DCCA620149}" type="slidenum">
              <a:rPr lang="en-US"/>
              <a:pPr/>
              <a:t>17</a:t>
            </a:fld>
            <a:endParaRPr lang="en-US"/>
          </a:p>
        </p:txBody>
      </p:sp>
      <p:sp>
        <p:nvSpPr>
          <p:cNvPr id="745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2950"/>
            <a:ext cx="5367338" cy="3714750"/>
          </a:xfrm>
          <a:ln/>
        </p:spPr>
      </p:sp>
      <p:sp>
        <p:nvSpPr>
          <p:cNvPr id="74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5158A-A148-4AC4-8BBC-E8DCCA620149}" type="slidenum">
              <a:rPr lang="en-US"/>
              <a:pPr/>
              <a:t>27</a:t>
            </a:fld>
            <a:endParaRPr lang="en-US"/>
          </a:p>
        </p:txBody>
      </p:sp>
      <p:sp>
        <p:nvSpPr>
          <p:cNvPr id="745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742950"/>
            <a:ext cx="5367338" cy="3714750"/>
          </a:xfrm>
          <a:ln/>
        </p:spPr>
      </p:sp>
      <p:sp>
        <p:nvSpPr>
          <p:cNvPr id="74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5963" y="744538"/>
            <a:ext cx="5362575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63903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87650D-235B-4F21-9CB0-DD46D11316CB}" type="datetime1">
              <a:rPr lang="nl-NL" smtClean="0"/>
              <a:t>22-11-2017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66794-5876-439A-9CBA-27DD45517A4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1430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1AA03-88A0-4CF1-9198-A8D3D95DBFD2}" type="datetime1">
              <a:rPr lang="nl-NL" smtClean="0"/>
              <a:t>22-11-2017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EFAD3-97F9-4994-AD31-D61283362A8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419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40432-08EE-4137-A9CD-0ED3EF3E35B3}" type="datetime1">
              <a:rPr lang="nl-NL" smtClean="0"/>
              <a:t>22-11-2017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CDFA5-7557-49D5-9566-2960A22DA8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0647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381001"/>
            <a:ext cx="5283200" cy="492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73150" y="1066800"/>
            <a:ext cx="8420100" cy="495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4106" y="6557964"/>
            <a:ext cx="6982354" cy="47148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Vakgroep Informatietechnologie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594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22-11-2017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4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1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501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504898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157973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22-11-2017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20472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73F5-73A9-4CCD-A820-F59CEAAE1E6A}" type="datetime1">
              <a:rPr lang="nl-NL" smtClean="0"/>
              <a:t>22-11-2017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A382-32CD-415E-A331-6241BD34F20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2370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0D601-26E2-4875-A84C-0A527CCA46E7}" type="datetime1">
              <a:rPr lang="nl-NL" smtClean="0"/>
              <a:t>22-11-2017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233DC-B4EF-4B9F-83B1-B74FD8B498B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5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7F4CA-96F3-4C76-AE48-D85E9DB9BAEC}" type="datetime1">
              <a:rPr lang="nl-NL" smtClean="0"/>
              <a:t>22-11-2017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101BD-087E-420F-80AD-35CA60D057E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44294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0FB173-1B84-4A79-9604-DA7E0A3D60C0}" type="datetime1">
              <a:rPr lang="nl-NL" smtClean="0"/>
              <a:t>22-11-2017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7C940-9CB7-46D7-B168-3DD7C029082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0392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7ABDDE-EE19-41DA-811A-A0353A9552F5}" type="datetime1">
              <a:rPr lang="nl-NL" smtClean="0"/>
              <a:t>22-11-2017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C59C8-A9A9-4811-84B4-D1035D688A0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1109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67BD5-477A-419E-A372-95CC5634464A}" type="datetime1">
              <a:rPr lang="nl-NL" smtClean="0"/>
              <a:t>22-11-2017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6E0BE-89F7-42EF-B0F6-93C5315E8D3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8523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E04A8-865A-48DE-B612-22A66FEE56B0}" type="datetime1">
              <a:rPr lang="nl-NL" smtClean="0"/>
              <a:t>22-11-2017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6C25-D841-4B95-AA47-D321C61FFB4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2161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7FB3E-0FDD-4742-8CAC-C93C85A21D15}" type="datetime1">
              <a:rPr lang="nl-NL" smtClean="0"/>
              <a:t>22-11-2017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A4880-019E-4959-9DFD-0CB397CC2C5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920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0586E7-4228-4462-B001-2CEB2E4D6F67}" type="datetime1">
              <a:rPr lang="nl-NL" smtClean="0"/>
              <a:t>22-11-2017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A1BBAC-869A-4E66-ACB9-B9475FCD38F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9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55" r:id="rId12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22/11/2017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560512" y="1412776"/>
            <a:ext cx="9289032" cy="2534574"/>
          </a:xfrm>
        </p:spPr>
        <p:txBody>
          <a:bodyPr/>
          <a:lstStyle/>
          <a:p>
            <a:pPr algn="ctr"/>
            <a:r>
              <a:rPr lang="nl-NL" sz="6600" dirty="0" smtClean="0"/>
              <a:t>Hoofdstuk 4</a:t>
            </a:r>
            <a:br>
              <a:rPr lang="nl-NL" sz="6600" dirty="0" smtClean="0"/>
            </a:br>
            <a:r>
              <a:rPr lang="nl-NL" sz="6600" dirty="0" smtClean="0"/>
              <a:t/>
            </a:r>
            <a:br>
              <a:rPr lang="nl-NL" sz="6600" dirty="0" smtClean="0"/>
            </a:br>
            <a:r>
              <a:rPr lang="nl-NL" sz="6600" u="none" dirty="0" smtClean="0"/>
              <a:t>OGP in C++</a:t>
            </a:r>
            <a:endParaRPr lang="nl-NL" sz="6600" u="none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31524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09881"/>
              </p:ext>
            </p:extLst>
          </p:nvPr>
        </p:nvGraphicFramePr>
        <p:xfrm>
          <a:off x="956556" y="1073612"/>
          <a:ext cx="7992888" cy="538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2247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template &lt;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typename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T&gt; </a:t>
                      </a:r>
                      <a:r>
                        <a:rPr lang="nl-BE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//ook uitbreiding naar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  //meerdere </a:t>
                      </a:r>
                      <a:r>
                        <a:rPr lang="nl-BE" sz="22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typenames</a:t>
                      </a:r>
                      <a:r>
                        <a:rPr lang="nl-BE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is mogelijk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class Koppel { 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Koppel();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Koppel(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,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                         (*)</a:t>
                      </a:r>
                      <a:endParaRPr lang="nl-BE" sz="2200" b="1" i="0" u="none" strike="noStrike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set_first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  <a:endParaRPr lang="nl-BE" sz="2200" b="1" i="0" u="none" strike="noStrike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get_first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                   (*)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first;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second;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};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endParaRPr lang="en-US" sz="2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8920" y="645974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  <p:sp>
        <p:nvSpPr>
          <p:cNvPr id="5" name="AutoShape 2"/>
          <p:cNvSpPr>
            <a:spLocks noGrp="1" noChangeArrowheads="1"/>
          </p:cNvSpPr>
          <p:nvPr>
            <p:ph type="title"/>
          </p:nvPr>
        </p:nvSpPr>
        <p:spPr>
          <a:xfrm>
            <a:off x="-1568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Klasse-templates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jntoelichting 2 1"/>
          <p:cNvSpPr/>
          <p:nvPr/>
        </p:nvSpPr>
        <p:spPr>
          <a:xfrm>
            <a:off x="3224808" y="166265"/>
            <a:ext cx="6480720" cy="1008112"/>
          </a:xfrm>
          <a:prstGeom prst="borderCallout2">
            <a:avLst>
              <a:gd name="adj1" fmla="val 47822"/>
              <a:gd name="adj2" fmla="val -374"/>
              <a:gd name="adj3" fmla="val 50148"/>
              <a:gd name="adj4" fmla="val -749"/>
              <a:gd name="adj5" fmla="val 107848"/>
              <a:gd name="adj6" fmla="val -236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eaLnBrk="1" hangingPunct="1">
              <a:lnSpc>
                <a:spcPts val="3500"/>
              </a:lnSpc>
            </a:pPr>
            <a:r>
              <a:rPr lang="en-US" sz="2400" dirty="0">
                <a:solidFill>
                  <a:schemeClr val="tx1"/>
                </a:solidFill>
              </a:rPr>
              <a:t>Elke </a:t>
            </a:r>
            <a:r>
              <a:rPr lang="en-US" sz="2400" dirty="0" err="1">
                <a:solidFill>
                  <a:schemeClr val="tx1"/>
                </a:solidFill>
              </a:rPr>
              <a:t>definitie</a:t>
            </a:r>
            <a:r>
              <a:rPr lang="en-US" sz="2400" dirty="0">
                <a:solidFill>
                  <a:schemeClr val="tx1"/>
                </a:solidFill>
              </a:rPr>
              <a:t> is op </a:t>
            </a:r>
            <a:r>
              <a:rPr lang="en-US" sz="2400" dirty="0" err="1">
                <a:solidFill>
                  <a:schemeClr val="tx1"/>
                </a:solidFill>
              </a:rPr>
              <a:t>zichzelf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een</a:t>
            </a:r>
            <a:r>
              <a:rPr lang="en-US" sz="2400" dirty="0">
                <a:solidFill>
                  <a:schemeClr val="tx1"/>
                </a:solidFill>
              </a:rPr>
              <a:t> "template"</a:t>
            </a:r>
          </a:p>
          <a:p>
            <a:pPr marL="742950" lvl="1" indent="-285750" eaLnBrk="1" hangingPunct="1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=&gt; </a:t>
            </a:r>
            <a:r>
              <a:rPr lang="en-US" sz="2400" dirty="0" err="1" smtClean="0">
                <a:solidFill>
                  <a:schemeClr val="tx1"/>
                </a:solidFill>
              </a:rPr>
              <a:t>Vereist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template prefix </a:t>
            </a:r>
            <a:r>
              <a:rPr lang="en-US" sz="2400" dirty="0" err="1">
                <a:solidFill>
                  <a:schemeClr val="tx1"/>
                </a:solidFill>
              </a:rPr>
              <a:t>voor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elke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definitie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560512" y="1196752"/>
            <a:ext cx="842493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T&gt;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Koppel&lt;T&gt;::Koppel(T _first, T _second) {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first = _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first; second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_second;</a:t>
            </a:r>
          </a:p>
          <a:p>
            <a:pPr>
              <a:lnSpc>
                <a:spcPts val="3500"/>
              </a:lnSpc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T&gt;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Koppel&lt;T&gt;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get_first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0512" y="4700848"/>
            <a:ext cx="5328592" cy="188769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Gebruik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pPr algn="l">
              <a:lnSpc>
                <a:spcPts val="3500"/>
              </a:lnSpc>
            </a:pP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Koppel</a:t>
            </a: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pair1(9,2);</a:t>
            </a:r>
            <a:endParaRPr lang="en-US" sz="2200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pair1.set_first(3</a:t>
            </a:r>
            <a:r>
              <a:rPr lang="en-US" sz="22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2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pair1.get_first();</a:t>
            </a:r>
            <a:endParaRPr lang="en-US" sz="2200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ijntoelichting 2 7"/>
          <p:cNvSpPr/>
          <p:nvPr/>
        </p:nvSpPr>
        <p:spPr>
          <a:xfrm>
            <a:off x="4664968" y="2903735"/>
            <a:ext cx="5040560" cy="618599"/>
          </a:xfrm>
          <a:prstGeom prst="borderCallout2">
            <a:avLst>
              <a:gd name="adj1" fmla="val 97095"/>
              <a:gd name="adj2" fmla="val -141"/>
              <a:gd name="adj3" fmla="val 92030"/>
              <a:gd name="adj4" fmla="val 130"/>
              <a:gd name="adj5" fmla="val 135630"/>
              <a:gd name="adj6" fmla="val -455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eaLnBrk="1" hangingPunct="1">
              <a:lnSpc>
                <a:spcPts val="3500"/>
              </a:lnSpc>
            </a:pPr>
            <a:r>
              <a:rPr lang="en-US" sz="2400" dirty="0" err="1">
                <a:solidFill>
                  <a:schemeClr val="tx1"/>
                </a:solidFill>
              </a:rPr>
              <a:t>Voor</a:t>
            </a:r>
            <a:r>
              <a:rPr lang="en-US" sz="2400" dirty="0">
                <a:solidFill>
                  <a:schemeClr val="tx1"/>
                </a:solidFill>
              </a:rPr>
              <a:t> :: </a:t>
            </a:r>
            <a:r>
              <a:rPr lang="en-US" sz="2400" dirty="0" err="1">
                <a:solidFill>
                  <a:schemeClr val="tx1"/>
                </a:solidFill>
              </a:rPr>
              <a:t>telkens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klasse_naam</a:t>
            </a: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8064" y="64888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637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980728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Klassen in C++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Klasse-templates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Werking </a:t>
            </a:r>
            <a:r>
              <a:rPr lang="nl-BE" sz="2800" b="1" dirty="0" err="1">
                <a:solidFill>
                  <a:schemeClr val="accent2"/>
                </a:solidFill>
              </a:rPr>
              <a:t>constructor</a:t>
            </a:r>
            <a:r>
              <a:rPr lang="nl-BE" sz="2800" b="1" dirty="0">
                <a:solidFill>
                  <a:schemeClr val="accent2"/>
                </a:solidFill>
              </a:rPr>
              <a:t>-destructor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Copy-</a:t>
            </a:r>
            <a:r>
              <a:rPr lang="nl-BE" sz="2800" dirty="0" err="1" smtClean="0"/>
              <a:t>constructor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Separate compilatie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Objecten als attributen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Friend</a:t>
            </a:r>
            <a:r>
              <a:rPr lang="nl-BE" sz="2800" dirty="0"/>
              <a:t> functies en klassen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Operator </a:t>
            </a:r>
            <a:r>
              <a:rPr lang="nl-BE" sz="2800" dirty="0" err="1"/>
              <a:t>overloading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56580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632520" y="1052736"/>
            <a:ext cx="8502650" cy="5140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2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  <a:endParaRPr lang="en-US" sz="22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~</a:t>
            </a:r>
            <a:r>
              <a:rPr lang="en-US" sz="22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"Destructor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" &lt;&lt;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i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22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lnSpc>
                <a:spcPts val="32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"Constructor object "&lt;&lt; 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Werking </a:t>
            </a:r>
            <a:r>
              <a:rPr lang="nl-BE" sz="3600" b="1" dirty="0" err="1" smtClean="0">
                <a:solidFill>
                  <a:schemeClr val="accent3"/>
                </a:solidFill>
              </a:rPr>
              <a:t>constructor</a:t>
            </a:r>
            <a:r>
              <a:rPr lang="nl-BE" sz="3600" b="1" dirty="0" smtClean="0">
                <a:solidFill>
                  <a:schemeClr val="accent3"/>
                </a:solidFill>
              </a:rPr>
              <a:t>-destructor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" name="Lijntoelichting 1 2"/>
          <p:cNvSpPr/>
          <p:nvPr/>
        </p:nvSpPr>
        <p:spPr>
          <a:xfrm>
            <a:off x="2072680" y="5877272"/>
            <a:ext cx="5832648" cy="793086"/>
          </a:xfrm>
          <a:prstGeom prst="borderCallout1">
            <a:avLst>
              <a:gd name="adj1" fmla="val 980"/>
              <a:gd name="adj2" fmla="val -484"/>
              <a:gd name="adj3" fmla="val -21070"/>
              <a:gd name="adj4" fmla="val -12086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nl-BE" sz="2400" dirty="0">
                <a:solidFill>
                  <a:schemeClr val="tx1"/>
                </a:solidFill>
              </a:rPr>
              <a:t>pointer </a:t>
            </a:r>
            <a:r>
              <a:rPr lang="nl-BE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BE" sz="2400" dirty="0">
                <a:solidFill>
                  <a:schemeClr val="tx1"/>
                </a:solidFill>
              </a:rPr>
              <a:t> verwijst naar het huidige object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779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04529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1027"/>
          <p:cNvSpPr txBox="1">
            <a:spLocks noChangeArrowheads="1"/>
          </p:cNvSpPr>
          <p:nvPr/>
        </p:nvSpPr>
        <p:spPr bwMode="auto">
          <a:xfrm>
            <a:off x="416496" y="548680"/>
            <a:ext cx="5328592" cy="4606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a(1);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=2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&lt;4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b(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k=0;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c(4) ;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k&lt;2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 k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k &lt;&lt;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return 0;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9941" name="Text Box 1029"/>
          <p:cNvSpPr txBox="1">
            <a:spLocks noChangeArrowheads="1"/>
          </p:cNvSpPr>
          <p:nvPr/>
        </p:nvSpPr>
        <p:spPr bwMode="auto">
          <a:xfrm>
            <a:off x="6105128" y="1758462"/>
            <a:ext cx="3294492" cy="416594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onstructor object 1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onstructor object 2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Destructor object 2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Constructor object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Destructor object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Constructor object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Destructor object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Destructor object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272480" y="5589240"/>
            <a:ext cx="547260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0" indent="-363538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nl-BE" sz="2400" u="sng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Voorbeeld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: 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 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Arial" pitchFamily="34" charset="0"/>
                <a:sym typeface="Symbol" pitchFamily="18" charset="2"/>
              </a:rPr>
              <a:t>DemoConstrDestr.cpp</a:t>
            </a:r>
            <a:r>
              <a:rPr lang="nl-BE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		 (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map 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Vb2ConstrDestr)</a:t>
            </a:r>
            <a:endParaRPr lang="nl-BE" sz="2400" dirty="0">
              <a:solidFill>
                <a:prstClr val="black"/>
              </a:solidFill>
              <a:latin typeface="+mn-lt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4064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  <p:sp>
        <p:nvSpPr>
          <p:cNvPr id="8" name="Rechthoek 7"/>
          <p:cNvSpPr/>
          <p:nvPr/>
        </p:nvSpPr>
        <p:spPr>
          <a:xfrm>
            <a:off x="6663775" y="905613"/>
            <a:ext cx="21771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Output?</a:t>
            </a:r>
            <a:endParaRPr lang="nl-NL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60385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5145" y="116632"/>
            <a:ext cx="8784977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Objecten op de </a:t>
            </a:r>
            <a:r>
              <a:rPr lang="nl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runtime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stack</a:t>
            </a:r>
            <a:endParaRPr lang="nl-BE" sz="2400" dirty="0" smtClean="0">
              <a:solidFill>
                <a:schemeClr val="accent4"/>
              </a:solidFill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 smtClean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 smtClean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 smtClean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r>
              <a:rPr lang="nl-BE" sz="2600" b="1" i="1" dirty="0">
                <a:latin typeface="Consolas" panose="020B0609020204030204" pitchFamily="49" charset="0"/>
                <a:cs typeface="Arial" pitchFamily="34" charset="0"/>
                <a:sym typeface="Symbol" pitchFamily="18" charset="2"/>
              </a:rPr>
              <a:t>	</a:t>
            </a:r>
            <a:endParaRPr lang="nl-BE" sz="2600" b="1" i="1" dirty="0" smtClean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918871" y="879955"/>
            <a:ext cx="7722190" cy="4247317"/>
          </a:xfrm>
          <a:prstGeom prst="rect">
            <a:avLst/>
          </a:prstGeom>
          <a:noFill/>
          <a:ln w="254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klassenaam</a:t>
            </a:r>
            <a:r>
              <a:rPr lang="en-US" sz="2400" b="1" i="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r>
              <a:rPr lang="en-US" sz="2400" b="1" i="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algn="l">
              <a:lnSpc>
                <a:spcPts val="4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Voorbeeld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2000" b="1" i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2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algn="l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allocatie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geheugen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object met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naam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algn="l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oproep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default constructor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klassenaam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 &lt;identifier&gt;(&lt;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argumentlijst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400" u="sng" dirty="0" err="1">
                <a:latin typeface="+mn-lt"/>
              </a:rPr>
              <a:t>Voorbeeld</a:t>
            </a:r>
            <a:r>
              <a:rPr lang="en-US" sz="2400" b="1" dirty="0">
                <a:latin typeface="+mn-lt"/>
              </a:rPr>
              <a:t>: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a(1);</a:t>
            </a:r>
          </a:p>
          <a:p>
            <a:pPr lvl="0">
              <a:lnSpc>
                <a:spcPts val="3800"/>
              </a:lnSpc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allocatie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geheugen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object met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naam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lvl="0">
              <a:lnSpc>
                <a:spcPts val="3800"/>
              </a:lnSpc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oproep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constructor met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argumenten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voor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819526" y="5301208"/>
            <a:ext cx="8886002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nl-BE" sz="2400" dirty="0" smtClean="0">
                <a:latin typeface="+mn-lt"/>
                <a:cs typeface="Consolas" panose="020B0609020204030204" pitchFamily="49" charset="0"/>
              </a:rPr>
              <a:t>Bij </a:t>
            </a:r>
            <a:r>
              <a:rPr lang="nl-BE" sz="2400" b="1" dirty="0" smtClean="0">
                <a:latin typeface="+mn-lt"/>
                <a:cs typeface="Consolas" panose="020B0609020204030204" pitchFamily="49" charset="0"/>
              </a:rPr>
              <a:t>out of scope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 gaan van deze objecten wordt de </a:t>
            </a:r>
            <a:r>
              <a:rPr lang="nl-BE" sz="2400" dirty="0">
                <a:latin typeface="+mn-lt"/>
                <a:cs typeface="Consolas" panose="020B0609020204030204" pitchFamily="49" charset="0"/>
              </a:rPr>
              <a:t>destructor 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opgeroepen en wordt het geheugen op de </a:t>
            </a:r>
            <a:r>
              <a:rPr lang="nl-BE" sz="2400" dirty="0" err="1" smtClean="0">
                <a:latin typeface="+mn-lt"/>
                <a:cs typeface="Consolas" panose="020B0609020204030204" pitchFamily="49" charset="0"/>
              </a:rPr>
              <a:t>runtime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 stack vrijgegeven. </a:t>
            </a:r>
            <a:endParaRPr lang="nl-BE" sz="2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5605911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5145" y="116632"/>
            <a:ext cx="8784977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Objecten op de </a:t>
            </a:r>
            <a:r>
              <a:rPr lang="nl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heap</a:t>
            </a:r>
            <a:endParaRPr lang="nl-BE" sz="2400" dirty="0" smtClean="0">
              <a:solidFill>
                <a:schemeClr val="accent4"/>
              </a:solidFill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 smtClean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 smtClean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 smtClean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r>
              <a:rPr lang="nl-BE" sz="2600" b="1" i="1" dirty="0">
                <a:latin typeface="Consolas" panose="020B0609020204030204" pitchFamily="49" charset="0"/>
                <a:cs typeface="Arial" pitchFamily="34" charset="0"/>
                <a:sym typeface="Symbol" pitchFamily="18" charset="2"/>
              </a:rPr>
              <a:t>	</a:t>
            </a:r>
            <a:endParaRPr lang="nl-BE" sz="2600" b="1" i="1" dirty="0" smtClean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  <a:p>
            <a:pPr marL="114300" indent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  <a:defRPr/>
            </a:pPr>
            <a:endParaRPr lang="nl-BE" sz="2600" b="1" i="1" dirty="0">
              <a:latin typeface="Consolas" panose="020B0609020204030204" pitchFamily="49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842663" y="868232"/>
            <a:ext cx="8220596" cy="1631216"/>
          </a:xfrm>
          <a:prstGeom prst="rect">
            <a:avLst/>
          </a:prstGeom>
          <a:noFill/>
          <a:ln w="254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i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klassenaam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argumentlijst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4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Voorbeeld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2000" b="1" i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2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*a = new </a:t>
            </a:r>
            <a:r>
              <a:rPr lang="en-US" sz="22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 = new </a:t>
            </a:r>
            <a:r>
              <a:rPr lang="en-US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en-US" sz="2200" i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818582" y="2734200"/>
            <a:ext cx="85067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nl-BE" sz="2400" dirty="0" smtClean="0">
                <a:latin typeface="+mn-lt"/>
                <a:cs typeface="Consolas" panose="020B0609020204030204" pitchFamily="49" charset="0"/>
              </a:rPr>
              <a:t>Bij </a:t>
            </a:r>
            <a:r>
              <a:rPr lang="nl-BE" sz="2400" b="1" dirty="0" smtClean="0">
                <a:latin typeface="+mn-lt"/>
                <a:cs typeface="Consolas" panose="020B0609020204030204" pitchFamily="49" charset="0"/>
              </a:rPr>
              <a:t>out of scope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 gaan van deze objecten wordt de </a:t>
            </a:r>
            <a:r>
              <a:rPr lang="nl-BE" sz="2400" dirty="0">
                <a:latin typeface="+mn-lt"/>
                <a:cs typeface="Consolas" panose="020B0609020204030204" pitchFamily="49" charset="0"/>
              </a:rPr>
              <a:t>destructor </a:t>
            </a:r>
            <a:r>
              <a:rPr lang="nl-BE" sz="2400" b="1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NIET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 opgeroepen en wordt het geheugen op de </a:t>
            </a:r>
            <a:r>
              <a:rPr lang="nl-BE" sz="2400" dirty="0" err="1" smtClean="0">
                <a:latin typeface="+mn-lt"/>
                <a:cs typeface="Consolas" panose="020B0609020204030204" pitchFamily="49" charset="0"/>
              </a:rPr>
              <a:t>heap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nl-BE" sz="2400" b="1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NIET</a:t>
            </a:r>
            <a:r>
              <a:rPr lang="nl-BE" sz="2400" dirty="0" smtClean="0">
                <a:latin typeface="+mn-lt"/>
                <a:cs typeface="Consolas" panose="020B0609020204030204" pitchFamily="49" charset="0"/>
              </a:rPr>
              <a:t> vrijgegeven. </a:t>
            </a:r>
            <a:endParaRPr lang="nl-BE" sz="2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849919" y="4101048"/>
            <a:ext cx="8220596" cy="1605568"/>
          </a:xfrm>
          <a:prstGeom prst="rect">
            <a:avLst/>
          </a:prstGeom>
          <a:noFill/>
          <a:ln w="254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i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&lt;identifier&gt;;</a:t>
            </a:r>
            <a:endParaRPr lang="en-US" sz="24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4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400" i="0" u="sng" dirty="0" err="1" smtClean="0">
                <a:solidFill>
                  <a:schemeClr val="tx1"/>
                </a:solidFill>
                <a:latin typeface="+mn-lt"/>
              </a:rPr>
              <a:t>Voorbeeld</a:t>
            </a:r>
            <a:r>
              <a:rPr lang="en-US" sz="2400" b="1" i="0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2000" b="1" i="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a;</a:t>
            </a:r>
          </a:p>
          <a:p>
            <a:pPr algn="l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roept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destructor op en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geeft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geheugen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op de heap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vrij</a:t>
            </a:r>
            <a:endParaRPr lang="en-US" sz="2400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548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43387319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1027"/>
          <p:cNvSpPr txBox="1">
            <a:spLocks noChangeArrowheads="1"/>
          </p:cNvSpPr>
          <p:nvPr/>
        </p:nvSpPr>
        <p:spPr bwMode="auto">
          <a:xfrm>
            <a:off x="416496" y="764703"/>
            <a:ext cx="5328592" cy="33752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*a = new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=2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&lt;4 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*b = new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delete a;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return 0; 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9941" name="Text Box 1029"/>
          <p:cNvSpPr txBox="1">
            <a:spLocks noChangeArrowheads="1"/>
          </p:cNvSpPr>
          <p:nvPr/>
        </p:nvSpPr>
        <p:spPr bwMode="auto">
          <a:xfrm>
            <a:off x="6105128" y="1752600"/>
            <a:ext cx="3294492" cy="173380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onstructor object 1</a:t>
            </a:r>
          </a:p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2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onstructor object 2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Constructor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Destructor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274548" y="4509120"/>
            <a:ext cx="7680339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0" indent="-363538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nl-BE" sz="2400" u="sng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Voorbeeld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Arial" pitchFamily="34" charset="0"/>
                <a:sym typeface="Symbol" pitchFamily="18" charset="2"/>
              </a:rPr>
              <a:t>DemoHeap.cpp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 (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map 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Vb2ConstrDestr)</a:t>
            </a:r>
            <a:endParaRPr lang="nl-BE" sz="2400" dirty="0">
              <a:solidFill>
                <a:prstClr val="black"/>
              </a:solidFill>
              <a:latin typeface="+mn-lt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8632" y="646425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  <p:sp>
        <p:nvSpPr>
          <p:cNvPr id="8" name="Rechthoek 7"/>
          <p:cNvSpPr/>
          <p:nvPr/>
        </p:nvSpPr>
        <p:spPr>
          <a:xfrm>
            <a:off x="6663775" y="905613"/>
            <a:ext cx="21771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Output?</a:t>
            </a:r>
            <a:endParaRPr lang="nl-NL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7795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96" y="1052736"/>
            <a:ext cx="8255000" cy="4800600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400" dirty="0" smtClean="0"/>
              <a:t>Vanaf</a:t>
            </a:r>
            <a:r>
              <a:rPr lang="nl-BE" sz="2400" b="0" dirty="0" smtClean="0"/>
              <a:t> C++11 mag een constructor een andere constructor van dezelfde klasse oproepen</a:t>
            </a:r>
          </a:p>
          <a:p>
            <a:endParaRPr lang="nl-BE" sz="2400" b="0" dirty="0"/>
          </a:p>
          <a:p>
            <a:endParaRPr lang="nl-BE" sz="2400" b="0" dirty="0" smtClean="0"/>
          </a:p>
          <a:p>
            <a:endParaRPr lang="nl-BE" sz="2400" b="0" dirty="0"/>
          </a:p>
          <a:p>
            <a:endParaRPr lang="nl-BE" sz="2400" b="0" dirty="0" smtClean="0"/>
          </a:p>
          <a:p>
            <a:endParaRPr lang="nl-BE" sz="2400" b="0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05713"/>
              </p:ext>
            </p:extLst>
          </p:nvPr>
        </p:nvGraphicFramePr>
        <p:xfrm>
          <a:off x="920552" y="2290784"/>
          <a:ext cx="8280920" cy="4329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class Voorbeeld {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Voorbeeld(int _a, int _b) { 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 a = _a; b = _b;</a:t>
                      </a:r>
                    </a:p>
                    <a:p>
                      <a:pPr>
                        <a:lnSpc>
                          <a:spcPts val="33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}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Voorbeeld() : </a:t>
                      </a:r>
                      <a:r>
                        <a:rPr lang="nl-BE" sz="24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Voorbeeld(1,2)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{}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int a, b;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};</a:t>
                      </a:r>
                      <a:endParaRPr lang="nl-BE" sz="900" b="0" i="0" u="none" strike="noStrike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12" y="101036"/>
            <a:ext cx="833788" cy="66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18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Delegerende </a:t>
            </a:r>
            <a:r>
              <a:rPr lang="nl-BE" sz="3600" b="1" dirty="0" smtClean="0">
                <a:solidFill>
                  <a:schemeClr val="accent3"/>
                </a:solidFill>
              </a:rPr>
              <a:t>constructoren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390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980728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Klassen in C++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Klasse-templates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Werking </a:t>
            </a:r>
            <a:r>
              <a:rPr lang="nl-BE" sz="2800" dirty="0" err="1"/>
              <a:t>constructor</a:t>
            </a:r>
            <a:r>
              <a:rPr lang="nl-BE" sz="2800" dirty="0"/>
              <a:t>-destructor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Copy-</a:t>
            </a:r>
            <a:r>
              <a:rPr lang="nl-BE" sz="2800" b="1" dirty="0" err="1" smtClean="0">
                <a:solidFill>
                  <a:schemeClr val="accent2"/>
                </a:solidFill>
              </a:rPr>
              <a:t>constructor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Separate compilatie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Objecten als attributen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Friend</a:t>
            </a:r>
            <a:r>
              <a:rPr lang="nl-BE" sz="2800" dirty="0"/>
              <a:t> functies en klassen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Operator </a:t>
            </a:r>
            <a:r>
              <a:rPr lang="nl-BE" sz="2800" dirty="0" err="1"/>
              <a:t>overloading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0234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980728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Klassen in C++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Klasse-templates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Werking </a:t>
            </a:r>
            <a:r>
              <a:rPr lang="nl-BE" sz="2800" dirty="0" err="1"/>
              <a:t>constructor</a:t>
            </a:r>
            <a:r>
              <a:rPr lang="nl-BE" sz="2800" dirty="0"/>
              <a:t>-destructor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Copy-</a:t>
            </a:r>
            <a:r>
              <a:rPr lang="nl-BE" sz="2800" dirty="0" err="1" smtClean="0"/>
              <a:t>constructor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Separate </a:t>
            </a:r>
            <a:r>
              <a:rPr lang="nl-BE" sz="2800" dirty="0" smtClean="0"/>
              <a:t>compilatie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Objecten als attributen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Friend</a:t>
            </a:r>
            <a:r>
              <a:rPr lang="nl-BE" sz="2800" dirty="0" smtClean="0"/>
              <a:t> functies en klassen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Operator </a:t>
            </a:r>
            <a:r>
              <a:rPr lang="nl-BE" sz="2800" dirty="0" err="1" smtClean="0"/>
              <a:t>overloading</a:t>
            </a:r>
            <a:endParaRPr lang="nl-BE" sz="2800" dirty="0" smtClean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70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Copy-</a:t>
            </a:r>
            <a:r>
              <a:rPr lang="nl-BE" sz="3600" b="1" dirty="0" err="1" smtClean="0">
                <a:solidFill>
                  <a:schemeClr val="accent3"/>
                </a:solidFill>
              </a:rPr>
              <a:t>constructor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052736"/>
            <a:ext cx="9073008" cy="50927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Autofit/>
          </a:bodyPr>
          <a:lstStyle/>
          <a:p>
            <a:pPr marL="363538" indent="-363538">
              <a:lnSpc>
                <a:spcPts val="4000"/>
              </a:lnSpc>
              <a:spcBef>
                <a:spcPts val="60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/>
              <a:t>wordt </a:t>
            </a:r>
            <a:r>
              <a:rPr lang="nl-BE" altLang="nl-BE" sz="2400" dirty="0"/>
              <a:t>in C++ standaard gebruikt in 3 situaties</a:t>
            </a:r>
          </a:p>
          <a:p>
            <a:pPr marL="809625" lvl="1" indent="-269875">
              <a:lnSpc>
                <a:spcPts val="4000"/>
              </a:lnSpc>
              <a:spcBef>
                <a:spcPts val="0"/>
              </a:spcBef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Student std2(std1);</a:t>
            </a:r>
          </a:p>
          <a:p>
            <a:pPr marL="809625" lvl="1" indent="-269875">
              <a:lnSpc>
                <a:spcPts val="4000"/>
              </a:lnSpc>
              <a:spcBef>
                <a:spcPts val="0"/>
              </a:spcBef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 std1</a:t>
            </a:r>
            <a:r>
              <a:rPr lang="nl-BE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nl-BE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9625" lvl="1" indent="-269875">
              <a:lnSpc>
                <a:spcPts val="4000"/>
              </a:lnSpc>
              <a:spcBef>
                <a:spcPts val="0"/>
              </a:spcBef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functie(Student st) //st 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nl-BE" alt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-parameter</a:t>
            </a:r>
          </a:p>
          <a:p>
            <a:pPr marL="363538" indent="-363538">
              <a:lnSpc>
                <a:spcPts val="4000"/>
              </a:lnSpc>
              <a:spcBef>
                <a:spcPts val="60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is standaard steeds aanwezig </a:t>
            </a:r>
          </a:p>
          <a:p>
            <a:pPr marL="363538" indent="-363538">
              <a:lnSpc>
                <a:spcPts val="4000"/>
              </a:lnSpc>
              <a:spcBef>
                <a:spcPts val="60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/>
              <a:t>standaard </a:t>
            </a:r>
            <a:r>
              <a:rPr lang="nl-BE" altLang="nl-BE" sz="2400" dirty="0"/>
              <a:t>copy-</a:t>
            </a:r>
            <a:r>
              <a:rPr lang="nl-BE" altLang="nl-BE" sz="2400" dirty="0" err="1"/>
              <a:t>constructor</a:t>
            </a:r>
            <a:r>
              <a:rPr lang="nl-BE" altLang="nl-BE" sz="2400" dirty="0"/>
              <a:t> kopieert geen dynamisch aangemaakt geheugen </a:t>
            </a:r>
            <a:r>
              <a:rPr lang="nl-BE" altLang="nl-BE" sz="2400" dirty="0" smtClean="0">
                <a:latin typeface="Calibri"/>
                <a:sym typeface="Wingdings" pitchFamily="2" charset="2"/>
              </a:rPr>
              <a:t>→</a:t>
            </a:r>
            <a:r>
              <a:rPr lang="nl-BE" altLang="nl-BE" sz="2400" dirty="0" smtClean="0">
                <a:sym typeface="Wingdings" pitchFamily="2" charset="2"/>
              </a:rPr>
              <a:t> shared </a:t>
            </a:r>
            <a:r>
              <a:rPr lang="nl-BE" altLang="nl-BE" sz="2400" dirty="0" err="1">
                <a:sym typeface="Wingdings" pitchFamily="2" charset="2"/>
              </a:rPr>
              <a:t>structure</a:t>
            </a:r>
            <a:endParaRPr lang="nl-BE" altLang="nl-BE" sz="2400" dirty="0">
              <a:sym typeface="Wingdings" pitchFamily="2" charset="2"/>
            </a:endParaRPr>
          </a:p>
          <a:p>
            <a:pPr marL="363538" indent="-363538">
              <a:lnSpc>
                <a:spcPts val="4000"/>
              </a:lnSpc>
              <a:spcBef>
                <a:spcPts val="60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sym typeface="Wingdings" pitchFamily="2" charset="2"/>
              </a:rPr>
              <a:t>zelf definiëren is dus soms noodzakelijk</a:t>
            </a:r>
            <a:r>
              <a:rPr lang="nl-BE" altLang="nl-BE" sz="2400" dirty="0" smtClean="0">
                <a:sym typeface="Wingdings" pitchFamily="2" charset="2"/>
              </a:rPr>
              <a:t>!!</a:t>
            </a:r>
          </a:p>
          <a:p>
            <a:pPr marL="363538" indent="-363538">
              <a:lnSpc>
                <a:spcPts val="4000"/>
              </a:lnSpc>
              <a:spcBef>
                <a:spcPts val="60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sz="2400" dirty="0"/>
              <a:t>s</a:t>
            </a:r>
            <a:r>
              <a:rPr lang="nl-BE" sz="2400" dirty="0" smtClean="0"/>
              <a:t>yntax</a:t>
            </a:r>
            <a:r>
              <a:rPr lang="nl-BE" sz="2400" dirty="0"/>
              <a:t>: </a:t>
            </a:r>
            <a:r>
              <a:rPr lang="nl-BE" sz="2400" dirty="0" smtClean="0"/>
              <a:t>  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&amp;a)  </a:t>
            </a:r>
            <a:r>
              <a:rPr lang="nl-BE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//NIET: A(A a)</a:t>
            </a:r>
            <a:endParaRPr lang="nl-BE" altLang="nl-BE" sz="24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363538" lvl="0" indent="-363538">
              <a:lnSpc>
                <a:spcPts val="4000"/>
              </a:lnSpc>
              <a:spcBef>
                <a:spcPts val="60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sz="2400" u="sng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Voorbeeld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: </a:t>
            </a:r>
            <a:r>
              <a:rPr lang="nl-BE" sz="24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Student_oud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/nieuw.cpp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(map 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Vb3CopyConstr)</a:t>
            </a:r>
            <a:endParaRPr lang="nl-BE" altLang="nl-BE" sz="2400" dirty="0">
              <a:sym typeface="Wingdings" pitchFamily="2" charset="2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82395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980728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Klassen in C++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Klasse-templates</a:t>
            </a:r>
            <a:endParaRPr lang="nl-BE" sz="2800" b="1" dirty="0">
              <a:solidFill>
                <a:schemeClr val="accent2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Werking </a:t>
            </a:r>
            <a:r>
              <a:rPr lang="nl-BE" sz="2800" dirty="0" err="1"/>
              <a:t>constructor</a:t>
            </a:r>
            <a:r>
              <a:rPr lang="nl-BE" sz="2800" dirty="0"/>
              <a:t>-destructor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Copy-</a:t>
            </a:r>
            <a:r>
              <a:rPr lang="nl-BE" sz="2800" dirty="0" err="1" smtClean="0"/>
              <a:t>constructor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Separate </a:t>
            </a:r>
            <a:r>
              <a:rPr lang="nl-BE" sz="2800" b="1" dirty="0" smtClean="0">
                <a:solidFill>
                  <a:schemeClr val="accent2"/>
                </a:solidFill>
              </a:rPr>
              <a:t>compilatie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Objecten als attributen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Friend</a:t>
            </a:r>
            <a:r>
              <a:rPr lang="nl-BE" sz="2800" dirty="0"/>
              <a:t> functies en klassen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Operator </a:t>
            </a:r>
            <a:r>
              <a:rPr lang="nl-BE" sz="2800" dirty="0" err="1" smtClean="0"/>
              <a:t>overloading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04175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Separate compilatie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6476" y="770682"/>
            <a:ext cx="9433048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altLang="nl-BE" sz="2400" dirty="0" smtClean="0">
                <a:cs typeface="Arial" charset="0"/>
              </a:rPr>
              <a:t>indien </a:t>
            </a:r>
            <a:r>
              <a:rPr lang="nl-BE" altLang="nl-BE" sz="2400" dirty="0">
                <a:cs typeface="Arial" charset="0"/>
              </a:rPr>
              <a:t>klasse nodig is in meerdere </a:t>
            </a:r>
            <a:r>
              <a:rPr lang="nl-BE" altLang="nl-BE" sz="2400" dirty="0" smtClean="0">
                <a:cs typeface="Arial" charset="0"/>
              </a:rPr>
              <a:t>toepassingen:</a:t>
            </a:r>
            <a:endParaRPr lang="nl-BE" altLang="nl-BE" sz="2400" dirty="0">
              <a:cs typeface="Arial" charset="0"/>
            </a:endParaRPr>
          </a:p>
          <a:p>
            <a:pPr marL="743268" lvl="1" indent="-331788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altLang="nl-BE" sz="2400" dirty="0">
                <a:cs typeface="Arial" charset="0"/>
              </a:rPr>
              <a:t>niet broncode gebruiken in elke toepassing</a:t>
            </a:r>
          </a:p>
          <a:p>
            <a:pPr marL="743268" lvl="1" indent="-331788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altLang="nl-BE" sz="2400" dirty="0">
                <a:cs typeface="Arial" charset="0"/>
              </a:rPr>
              <a:t>wel </a:t>
            </a:r>
            <a:r>
              <a:rPr lang="nl-BE" altLang="nl-BE" sz="2400" dirty="0" smtClean="0">
                <a:cs typeface="Arial" charset="0"/>
              </a:rPr>
              <a:t>header-file gebruiken</a:t>
            </a:r>
          </a:p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altLang="nl-BE" sz="2400" dirty="0" smtClean="0">
                <a:cs typeface="Arial" charset="0"/>
              </a:rPr>
              <a:t>werkwijze: aparte files</a:t>
            </a:r>
          </a:p>
          <a:p>
            <a:pPr marL="743268" lvl="1" indent="-331788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altLang="nl-BE" sz="2400" dirty="0" smtClean="0">
                <a:solidFill>
                  <a:schemeClr val="tx2"/>
                </a:solidFill>
                <a:cs typeface="Arial" charset="0"/>
              </a:rPr>
              <a:t>header-file</a:t>
            </a:r>
            <a:r>
              <a:rPr lang="nl-BE" altLang="nl-BE" sz="2400" dirty="0" smtClean="0">
                <a:cs typeface="Arial" charset="0"/>
              </a:rPr>
              <a:t> (</a:t>
            </a:r>
            <a:r>
              <a:rPr lang="nl-BE" altLang="nl-BE" sz="2400" dirty="0" err="1" smtClean="0">
                <a:cs typeface="Arial" charset="0"/>
              </a:rPr>
              <a:t>student.h</a:t>
            </a:r>
            <a:r>
              <a:rPr lang="nl-BE" altLang="nl-BE" sz="2400" dirty="0" smtClean="0">
                <a:cs typeface="Arial" charset="0"/>
              </a:rPr>
              <a:t>):  k</a:t>
            </a:r>
            <a:r>
              <a:rPr lang="nl-NL" sz="2400" dirty="0" smtClean="0">
                <a:cs typeface="Arial" pitchFamily="34" charset="0"/>
              </a:rPr>
              <a:t>lassendeclaratie </a:t>
            </a:r>
            <a:r>
              <a:rPr lang="nl-NL" sz="2400" dirty="0">
                <a:cs typeface="Arial" pitchFamily="34" charset="0"/>
              </a:rPr>
              <a:t>met </a:t>
            </a:r>
            <a:r>
              <a:rPr lang="nl-NL" sz="2400" dirty="0" smtClean="0">
                <a:cs typeface="Arial" pitchFamily="34" charset="0"/>
              </a:rPr>
              <a:t>compiler directieven </a:t>
            </a:r>
          </a:p>
          <a:p>
            <a:pPr marL="411480" lvl="1" indent="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  <a:defRPr/>
            </a:pPr>
            <a:r>
              <a:rPr lang="nl-N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l-NL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nl-NL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nl-NL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STUDENT_H</a:t>
            </a:r>
          </a:p>
          <a:p>
            <a:pPr marL="411480" lvl="1" indent="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  <a:defRPr/>
            </a:pPr>
            <a:r>
              <a:rPr lang="nl-NL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#</a:t>
            </a:r>
            <a:r>
              <a:rPr lang="nl-NL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define</a:t>
            </a:r>
            <a:r>
              <a:rPr lang="nl-NL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STUDENT_H</a:t>
            </a:r>
          </a:p>
          <a:p>
            <a:pPr marL="411480" lvl="1" indent="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  <a:defRPr/>
            </a:pPr>
            <a:r>
              <a:rPr lang="nl-NL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411480" lvl="1" indent="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  <a:defRPr/>
            </a:pPr>
            <a:r>
              <a:rPr lang="nl-NL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nl-NL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nl-NL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3268" lvl="1" indent="-331788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altLang="nl-BE" sz="2400" dirty="0" err="1" smtClean="0">
                <a:cs typeface="Arial" charset="0"/>
              </a:rPr>
              <a:t>bronfile</a:t>
            </a:r>
            <a:r>
              <a:rPr lang="nl-BE" altLang="nl-BE" sz="2400" dirty="0" smtClean="0">
                <a:cs typeface="Arial" charset="0"/>
              </a:rPr>
              <a:t> </a:t>
            </a:r>
            <a:r>
              <a:rPr lang="nl-BE" altLang="nl-BE" sz="2400" dirty="0">
                <a:cs typeface="Arial" charset="0"/>
              </a:rPr>
              <a:t>van </a:t>
            </a:r>
            <a:r>
              <a:rPr lang="nl-BE" altLang="nl-BE" sz="2400" dirty="0" smtClean="0">
                <a:cs typeface="Arial" charset="0"/>
              </a:rPr>
              <a:t>klasse (student.cpp): gecompileerd </a:t>
            </a:r>
            <a:r>
              <a:rPr lang="nl-BE" altLang="nl-BE" sz="2400" dirty="0">
                <a:cs typeface="Arial" charset="0"/>
              </a:rPr>
              <a:t>tot object-file</a:t>
            </a:r>
          </a:p>
          <a:p>
            <a:pPr marL="743268" lvl="1" indent="-331788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altLang="nl-BE" sz="2400" dirty="0">
                <a:cs typeface="Arial" charset="0"/>
              </a:rPr>
              <a:t>bronfile van </a:t>
            </a:r>
            <a:r>
              <a:rPr lang="nl-BE" altLang="nl-BE" sz="2400" dirty="0" smtClean="0">
                <a:cs typeface="Arial" charset="0"/>
              </a:rPr>
              <a:t>toepassing (main.cpp): gecompileerd </a:t>
            </a:r>
            <a:r>
              <a:rPr lang="nl-BE" altLang="nl-BE" sz="2400" dirty="0">
                <a:cs typeface="Arial" charset="0"/>
              </a:rPr>
              <a:t>en </a:t>
            </a:r>
            <a:r>
              <a:rPr lang="nl-BE" altLang="nl-BE" sz="2400" dirty="0" smtClean="0">
                <a:cs typeface="Arial" charset="0"/>
              </a:rPr>
              <a:t>gelinkt</a:t>
            </a:r>
          </a:p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altLang="nl-BE" sz="2400" dirty="0">
                <a:cs typeface="Arial" charset="0"/>
              </a:rPr>
              <a:t>Voorbeeld: project </a:t>
            </a:r>
            <a:r>
              <a:rPr lang="nl-BE" altLang="nl-BE" sz="2400" b="1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ProjStudent</a:t>
            </a:r>
            <a:r>
              <a:rPr lang="nl-BE" altLang="nl-BE" sz="2400" dirty="0">
                <a:cs typeface="Arial" charset="0"/>
              </a:rPr>
              <a:t> (map Vb4SepComp</a:t>
            </a:r>
            <a:r>
              <a:rPr lang="nl-BE" altLang="nl-BE" sz="2400" dirty="0" smtClean="0">
                <a:cs typeface="Arial" charset="0"/>
              </a:rPr>
              <a:t>)</a:t>
            </a:r>
            <a:endParaRPr lang="nl-BE" altLang="nl-BE" sz="2400" dirty="0">
              <a:cs typeface="Arial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2920" y="648571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305330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980728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Klassen in C++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Klasse-templates</a:t>
            </a:r>
            <a:endParaRPr lang="nl-BE" sz="2800" b="1" dirty="0">
              <a:solidFill>
                <a:schemeClr val="accent2"/>
              </a:solidFill>
            </a:endParaRP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Werking </a:t>
            </a:r>
            <a:r>
              <a:rPr lang="nl-BE" sz="2800" dirty="0" err="1"/>
              <a:t>constructor</a:t>
            </a:r>
            <a:r>
              <a:rPr lang="nl-BE" sz="2800" dirty="0"/>
              <a:t>-destructor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Copy-</a:t>
            </a:r>
            <a:r>
              <a:rPr lang="nl-BE" sz="2800" dirty="0" err="1" smtClean="0"/>
              <a:t>constructor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Separate </a:t>
            </a:r>
            <a:r>
              <a:rPr lang="nl-BE" sz="2800" dirty="0" smtClean="0"/>
              <a:t>compilatie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Objecten als attributen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Friend</a:t>
            </a:r>
            <a:r>
              <a:rPr lang="nl-BE" sz="2800" dirty="0"/>
              <a:t> functies en klassen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Operator </a:t>
            </a:r>
            <a:r>
              <a:rPr lang="nl-BE" sz="2800" dirty="0" err="1" smtClean="0"/>
              <a:t>overloading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43136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Objecten als attributen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052736"/>
            <a:ext cx="9433048" cy="547260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Autofit/>
          </a:bodyPr>
          <a:lstStyle/>
          <a:p>
            <a:pPr marL="363538" indent="-363538">
              <a:lnSpc>
                <a:spcPts val="4000"/>
              </a:lnSpc>
              <a:spcBef>
                <a:spcPts val="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w</a:t>
            </a:r>
            <a:r>
              <a:rPr lang="nl-BE" altLang="nl-BE" sz="2400" dirty="0" smtClean="0"/>
              <a:t>ordt </a:t>
            </a:r>
            <a:r>
              <a:rPr lang="nl-BE" altLang="nl-BE" sz="2400" b="1" dirty="0" smtClean="0">
                <a:solidFill>
                  <a:schemeClr val="accent4"/>
                </a:solidFill>
              </a:rPr>
              <a:t>associatie/aggregatie/compositie</a:t>
            </a:r>
            <a:r>
              <a:rPr lang="nl-BE" altLang="nl-BE" sz="2400" dirty="0" smtClean="0"/>
              <a:t> </a:t>
            </a:r>
            <a:r>
              <a:rPr lang="nl-BE" altLang="nl-BE" sz="2400" dirty="0" smtClean="0"/>
              <a:t>genoemd</a:t>
            </a:r>
            <a:endParaRPr lang="nl-BE" altLang="nl-BE" sz="2400" dirty="0"/>
          </a:p>
          <a:p>
            <a:pPr marL="363538" indent="-363538">
              <a:lnSpc>
                <a:spcPts val="4000"/>
              </a:lnSpc>
              <a:spcBef>
                <a:spcPts val="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/>
              <a:t>wanneer </a:t>
            </a:r>
            <a:r>
              <a:rPr lang="nl-BE" altLang="nl-BE" sz="2400" dirty="0"/>
              <a:t>het buitenste blok van een </a:t>
            </a:r>
            <a:r>
              <a:rPr lang="nl-BE" altLang="nl-BE" sz="2400" dirty="0" err="1"/>
              <a:t>constructor</a:t>
            </a:r>
            <a:r>
              <a:rPr lang="nl-BE" altLang="nl-BE" sz="2400" dirty="0"/>
              <a:t> betreden wordt, zijn de </a:t>
            </a:r>
            <a:r>
              <a:rPr lang="nl-BE" altLang="nl-BE" sz="2400" dirty="0" smtClean="0"/>
              <a:t>attributen reeds aanwezig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>
                <a:sym typeface="Symbol"/>
              </a:rPr>
              <a:t>	 objectattributen </a:t>
            </a:r>
            <a:r>
              <a:rPr lang="nl-BE" altLang="nl-BE" sz="2400" dirty="0" smtClean="0"/>
              <a:t>werden geconstrueerd </a:t>
            </a:r>
            <a:r>
              <a:rPr lang="nl-BE" altLang="nl-BE" sz="2400" dirty="0"/>
              <a:t>met hun default </a:t>
            </a:r>
            <a:r>
              <a:rPr lang="nl-BE" altLang="nl-BE" sz="2400" dirty="0" smtClean="0"/>
              <a:t>							constructoren (als die bestaat, anders: </a:t>
            </a:r>
            <a:r>
              <a:rPr lang="nl-BE" altLang="nl-BE" sz="2400" b="1" dirty="0" smtClean="0">
                <a:solidFill>
                  <a:schemeClr val="accent2"/>
                </a:solidFill>
              </a:rPr>
              <a:t>FOUT!!</a:t>
            </a:r>
            <a:r>
              <a:rPr lang="nl-BE" altLang="nl-BE" sz="2400" dirty="0" smtClean="0"/>
              <a:t>)</a:t>
            </a:r>
            <a:endParaRPr lang="nl-BE" altLang="nl-BE" sz="2400" dirty="0"/>
          </a:p>
          <a:p>
            <a:pPr marL="363538" indent="-363538">
              <a:lnSpc>
                <a:spcPts val="4000"/>
              </a:lnSpc>
              <a:spcBef>
                <a:spcPts val="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m</a:t>
            </a:r>
            <a:r>
              <a:rPr lang="nl-BE" altLang="nl-BE" sz="2400" dirty="0" smtClean="0"/>
              <a:t>et een</a:t>
            </a:r>
            <a:r>
              <a:rPr lang="nl-BE" altLang="nl-BE" sz="2400" dirty="0" smtClean="0">
                <a:solidFill>
                  <a:schemeClr val="accent3"/>
                </a:solidFill>
              </a:rPr>
              <a:t> </a:t>
            </a:r>
            <a:r>
              <a:rPr lang="nl-BE" altLang="nl-BE" sz="2400" b="1" dirty="0" err="1" smtClean="0">
                <a:solidFill>
                  <a:schemeClr val="accent4"/>
                </a:solidFill>
              </a:rPr>
              <a:t>initializer</a:t>
            </a:r>
            <a:r>
              <a:rPr lang="nl-BE" altLang="nl-BE" sz="2400" b="1" dirty="0" smtClean="0">
                <a:solidFill>
                  <a:schemeClr val="accent4"/>
                </a:solidFill>
              </a:rPr>
              <a:t> list </a:t>
            </a:r>
            <a:r>
              <a:rPr lang="nl-BE" altLang="nl-BE" sz="2400" dirty="0" smtClean="0"/>
              <a:t>kan men de constructie en initialisatie van attributen laten gebeuren vooraleer het buitenste blok betreden wordt. </a:t>
            </a:r>
          </a:p>
          <a:p>
            <a:pPr marL="363538" indent="-363538">
              <a:lnSpc>
                <a:spcPts val="4000"/>
              </a:lnSpc>
              <a:spcBef>
                <a:spcPts val="60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sym typeface="Wingdings" pitchFamily="2" charset="2"/>
              </a:rPr>
              <a:t>s</a:t>
            </a:r>
            <a:r>
              <a:rPr lang="nl-BE" altLang="nl-BE" sz="2400" dirty="0" smtClean="0">
                <a:sym typeface="Wingdings" pitchFamily="2" charset="2"/>
              </a:rPr>
              <a:t>yntax:    </a:t>
            </a:r>
            <a:br>
              <a:rPr lang="nl-BE" altLang="nl-BE" sz="2400" dirty="0" smtClean="0">
                <a:sym typeface="Wingdings" pitchFamily="2" charset="2"/>
              </a:rPr>
            </a:br>
            <a:r>
              <a:rPr lang="nl-BE" altLang="nl-BE" sz="2400" dirty="0" smtClean="0">
                <a:sym typeface="Wingdings" pitchFamily="2" charset="2"/>
              </a:rPr>
              <a:t> </a:t>
            </a:r>
            <a:r>
              <a:rPr lang="nl-BE" altLang="nl-BE" sz="2400" dirty="0" smtClean="0">
                <a:sym typeface="Wingdings" pitchFamily="2" charset="2"/>
              </a:rPr>
              <a:t>    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A(</a:t>
            </a:r>
            <a:r>
              <a:rPr lang="nl-BE" altLang="nl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const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B &amp;b, 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int i) 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 attr1(b), 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attr2(i) 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{ … }</a:t>
            </a:r>
          </a:p>
          <a:p>
            <a:pPr marL="363538" indent="-363538">
              <a:lnSpc>
                <a:spcPts val="4000"/>
              </a:lnSpc>
              <a:spcBef>
                <a:spcPts val="600"/>
              </a:spcBef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u="sng" dirty="0" smtClean="0">
                <a:cs typeface="Arial" charset="0"/>
              </a:rPr>
              <a:t>voorbeeld</a:t>
            </a:r>
            <a:r>
              <a:rPr lang="nl-BE" altLang="nl-BE" sz="2400" dirty="0">
                <a:cs typeface="Arial" charset="0"/>
              </a:rPr>
              <a:t>: project </a:t>
            </a:r>
            <a:r>
              <a:rPr lang="nl-BE" altLang="nl-BE" sz="2400" b="1" dirty="0" err="1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ProjectInitList</a:t>
            </a:r>
            <a:r>
              <a:rPr lang="nl-BE" altLang="nl-BE" sz="2400" dirty="0" smtClean="0">
                <a:cs typeface="Arial" charset="0"/>
              </a:rPr>
              <a:t> </a:t>
            </a:r>
            <a:r>
              <a:rPr lang="nl-BE" altLang="nl-BE" sz="2400" dirty="0">
                <a:cs typeface="Arial" charset="0"/>
              </a:rPr>
              <a:t>(map </a:t>
            </a:r>
            <a:r>
              <a:rPr lang="nl-BE" altLang="nl-BE" sz="2400" dirty="0" smtClean="0">
                <a:cs typeface="Arial" charset="0"/>
              </a:rPr>
              <a:t>Vb5InitList)</a:t>
            </a:r>
            <a:endParaRPr lang="nl-BE" altLang="nl-BE" sz="2400" dirty="0">
              <a:cs typeface="Arial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610568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980728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Klassen in C++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Klasse-templates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Werking </a:t>
            </a:r>
            <a:r>
              <a:rPr lang="nl-BE" sz="2800" dirty="0" err="1"/>
              <a:t>constructor</a:t>
            </a:r>
            <a:r>
              <a:rPr lang="nl-BE" sz="2800" dirty="0"/>
              <a:t>-destructor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Copy-</a:t>
            </a:r>
            <a:r>
              <a:rPr lang="nl-BE" sz="2800" dirty="0" err="1" smtClean="0"/>
              <a:t>constructor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Separate </a:t>
            </a:r>
            <a:r>
              <a:rPr lang="nl-BE" sz="2800" dirty="0" smtClean="0"/>
              <a:t>compilatie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Objecten als attributen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2"/>
                </a:solidFill>
              </a:rPr>
              <a:t>Friend</a:t>
            </a:r>
            <a:r>
              <a:rPr lang="nl-BE" sz="2800" b="1" dirty="0" smtClean="0">
                <a:solidFill>
                  <a:schemeClr val="accent2"/>
                </a:solidFill>
              </a:rPr>
              <a:t> functies en klassen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Operator </a:t>
            </a:r>
            <a:r>
              <a:rPr lang="nl-BE" sz="2800" dirty="0" err="1" smtClean="0"/>
              <a:t>overloading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70097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052736"/>
            <a:ext cx="9001000" cy="48006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sz="2400" dirty="0"/>
              <a:t>Friend </a:t>
            </a:r>
            <a:r>
              <a:rPr lang="en-US" sz="2400" dirty="0" err="1"/>
              <a:t>functie</a:t>
            </a:r>
            <a:r>
              <a:rPr lang="en-US" sz="2400" dirty="0"/>
              <a:t> van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klasse</a:t>
            </a:r>
            <a:endParaRPr lang="en-US" sz="2400" dirty="0"/>
          </a:p>
          <a:p>
            <a:pPr lvl="1">
              <a:lnSpc>
                <a:spcPts val="4000"/>
              </a:lnSpc>
              <a:spcBef>
                <a:spcPts val="600"/>
              </a:spcBef>
              <a:buClr>
                <a:schemeClr val="accent4"/>
              </a:buClr>
            </a:pPr>
            <a:r>
              <a:rPr lang="en-US" sz="2400" dirty="0" err="1"/>
              <a:t>g</a:t>
            </a:r>
            <a:r>
              <a:rPr lang="en-US" sz="2400" dirty="0" err="1" smtClean="0"/>
              <a:t>één</a:t>
            </a:r>
            <a:r>
              <a:rPr lang="en-US" sz="2400" dirty="0" smtClean="0"/>
              <a:t> </a:t>
            </a:r>
            <a:r>
              <a:rPr lang="en-US" sz="2400" dirty="0" err="1" smtClean="0"/>
              <a:t>lidfunctie</a:t>
            </a:r>
            <a:r>
              <a:rPr lang="en-US" sz="2400" dirty="0"/>
              <a:t>!</a:t>
            </a:r>
          </a:p>
          <a:p>
            <a:pPr lvl="1">
              <a:lnSpc>
                <a:spcPts val="4000"/>
              </a:lnSpc>
              <a:spcBef>
                <a:spcPts val="600"/>
              </a:spcBef>
              <a:buClr>
                <a:schemeClr val="accent4"/>
              </a:buClr>
            </a:pPr>
            <a:r>
              <a:rPr lang="en-US" sz="2400" dirty="0" err="1"/>
              <a:t>h</a:t>
            </a:r>
            <a:r>
              <a:rPr lang="en-US" sz="2400" dirty="0" err="1" smtClean="0"/>
              <a:t>eeft</a:t>
            </a:r>
            <a:r>
              <a:rPr lang="en-US" sz="2400" dirty="0" smtClean="0"/>
              <a:t> </a:t>
            </a:r>
            <a:r>
              <a:rPr lang="en-US" sz="2400" dirty="0" err="1"/>
              <a:t>directe</a:t>
            </a:r>
            <a:r>
              <a:rPr lang="en-US" sz="2400" dirty="0"/>
              <a:t> </a:t>
            </a:r>
            <a:r>
              <a:rPr lang="en-US" sz="2400" dirty="0" err="1"/>
              <a:t>toegang</a:t>
            </a:r>
            <a:r>
              <a:rPr lang="en-US" sz="2400" dirty="0"/>
              <a:t> tot private </a:t>
            </a:r>
            <a:r>
              <a:rPr lang="en-US" sz="2400" dirty="0" err="1"/>
              <a:t>attributen</a:t>
            </a:r>
            <a:r>
              <a:rPr lang="en-US" sz="2400" dirty="0"/>
              <a:t> en </a:t>
            </a:r>
            <a:r>
              <a:rPr lang="en-US" sz="2400" dirty="0" err="1"/>
              <a:t>methoden</a:t>
            </a:r>
            <a:endParaRPr lang="en-US" sz="2400" dirty="0"/>
          </a:p>
          <a:p>
            <a:pPr marL="777240" lvl="2" indent="0">
              <a:lnSpc>
                <a:spcPts val="4000"/>
              </a:lnSpc>
              <a:buNone/>
            </a:pPr>
            <a:r>
              <a:rPr lang="en-US" sz="2400" dirty="0" smtClean="0">
                <a:sym typeface="Symbol"/>
              </a:rPr>
              <a:t> </a:t>
            </a:r>
            <a:r>
              <a:rPr lang="en-US" sz="2400" dirty="0" err="1">
                <a:sym typeface="Symbol"/>
              </a:rPr>
              <a:t>h</a:t>
            </a:r>
            <a:r>
              <a:rPr lang="en-US" sz="2400" dirty="0" err="1" smtClean="0">
                <a:sym typeface="Symbol"/>
              </a:rPr>
              <a:t>eeft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z</a:t>
            </a:r>
            <a:r>
              <a:rPr lang="en-US" sz="2400" dirty="0" err="1" smtClean="0"/>
              <a:t>elfde</a:t>
            </a:r>
            <a:r>
              <a:rPr lang="en-US" sz="2400" dirty="0" smtClean="0"/>
              <a:t> </a:t>
            </a:r>
            <a:r>
              <a:rPr lang="en-US" sz="2400" dirty="0" err="1"/>
              <a:t>rechten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 smtClean="0"/>
              <a:t>lidfuncties</a:t>
            </a:r>
            <a:endParaRPr lang="en-US" sz="2400" dirty="0"/>
          </a:p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sz="2400" dirty="0" err="1" smtClean="0"/>
              <a:t>Declaratie</a:t>
            </a:r>
            <a:r>
              <a:rPr lang="en-US" sz="2400" dirty="0" smtClean="0"/>
              <a:t> friend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: keyword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</a:p>
          <a:p>
            <a:pPr lvl="1">
              <a:lnSpc>
                <a:spcPts val="4000"/>
              </a:lnSpc>
              <a:spcBef>
                <a:spcPts val="600"/>
              </a:spcBef>
            </a:pPr>
            <a:r>
              <a:rPr lang="en-US" sz="2400" dirty="0" err="1"/>
              <a:t>g</a:t>
            </a:r>
            <a:r>
              <a:rPr lang="en-US" sz="2400" dirty="0" err="1" smtClean="0"/>
              <a:t>edeclareerd</a:t>
            </a:r>
            <a:r>
              <a:rPr lang="en-US" sz="2400" dirty="0" smtClean="0"/>
              <a:t> in </a:t>
            </a:r>
            <a:r>
              <a:rPr lang="en-US" sz="2400" dirty="0"/>
              <a:t>de </a:t>
            </a:r>
            <a:r>
              <a:rPr lang="en-US" sz="2400" dirty="0" err="1" smtClean="0"/>
              <a:t>klassendeclaratie</a:t>
            </a:r>
            <a:endParaRPr lang="en-US" sz="2400" dirty="0"/>
          </a:p>
          <a:p>
            <a:pPr lvl="1">
              <a:lnSpc>
                <a:spcPts val="4000"/>
              </a:lnSpc>
              <a:spcBef>
                <a:spcPts val="600"/>
              </a:spcBef>
            </a:pPr>
            <a:r>
              <a:rPr lang="en-US" sz="2400" dirty="0" err="1"/>
              <a:t>b</a:t>
            </a:r>
            <a:r>
              <a:rPr lang="en-US" sz="2400" dirty="0" err="1" smtClean="0"/>
              <a:t>uiten</a:t>
            </a:r>
            <a:r>
              <a:rPr lang="en-US" sz="2400" dirty="0" smtClean="0"/>
              <a:t> </a:t>
            </a:r>
            <a:r>
              <a:rPr lang="en-US" sz="2400" dirty="0" err="1"/>
              <a:t>klasse</a:t>
            </a:r>
            <a:r>
              <a:rPr lang="en-US" sz="2400" dirty="0"/>
              <a:t> </a:t>
            </a:r>
            <a:r>
              <a:rPr lang="en-US" sz="2400" dirty="0" err="1"/>
              <a:t>gedefinieerd</a:t>
            </a:r>
            <a:r>
              <a:rPr lang="en-US" sz="2400" dirty="0"/>
              <a:t> </a:t>
            </a:r>
          </a:p>
          <a:p>
            <a:pPr lvl="2">
              <a:lnSpc>
                <a:spcPts val="4000"/>
              </a:lnSpc>
              <a:spcBef>
                <a:spcPts val="0"/>
              </a:spcBef>
            </a:pPr>
            <a:r>
              <a:rPr lang="en-US" sz="2400" b="1" dirty="0" err="1">
                <a:solidFill>
                  <a:schemeClr val="accent2"/>
                </a:solidFill>
              </a:rPr>
              <a:t>niet</a:t>
            </a:r>
            <a:r>
              <a:rPr lang="en-US" sz="2400" b="1" dirty="0">
                <a:solidFill>
                  <a:schemeClr val="accent2"/>
                </a:solidFill>
              </a:rPr>
              <a:t> in scope van </a:t>
            </a:r>
            <a:r>
              <a:rPr lang="en-US" sz="2400" b="1" dirty="0" err="1" smtClean="0">
                <a:solidFill>
                  <a:schemeClr val="accent2"/>
                </a:solidFill>
              </a:rPr>
              <a:t>klasse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  <a:sym typeface="Symbol"/>
              </a:rPr>
              <a:t>géén</a:t>
            </a:r>
            <a:r>
              <a:rPr lang="en-US" sz="2400" dirty="0" smtClean="0">
                <a:solidFill>
                  <a:schemeClr val="accent2"/>
                </a:solidFill>
                <a:sym typeface="Symbol"/>
              </a:rPr>
              <a:t>  </a:t>
            </a:r>
            <a:r>
              <a:rPr lang="en-US" sz="2400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klassenaam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</a:p>
          <a:p>
            <a:pPr lvl="2">
              <a:lnSpc>
                <a:spcPts val="4000"/>
              </a:lnSpc>
              <a:spcBef>
                <a:spcPts val="0"/>
              </a:spcBef>
            </a:pPr>
            <a:r>
              <a:rPr lang="en-US" sz="2400" b="1" dirty="0" err="1">
                <a:solidFill>
                  <a:schemeClr val="accent2"/>
                </a:solidFill>
                <a:cs typeface="Consolas" panose="020B0609020204030204" pitchFamily="49" charset="0"/>
              </a:rPr>
              <a:t>g</a:t>
            </a:r>
            <a:r>
              <a:rPr lang="en-US" sz="2400" b="1" dirty="0" err="1" smtClean="0">
                <a:solidFill>
                  <a:schemeClr val="accent2"/>
                </a:solidFill>
                <a:cs typeface="Consolas" panose="020B0609020204030204" pitchFamily="49" charset="0"/>
              </a:rPr>
              <a:t>één</a:t>
            </a:r>
            <a:r>
              <a:rPr lang="en-US" sz="2400" b="1" dirty="0" smtClean="0">
                <a:solidFill>
                  <a:schemeClr val="accent2"/>
                </a:solidFill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cs typeface="Consolas" panose="020B0609020204030204" pitchFamily="49" charset="0"/>
              </a:rPr>
              <a:t>herhaling</a:t>
            </a:r>
            <a:r>
              <a:rPr lang="en-US" sz="2400" b="1" dirty="0" smtClean="0">
                <a:solidFill>
                  <a:schemeClr val="accent2"/>
                </a:solidFill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cs typeface="Consolas" panose="020B0609020204030204" pitchFamily="49" charset="0"/>
              </a:rPr>
              <a:t>sleutelwoord</a:t>
            </a:r>
            <a:r>
              <a:rPr lang="en-US" sz="2400" b="1" dirty="0" smtClean="0">
                <a:solidFill>
                  <a:schemeClr val="accent2"/>
                </a:solidFill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092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err="1" smtClean="0">
                <a:solidFill>
                  <a:schemeClr val="accent3"/>
                </a:solidFill>
              </a:rPr>
              <a:t>Friend</a:t>
            </a:r>
            <a:r>
              <a:rPr lang="nl-BE" sz="3600" b="1" dirty="0" smtClean="0">
                <a:solidFill>
                  <a:schemeClr val="accent3"/>
                </a:solidFill>
              </a:rPr>
              <a:t> functies en klassen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50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1027"/>
          <p:cNvSpPr txBox="1">
            <a:spLocks noChangeArrowheads="1"/>
          </p:cNvSpPr>
          <p:nvPr/>
        </p:nvSpPr>
        <p:spPr bwMode="auto">
          <a:xfrm>
            <a:off x="733074" y="908720"/>
            <a:ext cx="8396390" cy="57349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A(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get_i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&amp;);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A::get_i()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return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&amp;a</a:t>
            </a:r>
            <a:r>
              <a:rPr lang="en-US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US" sz="22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a.i</a:t>
            </a:r>
            <a:r>
              <a:rPr lang="en-US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a(7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a.get_i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 &lt;&lt; "  " &lt;&lt; g(a);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9941" name="Text Box 1029"/>
          <p:cNvSpPr txBox="1">
            <a:spLocks noChangeArrowheads="1"/>
          </p:cNvSpPr>
          <p:nvPr/>
        </p:nvSpPr>
        <p:spPr bwMode="auto">
          <a:xfrm>
            <a:off x="7795782" y="2534108"/>
            <a:ext cx="651140" cy="47263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7 7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272480" y="201434"/>
            <a:ext cx="784887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0" indent="-363538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nl-BE" sz="2400" u="sng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Voorbeeld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Arial" pitchFamily="34" charset="0"/>
                <a:sym typeface="Symbol" pitchFamily="18" charset="2"/>
              </a:rPr>
              <a:t>DemoFriendFunctie.cpp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 (</a:t>
            </a:r>
            <a:r>
              <a:rPr lang="nl-BE" sz="2400" dirty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map </a:t>
            </a:r>
            <a:r>
              <a:rPr lang="nl-BE" sz="2400" dirty="0" smtClean="0">
                <a:solidFill>
                  <a:prstClr val="black"/>
                </a:solidFill>
                <a:latin typeface="+mn-lt"/>
                <a:cs typeface="Arial" pitchFamily="34" charset="0"/>
                <a:sym typeface="Symbol" pitchFamily="18" charset="2"/>
              </a:rPr>
              <a:t>Vb6Friend)</a:t>
            </a:r>
            <a:endParaRPr lang="nl-BE" sz="2400" dirty="0">
              <a:solidFill>
                <a:prstClr val="black"/>
              </a:solidFill>
              <a:latin typeface="+mn-lt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99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27</a:t>
            </a:fld>
            <a:endParaRPr lang="nl-NL" sz="1600" dirty="0" smtClean="0"/>
          </a:p>
        </p:txBody>
      </p:sp>
      <p:sp>
        <p:nvSpPr>
          <p:cNvPr id="3" name="Rechthoek 2"/>
          <p:cNvSpPr/>
          <p:nvPr/>
        </p:nvSpPr>
        <p:spPr>
          <a:xfrm>
            <a:off x="6897216" y="1709398"/>
            <a:ext cx="21771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Output?</a:t>
            </a:r>
            <a:endParaRPr lang="nl-NL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6428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7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404664"/>
            <a:ext cx="82550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Friend </a:t>
            </a:r>
            <a:r>
              <a:rPr lang="en-US" sz="2400" dirty="0" err="1" smtClean="0"/>
              <a:t>klassen</a:t>
            </a:r>
            <a:r>
              <a:rPr lang="en-US" sz="2400" dirty="0" smtClean="0"/>
              <a:t>: </a:t>
            </a:r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marL="363538" lvl="0" indent="-363538">
              <a:lnSpc>
                <a:spcPts val="4000"/>
              </a:lnSpc>
              <a:spcBef>
                <a:spcPts val="1200"/>
              </a:spcBef>
              <a:buClr>
                <a:srgbClr val="FDA023"/>
              </a:buClr>
              <a:buSzPct val="100000"/>
              <a:defRPr/>
            </a:pPr>
            <a:endParaRPr lang="nl-BE" sz="2600" u="sng" dirty="0" smtClean="0">
              <a:solidFill>
                <a:prstClr val="black"/>
              </a:solidFill>
              <a:cs typeface="Arial" pitchFamily="34" charset="0"/>
              <a:sym typeface="Symbol" pitchFamily="18" charset="2"/>
            </a:endParaRPr>
          </a:p>
          <a:p>
            <a:pPr marL="0" lvl="0" indent="0">
              <a:lnSpc>
                <a:spcPts val="4000"/>
              </a:lnSpc>
              <a:spcBef>
                <a:spcPts val="1200"/>
              </a:spcBef>
              <a:buClr>
                <a:srgbClr val="FDA023"/>
              </a:buClr>
              <a:buSzPct val="100000"/>
              <a:buNone/>
              <a:defRPr/>
            </a:pPr>
            <a:endParaRPr lang="nl-BE" sz="2600" u="sng" dirty="0" smtClean="0">
              <a:solidFill>
                <a:prstClr val="black"/>
              </a:solidFill>
              <a:cs typeface="Arial" pitchFamily="34" charset="0"/>
              <a:sym typeface="Symbol" pitchFamily="18" charset="2"/>
            </a:endParaRPr>
          </a:p>
          <a:p>
            <a:pPr marL="363538" lvl="0" indent="-363538">
              <a:lnSpc>
                <a:spcPts val="4000"/>
              </a:lnSpc>
              <a:spcBef>
                <a:spcPts val="3600"/>
              </a:spcBef>
              <a:buClr>
                <a:schemeClr val="tx1"/>
              </a:buClr>
              <a:buSzPct val="100000"/>
              <a:defRPr/>
            </a:pPr>
            <a:r>
              <a:rPr lang="nl-BE" sz="2400" u="sng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Voorbeeld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DemoFriendClass.cpp</a:t>
            </a:r>
            <a:r>
              <a:rPr lang="nl-BE" sz="2400" dirty="0" smtClean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solidFill>
                  <a:prstClr val="black"/>
                </a:solidFill>
                <a:cs typeface="Arial" pitchFamily="34" charset="0"/>
                <a:sym typeface="Symbol" pitchFamily="18" charset="2"/>
              </a:rPr>
              <a:t>(map Vb6Friend)</a:t>
            </a:r>
          </a:p>
          <a:p>
            <a:pPr marL="411480" lvl="1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1800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848544" y="1052736"/>
            <a:ext cx="7583216" cy="21441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Y { … };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Z {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friend class Y; </a:t>
            </a: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Lijntoelichting 1 2"/>
          <p:cNvSpPr/>
          <p:nvPr/>
        </p:nvSpPr>
        <p:spPr>
          <a:xfrm>
            <a:off x="2432720" y="2852936"/>
            <a:ext cx="6696744" cy="2160240"/>
          </a:xfrm>
          <a:prstGeom prst="borderCallout1">
            <a:avLst>
              <a:gd name="adj1" fmla="val 435"/>
              <a:gd name="adj2" fmla="val 9173"/>
              <a:gd name="adj3" fmla="val -18759"/>
              <a:gd name="adj4" fmla="val -57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>
              <a:lnSpc>
                <a:spcPts val="4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Klasse</a:t>
            </a:r>
            <a:r>
              <a:rPr lang="en-US" sz="2400" dirty="0">
                <a:solidFill>
                  <a:schemeClr val="tx1"/>
                </a:solidFill>
              </a:rPr>
              <a:t> Y is friend van </a:t>
            </a:r>
            <a:r>
              <a:rPr lang="en-US" sz="2400" dirty="0" err="1">
                <a:solidFill>
                  <a:schemeClr val="tx1"/>
                </a:solidFill>
              </a:rPr>
              <a:t>klasse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Z:</a:t>
            </a:r>
          </a:p>
          <a:p>
            <a:pPr marL="436563" lvl="1" indent="-342900">
              <a:lnSpc>
                <a:spcPts val="4000"/>
              </a:lnSpc>
              <a:buFont typeface="Symbol"/>
              <a:buChar char="Þ"/>
            </a:pPr>
            <a:r>
              <a:rPr lang="en-US" sz="2400" dirty="0" smtClean="0">
                <a:solidFill>
                  <a:prstClr val="black"/>
                </a:solidFill>
              </a:rPr>
              <a:t> class </a:t>
            </a:r>
            <a:r>
              <a:rPr lang="en-US" sz="2400" dirty="0">
                <a:solidFill>
                  <a:prstClr val="black"/>
                </a:solidFill>
              </a:rPr>
              <a:t>Y can now access data of class Z directly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36563" lvl="1" indent="-342900">
              <a:lnSpc>
                <a:spcPts val="4000"/>
              </a:lnSpc>
              <a:buFont typeface="Symbol"/>
              <a:buChar char="Þ"/>
            </a:pPr>
            <a:r>
              <a:rPr lang="en-US" sz="2400" dirty="0" smtClean="0">
                <a:solidFill>
                  <a:schemeClr val="tx1"/>
                </a:solidFill>
              </a:rPr>
              <a:t> NIET </a:t>
            </a:r>
            <a:r>
              <a:rPr lang="en-US" sz="2400" dirty="0" err="1" smtClean="0">
                <a:solidFill>
                  <a:schemeClr val="tx1"/>
                </a:solidFill>
              </a:rPr>
              <a:t>omgekeerd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36563" lvl="1" indent="-342900">
              <a:lnSpc>
                <a:spcPts val="4000"/>
              </a:lnSpc>
              <a:buFont typeface="Symbol"/>
              <a:buChar char="Þ"/>
            </a:pPr>
            <a:r>
              <a:rPr lang="en-US" sz="2400" dirty="0" smtClean="0">
                <a:solidFill>
                  <a:schemeClr val="tx1"/>
                </a:solidFill>
              </a:rPr>
              <a:t> friend-</a:t>
            </a:r>
            <a:r>
              <a:rPr lang="en-US" sz="2400" dirty="0" err="1" smtClean="0">
                <a:solidFill>
                  <a:schemeClr val="tx1"/>
                </a:solidFill>
              </a:rPr>
              <a:t>schap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wordt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toegekend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niet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genomen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478829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476672"/>
            <a:ext cx="9217024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Concept friend in OO: </a:t>
            </a:r>
          </a:p>
          <a:p>
            <a:pPr lvl="1">
              <a:lnSpc>
                <a:spcPts val="4000"/>
              </a:lnSpc>
              <a:buClr>
                <a:schemeClr val="accent4"/>
              </a:buClr>
            </a:pPr>
            <a:r>
              <a:rPr lang="en-US" sz="2400" dirty="0" err="1" smtClean="0"/>
              <a:t>Volgens</a:t>
            </a:r>
            <a:r>
              <a:rPr lang="en-US" sz="2400" dirty="0" smtClean="0"/>
              <a:t> </a:t>
            </a:r>
            <a:r>
              <a:rPr lang="en-US" sz="2400" dirty="0" err="1" smtClean="0"/>
              <a:t>stricte</a:t>
            </a:r>
            <a:r>
              <a:rPr lang="en-US" sz="2400" dirty="0" smtClean="0"/>
              <a:t> </a:t>
            </a:r>
            <a:r>
              <a:rPr lang="en-US" sz="2400" dirty="0"/>
              <a:t>OO </a:t>
            </a:r>
            <a:r>
              <a:rPr lang="en-US" sz="2400" dirty="0" err="1"/>
              <a:t>principe</a:t>
            </a:r>
            <a:r>
              <a:rPr lang="en-US" sz="2400" dirty="0"/>
              <a:t> </a:t>
            </a:r>
            <a:r>
              <a:rPr lang="en-US" sz="2400" dirty="0" err="1"/>
              <a:t>dienen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 smtClean="0"/>
              <a:t>functies</a:t>
            </a:r>
            <a:r>
              <a:rPr lang="en-US" sz="2400" dirty="0" smtClean="0"/>
              <a:t> </a:t>
            </a:r>
            <a:r>
              <a:rPr lang="en-US" sz="2400" dirty="0" err="1" smtClean="0"/>
              <a:t>lidfuncties</a:t>
            </a:r>
            <a:r>
              <a:rPr lang="en-US" sz="2400" dirty="0" smtClean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endParaRPr lang="en-US" sz="2400" dirty="0"/>
          </a:p>
          <a:p>
            <a:pPr marL="620713" lvl="1" indent="0">
              <a:lnSpc>
                <a:spcPts val="4000"/>
              </a:lnSpc>
              <a:spcBef>
                <a:spcPts val="0"/>
              </a:spcBef>
              <a:buClr>
                <a:schemeClr val="accent4"/>
              </a:buClr>
              <a:buNone/>
            </a:pPr>
            <a:r>
              <a:rPr lang="en-US" sz="2400" dirty="0" smtClean="0">
                <a:sym typeface="Symbol"/>
              </a:rPr>
              <a:t> </a:t>
            </a:r>
            <a:r>
              <a:rPr lang="en-US" sz="2400" dirty="0" smtClean="0"/>
              <a:t>concept friend </a:t>
            </a:r>
            <a:r>
              <a:rPr lang="en-US" sz="2400" dirty="0" err="1" smtClean="0"/>
              <a:t>schendt</a:t>
            </a:r>
            <a:r>
              <a:rPr lang="en-US" sz="2400" dirty="0" smtClean="0"/>
              <a:t> </a:t>
            </a:r>
            <a:r>
              <a:rPr lang="en-US" sz="2400" dirty="0" err="1"/>
              <a:t>eigenlijk</a:t>
            </a:r>
            <a:r>
              <a:rPr lang="en-US" sz="2400" dirty="0"/>
              <a:t> de OO </a:t>
            </a:r>
            <a:r>
              <a:rPr lang="en-US" sz="2400" dirty="0" err="1"/>
              <a:t>basisprincipes</a:t>
            </a:r>
            <a:r>
              <a:rPr lang="en-US" sz="2400" dirty="0" smtClean="0"/>
              <a:t>!</a:t>
            </a:r>
            <a:endParaRPr lang="en-US" sz="2400" dirty="0"/>
          </a:p>
          <a:p>
            <a:pPr lvl="1">
              <a:lnSpc>
                <a:spcPts val="4000"/>
              </a:lnSpc>
              <a:buClr>
                <a:schemeClr val="accent4"/>
              </a:buClr>
            </a:pPr>
            <a:r>
              <a:rPr lang="en-US" sz="2400" dirty="0" err="1"/>
              <a:t>Toch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 in C++</a:t>
            </a:r>
          </a:p>
          <a:p>
            <a:pPr lvl="2">
              <a:lnSpc>
                <a:spcPts val="400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sz="2400" dirty="0" err="1"/>
              <a:t>vooral</a:t>
            </a:r>
            <a:r>
              <a:rPr lang="en-US" sz="2400" dirty="0"/>
              <a:t> </a:t>
            </a:r>
            <a:r>
              <a:rPr lang="en-US" sz="2400" dirty="0" err="1"/>
              <a:t>bij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4"/>
                </a:solidFill>
              </a:rPr>
              <a:t>operator overloading</a:t>
            </a:r>
          </a:p>
          <a:p>
            <a:pPr lvl="2">
              <a:lnSpc>
                <a:spcPts val="4000"/>
              </a:lnSpc>
              <a:spcBef>
                <a:spcPts val="0"/>
              </a:spcBef>
              <a:buClr>
                <a:schemeClr val="tx2"/>
              </a:buClr>
            </a:pP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efficiëntieverhoging</a:t>
            </a:r>
            <a:r>
              <a:rPr lang="en-US" sz="2400" dirty="0" smtClean="0"/>
              <a:t>: </a:t>
            </a:r>
            <a:r>
              <a:rPr lang="en-US" sz="2400" dirty="0" err="1" smtClean="0"/>
              <a:t>directe</a:t>
            </a:r>
            <a:r>
              <a:rPr lang="en-US" sz="2400" dirty="0" smtClean="0"/>
              <a:t> </a:t>
            </a:r>
            <a:r>
              <a:rPr lang="en-US" sz="2400" dirty="0" err="1"/>
              <a:t>toegang</a:t>
            </a:r>
            <a:r>
              <a:rPr lang="en-US" sz="2400" dirty="0"/>
              <a:t> </a:t>
            </a:r>
            <a:r>
              <a:rPr lang="en-US" sz="2400" dirty="0" smtClean="0"/>
              <a:t>tot                              private </a:t>
            </a:r>
            <a:r>
              <a:rPr lang="en-US" sz="2400" dirty="0" err="1"/>
              <a:t>attributen</a:t>
            </a:r>
            <a:r>
              <a:rPr lang="en-US" sz="2400" dirty="0"/>
              <a:t> van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 smtClean="0"/>
              <a:t>klasse</a:t>
            </a:r>
            <a:r>
              <a:rPr lang="en-US" sz="2400" dirty="0" smtClean="0"/>
              <a:t>                                                                    (</a:t>
            </a:r>
            <a:r>
              <a:rPr lang="en-US" sz="2400" dirty="0" err="1" smtClean="0"/>
              <a:t>dus</a:t>
            </a:r>
            <a:r>
              <a:rPr lang="en-US" sz="2400" dirty="0" smtClean="0"/>
              <a:t> </a:t>
            </a:r>
            <a:r>
              <a:rPr lang="en-US" sz="2400" dirty="0" err="1" smtClean="0"/>
              <a:t>geen</a:t>
            </a:r>
            <a:r>
              <a:rPr lang="en-US" sz="2400" dirty="0" smtClean="0"/>
              <a:t> overhead 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toegang</a:t>
            </a:r>
            <a:r>
              <a:rPr lang="en-US" sz="2400" dirty="0" smtClean="0"/>
              <a:t> </a:t>
            </a:r>
            <a:r>
              <a:rPr lang="en-US" sz="2400" dirty="0"/>
              <a:t>tot private </a:t>
            </a:r>
            <a:r>
              <a:rPr lang="en-US" sz="2400" dirty="0" err="1"/>
              <a:t>attributen</a:t>
            </a:r>
            <a:r>
              <a:rPr lang="en-US" sz="2400" dirty="0"/>
              <a:t> via </a:t>
            </a:r>
            <a:r>
              <a:rPr lang="en-US" sz="2400" dirty="0" err="1"/>
              <a:t>publieke</a:t>
            </a:r>
            <a:r>
              <a:rPr lang="en-US" sz="2400" dirty="0"/>
              <a:t> member-</a:t>
            </a:r>
            <a:r>
              <a:rPr lang="en-US" sz="2400" dirty="0" err="1"/>
              <a:t>functies</a:t>
            </a:r>
            <a:r>
              <a:rPr lang="en-US" sz="2400" dirty="0"/>
              <a:t> (</a:t>
            </a:r>
            <a:r>
              <a:rPr lang="en-US" sz="2400" dirty="0" err="1"/>
              <a:t>spaart</a:t>
            </a:r>
            <a:r>
              <a:rPr lang="en-US" sz="2400" dirty="0"/>
              <a:t> extra </a:t>
            </a:r>
            <a:r>
              <a:rPr lang="en-US" sz="2400" dirty="0" err="1"/>
              <a:t>functie</a:t>
            </a:r>
            <a:r>
              <a:rPr lang="en-US" sz="2400" dirty="0"/>
              <a:t> </a:t>
            </a:r>
            <a:r>
              <a:rPr lang="en-US" sz="2400" dirty="0" err="1"/>
              <a:t>oproepen</a:t>
            </a:r>
            <a:r>
              <a:rPr lang="en-US" sz="2400" dirty="0" smtClean="0"/>
              <a:t>))</a:t>
            </a:r>
            <a:endParaRPr lang="en-US" sz="24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7438702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Klassen in C++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480" y="980728"/>
            <a:ext cx="9289032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defRPr/>
            </a:pPr>
            <a:r>
              <a:rPr lang="nl-BE" altLang="nl-BE" sz="2400" dirty="0"/>
              <a:t>klassendeclaratie </a:t>
            </a:r>
            <a:r>
              <a:rPr lang="nl-BE" altLang="nl-BE" sz="2400" dirty="0">
                <a:cs typeface="Arial" charset="0"/>
              </a:rPr>
              <a:t>≠ klassendefinitie</a:t>
            </a: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d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eclaratie: attributen + signatuur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van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methodes</a:t>
            </a: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d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eclaratie: vergeet afsluitende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;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 niet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!</a:t>
            </a:r>
            <a:endParaRPr lang="nl-BE" sz="2400" dirty="0">
              <a:cs typeface="Arial" pitchFamily="34" charset="0"/>
              <a:sym typeface="Symbol" pitchFamily="18" charset="2"/>
            </a:endParaRP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definitie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methodes buiten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declaratie met 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scope-operator ::                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(vlak voor de naam van de methode)</a:t>
            </a:r>
          </a:p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altLang="nl-BE" sz="2400" dirty="0">
                <a:cs typeface="Consolas" panose="020B0609020204030204" pitchFamily="49" charset="0"/>
              </a:rPr>
              <a:t>in klassendeclaratie </a:t>
            </a:r>
            <a:r>
              <a:rPr lang="nl-BE" alt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r>
              <a:rPr lang="nl-BE" altLang="nl-BE" sz="2400" dirty="0"/>
              <a:t> en </a:t>
            </a:r>
            <a:r>
              <a:rPr lang="nl-BE" alt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nl-BE" altLang="nl-BE" sz="2400" dirty="0"/>
              <a:t> 1x vermelden</a:t>
            </a:r>
            <a:endParaRPr lang="nl-BE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3268" lvl="1" indent="-331788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default: alles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private</a:t>
            </a:r>
          </a:p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sz="2400" b="1" dirty="0" smtClean="0">
                <a:solidFill>
                  <a:schemeClr val="accent2"/>
                </a:solidFill>
              </a:rPr>
              <a:t>default </a:t>
            </a:r>
            <a:r>
              <a:rPr lang="nl-BE" sz="2400" b="1" dirty="0">
                <a:solidFill>
                  <a:schemeClr val="accent2"/>
                </a:solidFill>
              </a:rPr>
              <a:t>waarden mogen slechts 1x vermeld </a:t>
            </a:r>
            <a:r>
              <a:rPr lang="nl-BE" sz="2400" b="1" dirty="0" smtClean="0">
                <a:solidFill>
                  <a:schemeClr val="accent2"/>
                </a:solidFill>
              </a:rPr>
              <a:t>worden                                 </a:t>
            </a:r>
            <a:r>
              <a:rPr lang="nl-BE" sz="2400" dirty="0" smtClean="0"/>
              <a:t>(meestal in klassendeclaratie)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0819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980728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Klassen in C++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Klasse-templates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Werking </a:t>
            </a:r>
            <a:r>
              <a:rPr lang="nl-BE" sz="2800" dirty="0" err="1"/>
              <a:t>constructor</a:t>
            </a:r>
            <a:r>
              <a:rPr lang="nl-BE" sz="2800" dirty="0"/>
              <a:t>-destructor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Copy-</a:t>
            </a:r>
            <a:r>
              <a:rPr lang="nl-BE" sz="2800" dirty="0" err="1" smtClean="0"/>
              <a:t>constructor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Separate </a:t>
            </a:r>
            <a:r>
              <a:rPr lang="nl-BE" sz="2800" dirty="0" smtClean="0"/>
              <a:t>compilatie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Objecten als attributen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Friend</a:t>
            </a:r>
            <a:r>
              <a:rPr lang="nl-BE" sz="2800" dirty="0" smtClean="0"/>
              <a:t> functies en klassen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Operator </a:t>
            </a:r>
            <a:r>
              <a:rPr lang="nl-BE" sz="2800" b="1" dirty="0" err="1" smtClean="0">
                <a:solidFill>
                  <a:schemeClr val="accent2"/>
                </a:solidFill>
              </a:rPr>
              <a:t>overloading</a:t>
            </a:r>
            <a:endParaRPr lang="nl-BE" sz="2800" b="1" dirty="0">
              <a:solidFill>
                <a:schemeClr val="accent2"/>
              </a:solidFill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94464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72478" y="908720"/>
            <a:ext cx="9489504" cy="50927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/>
              <a:t>standaard zijn in C++ op objecten 2 operatoren gedefinieerd</a:t>
            </a:r>
            <a:r>
              <a:rPr lang="nl-NL" altLang="nl-BE" sz="2400" dirty="0" smtClean="0"/>
              <a:t>:  </a:t>
            </a:r>
            <a:r>
              <a:rPr lang="nl-NL" alt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l-NL" altLang="nl-BE" sz="2400" dirty="0" smtClean="0">
                <a:solidFill>
                  <a:schemeClr val="accent3"/>
                </a:solidFill>
              </a:rPr>
              <a:t> </a:t>
            </a:r>
            <a:r>
              <a:rPr lang="nl-NL" altLang="nl-BE" sz="2400" dirty="0" smtClean="0"/>
              <a:t>   en     </a:t>
            </a:r>
            <a:r>
              <a:rPr lang="nl-NL" alt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nl-NL" altLang="nl-BE" sz="24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8775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u="sng" dirty="0" smtClean="0"/>
              <a:t>Voorbeeld</a:t>
            </a:r>
          </a:p>
          <a:p>
            <a:pPr marL="358775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Tijd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t1,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t2(12,36,25),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nl-NL" alt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t1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t2;    </a:t>
            </a:r>
            <a:r>
              <a:rPr lang="nl-NL" alt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t2;</a:t>
            </a:r>
            <a:endParaRPr lang="nl-NL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4000"/>
              </a:lnSpc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/>
              <a:t>deze zijn </a:t>
            </a:r>
            <a:r>
              <a:rPr lang="nl-NL" altLang="nl-BE" sz="2400" dirty="0"/>
              <a:t>te herdefiniëren, net als alle andere operatoren</a:t>
            </a:r>
          </a:p>
          <a:p>
            <a:pPr>
              <a:lnSpc>
                <a:spcPts val="4000"/>
              </a:lnSpc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/>
              <a:t>s</a:t>
            </a:r>
            <a:r>
              <a:rPr lang="nl-NL" altLang="nl-BE" sz="2400" dirty="0" smtClean="0"/>
              <a:t>yntax: </a:t>
            </a:r>
          </a:p>
          <a:p>
            <a:pPr marL="457200" indent="-457200">
              <a:lnSpc>
                <a:spcPts val="4000"/>
              </a:lnSpc>
              <a:buFontTx/>
              <a:buChar char="•"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NL" altLang="nl-BE" sz="2400" dirty="0"/>
          </a:p>
          <a:p>
            <a:pPr marL="0" indent="0">
              <a:lnSpc>
                <a:spcPts val="4000"/>
              </a:lnSpc>
              <a:spcBef>
                <a:spcPts val="1800"/>
              </a:spcBef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/>
              <a:t>	</a:t>
            </a:r>
            <a:r>
              <a:rPr lang="nl-NL" altLang="nl-BE" sz="2400" u="sng" dirty="0" smtClean="0"/>
              <a:t>Voorbeeld: </a:t>
            </a:r>
            <a:r>
              <a:rPr lang="nl-NL" altLang="nl-BE" sz="2400" dirty="0"/>
              <a:t>	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t1 = t2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+ t3</a:t>
            </a:r>
            <a:r>
              <a:rPr lang="nl-NL" altLang="nl-BE" sz="2400" dirty="0"/>
              <a:t>      </a:t>
            </a:r>
            <a:r>
              <a:rPr lang="nl-NL" altLang="nl-BE" sz="2400" dirty="0">
                <a:sym typeface="Wingdings" pitchFamily="2" charset="2"/>
              </a:rPr>
              <a:t>wordt </a:t>
            </a:r>
            <a:r>
              <a:rPr lang="nl-NL" altLang="nl-BE" sz="2400" dirty="0" smtClean="0">
                <a:sym typeface="Wingdings" pitchFamily="2" charset="2"/>
              </a:rPr>
              <a:t>gecompileerd als</a:t>
            </a:r>
            <a:r>
              <a:rPr lang="nl-NL" altLang="nl-BE" sz="2400" dirty="0"/>
              <a:t> </a:t>
            </a:r>
            <a:r>
              <a:rPr lang="nl-NL" altLang="nl-BE" sz="2400" dirty="0"/>
              <a:t> </a:t>
            </a:r>
            <a:endParaRPr lang="nl-NL" altLang="nl-BE" sz="2400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t1.operator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t2.operator+(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t3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nl-NL" altLang="nl-BE" sz="2400" dirty="0" smtClean="0">
                <a:cs typeface="Consolas" panose="020B0609020204030204" pitchFamily="49" charset="0"/>
              </a:rPr>
              <a:t>(indien operator = en + tot de 			klasse Tijd behoren (geen externe methodes))</a:t>
            </a:r>
            <a:endParaRPr lang="nl-NL" altLang="nl-BE" sz="2400" dirty="0">
              <a:cs typeface="Consolas" panose="020B0609020204030204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1311" y="4287668"/>
            <a:ext cx="81913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return_type</a:t>
            </a:r>
            <a:r>
              <a:rPr lang="en-US" sz="2400" b="1" i="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arg_lijst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[</a:t>
            </a:r>
            <a:r>
              <a:rPr lang="en-US" sz="2400" b="1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b="1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b="1" i="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b="1" i="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1295" y="646200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  <p:sp>
        <p:nvSpPr>
          <p:cNvPr id="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Operator </a:t>
            </a:r>
            <a:r>
              <a:rPr lang="nl-BE" sz="3600" b="1" dirty="0" err="1" smtClean="0">
                <a:solidFill>
                  <a:schemeClr val="accent3"/>
                </a:solidFill>
              </a:rPr>
              <a:t>overloading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39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88640"/>
            <a:ext cx="9217024" cy="5616624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Autofit/>
          </a:bodyPr>
          <a:lstStyle/>
          <a:p>
            <a:pPr marL="363538" indent="-363538"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/>
              <a:t>Overzicht belangrijkste te </a:t>
            </a:r>
            <a:r>
              <a:rPr lang="nl-BE" altLang="nl-BE" sz="2400" dirty="0"/>
              <a:t>herdefiniëren operatoren</a:t>
            </a:r>
            <a:r>
              <a:rPr lang="nl-BE" altLang="nl-BE" sz="2400" dirty="0" smtClean="0"/>
              <a:t>:</a:t>
            </a:r>
          </a:p>
          <a:p>
            <a:pPr marL="363538" indent="-363538"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2400" dirty="0"/>
          </a:p>
          <a:p>
            <a:pPr marL="363538" indent="-363538"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2400" dirty="0" smtClean="0"/>
          </a:p>
          <a:p>
            <a:pPr marL="363538" indent="-363538"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2400" dirty="0"/>
          </a:p>
          <a:p>
            <a:pPr marL="363538" indent="-363538"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2400" dirty="0" smtClean="0"/>
          </a:p>
          <a:p>
            <a:pPr marL="0" indent="0"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2400" dirty="0"/>
          </a:p>
          <a:p>
            <a:pPr marL="0" indent="0">
              <a:lnSpc>
                <a:spcPts val="4000"/>
              </a:lnSpc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en-US" sz="2400" i="1" dirty="0" smtClean="0"/>
              <a:t>	</a:t>
            </a:r>
            <a:r>
              <a:rPr lang="en-US" sz="2400" b="1" dirty="0" smtClean="0">
                <a:solidFill>
                  <a:schemeClr val="accent2"/>
                </a:solidFill>
              </a:rPr>
              <a:t>Let op</a:t>
            </a:r>
            <a:r>
              <a:rPr lang="en-US" sz="2400" dirty="0" smtClean="0"/>
              <a:t>: </a:t>
            </a:r>
          </a:p>
          <a:p>
            <a:pPr lvl="1">
              <a:lnSpc>
                <a:spcPts val="4000"/>
              </a:lnSpc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en-US" sz="2400" dirty="0" err="1" smtClean="0"/>
              <a:t>sterk</a:t>
            </a:r>
            <a:r>
              <a:rPr lang="en-US" sz="2400" dirty="0" smtClean="0"/>
              <a:t> </a:t>
            </a:r>
            <a:r>
              <a:rPr lang="en-US" sz="2400" dirty="0" err="1" smtClean="0"/>
              <a:t>afgeraden</a:t>
            </a:r>
            <a:r>
              <a:rPr lang="en-US" sz="2400" dirty="0" smtClean="0"/>
              <a:t> om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 en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 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overloaden</a:t>
            </a:r>
            <a:r>
              <a:rPr lang="en-US" sz="2400" dirty="0" smtClean="0"/>
              <a:t> 				(</a:t>
            </a:r>
            <a:r>
              <a:rPr lang="en-US" sz="2400" dirty="0" err="1" smtClean="0"/>
              <a:t>wegens</a:t>
            </a:r>
            <a:r>
              <a:rPr lang="en-US" sz="2400" dirty="0" smtClean="0"/>
              <a:t> lazy evaluation)</a:t>
            </a:r>
          </a:p>
          <a:p>
            <a:pPr lvl="1">
              <a:lnSpc>
                <a:spcPts val="4000"/>
              </a:lnSpc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>
                <a:solidFill>
                  <a:prstClr val="black"/>
                </a:solidFill>
              </a:rPr>
              <a:t>de </a:t>
            </a:r>
            <a:r>
              <a:rPr lang="nl-BE" altLang="nl-BE" sz="2400" dirty="0">
                <a:solidFill>
                  <a:prstClr val="black"/>
                </a:solidFill>
              </a:rPr>
              <a:t>compiler genereert automatisch de </a:t>
            </a:r>
            <a:r>
              <a:rPr lang="nl-BE" altLang="nl-BE" sz="2400" b="1" dirty="0">
                <a:solidFill>
                  <a:schemeClr val="accent4"/>
                </a:solidFill>
              </a:rPr>
              <a:t>= operator </a:t>
            </a:r>
            <a:r>
              <a:rPr lang="nl-BE" altLang="nl-BE" sz="2400" dirty="0">
                <a:solidFill>
                  <a:prstClr val="black"/>
                </a:solidFill>
              </a:rPr>
              <a:t>(hierbij  wordt een </a:t>
            </a:r>
            <a:r>
              <a:rPr lang="nl-BE" altLang="nl-BE" sz="2400" b="1" dirty="0">
                <a:solidFill>
                  <a:schemeClr val="accent4"/>
                </a:solidFill>
              </a:rPr>
              <a:t>ondiepe kopie </a:t>
            </a:r>
            <a:r>
              <a:rPr lang="nl-BE" altLang="nl-BE" sz="2400" dirty="0">
                <a:solidFill>
                  <a:prstClr val="black"/>
                </a:solidFill>
              </a:rPr>
              <a:t>van de attributen genomen). </a:t>
            </a:r>
          </a:p>
          <a:p>
            <a:pPr marL="1160463" lvl="1" indent="-350838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AA2B1E"/>
              </a:buClr>
              <a:buFont typeface="Symbol"/>
              <a:buChar char="Þ"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solidFill>
                  <a:prstClr val="black"/>
                </a:solidFill>
              </a:rPr>
              <a:t>om ervoor te zorgen dat steeds een diepe kopie genomen wordt, is het </a:t>
            </a:r>
            <a:r>
              <a:rPr lang="nl-BE" altLang="nl-BE" sz="2400" dirty="0" smtClean="0">
                <a:solidFill>
                  <a:prstClr val="black"/>
                </a:solidFill>
              </a:rPr>
              <a:t>overschrijven </a:t>
            </a:r>
            <a:r>
              <a:rPr lang="nl-BE" altLang="nl-BE" sz="2400" dirty="0">
                <a:solidFill>
                  <a:prstClr val="black"/>
                </a:solidFill>
              </a:rPr>
              <a:t>van de = operator zeer belangrijk!</a:t>
            </a:r>
          </a:p>
          <a:p>
            <a:pPr marL="0" indent="0">
              <a:lnSpc>
                <a:spcPts val="4000"/>
              </a:lnSpc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en-US" sz="2400" dirty="0"/>
          </a:p>
          <a:p>
            <a:pPr marL="0" indent="0"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dirty="0"/>
          </a:p>
          <a:p>
            <a:pPr marL="457200" indent="-457200"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dirty="0"/>
          </a:p>
          <a:p>
            <a:pPr marL="457200" indent="-457200"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dirty="0"/>
          </a:p>
          <a:p>
            <a:pPr marL="457200" indent="-457200"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dirty="0"/>
          </a:p>
          <a:p>
            <a:pPr marL="457200" indent="-457200"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dirty="0"/>
          </a:p>
          <a:p>
            <a:pPr marL="457200" indent="-457200"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dirty="0"/>
          </a:p>
          <a:p>
            <a:pPr marL="457200" indent="-457200"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85162"/>
              </p:ext>
            </p:extLst>
          </p:nvPr>
        </p:nvGraphicFramePr>
        <p:xfrm>
          <a:off x="776536" y="836712"/>
          <a:ext cx="8496943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nl-BE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nl-BE" sz="2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nl-BE" sz="24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endParaRPr lang="nl-BE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endParaRPr lang="nl-BE" sz="24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</a:t>
                      </a:r>
                      <a:endParaRPr lang="nl-BE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%=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endParaRPr lang="nl-BE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</a:t>
                      </a:r>
                      <a:endParaRPr lang="nl-BE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nl-BE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endParaRPr lang="nl-BE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endParaRPr lang="nl-BE" sz="2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</a:t>
                      </a:r>
                      <a:endParaRPr lang="nl-BE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</a:t>
                      </a:r>
                      <a:endParaRPr lang="nl-BE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236956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479" y="1268760"/>
            <a:ext cx="8784977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nl-BE" sz="26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524507" y="188640"/>
            <a:ext cx="828092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lvl="0" indent="-363538" fontAlgn="auto">
              <a:lnSpc>
                <a:spcPts val="4000"/>
              </a:lnSpc>
              <a:spcBef>
                <a:spcPts val="3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nl-BE" sz="2400" u="sng" dirty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Voorbeeld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Arial" pitchFamily="34" charset="0"/>
                <a:sym typeface="Symbol" pitchFamily="18" charset="2"/>
              </a:rPr>
              <a:t>Tijd1.cpp</a:t>
            </a:r>
            <a:r>
              <a:rPr lang="nl-BE" sz="2400" dirty="0" smtClean="0">
                <a:solidFill>
                  <a:schemeClr val="accent1"/>
                </a:solidFill>
                <a:latin typeface="Calibri"/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(map 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Vb7OperOverl)</a:t>
            </a:r>
            <a:endParaRPr lang="nl-BE" sz="2400" dirty="0">
              <a:solidFill>
                <a:prstClr val="black"/>
              </a:solidFill>
              <a:latin typeface="Calibri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1064568" y="1124744"/>
          <a:ext cx="7992888" cy="3592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0359"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lang="fr-FR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main() {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fr-FR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Tijd</a:t>
                      </a: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t0, t1(1,51,51), t2(5,30,11), t3;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t0 = t1+t2; t3 = t2*2;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if (t1&lt;t2) 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cout &lt;&lt; "t1 &lt; t2";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return 0;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  <p:sp>
        <p:nvSpPr>
          <p:cNvPr id="3" name="Lijnbijschrift 1 2"/>
          <p:cNvSpPr/>
          <p:nvPr/>
        </p:nvSpPr>
        <p:spPr>
          <a:xfrm>
            <a:off x="1424608" y="5095218"/>
            <a:ext cx="7056784" cy="1008112"/>
          </a:xfrm>
          <a:prstGeom prst="borderCallout1">
            <a:avLst>
              <a:gd name="adj1" fmla="val 60473"/>
              <a:gd name="adj2" fmla="val -40"/>
              <a:gd name="adj3" fmla="val 94359"/>
              <a:gd name="adj4" fmla="val 22"/>
            </a:avLst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nl-BE" sz="2400" dirty="0" smtClean="0">
                <a:solidFill>
                  <a:schemeClr val="tx2"/>
                </a:solidFill>
              </a:rPr>
              <a:t>Welke operatoren moeten overschreven worden?</a:t>
            </a:r>
          </a:p>
          <a:p>
            <a:pPr algn="ctr">
              <a:lnSpc>
                <a:spcPts val="4000"/>
              </a:lnSpc>
            </a:pPr>
            <a:r>
              <a:rPr lang="nl-BE" sz="2400" dirty="0" smtClean="0">
                <a:solidFill>
                  <a:schemeClr val="tx2"/>
                </a:solidFill>
              </a:rPr>
              <a:t>Geef de signatuur van deze operatoren.</a:t>
            </a:r>
            <a:endParaRPr lang="nl-BE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156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479" y="1268760"/>
            <a:ext cx="8784977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nl-BE" sz="2600" dirty="0" smtClean="0"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98484"/>
              </p:ext>
            </p:extLst>
          </p:nvPr>
        </p:nvGraphicFramePr>
        <p:xfrm>
          <a:off x="848544" y="620688"/>
          <a:ext cx="7992888" cy="525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6585"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class Tijd {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int uur, min, sec;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herbereken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…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Tijd operator+(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Tijd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&amp;)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Tijd operator*(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int)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operator&lt;(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Tijd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&amp;)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}; </a:t>
                      </a:r>
                      <a:endParaRPr lang="nl-BE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34</a:t>
            </a:fld>
            <a:endParaRPr lang="nl-NL" sz="1600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5745088" y="837873"/>
            <a:ext cx="2880320" cy="86177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Tijd1.cpp </a:t>
            </a:r>
            <a:endParaRPr lang="nl-BE" sz="2600" b="1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lvl="0"/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(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map Vb7OperOverl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)</a:t>
            </a:r>
            <a:endParaRPr lang="nl-BE" sz="2400" dirty="0">
              <a:solidFill>
                <a:prstClr val="black"/>
              </a:solidFill>
              <a:latin typeface="Calibri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0772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479" y="1268760"/>
            <a:ext cx="8784977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nl-BE" sz="26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848545" y="104310"/>
            <a:ext cx="82089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Tijd Tijd::operator+(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Tijd &amp;t)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Tijd som(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uur+t.uur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min+t.min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sec+t.sec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som.herbereken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(); return som;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Tijd Tijd::operator*(int factor)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Tijd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(uur*factor, min*factor, sec*factor);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tmp.herbereken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(); return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Tijd::operator&lt;(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Tijd &amp;t)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return uur*3600+min*60+sec &lt; 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t.uur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*3600+t.min*60+t.sec;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9208" y="647738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748862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479" y="1268760"/>
            <a:ext cx="8784977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nl-BE" sz="26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3197" y="332656"/>
            <a:ext cx="8423540" cy="266429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 fontAlgn="auto">
              <a:lnSpc>
                <a:spcPts val="4000"/>
              </a:lnSpc>
              <a:spcAft>
                <a:spcPts val="0"/>
              </a:spcAft>
              <a:buClr>
                <a:schemeClr val="tx1"/>
              </a:buClr>
              <a:tabLst>
                <a:tab pos="269875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 err="1" smtClean="0">
                <a:solidFill>
                  <a:schemeClr val="accent4"/>
                </a:solidFill>
              </a:rPr>
              <a:t>Unaire</a:t>
            </a:r>
            <a:r>
              <a:rPr lang="nl-NL" altLang="nl-BE" sz="2400" b="1" dirty="0" smtClean="0">
                <a:solidFill>
                  <a:schemeClr val="accent4"/>
                </a:solidFill>
              </a:rPr>
              <a:t> operator</a:t>
            </a:r>
            <a:r>
              <a:rPr lang="nl-NL" altLang="nl-BE" sz="2400" dirty="0" smtClean="0"/>
              <a:t>: </a:t>
            </a:r>
            <a:r>
              <a:rPr lang="nl-BE" altLang="nl-BE" sz="2400" dirty="0" smtClean="0"/>
              <a:t>heeft één </a:t>
            </a:r>
            <a:r>
              <a:rPr lang="nl-BE" altLang="nl-BE" sz="2400" dirty="0" err="1" smtClean="0"/>
              <a:t>operand</a:t>
            </a:r>
            <a:endParaRPr lang="nl-NL" altLang="nl-BE" sz="2400" dirty="0" smtClean="0"/>
          </a:p>
          <a:p>
            <a:pPr marL="269875" indent="0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u="sng" dirty="0" smtClean="0"/>
              <a:t>Voorbeeld</a:t>
            </a:r>
            <a:r>
              <a:rPr lang="nl-NL" altLang="nl-BE" sz="2400" dirty="0" smtClean="0"/>
              <a:t>:  </a:t>
            </a:r>
            <a:r>
              <a:rPr lang="nl-NL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t1 = -t2; </a:t>
            </a:r>
          </a:p>
          <a:p>
            <a:pPr marL="269875" indent="0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Tijd operator-() </a:t>
            </a:r>
            <a:r>
              <a:rPr lang="nl-NL" altLang="nl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NL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269875" indent="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return Tijd(-uur, -min, -sec);</a:t>
            </a:r>
            <a:r>
              <a:rPr lang="nl-NL" altLang="nl-B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nl-NL" alt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9875" indent="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269875" indent="0" fontAlgn="auto">
              <a:lnSpc>
                <a:spcPts val="3500"/>
              </a:lnSpc>
              <a:spcBef>
                <a:spcPts val="1800"/>
              </a:spcBef>
              <a:spcAft>
                <a:spcPts val="0"/>
              </a:spcAft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K</a:t>
            </a:r>
            <a:r>
              <a:rPr lang="nl-BE" altLang="nl-BE" sz="2400" dirty="0" smtClean="0"/>
              <a:t>an bestaan naast:  </a:t>
            </a:r>
          </a:p>
          <a:p>
            <a:pPr marL="269875" indent="0" fontAlgn="auto">
              <a:lnSpc>
                <a:spcPts val="3500"/>
              </a:lnSpc>
              <a:spcAft>
                <a:spcPts val="0"/>
              </a:spcAft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l-BE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Tijd operator-(</a:t>
            </a:r>
            <a:r>
              <a:rPr lang="nl-BE" altLang="nl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Tijd &amp;t) </a:t>
            </a:r>
            <a:r>
              <a:rPr lang="nl-BE" altLang="nl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nl-BE" altLang="nl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fontAlgn="auto">
              <a:spcAft>
                <a:spcPts val="0"/>
              </a:spcAft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NL" altLang="nl-BE" sz="24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254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717595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88640"/>
            <a:ext cx="8856984" cy="50927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  <a:buClr>
                <a:schemeClr val="tx1"/>
              </a:buClr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 err="1" smtClean="0">
                <a:solidFill>
                  <a:schemeClr val="accent4"/>
                </a:solidFill>
              </a:rPr>
              <a:t>Overloaden</a:t>
            </a:r>
            <a:r>
              <a:rPr lang="nl-NL" altLang="nl-BE" sz="2400" b="1" dirty="0" smtClean="0">
                <a:solidFill>
                  <a:schemeClr val="accent4"/>
                </a:solidFill>
              </a:rPr>
              <a:t> van een toekenningsoperator</a:t>
            </a:r>
            <a:r>
              <a:rPr lang="nl-NL" altLang="nl-BE" sz="2400" dirty="0" smtClean="0"/>
              <a:t>: 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  </a:t>
            </a:r>
            <a:r>
              <a:rPr lang="nl-BE" alt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+=   -=   *=   /=   %=</a:t>
            </a:r>
            <a:endParaRPr lang="nl-NL" alt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7" lvl="1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u="sng" dirty="0" smtClean="0"/>
              <a:t>Voorbeeld</a:t>
            </a:r>
            <a:r>
              <a:rPr lang="nl-BE" altLang="nl-BE" sz="2400" dirty="0" smtClean="0"/>
              <a:t>:</a:t>
            </a:r>
          </a:p>
          <a:p>
            <a:pPr marL="809625" lvl="1" indent="0">
              <a:lnSpc>
                <a:spcPts val="35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	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a=b=123;</a:t>
            </a:r>
            <a:r>
              <a:rPr lang="nl-NL" altLang="nl-BE" sz="2400" dirty="0" smtClean="0"/>
              <a:t>   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betekent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a=(b=123);</a:t>
            </a:r>
          </a:p>
          <a:p>
            <a:pPr marL="809625" lvl="1" indent="0">
              <a:lnSpc>
                <a:spcPts val="35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// dus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a krijgt de waarde van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b!!</a:t>
            </a:r>
            <a:endParaRPr lang="nl-NL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9625" lvl="1" indent="0">
              <a:lnSpc>
                <a:spcPts val="35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x=8; (x+=3)*=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resultaat van (x+=3) moet x zijn!!</a:t>
            </a:r>
          </a:p>
          <a:p>
            <a:pPr marL="809625" lvl="1" indent="0">
              <a:lnSpc>
                <a:spcPts val="35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 i; (i=5)++;</a:t>
            </a:r>
          </a:p>
          <a:p>
            <a:pPr marL="446087" lvl="1" indent="0">
              <a:lnSpc>
                <a:spcPts val="4000"/>
              </a:lnSpc>
              <a:spcBef>
                <a:spcPts val="1200"/>
              </a:spcBef>
              <a:buClr>
                <a:srgbClr val="AA2B1E"/>
              </a:buClr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solidFill>
                  <a:prstClr val="black"/>
                </a:solidFill>
              </a:rPr>
              <a:t>resultaat </a:t>
            </a:r>
            <a:r>
              <a:rPr lang="nl-BE" altLang="nl-BE" sz="2400" dirty="0" smtClean="0">
                <a:solidFill>
                  <a:prstClr val="black"/>
                </a:solidFill>
              </a:rPr>
              <a:t>is:</a:t>
            </a:r>
          </a:p>
          <a:p>
            <a:pPr marL="1077913" lvl="2" indent="-301625">
              <a:lnSpc>
                <a:spcPts val="4000"/>
              </a:lnSpc>
              <a:spcBef>
                <a:spcPts val="0"/>
              </a:spcBef>
              <a:buClr>
                <a:schemeClr val="accent4"/>
              </a:buClr>
              <a:tabLst>
                <a:tab pos="457200" algn="l"/>
                <a:tab pos="563563" algn="l"/>
                <a:tab pos="1077913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/>
              <a:t>object van zelfde </a:t>
            </a:r>
            <a:r>
              <a:rPr lang="nl-NL" altLang="nl-BE" sz="2400" dirty="0" smtClean="0"/>
              <a:t>type, </a:t>
            </a:r>
            <a:r>
              <a:rPr lang="nl-BE" altLang="nl-BE" sz="2400" dirty="0" smtClean="0"/>
              <a:t>geen </a:t>
            </a:r>
            <a:r>
              <a:rPr lang="nl-BE" altLang="nl-BE" sz="2400" dirty="0"/>
              <a:t>tijdelijk </a:t>
            </a:r>
            <a:r>
              <a:rPr lang="nl-BE" altLang="nl-BE" sz="2400" dirty="0" smtClean="0"/>
              <a:t>object,  maar </a:t>
            </a:r>
            <a:r>
              <a:rPr lang="nl-NL" altLang="nl-BE" sz="2400" dirty="0" smtClean="0"/>
              <a:t>het </a:t>
            </a:r>
            <a:r>
              <a:rPr lang="nl-NL" altLang="nl-BE" sz="2400" dirty="0" err="1"/>
              <a:t>linkerlid</a:t>
            </a:r>
            <a:r>
              <a:rPr lang="nl-NL" altLang="nl-BE" sz="2400" dirty="0"/>
              <a:t> </a:t>
            </a:r>
            <a:r>
              <a:rPr lang="nl-NL" altLang="nl-BE" sz="2400" dirty="0" smtClean="0"/>
              <a:t>zelf</a:t>
            </a:r>
          </a:p>
          <a:p>
            <a:pPr marL="1077913" lvl="2" indent="-301625">
              <a:lnSpc>
                <a:spcPts val="4000"/>
              </a:lnSpc>
              <a:spcBef>
                <a:spcPts val="0"/>
              </a:spcBef>
              <a:buClr>
                <a:schemeClr val="accent4"/>
              </a:buClr>
              <a:tabLst>
                <a:tab pos="457200" algn="l"/>
                <a:tab pos="563563" algn="l"/>
                <a:tab pos="1077913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b="1" dirty="0"/>
              <a:t>return </a:t>
            </a:r>
            <a:r>
              <a:rPr lang="nl-NL" altLang="nl-BE" b="1" dirty="0" err="1"/>
              <a:t>by</a:t>
            </a:r>
            <a:r>
              <a:rPr lang="nl-NL" altLang="nl-BE" b="1" dirty="0"/>
              <a:t> </a:t>
            </a:r>
            <a:r>
              <a:rPr lang="nl-NL" altLang="nl-BE" b="1" dirty="0" err="1"/>
              <a:t>reference</a:t>
            </a:r>
            <a:r>
              <a:rPr lang="nl-NL" altLang="nl-BE" b="1" dirty="0"/>
              <a:t> </a:t>
            </a:r>
            <a:r>
              <a:rPr lang="nl-NL" altLang="nl-BE" b="1" i="1" dirty="0"/>
              <a:t> </a:t>
            </a:r>
          </a:p>
          <a:p>
            <a:pPr marL="776288" lvl="2" indent="0">
              <a:lnSpc>
                <a:spcPts val="4000"/>
              </a:lnSpc>
              <a:spcBef>
                <a:spcPts val="0"/>
              </a:spcBef>
              <a:buClr>
                <a:schemeClr val="accent4"/>
              </a:buClr>
              <a:buNone/>
              <a:tabLst>
                <a:tab pos="457200" algn="l"/>
                <a:tab pos="563563" algn="l"/>
                <a:tab pos="1077913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/>
              <a:t>	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=&gt;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nl-BE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*</a:t>
            </a:r>
            <a:r>
              <a:rPr lang="nl-NL" altLang="nl-BE" sz="24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altLang="nl-BE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7488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613128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88504" y="188640"/>
            <a:ext cx="8280920" cy="650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Tijd {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Tijd&amp; operator+=(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Tijd &amp;t);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Tijd&amp; Tijd::operator+=(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Tijd &amp;t) {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sec +=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t.sec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 min +=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t.min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 uur +=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t.uur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herbereken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(); return *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Tijd nu; Tijd t(1,0,0);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(nu += t) += t;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73022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16632"/>
            <a:ext cx="9433048" cy="50927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  <a:tabLst>
                <a:tab pos="457200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 err="1" smtClean="0">
                <a:solidFill>
                  <a:schemeClr val="accent4"/>
                </a:solidFill>
              </a:rPr>
              <a:t>Overloaden</a:t>
            </a:r>
            <a:r>
              <a:rPr lang="nl-NL" altLang="nl-BE" sz="2400" b="1" dirty="0" smtClean="0">
                <a:solidFill>
                  <a:schemeClr val="accent4"/>
                </a:solidFill>
              </a:rPr>
              <a:t> van prefix en </a:t>
            </a:r>
            <a:r>
              <a:rPr lang="nl-NL" altLang="nl-BE" sz="2400" b="1" dirty="0" err="1" smtClean="0">
                <a:solidFill>
                  <a:schemeClr val="accent4"/>
                </a:solidFill>
              </a:rPr>
              <a:t>postfix</a:t>
            </a:r>
            <a:r>
              <a:rPr lang="nl-NL" altLang="nl-BE" sz="2400" b="1" dirty="0" smtClean="0">
                <a:solidFill>
                  <a:schemeClr val="accent4"/>
                </a:solidFill>
              </a:rPr>
              <a:t> operatoren ++ en --</a:t>
            </a:r>
            <a:r>
              <a:rPr lang="nl-NL" altLang="nl-BE" sz="2400" dirty="0" smtClean="0">
                <a:solidFill>
                  <a:schemeClr val="accent4"/>
                </a:solidFill>
              </a:rPr>
              <a:t> </a:t>
            </a:r>
          </a:p>
          <a:p>
            <a:pPr marL="788987" lvl="1" indent="-342900">
              <a:lnSpc>
                <a:spcPts val="4000"/>
              </a:lnSpc>
              <a:spcBef>
                <a:spcPts val="600"/>
              </a:spcBef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prefix operator is default</a:t>
            </a:r>
          </a:p>
          <a:p>
            <a:pPr marL="446087" lvl="1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1800" dirty="0"/>
          </a:p>
          <a:p>
            <a:pPr marL="446087" lvl="1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2400" dirty="0"/>
          </a:p>
          <a:p>
            <a:pPr marL="446087" lvl="1" indent="0">
              <a:lnSpc>
                <a:spcPts val="4000"/>
              </a:lnSpc>
              <a:spcBef>
                <a:spcPts val="300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	=&gt; </a:t>
            </a:r>
            <a:r>
              <a:rPr lang="nl-NL" altLang="nl-BE" sz="2400" dirty="0">
                <a:cs typeface="Consolas" panose="020B0609020204030204" pitchFamily="49" charset="0"/>
                <a:sym typeface="Wingdings" pitchFamily="2" charset="2"/>
              </a:rPr>
              <a:t>s</a:t>
            </a:r>
            <a:r>
              <a:rPr lang="nl-NL" altLang="nl-BE" sz="2400" dirty="0" smtClean="0">
                <a:cs typeface="Consolas" panose="020B0609020204030204" pitchFamily="49" charset="0"/>
                <a:sym typeface="Wingdings" pitchFamily="2" charset="2"/>
              </a:rPr>
              <a:t>ignatuur prefix ++:</a:t>
            </a:r>
            <a:endParaRPr lang="nl-BE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88987" lvl="1" indent="-342900">
              <a:lnSpc>
                <a:spcPts val="4000"/>
              </a:lnSpc>
              <a:spcBef>
                <a:spcPts val="1200"/>
              </a:spcBef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welk returntype voor </a:t>
            </a:r>
            <a:r>
              <a:rPr lang="nl-BE" altLang="nl-BE" sz="2400" dirty="0" err="1"/>
              <a:t>postfix</a:t>
            </a:r>
            <a:r>
              <a:rPr lang="nl-BE" altLang="nl-BE" sz="2400" dirty="0"/>
              <a:t> operator?</a:t>
            </a:r>
          </a:p>
          <a:p>
            <a:pPr marL="809625" lvl="1" indent="-363538">
              <a:lnSpc>
                <a:spcPts val="4000"/>
              </a:lnSpc>
              <a:spcBef>
                <a:spcPts val="0"/>
              </a:spcBef>
              <a:buFontTx/>
              <a:buChar char="•"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2400" dirty="0" smtClean="0"/>
          </a:p>
          <a:p>
            <a:pPr marL="446087" lvl="1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endParaRPr lang="nl-BE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7" lvl="1" indent="0">
              <a:lnSpc>
                <a:spcPts val="4000"/>
              </a:lnSpc>
              <a:spcBef>
                <a:spcPts val="180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/>
              <a:t>			=&gt;   kopie </a:t>
            </a:r>
            <a:r>
              <a:rPr lang="nl-BE" altLang="nl-BE" sz="2400" dirty="0"/>
              <a:t>nodig van vorige staat van </a:t>
            </a:r>
            <a:r>
              <a:rPr lang="nl-BE" altLang="nl-BE" sz="2400" dirty="0" smtClean="0"/>
              <a:t>object</a:t>
            </a:r>
          </a:p>
          <a:p>
            <a:pPr marL="446087" lvl="1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</a:t>
            </a:r>
            <a:r>
              <a:rPr lang="nl-BE" altLang="nl-BE" sz="2400" dirty="0" smtClean="0">
                <a:latin typeface="Calibri" panose="020F0502020204030204" pitchFamily="34" charset="0"/>
                <a:cs typeface="Consolas" panose="020B0609020204030204" pitchFamily="49" charset="0"/>
                <a:sym typeface="Wingdings" pitchFamily="2" charset="2"/>
              </a:rPr>
              <a:t>=&gt;</a:t>
            </a:r>
            <a:r>
              <a:rPr lang="nl-BE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Tijd operator++(); </a:t>
            </a:r>
          </a:p>
          <a:p>
            <a:pPr marL="446087" lvl="1" indent="0">
              <a:lnSpc>
                <a:spcPts val="40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	</a:t>
            </a:r>
            <a:r>
              <a:rPr lang="nl-NL" altLang="nl-BE" sz="24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itchFamily="2" charset="2"/>
              </a:rPr>
              <a:t>FOUT</a:t>
            </a:r>
            <a:r>
              <a:rPr lang="nl-NL" altLang="nl-BE" sz="2400" b="1" dirty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itchFamily="2" charset="2"/>
              </a:rPr>
              <a:t>: </a:t>
            </a:r>
            <a:r>
              <a:rPr lang="nl-NL" altLang="nl-BE" sz="24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itchFamily="2" charset="2"/>
              </a:rPr>
              <a:t>verwarring </a:t>
            </a:r>
            <a:r>
              <a:rPr lang="nl-NL" altLang="nl-BE" sz="2400" b="1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itchFamily="2" charset="2"/>
              </a:rPr>
              <a:t>met </a:t>
            </a:r>
            <a:r>
              <a:rPr lang="nl-NL" altLang="nl-BE" sz="2400" b="1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itchFamily="2" charset="2"/>
              </a:rPr>
              <a:t>prefix </a:t>
            </a:r>
            <a:r>
              <a:rPr lang="nl-NL" altLang="nl-BE" sz="24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itchFamily="2" charset="2"/>
              </a:rPr>
              <a:t>operator!!</a:t>
            </a:r>
            <a:endParaRPr lang="nl-BE" altLang="nl-BE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613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39</a:t>
            </a:fld>
            <a:endParaRPr lang="nl-NL" sz="1600" dirty="0" smtClean="0"/>
          </a:p>
        </p:txBody>
      </p:sp>
      <p:sp>
        <p:nvSpPr>
          <p:cNvPr id="2" name="Tekstvak 1"/>
          <p:cNvSpPr txBox="1"/>
          <p:nvPr/>
        </p:nvSpPr>
        <p:spPr>
          <a:xfrm>
            <a:off x="4219455" y="2738155"/>
            <a:ext cx="3744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Tijd&amp; operator++();</a:t>
            </a:r>
            <a:endParaRPr lang="nl-BE" sz="2200" dirty="0"/>
          </a:p>
        </p:txBody>
      </p:sp>
      <p:sp>
        <p:nvSpPr>
          <p:cNvPr id="3" name="Tekstvak 2"/>
          <p:cNvSpPr txBox="1"/>
          <p:nvPr/>
        </p:nvSpPr>
        <p:spPr>
          <a:xfrm>
            <a:off x="1126703" y="1456524"/>
            <a:ext cx="7999413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200" b="1" dirty="0" smtClean="0">
                <a:latin typeface="Consolas" panose="020B0609020204030204" pitchFamily="49" charset="0"/>
              </a:rPr>
              <a:t>Tijd t(20,30,0);  </a:t>
            </a:r>
          </a:p>
          <a:p>
            <a:pPr>
              <a:lnSpc>
                <a:spcPts val="3500"/>
              </a:lnSpc>
            </a:pPr>
            <a:r>
              <a:rPr lang="nl-BE" sz="2200" b="1" dirty="0" err="1">
                <a:latin typeface="Consolas" panose="020B0609020204030204" pitchFamily="49" charset="0"/>
              </a:rPr>
              <a:t>c</a:t>
            </a:r>
            <a:r>
              <a:rPr lang="nl-BE" sz="2200" b="1" dirty="0" err="1" smtClean="0">
                <a:latin typeface="Consolas" panose="020B0609020204030204" pitchFamily="49" charset="0"/>
              </a:rPr>
              <a:t>out</a:t>
            </a:r>
            <a:r>
              <a:rPr lang="nl-BE" sz="2200" b="1" dirty="0" smtClean="0">
                <a:latin typeface="Consolas" panose="020B0609020204030204" pitchFamily="49" charset="0"/>
              </a:rPr>
              <a:t> &lt;&lt; ++(++t); //verhoog telkens met 1 sec</a:t>
            </a:r>
            <a:endParaRPr lang="nl-BE" sz="2200" b="1" dirty="0">
              <a:latin typeface="Consolas" panose="020B0609020204030204" pitchFamily="49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126703" y="3940833"/>
            <a:ext cx="7999413" cy="9900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l-BE" sz="2200" b="1" dirty="0" smtClean="0">
                <a:latin typeface="Consolas" panose="020B0609020204030204" pitchFamily="49" charset="0"/>
              </a:rPr>
              <a:t>Tijd t(20,30,0);  </a:t>
            </a:r>
          </a:p>
          <a:p>
            <a:pPr>
              <a:lnSpc>
                <a:spcPts val="3500"/>
              </a:lnSpc>
            </a:pPr>
            <a:r>
              <a:rPr lang="nl-BE" sz="2200" b="1" dirty="0" err="1">
                <a:latin typeface="Consolas" panose="020B0609020204030204" pitchFamily="49" charset="0"/>
              </a:rPr>
              <a:t>c</a:t>
            </a:r>
            <a:r>
              <a:rPr lang="nl-BE" sz="2200" b="1" dirty="0" err="1" smtClean="0">
                <a:latin typeface="Consolas" panose="020B0609020204030204" pitchFamily="49" charset="0"/>
              </a:rPr>
              <a:t>out</a:t>
            </a:r>
            <a:r>
              <a:rPr lang="nl-BE" sz="2200" b="1" dirty="0" smtClean="0">
                <a:latin typeface="Consolas" panose="020B0609020204030204" pitchFamily="49" charset="0"/>
              </a:rPr>
              <a:t> &lt;&lt; t++; //verhoog met 1 sec</a:t>
            </a:r>
            <a:endParaRPr lang="nl-BE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54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479" y="1268760"/>
            <a:ext cx="8784977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nl-BE" sz="2600" dirty="0" smtClean="0"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36071"/>
              </p:ext>
            </p:extLst>
          </p:nvPr>
        </p:nvGraphicFramePr>
        <p:xfrm>
          <a:off x="632520" y="435520"/>
          <a:ext cx="8280920" cy="512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class Voorbeeld {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nl-BE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set_a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(int waarde = -1);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int a, b;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endParaRPr lang="nl-BE" sz="2400" b="0" i="0" u="none" strike="noStrike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Voorbeeld::</a:t>
                      </a:r>
                      <a:r>
                        <a:rPr lang="nl-BE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set_a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(int waarde) {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a = waarde;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  <a:endParaRPr lang="nl-BE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218658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16632"/>
            <a:ext cx="9433048" cy="50927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Autofit/>
          </a:bodyPr>
          <a:lstStyle/>
          <a:p>
            <a:pPr marL="788987" lvl="1" indent="-342900">
              <a:lnSpc>
                <a:spcPts val="4000"/>
              </a:lnSpc>
              <a:spcBef>
                <a:spcPts val="0"/>
              </a:spcBef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/>
              <a:t>o</a:t>
            </a:r>
            <a:r>
              <a:rPr lang="nl-BE" altLang="nl-BE" sz="2400" dirty="0" smtClean="0"/>
              <a:t>nderscheid nodig in signatuur tussen prefix- en </a:t>
            </a:r>
            <a:r>
              <a:rPr lang="nl-BE" altLang="nl-BE" sz="2400" dirty="0" err="1" smtClean="0"/>
              <a:t>postfix</a:t>
            </a:r>
            <a:r>
              <a:rPr lang="nl-BE" altLang="nl-BE" sz="2400" dirty="0" smtClean="0"/>
              <a:t>-operator:</a:t>
            </a:r>
            <a:endParaRPr lang="nl-BE" altLang="nl-BE" sz="2400" dirty="0"/>
          </a:p>
          <a:p>
            <a:pPr marL="444500" lvl="1" indent="715963">
              <a:lnSpc>
                <a:spcPts val="37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A { </a:t>
            </a:r>
          </a:p>
          <a:p>
            <a:pPr marL="444500" lvl="1" indent="715963">
              <a:lnSpc>
                <a:spcPts val="37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public: </a:t>
            </a:r>
          </a:p>
          <a:p>
            <a:pPr marL="444500" lvl="1" indent="715963">
              <a:lnSpc>
                <a:spcPts val="37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A&amp; operator++(); </a:t>
            </a:r>
            <a:r>
              <a:rPr lang="nl-BE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++x </a:t>
            </a:r>
            <a:endParaRPr lang="nl-BE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lvl="1" indent="715963">
              <a:lnSpc>
                <a:spcPts val="37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A operator++(</a:t>
            </a:r>
            <a:r>
              <a:rPr lang="nl-BE" altLang="nl-BE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nl-BE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x++</a:t>
            </a:r>
            <a:endParaRPr lang="nl-BE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lvl="1" indent="715963">
              <a:lnSpc>
                <a:spcPts val="37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A&amp; operator--(); </a:t>
            </a:r>
            <a:r>
              <a:rPr lang="nl-BE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--x</a:t>
            </a:r>
            <a:endParaRPr lang="nl-BE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lvl="1" indent="715963">
              <a:lnSpc>
                <a:spcPts val="37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A operator--(int); </a:t>
            </a:r>
            <a:r>
              <a:rPr lang="nl-BE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x-- </a:t>
            </a:r>
            <a:endParaRPr lang="nl-BE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4500" lvl="1" indent="715963">
              <a:lnSpc>
                <a:spcPts val="3700"/>
              </a:lnSpc>
              <a:spcBef>
                <a:spcPts val="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1254125" lvl="1" indent="-444500">
              <a:lnSpc>
                <a:spcPts val="4000"/>
              </a:lnSpc>
              <a:spcBef>
                <a:spcPts val="1200"/>
              </a:spcBef>
              <a:buNone/>
              <a:tabLst>
                <a:tab pos="457200" algn="l"/>
                <a:tab pos="563563" algn="l"/>
                <a:tab pos="8096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 smtClean="0">
                <a:sym typeface="Symbol"/>
              </a:rPr>
              <a:t> </a:t>
            </a:r>
            <a:r>
              <a:rPr lang="nl-BE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l-BE" altLang="nl-BE" sz="2400" dirty="0" smtClean="0"/>
              <a:t> </a:t>
            </a:r>
            <a:r>
              <a:rPr lang="nl-BE" altLang="nl-BE" sz="2400" dirty="0"/>
              <a:t>argument geeft aan dat het om </a:t>
            </a:r>
            <a:r>
              <a:rPr lang="nl-BE" altLang="nl-BE" sz="2400" dirty="0" err="1"/>
              <a:t>postfix</a:t>
            </a:r>
            <a:r>
              <a:rPr lang="nl-BE" altLang="nl-BE" sz="2400" dirty="0"/>
              <a:t>-operator gaat </a:t>
            </a:r>
            <a:r>
              <a:rPr lang="nl-BE" altLang="nl-BE" sz="2400" dirty="0" smtClean="0"/>
              <a:t>     (deze waarde </a:t>
            </a:r>
            <a:r>
              <a:rPr lang="nl-BE" altLang="nl-BE" sz="2400" dirty="0"/>
              <a:t>wordt NIET </a:t>
            </a:r>
            <a:r>
              <a:rPr lang="nl-BE" altLang="nl-BE" sz="2400" dirty="0" smtClean="0"/>
              <a:t>gebruikt!!)</a:t>
            </a:r>
            <a:endParaRPr lang="nl-BE" altLang="nl-BE" sz="240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59488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130051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32520" y="251665"/>
            <a:ext cx="8559842" cy="623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Tijd {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Tijd&amp; operator++();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Tijd operator++(int);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Tijd&amp; Tijd::operator++() {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sec++;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herbereken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(); return *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Tijd Tijd::operator++(int a) {</a:t>
            </a:r>
          </a:p>
          <a:p>
            <a:pPr>
              <a:lnSpc>
                <a:spcPts val="4000"/>
              </a:lnSpc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Tijd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temp(*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4000"/>
              </a:lnSpc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sec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herbereken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(); return temp;</a:t>
            </a:r>
          </a:p>
          <a:p>
            <a:pPr>
              <a:lnSpc>
                <a:spcPts val="40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249144" y="692696"/>
            <a:ext cx="2880320" cy="86177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</a:t>
            </a:r>
            <a:r>
              <a:rPr lang="nl-BE" sz="2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ijd2.cpp </a:t>
            </a:r>
          </a:p>
          <a:p>
            <a:pPr lvl="0"/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(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map Vb7OperOverl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)</a:t>
            </a:r>
            <a:endParaRPr lang="nl-BE" sz="2400" dirty="0">
              <a:solidFill>
                <a:prstClr val="black"/>
              </a:solidFill>
              <a:latin typeface="Calibri"/>
              <a:cs typeface="Arial" pitchFamily="34" charset="0"/>
              <a:sym typeface="Symbol" pitchFamily="18" charset="2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6377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97277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164" name="Group 4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08126079"/>
              </p:ext>
            </p:extLst>
          </p:nvPr>
        </p:nvGraphicFramePr>
        <p:xfrm>
          <a:off x="920552" y="1124744"/>
          <a:ext cx="7855873" cy="5108997"/>
        </p:xfrm>
        <a:graphic>
          <a:graphicData uri="http://schemas.openxmlformats.org/drawingml/2006/table">
            <a:tbl>
              <a:tblPr/>
              <a:tblGrid>
                <a:gridCol w="2095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naam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return_type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arg_lijst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(J/N)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A&amp;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unair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++(prefix)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++(postfix)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E6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73163" name="Text Box 43"/>
          <p:cNvSpPr txBox="1">
            <a:spLocks noChangeArrowheads="1"/>
          </p:cNvSpPr>
          <p:nvPr/>
        </p:nvSpPr>
        <p:spPr bwMode="auto">
          <a:xfrm>
            <a:off x="416496" y="230677"/>
            <a:ext cx="8550117" cy="5582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+mn-lt"/>
              </a:rPr>
              <a:t>Voorbeelden</a:t>
            </a:r>
            <a:r>
              <a:rPr lang="en-US" sz="2400" dirty="0" smtClean="0">
                <a:latin typeface="+mn-lt"/>
              </a:rPr>
              <a:t> van </a:t>
            </a:r>
            <a:r>
              <a:rPr lang="en-US" sz="2400" dirty="0" err="1" smtClean="0">
                <a:latin typeface="+mn-lt"/>
              </a:rPr>
              <a:t>operatoren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gedeclareerd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in </a:t>
            </a:r>
            <a:r>
              <a:rPr lang="en-US" sz="2400" dirty="0" err="1">
                <a:latin typeface="+mn-lt"/>
              </a:rPr>
              <a:t>klasse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A:</a:t>
            </a:r>
            <a:endParaRPr lang="en-US" sz="2400" dirty="0">
              <a:latin typeface="+mn-lt"/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7594600" y="6492875"/>
            <a:ext cx="2311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8F524FF5-9B19-439F-AB3C-13979462AEED}" type="slidenum">
              <a:rPr lang="nl-NL" sz="1600" smtClean="0"/>
              <a:pPr algn="r"/>
              <a:t>42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281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296816" y="290799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520952" y="290799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745088" y="2907996"/>
            <a:ext cx="100811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560512" y="367049"/>
            <a:ext cx="8913440" cy="565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Tijd {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…    operator[](int);</a:t>
            </a:r>
          </a:p>
          <a:p>
            <a:pPr>
              <a:lnSpc>
                <a:spcPts val="3500"/>
              </a:lnSpc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ts val="4000"/>
              </a:lnSpc>
              <a:spcBef>
                <a:spcPts val="18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uur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min   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sec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t1        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t1[0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  t1[1]   t1[2]  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Gebruik</a:t>
            </a:r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t1[2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59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t1[0]++; </a:t>
            </a:r>
          </a:p>
          <a:p>
            <a:pPr marL="342900" indent="-342900">
              <a:lnSpc>
                <a:spcPts val="4000"/>
              </a:lnSpc>
              <a:spcBef>
                <a:spcPts val="1200"/>
              </a:spcBef>
              <a:buFont typeface="Symbol"/>
              <a:buChar char="Þ"/>
            </a:pPr>
            <a:r>
              <a:rPr lang="en-US" sz="2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signatuur</a:t>
            </a:r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nl-BE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sz="2400" dirty="0">
                <a:latin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nl-BE" sz="2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int&amp; operator[](int</a:t>
            </a:r>
            <a:r>
              <a:rPr lang="nl-BE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22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629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16496" y="188640"/>
            <a:ext cx="9001000" cy="614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Tijd {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int&amp; operator[](int);</a:t>
            </a:r>
          </a:p>
          <a:p>
            <a:pPr>
              <a:lnSpc>
                <a:spcPts val="3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Tijd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::operator[]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==0) return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uur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==1) return min;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 sec;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Tijd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t2(6,45,51); t2[2]=0; t2[0]++; …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473280" y="638132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36041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260648"/>
            <a:ext cx="9361040" cy="5740772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noAutofit/>
          </a:bodyPr>
          <a:lstStyle/>
          <a:p>
            <a:pPr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b="1" dirty="0" smtClean="0">
                <a:solidFill>
                  <a:schemeClr val="accent4"/>
                </a:solidFill>
              </a:rPr>
              <a:t>Bevriende operatoren</a:t>
            </a:r>
            <a:r>
              <a:rPr lang="nl-NL" altLang="nl-BE" sz="2400" dirty="0" smtClean="0">
                <a:solidFill>
                  <a:schemeClr val="accent3"/>
                </a:solidFill>
              </a:rPr>
              <a:t>:</a:t>
            </a:r>
          </a:p>
          <a:p>
            <a:pPr marL="0" indent="0"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/>
              <a:t>		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t1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t2 * 2;   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endParaRPr lang="nl-NL" altLang="nl-B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			</a:t>
            </a:r>
            <a:r>
              <a:rPr lang="nl-NL" altLang="nl-BE" sz="2400" dirty="0" smtClean="0">
                <a:cs typeface="Consolas" panose="020B0609020204030204" pitchFamily="49" charset="0"/>
                <a:sym typeface="Symbol"/>
              </a:rPr>
              <a:t> </a:t>
            </a:r>
            <a:r>
              <a:rPr lang="nl-NL" altLang="nl-BE" sz="2400" dirty="0" smtClean="0">
                <a:cs typeface="Consolas" panose="020B0609020204030204" pitchFamily="49" charset="0"/>
              </a:rPr>
              <a:t>via definitie </a:t>
            </a:r>
            <a:r>
              <a:rPr lang="nl-NL" altLang="nl-BE" sz="2400" dirty="0">
                <a:cs typeface="Consolas" panose="020B0609020204030204" pitchFamily="49" charset="0"/>
              </a:rPr>
              <a:t>van </a:t>
            </a:r>
            <a:r>
              <a:rPr lang="nl-NL" altLang="nl-BE" sz="2400" dirty="0" smtClean="0">
                <a:cs typeface="Consolas" panose="020B0609020204030204" pitchFamily="49" charset="0"/>
              </a:rPr>
              <a:t>   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Tijd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f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alt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NL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/>
              <a:t>	</a:t>
            </a:r>
            <a:r>
              <a:rPr lang="nl-NL" altLang="nl-BE" sz="2200" dirty="0" smtClean="0"/>
              <a:t>	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t1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= 2 * t2;   </a:t>
            </a:r>
            <a:r>
              <a:rPr lang="nl-NL" altLang="nl-BE" sz="2200" dirty="0"/>
              <a:t> </a:t>
            </a:r>
            <a:r>
              <a:rPr lang="nl-NL" altLang="nl-BE" sz="2400" dirty="0"/>
              <a:t>  </a:t>
            </a:r>
            <a:endParaRPr lang="nl-NL" altLang="nl-BE" sz="2400" dirty="0" smtClean="0"/>
          </a:p>
          <a:p>
            <a:pPr marL="1430338" indent="-1430338">
              <a:lnSpc>
                <a:spcPts val="4000"/>
              </a:lnSpc>
              <a:spcBef>
                <a:spcPts val="0"/>
              </a:spcBef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  <a:sym typeface="Symbol"/>
              </a:rPr>
              <a:t>			2 opties:</a:t>
            </a:r>
          </a:p>
          <a:p>
            <a:pPr marL="1441450" indent="-457200">
              <a:lnSpc>
                <a:spcPts val="4000"/>
              </a:lnSpc>
              <a:spcBef>
                <a:spcPts val="0"/>
              </a:spcBef>
              <a:buFont typeface="+mj-lt"/>
              <a:buAutoNum type="arabicParenR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>
                <a:cs typeface="Consolas" panose="020B0609020204030204" pitchFamily="49" charset="0"/>
                <a:sym typeface="Symbol"/>
              </a:rPr>
              <a:t>	</a:t>
            </a:r>
            <a:r>
              <a:rPr lang="nl-NL" altLang="nl-BE" sz="2400" dirty="0" smtClean="0">
                <a:cs typeface="Consolas" panose="020B0609020204030204" pitchFamily="49" charset="0"/>
              </a:rPr>
              <a:t>via </a:t>
            </a:r>
            <a:r>
              <a:rPr lang="nl-NL" altLang="nl-BE" sz="2400" dirty="0">
                <a:cs typeface="Consolas" panose="020B0609020204030204" pitchFamily="49" charset="0"/>
              </a:rPr>
              <a:t>definitie van </a:t>
            </a:r>
            <a:r>
              <a:rPr lang="nl-NL" altLang="nl-BE" sz="2400" dirty="0" smtClean="0">
                <a:cs typeface="Consolas" panose="020B0609020204030204" pitchFamily="49" charset="0"/>
              </a:rPr>
              <a:t>operator die buiten </a:t>
            </a:r>
            <a:r>
              <a:rPr lang="nl-NL" altLang="nl-BE" sz="2400" dirty="0">
                <a:cs typeface="Consolas" panose="020B0609020204030204" pitchFamily="49" charset="0"/>
              </a:rPr>
              <a:t>klasse </a:t>
            </a:r>
            <a:r>
              <a:rPr lang="nl-NL" altLang="nl-BE" sz="2400" dirty="0" smtClean="0">
                <a:cs typeface="Consolas" panose="020B0609020204030204" pitchFamily="49" charset="0"/>
              </a:rPr>
              <a:t>gedeclareerd is: </a:t>
            </a:r>
            <a:r>
              <a:rPr lang="nl-NL" altLang="nl-BE" sz="2400" dirty="0">
                <a:cs typeface="Consolas" panose="020B0609020204030204" pitchFamily="49" charset="0"/>
              </a:rPr>
              <a:t>toegang tot private attributen via publieke methoden </a:t>
            </a:r>
            <a:r>
              <a:rPr lang="nl-NL" altLang="nl-BE" sz="2400" dirty="0" smtClean="0">
                <a:cs typeface="Consolas" panose="020B0609020204030204" pitchFamily="49" charset="0"/>
              </a:rPr>
              <a:t>        (</a:t>
            </a:r>
            <a:r>
              <a:rPr lang="nl-NL" altLang="nl-BE" sz="2400" dirty="0">
                <a:cs typeface="Consolas" panose="020B0609020204030204" pitchFamily="49" charset="0"/>
              </a:rPr>
              <a:t>bijv. set/get </a:t>
            </a:r>
            <a:r>
              <a:rPr lang="nl-NL" altLang="nl-BE" sz="2400" dirty="0" smtClean="0">
                <a:cs typeface="Consolas" panose="020B0609020204030204" pitchFamily="49" charset="0"/>
              </a:rPr>
              <a:t>methodes)                                                                                           </a:t>
            </a:r>
            <a:r>
              <a:rPr lang="nl-NL" altLang="nl-BE" sz="2400" dirty="0">
                <a:cs typeface="Consolas" panose="020B0609020204030204" pitchFamily="49" charset="0"/>
                <a:sym typeface="Symbol"/>
              </a:rPr>
              <a:t>	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Tijd operator*(int f, </a:t>
            </a:r>
            <a:r>
              <a:rPr lang="nl-NL" alt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Tijd &amp;t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NL" altLang="nl-BE" sz="2400" dirty="0" smtClean="0">
              <a:cs typeface="Consolas" panose="020B0609020204030204" pitchFamily="49" charset="0"/>
              <a:sym typeface="Symbol"/>
            </a:endParaRPr>
          </a:p>
          <a:p>
            <a:pPr marL="1441450" indent="-457200">
              <a:lnSpc>
                <a:spcPts val="4000"/>
              </a:lnSpc>
              <a:spcBef>
                <a:spcPts val="1200"/>
              </a:spcBef>
              <a:buFont typeface="+mj-lt"/>
              <a:buAutoNum type="arabicParenR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400" dirty="0" smtClean="0">
                <a:cs typeface="Consolas" panose="020B0609020204030204" pitchFamily="49" charset="0"/>
              </a:rPr>
              <a:t>via </a:t>
            </a:r>
            <a:r>
              <a:rPr lang="nl-NL" altLang="nl-BE" sz="2400" dirty="0">
                <a:cs typeface="Consolas" panose="020B0609020204030204" pitchFamily="49" charset="0"/>
              </a:rPr>
              <a:t>definitie van </a:t>
            </a:r>
            <a:r>
              <a:rPr lang="nl-NL" altLang="nl-BE" sz="2400" dirty="0" err="1" smtClean="0">
                <a:cs typeface="Consolas" panose="020B0609020204030204" pitchFamily="49" charset="0"/>
              </a:rPr>
              <a:t>friend</a:t>
            </a:r>
            <a:r>
              <a:rPr lang="nl-NL" altLang="nl-BE" sz="2400" dirty="0" smtClean="0">
                <a:cs typeface="Consolas" panose="020B0609020204030204" pitchFamily="49" charset="0"/>
              </a:rPr>
              <a:t> operator:                                                 rechtstreekse toegang </a:t>
            </a:r>
            <a:r>
              <a:rPr lang="nl-NL" altLang="nl-BE" sz="2400" dirty="0">
                <a:cs typeface="Consolas" panose="020B0609020204030204" pitchFamily="49" charset="0"/>
              </a:rPr>
              <a:t>tot private attributen </a:t>
            </a:r>
            <a:r>
              <a:rPr lang="nl-NL" altLang="nl-BE" sz="2400" dirty="0" smtClean="0">
                <a:cs typeface="Consolas" panose="020B0609020204030204" pitchFamily="49" charset="0"/>
              </a:rPr>
              <a:t>                                 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alt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Tijd operator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nl-NL" alt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int f, </a:t>
            </a:r>
            <a:r>
              <a:rPr lang="nl-NL" alt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NL" alt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Tijd &amp;t);</a:t>
            </a:r>
            <a:endParaRPr lang="nl-NL" alt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458033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704528" y="332656"/>
          <a:ext cx="7992888" cy="415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2247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class Tijd {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…</a:t>
                      </a:r>
                      <a:endParaRPr lang="nl-BE" sz="22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nl-BE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friend</a:t>
                      </a:r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Tijd operator*(int f, </a:t>
                      </a:r>
                      <a:r>
                        <a:rPr lang="nl-BE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Tijd &amp;t);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}; </a:t>
                      </a:r>
                      <a:endParaRPr lang="nl-BE" sz="22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4000"/>
                        </a:lnSpc>
                        <a:spcBef>
                          <a:spcPts val="600"/>
                        </a:spcBef>
                      </a:pP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Tijd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operator*(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f,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Tijd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&amp;t) {</a:t>
                      </a:r>
                    </a:p>
                    <a:p>
                      <a:pPr>
                        <a:lnSpc>
                          <a:spcPts val="4000"/>
                        </a:lnSpc>
                        <a:spcBef>
                          <a:spcPts val="600"/>
                        </a:spcBef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Tijd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Tijd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t.uur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f,t.min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f,t.sec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*f);</a:t>
                      </a:r>
                    </a:p>
                    <a:p>
                      <a:pPr>
                        <a:lnSpc>
                          <a:spcPts val="4000"/>
                        </a:lnSpc>
                        <a:spcBef>
                          <a:spcPts val="600"/>
                        </a:spcBef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tmp.herbereken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4000"/>
                        </a:lnSpc>
                        <a:spcBef>
                          <a:spcPts val="600"/>
                        </a:spcBef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ijntoelichting 2 1"/>
          <p:cNvSpPr/>
          <p:nvPr/>
        </p:nvSpPr>
        <p:spPr>
          <a:xfrm>
            <a:off x="2072680" y="4653136"/>
            <a:ext cx="6912768" cy="1728192"/>
          </a:xfrm>
          <a:prstGeom prst="borderCallout2">
            <a:avLst>
              <a:gd name="adj1" fmla="val -244"/>
              <a:gd name="adj2" fmla="val 75975"/>
              <a:gd name="adj3" fmla="val -69435"/>
              <a:gd name="adj4" fmla="val 68223"/>
              <a:gd name="adj5" fmla="val -66583"/>
              <a:gd name="adj6" fmla="val 688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0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beter (en korter):   </a:t>
            </a:r>
            <a:r>
              <a:rPr lang="nl-BE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t*f;</a:t>
            </a:r>
          </a:p>
          <a:p>
            <a:pPr>
              <a:lnSpc>
                <a:spcPts val="4000"/>
              </a:lnSpc>
            </a:pPr>
            <a:r>
              <a:rPr lang="nl-BE" sz="2400" dirty="0" smtClean="0">
                <a:solidFill>
                  <a:schemeClr val="tx1"/>
                </a:solidFill>
                <a:sym typeface="Symbol"/>
              </a:rPr>
              <a:t> o</a:t>
            </a:r>
            <a:r>
              <a:rPr lang="nl-BE" sz="2400" dirty="0" smtClean="0">
                <a:solidFill>
                  <a:schemeClr val="tx1"/>
                </a:solidFill>
              </a:rPr>
              <a:t>perator kan dan als externe operator gedefinieerd 	worden (niet als </a:t>
            </a:r>
            <a:r>
              <a:rPr lang="nl-BE" sz="2400" dirty="0" err="1" smtClean="0">
                <a:solidFill>
                  <a:schemeClr val="tx1"/>
                </a:solidFill>
              </a:rPr>
              <a:t>friend</a:t>
            </a:r>
            <a:r>
              <a:rPr lang="nl-BE" sz="2400" dirty="0" smtClean="0">
                <a:solidFill>
                  <a:schemeClr val="tx1"/>
                </a:solidFill>
              </a:rPr>
              <a:t>-operator)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7663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62535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260648"/>
            <a:ext cx="9361040" cy="48006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accent4"/>
                </a:solidFill>
              </a:rPr>
              <a:t>overloaden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iostream-operatoren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400" dirty="0" smtClean="0"/>
              <a:t> en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2400" dirty="0"/>
              <a:t> </a:t>
            </a:r>
          </a:p>
          <a:p>
            <a:pPr lvl="1">
              <a:lnSpc>
                <a:spcPts val="4000"/>
              </a:lnSpc>
              <a:spcBef>
                <a:spcPts val="600"/>
              </a:spcBef>
            </a:pPr>
            <a:r>
              <a:rPr lang="en-US" sz="2400" dirty="0" err="1" smtClean="0"/>
              <a:t>werken</a:t>
            </a:r>
            <a:r>
              <a:rPr lang="en-US" sz="2400" dirty="0" smtClean="0"/>
              <a:t> </a:t>
            </a:r>
            <a:r>
              <a:rPr lang="en-US" sz="2400" dirty="0"/>
              <a:t>in op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400" dirty="0" smtClean="0"/>
              <a:t> of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400" dirty="0" smtClean="0"/>
              <a:t>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 smtClean="0"/>
              <a:t> of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linkeroperand</a:t>
            </a:r>
            <a:r>
              <a:rPr lang="en-US" sz="2400" dirty="0" smtClean="0"/>
              <a:t>)</a:t>
            </a:r>
          </a:p>
          <a:p>
            <a:pPr marL="963613" lvl="1" indent="-342900">
              <a:lnSpc>
                <a:spcPts val="4000"/>
              </a:lnSpc>
              <a:spcBef>
                <a:spcPts val="0"/>
              </a:spcBef>
              <a:buFont typeface="Symbol"/>
              <a:buChar char="Þ"/>
            </a:pPr>
            <a:r>
              <a:rPr lang="en-US" sz="2400" dirty="0" err="1" smtClean="0"/>
              <a:t>kunnen</a:t>
            </a:r>
            <a:r>
              <a:rPr lang="en-US" sz="2400" dirty="0" smtClean="0"/>
              <a:t> </a:t>
            </a:r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dirty="0" err="1" smtClean="0"/>
              <a:t>lidfunctie</a:t>
            </a:r>
            <a:r>
              <a:rPr lang="en-US" sz="2400" dirty="0" smtClean="0"/>
              <a:t> </a:t>
            </a:r>
            <a:r>
              <a:rPr lang="en-US" sz="2400" dirty="0"/>
              <a:t>van </a:t>
            </a:r>
            <a:r>
              <a:rPr lang="en-US" sz="2400" dirty="0" err="1"/>
              <a:t>zelf-gedefinieerde</a:t>
            </a:r>
            <a:r>
              <a:rPr lang="en-US" sz="2400" dirty="0"/>
              <a:t> </a:t>
            </a:r>
            <a:r>
              <a:rPr lang="en-US" sz="2400" dirty="0" err="1"/>
              <a:t>klasse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 smtClean="0"/>
              <a:t>!</a:t>
            </a:r>
          </a:p>
          <a:p>
            <a:pPr marL="963613" lvl="1" indent="-342900">
              <a:lnSpc>
                <a:spcPts val="4000"/>
              </a:lnSpc>
              <a:spcBef>
                <a:spcPts val="0"/>
              </a:spcBef>
              <a:buFont typeface="Symbol"/>
              <a:buChar char="Þ"/>
            </a:pPr>
            <a:r>
              <a:rPr lang="en-US" sz="2400" dirty="0" err="1"/>
              <a:t>w</a:t>
            </a:r>
            <a:r>
              <a:rPr lang="en-US" sz="2400" dirty="0" err="1" smtClean="0"/>
              <a:t>el</a:t>
            </a:r>
            <a:r>
              <a:rPr lang="en-US" sz="2400" dirty="0" smtClean="0"/>
              <a:t> friend-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</a:t>
            </a:r>
            <a:r>
              <a:rPr lang="en-US" sz="2400" dirty="0"/>
              <a:t>van </a:t>
            </a:r>
            <a:r>
              <a:rPr lang="en-US" sz="2400" dirty="0" err="1"/>
              <a:t>zelf-gedefinieerde</a:t>
            </a:r>
            <a:r>
              <a:rPr lang="en-US" sz="2400" dirty="0"/>
              <a:t> </a:t>
            </a:r>
            <a:r>
              <a:rPr lang="en-US" sz="2400" dirty="0" err="1"/>
              <a:t>klasse</a:t>
            </a:r>
            <a:r>
              <a:rPr lang="en-US" sz="2400" dirty="0"/>
              <a:t> </a:t>
            </a:r>
          </a:p>
          <a:p>
            <a:pPr lvl="1">
              <a:lnSpc>
                <a:spcPts val="4000"/>
              </a:lnSpc>
              <a:spcBef>
                <a:spcPts val="1200"/>
              </a:spcBef>
            </a:pPr>
            <a:r>
              <a:rPr lang="en-US" sz="2400" dirty="0" err="1" smtClean="0"/>
              <a:t>gebuik</a:t>
            </a:r>
            <a:r>
              <a:rPr lang="en-US" sz="2400" dirty="0" smtClean="0"/>
              <a:t>:</a:t>
            </a:r>
          </a:p>
          <a:p>
            <a:pPr marL="176213" lvl="2">
              <a:lnSpc>
                <a:spcPts val="4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&gt;&gt; t1 &gt;&gt; t2;</a:t>
            </a:r>
          </a:p>
          <a:p>
            <a:pPr marL="176213" lvl="2">
              <a:lnSpc>
                <a:spcPts val="4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"t1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&lt;&lt; t1 &lt;&lt;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"t2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"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&lt;&lt; t2;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ts val="4000"/>
              </a:lnSpc>
              <a:spcBef>
                <a:spcPts val="1200"/>
              </a:spcBef>
            </a:pPr>
            <a:r>
              <a:rPr lang="en-US" sz="2400" dirty="0" smtClean="0"/>
              <a:t>syntax: </a:t>
            </a:r>
          </a:p>
          <a:p>
            <a:pPr marL="411480" lvl="1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operator&gt;&gt;(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is, A&amp; a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	</a:t>
            </a:r>
          </a:p>
          <a:p>
            <a:pPr marL="411480" lvl="1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operator&lt;&lt;(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os,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A&amp; a)</a:t>
            </a:r>
          </a:p>
          <a:p>
            <a:pPr marL="411480" lvl="1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endParaRPr lang="en-US" sz="240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169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196886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23746" y="584488"/>
            <a:ext cx="9217024" cy="6273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Tijd {</a:t>
            </a:r>
          </a:p>
          <a:p>
            <a:pPr>
              <a:lnSpc>
                <a:spcPts val="2500"/>
              </a:lnSpc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friend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operator&lt;&lt;(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Tijd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friend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operator&gt;&gt;(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is,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Tijd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t);</a:t>
            </a:r>
          </a:p>
          <a:p>
            <a:pPr>
              <a:lnSpc>
                <a:spcPts val="2500"/>
              </a:lnSpc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operator&lt;&lt;(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os,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Tijd&amp; t) {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os &lt;&lt;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setw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(2) &lt;&lt;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('0') &lt;&lt;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t.uur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':' &lt;&lt; …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&lt;&lt;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setw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(2) &lt;&lt;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('0') &lt;&lt;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t.sec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return  os;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operator&gt;&gt;(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is, Tijd&amp; t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is &gt;&gt;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t.uur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t.min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t.sec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t.herbereken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</a:rPr>
              <a:t>   return is;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B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684568" y="153601"/>
            <a:ext cx="2880320" cy="86177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nl-BE" sz="2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Tijd3.cpp </a:t>
            </a:r>
          </a:p>
          <a:p>
            <a:pPr lvl="0"/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(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map Vb7OperOverl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  <a:sym typeface="Symbol" pitchFamily="18" charset="2"/>
              </a:rPr>
              <a:t>)</a:t>
            </a:r>
            <a:endParaRPr lang="nl-BE" sz="2400" dirty="0">
              <a:solidFill>
                <a:prstClr val="black"/>
              </a:solidFill>
              <a:latin typeface="Calibri"/>
              <a:cs typeface="Arial" pitchFamily="34" charset="0"/>
              <a:sym typeface="Symbol" pitchFamily="18" charset="2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17115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476" y="332656"/>
            <a:ext cx="936104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Gewone </a:t>
            </a:r>
            <a:r>
              <a:rPr lang="nl-BE" sz="2400" dirty="0" err="1">
                <a:cs typeface="Arial" pitchFamily="34" charset="0"/>
                <a:sym typeface="Symbol" pitchFamily="18" charset="2"/>
              </a:rPr>
              <a:t>lidfuncties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 kan men onderverdelen in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2 groepen:</a:t>
            </a:r>
          </a:p>
          <a:p>
            <a:pPr marL="742950" lvl="1" indent="-296863"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b="1" dirty="0" smtClean="0">
                <a:cs typeface="Arial" pitchFamily="34" charset="0"/>
                <a:sym typeface="Symbol" pitchFamily="18" charset="2"/>
              </a:rPr>
              <a:t>mutators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, setters: wijzigen (attributen) huidige object</a:t>
            </a:r>
          </a:p>
          <a:p>
            <a:pPr marL="742950" lvl="1" indent="-296863"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b="1" dirty="0" err="1">
                <a:cs typeface="Arial" pitchFamily="34" charset="0"/>
                <a:sym typeface="Symbol" pitchFamily="18" charset="2"/>
              </a:rPr>
              <a:t>a</a:t>
            </a:r>
            <a:r>
              <a:rPr lang="nl-BE" sz="2400" b="1" dirty="0" err="1" smtClean="0">
                <a:cs typeface="Arial" pitchFamily="34" charset="0"/>
                <a:sym typeface="Symbol" pitchFamily="18" charset="2"/>
              </a:rPr>
              <a:t>ccessors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,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getters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: wijzigen (attributen) huidige object niet</a:t>
            </a:r>
          </a:p>
          <a:p>
            <a:pPr marL="446088" lvl="1" indent="0" fontAlgn="auto">
              <a:lnSpc>
                <a:spcPts val="43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In C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++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kan hierin expliciet een onderscheid gemaakt worden (zodat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compiler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kan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controleren). </a:t>
            </a:r>
          </a:p>
          <a:p>
            <a:pPr marL="446088" lvl="1" indent="0"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Deze </a:t>
            </a:r>
            <a:r>
              <a:rPr lang="nl-BE" sz="2400" b="1" dirty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‘</a:t>
            </a:r>
            <a:r>
              <a:rPr lang="nl-BE" sz="2400" b="1" dirty="0" err="1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const</a:t>
            </a:r>
            <a:r>
              <a:rPr lang="nl-BE" sz="2400" b="1" dirty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’ </a:t>
            </a:r>
            <a:r>
              <a:rPr lang="nl-BE" sz="2400" b="1" dirty="0" err="1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lidfuncties</a:t>
            </a:r>
            <a:r>
              <a:rPr lang="nl-BE" sz="2400" b="1" dirty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vermelden het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sleutelwoord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const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na hun parameterlijst, om te garanderen dat ze geen enkel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attribuut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wijzigen. 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  <a:p>
            <a:pPr marL="446088" lvl="1" indent="0"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  <a:defRPr/>
            </a:pPr>
            <a:r>
              <a:rPr lang="nl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Als de </a:t>
            </a:r>
            <a:r>
              <a:rPr lang="nl-BE" sz="2400" b="1" dirty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definitie apart gebeurt, moet </a:t>
            </a:r>
            <a:r>
              <a:rPr lang="nl-BE" sz="22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const</a:t>
            </a:r>
            <a:r>
              <a:rPr lang="nl-BE" sz="2400" b="1" dirty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daar herhaald worden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, want het behoort tot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de functiesignatuur.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4632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6432670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2479" y="1268760"/>
            <a:ext cx="8784977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nl-BE" sz="2600" dirty="0" smtClean="0"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28845"/>
              </p:ext>
            </p:extLst>
          </p:nvPr>
        </p:nvGraphicFramePr>
        <p:xfrm>
          <a:off x="776536" y="476672"/>
          <a:ext cx="8280920" cy="5275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class Voorbeeld {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nl-BE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set_a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(int waarde = -1);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int </a:t>
                      </a:r>
                      <a:r>
                        <a:rPr lang="nl-BE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get_a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nl-BE" sz="2400" b="1" i="0" u="none" strike="noStrike" kern="1200" baseline="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int a, b;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};</a:t>
                      </a:r>
                      <a:endParaRPr lang="nl-BE" sz="900" b="0" i="0" u="none" strike="noStrike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4000"/>
                        </a:lnSpc>
                        <a:spcBef>
                          <a:spcPts val="1200"/>
                        </a:spcBef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Voorbeeld::</a:t>
                      </a:r>
                      <a:r>
                        <a:rPr lang="nl-BE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get_a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nl-BE" sz="2400" b="1" i="0" u="none" strike="noStrike" kern="1200" baseline="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return a;</a:t>
                      </a: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nl-BE" sz="2400" b="0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  <a:endParaRPr lang="nl-BE" sz="2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692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6151381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5145" y="116632"/>
            <a:ext cx="9378375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Constructor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: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      </a:t>
            </a: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klassenaam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parameterlijst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wordt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automatisch opgeroepen bij creatie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object</a:t>
            </a:r>
            <a:endParaRPr lang="nl-BE" sz="2400" dirty="0">
              <a:cs typeface="Arial" pitchFamily="34" charset="0"/>
              <a:sym typeface="Symbol" pitchFamily="18" charset="2"/>
            </a:endParaRP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maakt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een correct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geïnitialiseerd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object</a:t>
            </a: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heeft geen return-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value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(zelfs geen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void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)</a:t>
            </a: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 err="1">
                <a:cs typeface="Arial" pitchFamily="34" charset="0"/>
                <a:sym typeface="Symbol" pitchFamily="18" charset="2"/>
              </a:rPr>
              <a:t>c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onstructor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overloading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bestaat 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delegerende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constructor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(= activeren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constructor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binnen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een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andere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constructor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)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is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pas mogelijk sinds C++11 (zie verder)</a:t>
            </a:r>
            <a:endParaRPr lang="nl-BE" sz="2400" dirty="0">
              <a:cs typeface="Arial" pitchFamily="34" charset="0"/>
              <a:sym typeface="Symbol" pitchFamily="18" charset="2"/>
            </a:endParaRPr>
          </a:p>
          <a:p>
            <a:pPr marL="446088" indent="-331788" fontAlgn="auto">
              <a:lnSpc>
                <a:spcPts val="4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Constructie van objecten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in C++</a:t>
            </a:r>
          </a:p>
          <a:p>
            <a:pPr lvl="1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defRPr/>
            </a:pPr>
            <a:r>
              <a:rPr lang="nl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géén </a:t>
            </a:r>
            <a:r>
              <a:rPr lang="nl-BE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new</a:t>
            </a:r>
          </a:p>
          <a:p>
            <a:pPr lvl="1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wel: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    	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Student </a:t>
            </a:r>
            <a:r>
              <a:rPr lang="nl-BE" sz="22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std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(…); </a:t>
            </a:r>
            <a:r>
              <a:rPr lang="nl-BE" sz="22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// constructie bij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declaratie</a:t>
            </a:r>
          </a:p>
          <a:p>
            <a:pPr marL="620713" lvl="1" indent="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None/>
              <a:defRPr/>
            </a:pPr>
            <a:r>
              <a:rPr lang="nl-BE" sz="2400" dirty="0" smtClean="0">
                <a:latin typeface="Calibri" panose="020F0502020204030204" pitchFamily="34" charset="0"/>
                <a:cs typeface="Consolas" panose="020B0609020204030204" pitchFamily="49" charset="0"/>
                <a:sym typeface="Symbol" pitchFamily="18" charset="2"/>
              </a:rPr>
              <a:t>of: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	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std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= Student(…); //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herinitialisatie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achteraf</a:t>
            </a:r>
            <a:endParaRPr lang="nl-BE" sz="22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7741975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8282" y="325343"/>
            <a:ext cx="928903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31788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Destructor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:</a:t>
            </a:r>
            <a:r>
              <a:rPr lang="nl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   </a:t>
            </a:r>
            <a:r>
              <a:rPr lang="nl-BE" sz="2400" b="1" i="1" dirty="0" smtClean="0">
                <a:latin typeface="Consolas" panose="020B0609020204030204" pitchFamily="49" charset="0"/>
                <a:cs typeface="Arial" pitchFamily="34" charset="0"/>
                <a:sym typeface="Symbol" pitchFamily="18" charset="2"/>
              </a:rPr>
              <a:t>~</a:t>
            </a:r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klassenaam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wordt automatisch opgeroepen bij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“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out of scope” 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destructie </a:t>
            </a:r>
            <a:r>
              <a:rPr lang="nl-BE" sz="2400" dirty="0">
                <a:cs typeface="Arial" pitchFamily="34" charset="0"/>
                <a:sym typeface="Symbol" pitchFamily="18" charset="2"/>
              </a:rPr>
              <a:t>soms noodzakelijk</a:t>
            </a:r>
          </a:p>
          <a:p>
            <a:pPr lvl="2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geen automatische </a:t>
            </a:r>
            <a:r>
              <a:rPr lang="nl-BE" sz="2400" dirty="0" err="1">
                <a:cs typeface="Arial" pitchFamily="34" charset="0"/>
                <a:sym typeface="Symbol" pitchFamily="18" charset="2"/>
              </a:rPr>
              <a:t>garbage-collection</a:t>
            </a:r>
            <a:endParaRPr lang="nl-BE" sz="2400" dirty="0">
              <a:cs typeface="Arial" pitchFamily="34" charset="0"/>
              <a:sym typeface="Symbol" pitchFamily="18" charset="2"/>
            </a:endParaRPr>
          </a:p>
          <a:p>
            <a:pPr lvl="2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altijd nodig indien dynamisch aangemaakte 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componenten      (met </a:t>
            </a:r>
            <a:r>
              <a:rPr lang="nl-BE" sz="2200" dirty="0" smtClean="0">
                <a:latin typeface="Consolas" panose="020B0609020204030204" pitchFamily="49" charset="0"/>
                <a:cs typeface="Arial" pitchFamily="34" charset="0"/>
                <a:sym typeface="Symbol" pitchFamily="18" charset="2"/>
              </a:rPr>
              <a:t>new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)</a:t>
            </a: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heeft geen return-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value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(zelfs geen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void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)</a:t>
            </a: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heeft geen argumentenlijst</a:t>
            </a:r>
          </a:p>
          <a:p>
            <a:pPr lvl="1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defRPr/>
            </a:pPr>
            <a:r>
              <a:rPr lang="nl-BE" sz="2400" dirty="0">
                <a:cs typeface="Arial" pitchFamily="34" charset="0"/>
                <a:sym typeface="Symbol" pitchFamily="18" charset="2"/>
              </a:rPr>
              <a:t>g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één destructor </a:t>
            </a:r>
            <a:r>
              <a:rPr lang="nl-BE" sz="2400" dirty="0" err="1" smtClean="0">
                <a:cs typeface="Arial" pitchFamily="34" charset="0"/>
                <a:sym typeface="Symbol" pitchFamily="18" charset="2"/>
              </a:rPr>
              <a:t>overloading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  <a:p>
            <a:pPr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nl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nl-BE" sz="2400" u="sng" dirty="0" smtClean="0">
                <a:cs typeface="Arial" pitchFamily="34" charset="0"/>
                <a:sym typeface="Symbol" pitchFamily="18" charset="2"/>
              </a:rPr>
              <a:t>Voorbeeld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: </a:t>
            </a:r>
            <a:r>
              <a:rPr lang="nl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sym typeface="Symbol" pitchFamily="18" charset="2"/>
              </a:rPr>
              <a:t>Student.cpp</a:t>
            </a:r>
            <a:r>
              <a:rPr lang="nl-BE" sz="2400" dirty="0" smtClean="0">
                <a:cs typeface="Arial" pitchFamily="34" charset="0"/>
                <a:sym typeface="Symbol" pitchFamily="18" charset="2"/>
              </a:rPr>
              <a:t> (map Vb1Algemeen)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NL" sz="1600" dirty="0"/>
              <a:t>7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7791601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052736"/>
            <a:ext cx="7776864" cy="4536504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Klassen in C++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b="1" dirty="0">
                <a:solidFill>
                  <a:schemeClr val="accent2"/>
                </a:solidFill>
              </a:rPr>
              <a:t>Klasse-templates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Werking </a:t>
            </a:r>
            <a:r>
              <a:rPr lang="nl-BE" sz="2800" dirty="0" err="1"/>
              <a:t>constructor</a:t>
            </a:r>
            <a:r>
              <a:rPr lang="nl-BE" sz="2800" dirty="0"/>
              <a:t>-destructor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Copy-</a:t>
            </a:r>
            <a:r>
              <a:rPr lang="nl-BE" sz="2800" dirty="0" err="1" smtClean="0"/>
              <a:t>constructor</a:t>
            </a:r>
            <a:endParaRPr lang="nl-BE" sz="2800" dirty="0" smtClean="0"/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Separate compilatie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/>
              <a:t>Objecten als attributen</a:t>
            </a:r>
          </a:p>
          <a:p>
            <a:pPr marL="446088" indent="-446088">
              <a:lnSpc>
                <a:spcPts val="336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800" dirty="0" err="1"/>
              <a:t>Friend</a:t>
            </a:r>
            <a:r>
              <a:rPr lang="nl-BE" sz="2800" dirty="0"/>
              <a:t> functies en klassen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/>
              <a:t>Operator </a:t>
            </a:r>
            <a:r>
              <a:rPr lang="nl-BE" sz="2800" dirty="0" err="1"/>
              <a:t>overloading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083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357639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27967</TotalTime>
  <Words>2126</Words>
  <Application>Microsoft Office PowerPoint</Application>
  <PresentationFormat>A4 (210 x 297 mm)</PresentationFormat>
  <Paragraphs>652</Paragraphs>
  <Slides>48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Kantoorthema</vt:lpstr>
      <vt:lpstr>1_Kantoorthema</vt:lpstr>
      <vt:lpstr>Hoofdstuk 4  OGP in C++</vt:lpstr>
      <vt:lpstr>Inhoud</vt:lpstr>
      <vt:lpstr>Klassen in C++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Inhoud</vt:lpstr>
      <vt:lpstr>Klasse-templates</vt:lpstr>
      <vt:lpstr>PowerPoint-presentatie</vt:lpstr>
      <vt:lpstr>Inhoud</vt:lpstr>
      <vt:lpstr>Werking constructor-destructor</vt:lpstr>
      <vt:lpstr>PowerPoint-presentatie</vt:lpstr>
      <vt:lpstr>PowerPoint-presentatie</vt:lpstr>
      <vt:lpstr>PowerPoint-presentatie</vt:lpstr>
      <vt:lpstr>PowerPoint-presentatie</vt:lpstr>
      <vt:lpstr>Delegerende constructoren</vt:lpstr>
      <vt:lpstr>Inhoud</vt:lpstr>
      <vt:lpstr>Copy-constructor</vt:lpstr>
      <vt:lpstr>Inhoud</vt:lpstr>
      <vt:lpstr>Separate compilatie</vt:lpstr>
      <vt:lpstr>Inhoud</vt:lpstr>
      <vt:lpstr>Objecten als attributen</vt:lpstr>
      <vt:lpstr>Inhoud</vt:lpstr>
      <vt:lpstr>Friend functies en klassen</vt:lpstr>
      <vt:lpstr>PowerPoint-presentatie</vt:lpstr>
      <vt:lpstr>PowerPoint-presentatie</vt:lpstr>
      <vt:lpstr>PowerPoint-presentatie</vt:lpstr>
      <vt:lpstr>Inhoud</vt:lpstr>
      <vt:lpstr>Operator overloading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365</cp:revision>
  <cp:lastPrinted>2017-11-22T15:13:22Z</cp:lastPrinted>
  <dcterms:created xsi:type="dcterms:W3CDTF">2003-09-29T11:12:20Z</dcterms:created>
  <dcterms:modified xsi:type="dcterms:W3CDTF">2017-11-23T09:54:34Z</dcterms:modified>
</cp:coreProperties>
</file>