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46" r:id="rId2"/>
  </p:sldMasterIdLst>
  <p:notesMasterIdLst>
    <p:notesMasterId r:id="rId37"/>
  </p:notesMasterIdLst>
  <p:handoutMasterIdLst>
    <p:handoutMasterId r:id="rId38"/>
  </p:handoutMasterIdLst>
  <p:sldIdLst>
    <p:sldId id="527" r:id="rId3"/>
    <p:sldId id="364" r:id="rId4"/>
    <p:sldId id="452" r:id="rId5"/>
    <p:sldId id="454" r:id="rId6"/>
    <p:sldId id="453" r:id="rId7"/>
    <p:sldId id="460" r:id="rId8"/>
    <p:sldId id="528" r:id="rId9"/>
    <p:sldId id="461" r:id="rId10"/>
    <p:sldId id="532" r:id="rId11"/>
    <p:sldId id="538" r:id="rId12"/>
    <p:sldId id="530" r:id="rId13"/>
    <p:sldId id="495" r:id="rId14"/>
    <p:sldId id="497" r:id="rId15"/>
    <p:sldId id="498" r:id="rId16"/>
    <p:sldId id="500" r:id="rId17"/>
    <p:sldId id="529" r:id="rId18"/>
    <p:sldId id="468" r:id="rId19"/>
    <p:sldId id="533" r:id="rId20"/>
    <p:sldId id="465" r:id="rId21"/>
    <p:sldId id="539" r:id="rId22"/>
    <p:sldId id="540" r:id="rId23"/>
    <p:sldId id="541" r:id="rId24"/>
    <p:sldId id="503" r:id="rId25"/>
    <p:sldId id="505" r:id="rId26"/>
    <p:sldId id="506" r:id="rId27"/>
    <p:sldId id="507" r:id="rId28"/>
    <p:sldId id="509" r:id="rId29"/>
    <p:sldId id="510" r:id="rId30"/>
    <p:sldId id="511" r:id="rId31"/>
    <p:sldId id="484" r:id="rId32"/>
    <p:sldId id="542" r:id="rId33"/>
    <p:sldId id="491" r:id="rId34"/>
    <p:sldId id="543" r:id="rId35"/>
    <p:sldId id="512" r:id="rId36"/>
  </p:sldIdLst>
  <p:sldSz cx="9906000" cy="6858000" type="A4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7" autoAdjust="0"/>
    <p:restoredTop sz="94685" autoAdjust="0"/>
  </p:normalViewPr>
  <p:slideViewPr>
    <p:cSldViewPr>
      <p:cViewPr varScale="1">
        <p:scale>
          <a:sx n="84" d="100"/>
          <a:sy n="84" d="100"/>
        </p:scale>
        <p:origin x="1387" y="7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8535C-7745-4A66-BA11-76B9CBDCCCC5}" type="datetime1">
              <a:rPr lang="nl-NL"/>
              <a:pPr>
                <a:defRPr/>
              </a:pPr>
              <a:t>29-11-2017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145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10145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E19532-45F1-414E-8CE8-3BC077B855A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1643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39F228-7281-4070-889E-9673463B2A31}" type="datetime1">
              <a:rPr lang="nl-NL"/>
              <a:pPr>
                <a:defRPr/>
              </a:pPr>
              <a:t>29-11-2017</a:t>
            </a:fld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2950"/>
            <a:ext cx="536733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05073"/>
            <a:ext cx="4982422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145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10145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E4DEC-7746-4ACF-869D-C1D4931832B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5603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7650D-235B-4F21-9CB0-DD46D11316CB}" type="datetime1">
              <a:rPr lang="nl-NL" smtClean="0"/>
              <a:t>29-11-2017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66794-5876-439A-9CBA-27DD45517A4E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0097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1AA03-88A0-4CF1-9198-A8D3D95DBFD2}" type="datetime1">
              <a:rPr lang="nl-NL" smtClean="0"/>
              <a:t>29-11-2017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EFAD3-97F9-4994-AD31-D61283362A8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3735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540432-08EE-4137-A9CD-0ED3EF3E35B3}" type="datetime1">
              <a:rPr lang="nl-NL" smtClean="0"/>
              <a:t>29-11-2017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CDFA5-7557-49D5-9566-2960A22DA8C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1040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4147F-ED97-47AF-A1B3-C82A179CF7F3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29-11-2017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en-GB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5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20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372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70885-0B31-4E06-AE71-7E16801F2838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91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0F60-8C93-4C37-B51A-4DDAE36F7E9B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80217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94B6-17DF-4759-A7A5-128AFEA77F2C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084103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81384-1200-4D40-BEF0-3A17A1F906F4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29-11-2017</a:t>
            </a:fld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6250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373F5-73A9-4CCD-A820-F59CEAAE1E6A}" type="datetime1">
              <a:rPr lang="nl-NL" smtClean="0"/>
              <a:t>29-11-2017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8A382-32CD-415E-A331-6241BD34F20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5226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0D601-26E2-4875-A84C-0A527CCA46E7}" type="datetime1">
              <a:rPr lang="nl-NL" smtClean="0"/>
              <a:t>29-11-2017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233DC-B4EF-4B9F-83B1-B74FD8B498B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2217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7F4CA-96F3-4C76-AE48-D85E9DB9BAEC}" type="datetime1">
              <a:rPr lang="nl-NL" smtClean="0"/>
              <a:t>29-11-2017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101BD-087E-420F-80AD-35CA60D057E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3965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0FB173-1B84-4A79-9604-DA7E0A3D60C0}" type="datetime1">
              <a:rPr lang="nl-NL" smtClean="0"/>
              <a:t>29-11-2017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7C940-9CB7-46D7-B168-3DD7C029082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622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7ABDDE-EE19-41DA-811A-A0353A9552F5}" type="datetime1">
              <a:rPr lang="nl-NL" smtClean="0"/>
              <a:t>29-11-2017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C59C8-A9A9-4811-84B4-D1035D688A0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3101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67BD5-477A-419E-A372-95CC5634464A}" type="datetime1">
              <a:rPr lang="nl-NL" smtClean="0"/>
              <a:t>29-11-2017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6E0BE-89F7-42EF-B0F6-93C5315E8D3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4136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E04A8-865A-48DE-B612-22A66FEE56B0}" type="datetime1">
              <a:rPr lang="nl-NL" smtClean="0"/>
              <a:t>29-11-2017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6C25-D841-4B95-AA47-D321C61FFB4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38470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37FB3E-0FDD-4742-8CAC-C93C85A21D15}" type="datetime1">
              <a:rPr lang="nl-NL" smtClean="0"/>
              <a:t>29-11-2017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A4880-019E-4959-9DFD-0CB397CC2C5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4726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0586E7-4228-4462-B001-2CEB2E4D6F67}" type="datetime1">
              <a:rPr lang="nl-NL" smtClean="0"/>
              <a:t>29-11-2017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A1BBAC-869A-4E66-ACB9-B9475FCD38F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405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70D1A-A3AB-4E9F-892E-C45B5A80FDBF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1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776536" y="1412776"/>
            <a:ext cx="8674620" cy="2534574"/>
          </a:xfrm>
        </p:spPr>
        <p:txBody>
          <a:bodyPr/>
          <a:lstStyle/>
          <a:p>
            <a:pPr algn="ctr"/>
            <a:r>
              <a:rPr lang="nl-NL" sz="5400" dirty="0" smtClean="0"/>
              <a:t>Hoofdstuk </a:t>
            </a:r>
            <a:r>
              <a:rPr lang="nl-NL" sz="5400" dirty="0"/>
              <a:t>5</a:t>
            </a:r>
            <a:r>
              <a:rPr lang="nl-NL" sz="5400" dirty="0" smtClean="0"/>
              <a:t/>
            </a:r>
            <a:br>
              <a:rPr lang="nl-NL" sz="5400" dirty="0" smtClean="0"/>
            </a:br>
            <a:r>
              <a:rPr lang="nl-NL" sz="5400" dirty="0" smtClean="0"/>
              <a:t/>
            </a:r>
            <a:br>
              <a:rPr lang="nl-NL" sz="5400" dirty="0" smtClean="0"/>
            </a:br>
            <a:r>
              <a:rPr lang="nl-NL" sz="5400" u="none" dirty="0" smtClean="0"/>
              <a:t>Overerving</a:t>
            </a:r>
            <a:endParaRPr lang="nl-NL" sz="5400" u="none" dirty="0"/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4941168"/>
            <a:ext cx="8678997" cy="457877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30197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24744"/>
            <a:ext cx="9435670" cy="561662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400" dirty="0" err="1"/>
              <a:t>Indien</a:t>
            </a:r>
            <a:r>
              <a:rPr lang="en-US" sz="2400" dirty="0"/>
              <a:t> in de </a:t>
            </a:r>
            <a:r>
              <a:rPr lang="en-US" sz="2400" dirty="0" err="1"/>
              <a:t>afgeleide</a:t>
            </a:r>
            <a:r>
              <a:rPr lang="en-US" sz="2400" dirty="0"/>
              <a:t> </a:t>
            </a:r>
            <a:r>
              <a:rPr lang="en-US" sz="2400" dirty="0" err="1"/>
              <a:t>klasse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overgeërfde</a:t>
            </a:r>
            <a:r>
              <a:rPr lang="en-US" sz="2400" dirty="0"/>
              <a:t> constructor </a:t>
            </a:r>
            <a:r>
              <a:rPr lang="en-US" sz="2400" dirty="0" err="1"/>
              <a:t>overgeschreven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,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smtClean="0"/>
              <a:t>de </a:t>
            </a:r>
            <a:r>
              <a:rPr lang="en-US" sz="2400" dirty="0" err="1"/>
              <a:t>overschreven</a:t>
            </a:r>
            <a:r>
              <a:rPr lang="en-US" sz="2400" dirty="0"/>
              <a:t> constructor </a:t>
            </a:r>
            <a:r>
              <a:rPr lang="en-US" sz="2400" dirty="0" err="1"/>
              <a:t>opgeroepen</a:t>
            </a:r>
            <a:r>
              <a:rPr lang="en-US" sz="2400" dirty="0"/>
              <a:t>. </a:t>
            </a:r>
            <a:endParaRPr lang="en-US" sz="2400" dirty="0">
              <a:solidFill>
                <a:schemeClr val="accent4"/>
              </a:solidFill>
            </a:endParaRPr>
          </a:p>
          <a:p>
            <a:pPr>
              <a:lnSpc>
                <a:spcPts val="5000"/>
              </a:lnSpc>
              <a:spcBef>
                <a:spcPts val="1200"/>
              </a:spcBef>
            </a:pPr>
            <a:r>
              <a:rPr lang="en-US" sz="2400" dirty="0" smtClean="0"/>
              <a:t>using </a:t>
            </a:r>
            <a:r>
              <a:rPr lang="en-US" sz="2400" dirty="0" err="1" smtClean="0"/>
              <a:t>kan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 </a:t>
            </a:r>
            <a:r>
              <a:rPr lang="en-US" sz="2400" dirty="0" err="1" smtClean="0"/>
              <a:t>gebruikt</a:t>
            </a:r>
            <a:r>
              <a:rPr lang="en-US" sz="2400" dirty="0" smtClean="0"/>
              <a:t> </a:t>
            </a:r>
            <a:r>
              <a:rPr lang="en-US" sz="2400" dirty="0" err="1" smtClean="0"/>
              <a:t>worden</a:t>
            </a:r>
            <a:r>
              <a:rPr lang="en-US" sz="2400" dirty="0" smtClean="0"/>
              <a:t> om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specifieke</a:t>
            </a:r>
            <a:r>
              <a:rPr lang="en-US" sz="2400" dirty="0" smtClean="0"/>
              <a:t> constructor </a:t>
            </a:r>
            <a:r>
              <a:rPr lang="en-US" sz="2400" dirty="0" err="1" smtClean="0"/>
              <a:t>te</a:t>
            </a:r>
            <a:r>
              <a:rPr lang="en-US" sz="2400" dirty="0" smtClean="0"/>
              <a:t> erven,</a:t>
            </a:r>
            <a:br>
              <a:rPr lang="en-US" sz="2400" dirty="0" smtClean="0"/>
            </a:br>
            <a:r>
              <a:rPr lang="en-US" sz="2400" dirty="0" err="1" smtClean="0"/>
              <a:t>voorbeeld</a:t>
            </a:r>
            <a:r>
              <a:rPr lang="en-US" sz="2400" dirty="0" smtClean="0"/>
              <a:t>:   </a:t>
            </a:r>
            <a:r>
              <a:rPr lang="en-US" sz="2200" dirty="0" smtClean="0">
                <a:latin typeface="Consolas" panose="020B0609020204030204" pitchFamily="49" charset="0"/>
              </a:rPr>
              <a:t>using A::A(int);</a:t>
            </a:r>
            <a:br>
              <a:rPr lang="en-US" sz="2200" dirty="0" smtClean="0">
                <a:latin typeface="Consolas" panose="020B0609020204030204" pitchFamily="49" charset="0"/>
              </a:rPr>
            </a:br>
            <a:r>
              <a:rPr lang="en-US" sz="2400" dirty="0" err="1"/>
              <a:t>C</a:t>
            </a:r>
            <a:r>
              <a:rPr lang="en-US" sz="2400" dirty="0" err="1" smtClean="0"/>
              <a:t>onstructoren</a:t>
            </a:r>
            <a:r>
              <a:rPr lang="en-US" sz="2400" dirty="0" smtClean="0"/>
              <a:t> </a:t>
            </a:r>
            <a:r>
              <a:rPr lang="en-US" sz="2400" dirty="0" err="1" smtClean="0"/>
              <a:t>kunnen</a:t>
            </a:r>
            <a:r>
              <a:rPr lang="en-US" sz="2400" dirty="0" smtClean="0"/>
              <a:t> </a:t>
            </a:r>
            <a:r>
              <a:rPr lang="en-US" sz="2400" dirty="0" err="1" smtClean="0"/>
              <a:t>wel</a:t>
            </a:r>
            <a:r>
              <a:rPr lang="en-US" sz="2400" dirty="0" smtClean="0"/>
              <a:t> </a:t>
            </a:r>
            <a:r>
              <a:rPr lang="en-US" sz="2400" dirty="0" err="1" smtClean="0"/>
              <a:t>gedeleted</a:t>
            </a:r>
            <a:r>
              <a:rPr lang="en-US" sz="2400" dirty="0" smtClean="0"/>
              <a:t> </a:t>
            </a:r>
            <a:r>
              <a:rPr lang="en-US" sz="2400" dirty="0" err="1" smtClean="0"/>
              <a:t>worden</a:t>
            </a:r>
            <a:r>
              <a:rPr lang="en-US" sz="2400" dirty="0" smtClean="0"/>
              <a:t> (</a:t>
            </a:r>
            <a:r>
              <a:rPr lang="en-US" sz="2400" dirty="0" err="1" smtClean="0"/>
              <a:t>zie</a:t>
            </a:r>
            <a:r>
              <a:rPr lang="en-US" sz="2400" dirty="0" smtClean="0"/>
              <a:t> </a:t>
            </a:r>
            <a:r>
              <a:rPr lang="en-US" sz="2400" dirty="0" err="1" smtClean="0"/>
              <a:t>c++</a:t>
            </a:r>
            <a:r>
              <a:rPr lang="en-US" sz="2400" dirty="0" smtClean="0"/>
              <a:t>11):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200" dirty="0">
                <a:latin typeface="Consolas" panose="020B0609020204030204" pitchFamily="49" charset="0"/>
              </a:rPr>
              <a:t>class B : public A </a:t>
            </a:r>
            <a:r>
              <a:rPr lang="en-US" sz="22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	public</a:t>
            </a:r>
            <a:r>
              <a:rPr lang="en-US" sz="2200" dirty="0">
                <a:latin typeface="Consolas" panose="020B0609020204030204" pitchFamily="49" charset="0"/>
              </a:rPr>
              <a:t>:</a:t>
            </a:r>
            <a:r>
              <a:rPr lang="en-US" sz="2200" dirty="0" smtClean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</a:rPr>
              <a:t>   using A::A;</a:t>
            </a:r>
            <a:br>
              <a:rPr lang="en-US" sz="2200" dirty="0" smtClean="0">
                <a:latin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</a:rPr>
              <a:t>	   B(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) = delete;</a:t>
            </a:r>
            <a:endParaRPr lang="en-US" sz="2400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10</a:t>
            </a:fld>
            <a:endParaRPr lang="nl-NL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Opmerkingen omtrent </a:t>
            </a:r>
            <a:r>
              <a:rPr lang="nl-NL" altLang="nl-BE" sz="3600" b="1" dirty="0" err="1" smtClean="0">
                <a:solidFill>
                  <a:schemeClr val="accent3"/>
                </a:solidFill>
              </a:rPr>
              <a:t>using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  <p:cxnSp>
        <p:nvCxnSpPr>
          <p:cNvPr id="3" name="Rechte verbindingslijn 2"/>
          <p:cNvCxnSpPr/>
          <p:nvPr/>
        </p:nvCxnSpPr>
        <p:spPr>
          <a:xfrm>
            <a:off x="2432720" y="3092996"/>
            <a:ext cx="2016224" cy="56178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2432720" y="3154989"/>
            <a:ext cx="1872208" cy="43204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4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60511" y="1124744"/>
            <a:ext cx="9075629" cy="4800600"/>
          </a:xfrm>
        </p:spPr>
        <p:txBody>
          <a:bodyPr>
            <a:noAutofit/>
          </a:bodyPr>
          <a:lstStyle/>
          <a:p>
            <a:pPr>
              <a:lnSpc>
                <a:spcPts val="3800"/>
              </a:lnSpc>
            </a:pPr>
            <a:r>
              <a:rPr lang="en-US" sz="2400" dirty="0" err="1" smtClean="0"/>
              <a:t>Indien</a:t>
            </a:r>
            <a:r>
              <a:rPr lang="en-US" sz="2400" dirty="0" smtClean="0"/>
              <a:t> </a:t>
            </a:r>
            <a:r>
              <a:rPr lang="en-US" sz="2400" dirty="0" smtClean="0"/>
              <a:t>de constructor </a:t>
            </a:r>
            <a:r>
              <a:rPr lang="en-US" sz="2400" dirty="0"/>
              <a:t>van </a:t>
            </a:r>
            <a:r>
              <a:rPr lang="en-US" sz="2400" dirty="0" smtClean="0"/>
              <a:t>de </a:t>
            </a:r>
            <a:r>
              <a:rPr lang="en-US" sz="2400" dirty="0" err="1" smtClean="0"/>
              <a:t>afgeleide</a:t>
            </a:r>
            <a:r>
              <a:rPr lang="en-US" sz="2400" dirty="0" smtClean="0"/>
              <a:t> </a:t>
            </a:r>
            <a:r>
              <a:rPr lang="en-US" sz="2400" dirty="0" err="1"/>
              <a:t>klasse</a:t>
            </a:r>
            <a:r>
              <a:rPr lang="en-US" sz="2400" dirty="0"/>
              <a:t> </a:t>
            </a:r>
            <a:r>
              <a:rPr lang="en-US" sz="2400" dirty="0" err="1" smtClean="0"/>
              <a:t>geen</a:t>
            </a:r>
            <a:r>
              <a:rPr lang="en-US" sz="2400" dirty="0" smtClean="0"/>
              <a:t> </a:t>
            </a:r>
            <a:r>
              <a:rPr lang="en-US" sz="2400" dirty="0"/>
              <a:t>constructor van de </a:t>
            </a:r>
            <a:r>
              <a:rPr lang="en-US" sz="2400" dirty="0" err="1"/>
              <a:t>basisklasse</a:t>
            </a:r>
            <a:r>
              <a:rPr lang="en-US" sz="2400" dirty="0"/>
              <a:t> </a:t>
            </a:r>
            <a:r>
              <a:rPr lang="en-US" sz="2400" dirty="0" err="1" smtClean="0"/>
              <a:t>oproept</a:t>
            </a:r>
            <a:r>
              <a:rPr lang="en-US" sz="2400" dirty="0" smtClean="0"/>
              <a:t>, </a:t>
            </a:r>
            <a:r>
              <a:rPr lang="en-US" sz="2400" dirty="0" err="1" smtClean="0"/>
              <a:t>wordt</a:t>
            </a:r>
            <a:r>
              <a:rPr lang="en-US" sz="2400" dirty="0"/>
              <a:t> </a:t>
            </a:r>
            <a:r>
              <a:rPr lang="en-US" sz="2400" dirty="0" err="1"/>
              <a:t>automatisch</a:t>
            </a:r>
            <a:r>
              <a:rPr lang="en-US" sz="2400" dirty="0"/>
              <a:t> de default constructor van de </a:t>
            </a:r>
            <a:r>
              <a:rPr lang="en-US" sz="2400" dirty="0" err="1"/>
              <a:t>basisklasse</a:t>
            </a:r>
            <a:r>
              <a:rPr lang="en-US" sz="2400" dirty="0"/>
              <a:t> </a:t>
            </a:r>
            <a:r>
              <a:rPr lang="en-US" sz="2400" dirty="0" err="1" smtClean="0"/>
              <a:t>opgeroepen</a:t>
            </a:r>
            <a:endParaRPr lang="en-US" sz="2400" dirty="0" smtClean="0"/>
          </a:p>
          <a:p>
            <a:pPr>
              <a:lnSpc>
                <a:spcPts val="3800"/>
              </a:lnSpc>
            </a:pPr>
            <a:r>
              <a:rPr lang="en-US" sz="2400" dirty="0"/>
              <a:t>De constructor van de </a:t>
            </a:r>
            <a:r>
              <a:rPr lang="en-US" sz="2400" dirty="0" err="1"/>
              <a:t>afgeleide</a:t>
            </a:r>
            <a:r>
              <a:rPr lang="en-US" sz="2400" dirty="0"/>
              <a:t> </a:t>
            </a:r>
            <a:r>
              <a:rPr lang="en-US" sz="2400" dirty="0" err="1"/>
              <a:t>klasse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de constructor van de </a:t>
            </a:r>
            <a:r>
              <a:rPr lang="en-US" sz="2400" dirty="0" err="1"/>
              <a:t>basisklasse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enkel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oproepen</a:t>
            </a:r>
            <a:r>
              <a:rPr lang="en-US" sz="2400" b="1" dirty="0">
                <a:solidFill>
                  <a:schemeClr val="accent4"/>
                </a:solidFill>
              </a:rPr>
              <a:t> via de initializer list</a:t>
            </a:r>
            <a:endParaRPr lang="en-US" sz="2400" dirty="0">
              <a:solidFill>
                <a:schemeClr val="accent4"/>
              </a:solidFill>
            </a:endParaRPr>
          </a:p>
          <a:p>
            <a:pPr>
              <a:lnSpc>
                <a:spcPts val="3800"/>
              </a:lnSpc>
            </a:pPr>
            <a:endParaRPr lang="en-US" sz="2400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Constructoren in afgeleide klassen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3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2"/>
          <p:cNvSpPr>
            <a:spLocks noGrp="1" noChangeArrowheads="1"/>
          </p:cNvSpPr>
          <p:nvPr>
            <p:ph idx="1"/>
          </p:nvPr>
        </p:nvSpPr>
        <p:spPr>
          <a:xfrm>
            <a:off x="704528" y="476672"/>
            <a:ext cx="3612836" cy="6048672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=5);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getVarA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private: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B : public A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=9);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getVarB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private: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53" name="Text Box 17"/>
          <p:cNvSpPr txBox="1">
            <a:spLocks noChangeArrowheads="1"/>
          </p:cNvSpPr>
          <p:nvPr/>
        </p:nvSpPr>
        <p:spPr bwMode="auto">
          <a:xfrm>
            <a:off x="4953000" y="1196752"/>
            <a:ext cx="4608512" cy="5582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400" dirty="0" err="1" smtClean="0">
                <a:latin typeface="+mn-lt"/>
              </a:rPr>
              <a:t>Implementatie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constructoren</a:t>
            </a:r>
            <a:r>
              <a:rPr lang="en-US" sz="2400" dirty="0" smtClean="0">
                <a:latin typeface="+mn-lt"/>
              </a:rPr>
              <a:t>: </a:t>
            </a:r>
            <a:endParaRPr lang="en-US" sz="2400" dirty="0">
              <a:latin typeface="+mn-lt"/>
            </a:endParaRP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>
          <a:xfrm>
            <a:off x="4953000" y="1844824"/>
            <a:ext cx="4104456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::A(int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varA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endParaRPr lang="en-US" sz="8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B::B(int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vB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varB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vB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pPr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B::B(int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vB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US" sz="8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A(</a:t>
            </a:r>
            <a:r>
              <a:rPr lang="en-US" sz="80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8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varB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vB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endParaRPr lang="en-US" sz="8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  <p:sp>
        <p:nvSpPr>
          <p:cNvPr id="8" name="Tekstvak 7"/>
          <p:cNvSpPr txBox="1"/>
          <p:nvPr/>
        </p:nvSpPr>
        <p:spPr>
          <a:xfrm>
            <a:off x="5169024" y="4777568"/>
            <a:ext cx="3865736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Voorbeeld3_constructor.cpp </a:t>
            </a:r>
          </a:p>
        </p:txBody>
      </p:sp>
    </p:spTree>
    <p:extLst>
      <p:ext uri="{BB962C8B-B14F-4D97-AF65-F5344CB8AC3E}">
        <p14:creationId xmlns:p14="http://schemas.microsoft.com/office/powerpoint/2010/main" val="22474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23958" y="1196752"/>
            <a:ext cx="9237554" cy="4800600"/>
          </a:xfrm>
        </p:spPr>
        <p:txBody>
          <a:bodyPr/>
          <a:lstStyle/>
          <a:p>
            <a:pPr indent="-342900" eaLnBrk="1" hangingPunct="1">
              <a:lnSpc>
                <a:spcPts val="4300"/>
              </a:lnSpc>
              <a:spcBef>
                <a:spcPts val="0"/>
              </a:spcBef>
            </a:pPr>
            <a:r>
              <a:rPr lang="en-US" sz="2400" dirty="0" err="1" smtClean="0"/>
              <a:t>Wanneer</a:t>
            </a:r>
            <a:r>
              <a:rPr lang="en-US" sz="2400" dirty="0" smtClean="0"/>
              <a:t> de destructor van de </a:t>
            </a:r>
            <a:r>
              <a:rPr lang="en-US" sz="2400" dirty="0" err="1" smtClean="0"/>
              <a:t>afgeleide</a:t>
            </a:r>
            <a:r>
              <a:rPr lang="en-US" sz="2400" dirty="0" smtClean="0"/>
              <a:t> </a:t>
            </a:r>
            <a:r>
              <a:rPr lang="en-US" sz="2400" dirty="0" err="1" smtClean="0"/>
              <a:t>klasse</a:t>
            </a:r>
            <a:r>
              <a:rPr lang="en-US" sz="2400" dirty="0" smtClean="0"/>
              <a:t> </a:t>
            </a:r>
            <a:r>
              <a:rPr lang="en-US" sz="2400" dirty="0" err="1" smtClean="0"/>
              <a:t>opgeroepen</a:t>
            </a:r>
            <a:r>
              <a:rPr lang="en-US" sz="2400" dirty="0" smtClean="0"/>
              <a:t> </a:t>
            </a:r>
            <a:r>
              <a:rPr lang="en-US" sz="2400" dirty="0" err="1" smtClean="0"/>
              <a:t>wordt</a:t>
            </a:r>
            <a:r>
              <a:rPr lang="en-US" sz="2400" dirty="0" smtClean="0"/>
              <a:t>, </a:t>
            </a:r>
            <a:r>
              <a:rPr lang="en-US" sz="2400" dirty="0" err="1" smtClean="0"/>
              <a:t>roept</a:t>
            </a:r>
            <a:r>
              <a:rPr lang="en-US" sz="2400" dirty="0" smtClean="0"/>
              <a:t> </a:t>
            </a:r>
            <a:r>
              <a:rPr lang="en-US" sz="2400" dirty="0" err="1" smtClean="0"/>
              <a:t>deze</a:t>
            </a:r>
            <a:r>
              <a:rPr lang="en-US" sz="2400" dirty="0" smtClean="0"/>
              <a:t> AUTOMATISCH de destructor van de </a:t>
            </a:r>
            <a:r>
              <a:rPr lang="en-US" sz="2400" dirty="0" err="1" smtClean="0"/>
              <a:t>basisklasse</a:t>
            </a:r>
            <a:r>
              <a:rPr lang="en-US" sz="2400" dirty="0" smtClean="0"/>
              <a:t> op</a:t>
            </a:r>
          </a:p>
          <a:p>
            <a:pPr marL="411480" lvl="1" indent="0" eaLnBrk="1" hangingPunct="1">
              <a:lnSpc>
                <a:spcPts val="43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 </a:t>
            </a:r>
            <a:r>
              <a:rPr lang="en-US" sz="2400" dirty="0" err="1" smtClean="0">
                <a:sym typeface="Symbol"/>
              </a:rPr>
              <a:t>h</a:t>
            </a:r>
            <a:r>
              <a:rPr lang="en-US" sz="2400" dirty="0" err="1" smtClean="0"/>
              <a:t>oeft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 </a:t>
            </a:r>
            <a:r>
              <a:rPr lang="en-US" sz="2400" dirty="0" err="1" smtClean="0"/>
              <a:t>expliciet</a:t>
            </a:r>
            <a:r>
              <a:rPr lang="en-US" sz="2400" dirty="0" smtClean="0"/>
              <a:t> </a:t>
            </a:r>
            <a:r>
              <a:rPr lang="en-US" sz="2400" dirty="0" err="1" smtClean="0"/>
              <a:t>opgeroepen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worden</a:t>
            </a:r>
            <a:endParaRPr lang="en-US" sz="2400" dirty="0" smtClean="0"/>
          </a:p>
          <a:p>
            <a:pPr indent="-342900" eaLnBrk="1" hangingPunct="1">
              <a:lnSpc>
                <a:spcPts val="4300"/>
              </a:lnSpc>
              <a:spcBef>
                <a:spcPts val="1200"/>
              </a:spcBef>
            </a:pPr>
            <a:r>
              <a:rPr lang="en-US" sz="2400" dirty="0" smtClean="0"/>
              <a:t>Destructor in </a:t>
            </a:r>
            <a:r>
              <a:rPr lang="en-US" sz="2400" dirty="0" err="1" smtClean="0"/>
              <a:t>afgeleide</a:t>
            </a:r>
            <a:r>
              <a:rPr lang="en-US" sz="2400" dirty="0" smtClean="0"/>
              <a:t> </a:t>
            </a:r>
            <a:r>
              <a:rPr lang="en-US" sz="2400" dirty="0" err="1" smtClean="0"/>
              <a:t>klasse</a:t>
            </a:r>
            <a:r>
              <a:rPr lang="en-US" sz="2400" dirty="0" smtClean="0"/>
              <a:t> </a:t>
            </a:r>
            <a:r>
              <a:rPr lang="en-US" sz="2400" dirty="0" err="1" smtClean="0"/>
              <a:t>hoeft</a:t>
            </a:r>
            <a:r>
              <a:rPr lang="en-US" sz="2400" dirty="0" smtClean="0"/>
              <a:t> </a:t>
            </a:r>
            <a:r>
              <a:rPr lang="en-US" sz="2400" dirty="0" err="1" smtClean="0"/>
              <a:t>enkel</a:t>
            </a:r>
            <a:r>
              <a:rPr lang="en-US" sz="2400" dirty="0" smtClean="0"/>
              <a:t> </a:t>
            </a:r>
            <a:r>
              <a:rPr lang="en-US" sz="2400" dirty="0" err="1" smtClean="0"/>
              <a:t>aandacht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hebben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extra </a:t>
            </a:r>
            <a:r>
              <a:rPr lang="en-US" sz="2400" dirty="0" err="1" smtClean="0"/>
              <a:t>attributen</a:t>
            </a:r>
            <a:r>
              <a:rPr lang="en-US" sz="2400" dirty="0" smtClean="0"/>
              <a:t> in de </a:t>
            </a:r>
            <a:r>
              <a:rPr lang="en-US" sz="2400" dirty="0" err="1" smtClean="0"/>
              <a:t>afgeleide</a:t>
            </a:r>
            <a:r>
              <a:rPr lang="en-US" sz="2400" dirty="0" smtClean="0"/>
              <a:t> </a:t>
            </a:r>
            <a:r>
              <a:rPr lang="en-US" sz="2400" dirty="0" err="1" smtClean="0"/>
              <a:t>klasse</a:t>
            </a:r>
            <a:r>
              <a:rPr lang="en-US" sz="2400" dirty="0" smtClean="0"/>
              <a:t> </a:t>
            </a:r>
          </a:p>
          <a:p>
            <a:pPr marL="114300" indent="244475" eaLnBrk="1" hangingPunct="1">
              <a:lnSpc>
                <a:spcPts val="43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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v</a:t>
            </a:r>
            <a:r>
              <a:rPr lang="en-US" sz="2400" dirty="0" err="1" smtClean="0"/>
              <a:t>ertrouw</a:t>
            </a:r>
            <a:r>
              <a:rPr lang="en-US" sz="2400" dirty="0" smtClean="0"/>
              <a:t> </a:t>
            </a:r>
            <a:r>
              <a:rPr lang="en-US" sz="2400" dirty="0" err="1" smtClean="0"/>
              <a:t>erop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destructor van </a:t>
            </a:r>
            <a:r>
              <a:rPr lang="en-US" sz="2400" dirty="0" err="1" smtClean="0"/>
              <a:t>basisklasse</a:t>
            </a:r>
            <a:r>
              <a:rPr lang="en-US" sz="2400" dirty="0" smtClean="0"/>
              <a:t> correct </a:t>
            </a:r>
            <a:r>
              <a:rPr lang="en-US" sz="2400" dirty="0" err="1" smtClean="0"/>
              <a:t>werkt</a:t>
            </a:r>
            <a:r>
              <a:rPr lang="en-US" sz="2400" dirty="0" smtClean="0"/>
              <a:t>! </a:t>
            </a:r>
          </a:p>
          <a:p>
            <a:pPr lvl="1" eaLnBrk="1" hangingPunct="1">
              <a:lnSpc>
                <a:spcPts val="43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Destructor in afgeleide klassen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1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0"/>
          <p:cNvSpPr>
            <a:spLocks noGrp="1" noChangeArrowheads="1"/>
          </p:cNvSpPr>
          <p:nvPr>
            <p:ph type="title"/>
          </p:nvPr>
        </p:nvSpPr>
        <p:spPr>
          <a:xfrm>
            <a:off x="405888" y="35609"/>
            <a:ext cx="8255000" cy="706090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Volgorde</a:t>
            </a:r>
            <a:r>
              <a:rPr lang="en-US" sz="2400" dirty="0" smtClean="0">
                <a:solidFill>
                  <a:schemeClr val="tx1"/>
                </a:solidFill>
              </a:rPr>
              <a:t> destructor </a:t>
            </a:r>
            <a:r>
              <a:rPr lang="en-US" sz="2400" dirty="0" err="1" smtClean="0">
                <a:solidFill>
                  <a:schemeClr val="tx1"/>
                </a:solidFill>
              </a:rPr>
              <a:t>aanroep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437" name="Rectangle 21"/>
          <p:cNvSpPr>
            <a:spLocks noGrp="1" noChangeArrowheads="1"/>
          </p:cNvSpPr>
          <p:nvPr>
            <p:ph sz="half" idx="1"/>
          </p:nvPr>
        </p:nvSpPr>
        <p:spPr>
          <a:xfrm>
            <a:off x="5207048" y="1340768"/>
            <a:ext cx="3460020" cy="1368152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…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// c out of scope</a:t>
            </a: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>
          <a:xfrm>
            <a:off x="920552" y="764704"/>
            <a:ext cx="3612836" cy="6021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public: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~A();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: public A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public: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~B();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 : public B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public: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~C();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5128137" y="908720"/>
            <a:ext cx="218413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+mn-lt"/>
              </a:rPr>
              <a:t>g</a:t>
            </a:r>
            <a:r>
              <a:rPr lang="en-US" sz="2400" dirty="0" err="1" smtClean="0">
                <a:latin typeface="+mn-lt"/>
              </a:rPr>
              <a:t>ebruik</a:t>
            </a:r>
            <a:r>
              <a:rPr lang="en-US" sz="2400" dirty="0" smtClean="0">
                <a:latin typeface="+mn-lt"/>
              </a:rPr>
              <a:t>:</a:t>
            </a:r>
            <a:endParaRPr lang="en-US" sz="2400" dirty="0">
              <a:latin typeface="+mn-lt"/>
            </a:endParaRPr>
          </a:p>
        </p:txBody>
      </p:sp>
      <p:sp>
        <p:nvSpPr>
          <p:cNvPr id="2" name="Lijntoelichting 1 1"/>
          <p:cNvSpPr/>
          <p:nvPr/>
        </p:nvSpPr>
        <p:spPr>
          <a:xfrm>
            <a:off x="5207048" y="2996952"/>
            <a:ext cx="4210448" cy="2232248"/>
          </a:xfrm>
          <a:prstGeom prst="borderCallout1">
            <a:avLst>
              <a:gd name="adj1" fmla="val -3"/>
              <a:gd name="adj2" fmla="val 21314"/>
              <a:gd name="adj3" fmla="val -13415"/>
              <a:gd name="adj4" fmla="val 150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ts val="38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~B</a:t>
            </a:r>
            <a:r>
              <a:rPr lang="en-US" sz="22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Consolas" panose="020B0609020204030204" pitchFamily="49" charset="0"/>
              </a:rPr>
              <a:t>wordt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opgeroepen</a:t>
            </a:r>
            <a:r>
              <a:rPr lang="en-US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(in die </a:t>
            </a:r>
            <a:r>
              <a:rPr lang="en-US" sz="2400" dirty="0" err="1">
                <a:solidFill>
                  <a:schemeClr val="tx1"/>
                </a:solidFill>
                <a:cs typeface="Consolas" panose="020B0609020204030204" pitchFamily="49" charset="0"/>
              </a:rPr>
              <a:t>volgorde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)</a:t>
            </a:r>
          </a:p>
          <a:p>
            <a:pPr marL="342900" indent="-342900" eaLnBrk="1" hangingPunct="1">
              <a:lnSpc>
                <a:spcPts val="3800"/>
              </a:lnSpc>
              <a:spcBef>
                <a:spcPts val="1200"/>
              </a:spcBef>
              <a:buFont typeface="Symbol"/>
              <a:buChar char="Þ"/>
            </a:pPr>
            <a:r>
              <a:rPr lang="en-US" sz="2400" dirty="0" err="1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o</a:t>
            </a:r>
            <a:r>
              <a:rPr lang="en-US" sz="24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mgekeerde</a:t>
            </a:r>
            <a:r>
              <a:rPr lang="en-US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volgorde</a:t>
            </a:r>
            <a:endParaRPr lang="en-US" sz="2400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eaLnBrk="1" hangingPunct="1">
              <a:lnSpc>
                <a:spcPts val="38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    van  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constructor-</a:t>
            </a:r>
            <a:r>
              <a:rPr lang="en-US" sz="2400" dirty="0" err="1">
                <a:solidFill>
                  <a:schemeClr val="tx1"/>
                </a:solidFill>
                <a:cs typeface="Consolas" panose="020B0609020204030204" pitchFamily="49" charset="0"/>
              </a:rPr>
              <a:t>aanroep</a:t>
            </a:r>
            <a:endParaRPr lang="en-US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9776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201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332656"/>
            <a:ext cx="8661489" cy="864096"/>
          </a:xfrm>
        </p:spPr>
        <p:txBody>
          <a:bodyPr>
            <a:noAutofit/>
          </a:bodyPr>
          <a:lstStyle/>
          <a:p>
            <a:pPr indent="-342900">
              <a:lnSpc>
                <a:spcPts val="4000"/>
              </a:lnSpc>
              <a:spcBef>
                <a:spcPts val="0"/>
              </a:spcBef>
            </a:pPr>
            <a:r>
              <a:rPr lang="en-US" sz="2400" u="sng" dirty="0" err="1"/>
              <a:t>Voorbeeld</a:t>
            </a:r>
            <a:r>
              <a:rPr lang="en-US" sz="2400" dirty="0"/>
              <a:t>: 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</a:rPr>
              <a:t>Voorbeeld4_destructor.cpp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Lijntoelichting 1 1"/>
          <p:cNvSpPr/>
          <p:nvPr/>
        </p:nvSpPr>
        <p:spPr>
          <a:xfrm>
            <a:off x="992560" y="1196752"/>
            <a:ext cx="7488832" cy="5040560"/>
          </a:xfrm>
          <a:prstGeom prst="borderCallout1">
            <a:avLst>
              <a:gd name="adj1" fmla="val -80"/>
              <a:gd name="adj2" fmla="val 18251"/>
              <a:gd name="adj3" fmla="val -7597"/>
              <a:gd name="adj4" fmla="val 21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000"/>
              </a:lnSpc>
            </a:pPr>
            <a:r>
              <a:rPr lang="nl-BE" sz="2400" b="1" dirty="0" smtClean="0">
                <a:solidFill>
                  <a:schemeClr val="tx1"/>
                </a:solidFill>
              </a:rPr>
              <a:t>Merk op: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tx1"/>
                </a:solidFill>
              </a:rPr>
              <a:t>Overschrijven copy-</a:t>
            </a:r>
            <a:r>
              <a:rPr lang="nl-BE" sz="2400" dirty="0" err="1" smtClean="0">
                <a:solidFill>
                  <a:schemeClr val="tx1"/>
                </a:solidFill>
              </a:rPr>
              <a:t>constructor</a:t>
            </a:r>
            <a:r>
              <a:rPr lang="nl-BE" sz="2400" dirty="0" smtClean="0">
                <a:solidFill>
                  <a:schemeClr val="tx1"/>
                </a:solidFill>
              </a:rPr>
              <a:t>:</a:t>
            </a:r>
          </a:p>
          <a:p>
            <a:pPr marL="531813">
              <a:lnSpc>
                <a:spcPts val="3200"/>
              </a:lnSpc>
              <a:spcBef>
                <a:spcPts val="6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B::B(const B&amp; b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A(b</a:t>
            </a:r>
            <a:r>
              <a:rPr 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>
              <a:lnSpc>
                <a:spcPts val="32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 // copy extra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attributen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van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marL="531813">
              <a:lnSpc>
                <a:spcPts val="32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-342900">
              <a:lnSpc>
                <a:spcPts val="4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schemeClr val="tx1"/>
                </a:solidFill>
              </a:rPr>
              <a:t>Om </a:t>
            </a:r>
            <a:r>
              <a:rPr lang="nl-BE" sz="2400" dirty="0" smtClean="0">
                <a:solidFill>
                  <a:schemeClr val="tx1"/>
                </a:solidFill>
              </a:rPr>
              <a:t>in een subklasse expliciet de </a:t>
            </a:r>
            <a:r>
              <a:rPr lang="nl-BE" sz="2400" dirty="0">
                <a:solidFill>
                  <a:schemeClr val="tx1"/>
                </a:solidFill>
              </a:rPr>
              <a:t>methode uit de </a:t>
            </a:r>
            <a:r>
              <a:rPr lang="nl-BE" sz="2400" dirty="0" smtClean="0">
                <a:solidFill>
                  <a:schemeClr val="tx1"/>
                </a:solidFill>
              </a:rPr>
              <a:t>bovenliggende klasse </a:t>
            </a:r>
            <a:r>
              <a:rPr lang="nl-BE" sz="2400" dirty="0">
                <a:solidFill>
                  <a:schemeClr val="tx1"/>
                </a:solidFill>
              </a:rPr>
              <a:t>op te roepen, schrijf je: </a:t>
            </a:r>
            <a:endParaRPr lang="nl-BE" sz="2400" dirty="0" smtClean="0">
              <a:solidFill>
                <a:schemeClr val="tx1"/>
              </a:solidFill>
            </a:endParaRPr>
          </a:p>
          <a:p>
            <a:pPr marL="531813" lvl="1">
              <a:lnSpc>
                <a:spcPts val="3200"/>
              </a:lnSpc>
              <a:spcBef>
                <a:spcPts val="600"/>
              </a:spcBef>
            </a:pPr>
            <a:r>
              <a:rPr lang="nl-BE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B::print() </a:t>
            </a:r>
            <a:r>
              <a:rPr lang="nl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531813" lvl="1">
              <a:lnSpc>
                <a:spcPts val="3200"/>
              </a:lnSpc>
            </a:pPr>
            <a:r>
              <a:rPr lang="nl-BE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A::</a:t>
            </a:r>
            <a:r>
              <a:rPr lang="nl-BE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nl-BE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…</a:t>
            </a:r>
            <a:endParaRPr lang="nl-BE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1">
              <a:lnSpc>
                <a:spcPts val="3200"/>
              </a:lnSpc>
            </a:pPr>
            <a:r>
              <a:rPr lang="nl-BE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5601072" y="5229200"/>
            <a:ext cx="2520280" cy="1286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2000" i="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i="0" dirty="0" err="1"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lnSpc>
                <a:spcPts val="3200"/>
              </a:lnSpc>
              <a:defRPr/>
            </a:pPr>
            <a:r>
              <a:rPr lang="en-US" sz="2000" i="0" dirty="0" err="1">
                <a:latin typeface="Consolas" panose="020B0609020204030204" pitchFamily="49" charset="0"/>
                <a:cs typeface="Consolas" panose="020B0609020204030204" pitchFamily="49" charset="0"/>
              </a:rPr>
              <a:t>b.A</a:t>
            </a:r>
            <a:r>
              <a:rPr lang="en-US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::print(); 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84904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chemeClr val="tx2"/>
                </a:solidFill>
              </a:rPr>
              <a:t>p</a:t>
            </a:r>
            <a:r>
              <a:rPr lang="nl-BE" sz="2800" dirty="0" smtClean="0">
                <a:solidFill>
                  <a:schemeClr val="tx2"/>
                </a:solidFill>
              </a:rPr>
              <a:t>ublic versus private overerving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constructoren/destructor in afgeleide klasse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o</a:t>
            </a:r>
            <a:r>
              <a:rPr lang="nl-BE" sz="2800" b="1" dirty="0" smtClean="0">
                <a:solidFill>
                  <a:schemeClr val="accent2"/>
                </a:solidFill>
              </a:rPr>
              <a:t>verschrijven toekenningsoperator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k</a:t>
            </a:r>
            <a:r>
              <a:rPr lang="nl-BE" sz="2800" dirty="0" err="1" smtClean="0"/>
              <a:t>eyword</a:t>
            </a:r>
            <a:r>
              <a:rPr lang="nl-BE" sz="2800" dirty="0" smtClean="0"/>
              <a:t> </a:t>
            </a:r>
            <a:r>
              <a:rPr lang="nl-BE" sz="2800" dirty="0" err="1" smtClean="0"/>
              <a:t>protected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multiple </a:t>
            </a:r>
            <a:r>
              <a:rPr lang="nl-BE" sz="2800" dirty="0" err="1"/>
              <a:t>inheritance</a:t>
            </a:r>
            <a:endParaRPr lang="nl-BE" sz="2800" dirty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polymorfisme en </a:t>
            </a:r>
            <a:r>
              <a:rPr lang="nl-BE" sz="2800" dirty="0" err="1"/>
              <a:t>dynamic</a:t>
            </a:r>
            <a:r>
              <a:rPr lang="nl-BE" sz="2800" dirty="0"/>
              <a:t> binding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virtuele destructor 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abstracte klassen</a:t>
            </a: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458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38433" y="980728"/>
            <a:ext cx="9229134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en-US" sz="2400" dirty="0" err="1" smtClean="0"/>
              <a:t>Toekenningsoperator</a:t>
            </a:r>
            <a:r>
              <a:rPr lang="en-US" sz="2400" dirty="0" smtClean="0"/>
              <a:t> (=) </a:t>
            </a:r>
            <a:r>
              <a:rPr lang="en-US" sz="2400" dirty="0" err="1" smtClean="0"/>
              <a:t>wordt</a:t>
            </a:r>
            <a:r>
              <a:rPr lang="en-US" sz="2400" dirty="0" smtClean="0"/>
              <a:t> default </a:t>
            </a:r>
            <a:r>
              <a:rPr lang="en-US" sz="2400" dirty="0" err="1" smtClean="0"/>
              <a:t>aangemaakt</a:t>
            </a:r>
            <a:r>
              <a:rPr lang="en-US" sz="2400" dirty="0" smtClean="0"/>
              <a:t> </a:t>
            </a:r>
            <a:r>
              <a:rPr lang="en-US" sz="2400" dirty="0" err="1" smtClean="0"/>
              <a:t>indien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 </a:t>
            </a:r>
            <a:r>
              <a:rPr lang="en-US" sz="2400" dirty="0" err="1" smtClean="0"/>
              <a:t>gedeclareerd</a:t>
            </a:r>
            <a:endParaRPr lang="en-US" sz="2400" dirty="0" smtClean="0"/>
          </a:p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en-US" sz="2400" dirty="0" smtClean="0"/>
              <a:t>Hoe </a:t>
            </a:r>
            <a:r>
              <a:rPr lang="en-US" sz="2400" dirty="0" err="1" smtClean="0"/>
              <a:t>implementeren</a:t>
            </a:r>
            <a:r>
              <a:rPr lang="en-US" sz="2400" dirty="0" smtClean="0"/>
              <a:t>/</a:t>
            </a:r>
            <a:r>
              <a:rPr lang="en-US" sz="2400" dirty="0" err="1" smtClean="0"/>
              <a:t>overschrijven</a:t>
            </a:r>
            <a:r>
              <a:rPr lang="en-US" sz="2400" dirty="0" smtClean="0"/>
              <a:t>?</a:t>
            </a:r>
          </a:p>
          <a:p>
            <a:pPr marL="630238" indent="0">
              <a:lnSpc>
                <a:spcPts val="3400"/>
              </a:lnSpc>
              <a:spcBef>
                <a:spcPts val="12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B&amp; B::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operator=(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&amp;b) {</a:t>
            </a:r>
          </a:p>
          <a:p>
            <a:pPr marL="630238" indent="0">
              <a:lnSpc>
                <a:spcPts val="3400"/>
              </a:lnSpc>
              <a:spcBef>
                <a:spcPts val="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(this != &amp;b)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238" indent="0">
              <a:lnSpc>
                <a:spcPts val="3400"/>
              </a:lnSpc>
              <a:spcBef>
                <a:spcPts val="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::operator=(b);</a:t>
            </a:r>
          </a:p>
          <a:p>
            <a:pPr marL="630238" indent="0">
              <a:lnSpc>
                <a:spcPts val="3400"/>
              </a:lnSpc>
              <a:spcBef>
                <a:spcPts val="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assign extra members of B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238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630238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238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17</a:t>
            </a:fld>
            <a:endParaRPr lang="nl-NL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Overschrijven toekenningsoperator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872880" y="5550495"/>
            <a:ext cx="5112568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Voorbeeld5_toekenningsoperator.cpp </a:t>
            </a:r>
          </a:p>
        </p:txBody>
      </p:sp>
    </p:spTree>
    <p:extLst>
      <p:ext uri="{BB962C8B-B14F-4D97-AF65-F5344CB8AC3E}">
        <p14:creationId xmlns:p14="http://schemas.microsoft.com/office/powerpoint/2010/main" val="13343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chemeClr val="tx2"/>
                </a:solidFill>
              </a:rPr>
              <a:t>p</a:t>
            </a:r>
            <a:r>
              <a:rPr lang="nl-BE" sz="2800" dirty="0" smtClean="0">
                <a:solidFill>
                  <a:schemeClr val="tx2"/>
                </a:solidFill>
              </a:rPr>
              <a:t>ublic versus private overerving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constructoren/destructor in afgeleide klasse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</a:t>
            </a:r>
            <a:r>
              <a:rPr lang="nl-BE" sz="2800" dirty="0" smtClean="0"/>
              <a:t>verschrijven toekenningsoperator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err="1">
                <a:solidFill>
                  <a:schemeClr val="accent2"/>
                </a:solidFill>
              </a:rPr>
              <a:t>k</a:t>
            </a:r>
            <a:r>
              <a:rPr lang="nl-BE" sz="2800" b="1" dirty="0" err="1" smtClean="0">
                <a:solidFill>
                  <a:schemeClr val="accent2"/>
                </a:solidFill>
              </a:rPr>
              <a:t>eyword</a:t>
            </a:r>
            <a:r>
              <a:rPr lang="nl-BE" sz="2800" b="1" dirty="0" smtClean="0">
                <a:solidFill>
                  <a:schemeClr val="accent2"/>
                </a:solidFill>
              </a:rPr>
              <a:t> </a:t>
            </a:r>
            <a:r>
              <a:rPr lang="nl-BE" sz="2800" b="1" dirty="0" err="1" smtClean="0">
                <a:solidFill>
                  <a:schemeClr val="accent2"/>
                </a:solidFill>
              </a:rPr>
              <a:t>protected</a:t>
            </a:r>
            <a:endParaRPr lang="nl-BE" sz="2800" b="1" dirty="0" smtClean="0">
              <a:solidFill>
                <a:schemeClr val="accent2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multiple </a:t>
            </a:r>
            <a:r>
              <a:rPr lang="nl-BE" sz="2800" dirty="0" err="1"/>
              <a:t>inheritance</a:t>
            </a:r>
            <a:endParaRPr lang="nl-BE" sz="2800" dirty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polymorfisme en </a:t>
            </a:r>
            <a:r>
              <a:rPr lang="nl-BE" sz="2800" dirty="0" err="1"/>
              <a:t>dynamic</a:t>
            </a:r>
            <a:r>
              <a:rPr lang="nl-BE" sz="2800" dirty="0"/>
              <a:t> binding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virtuele destructor 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abstracte klassen</a:t>
            </a: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9896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38433" y="946051"/>
            <a:ext cx="9229134" cy="547260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en-US" sz="2400" dirty="0" err="1" smtClean="0"/>
              <a:t>Laat</a:t>
            </a:r>
            <a:r>
              <a:rPr lang="en-US" sz="2400" dirty="0" smtClean="0"/>
              <a:t> </a:t>
            </a:r>
            <a:r>
              <a:rPr lang="en-US" sz="2400" dirty="0" err="1" smtClean="0"/>
              <a:t>toegang</a:t>
            </a:r>
            <a:r>
              <a:rPr lang="en-US" sz="2400" dirty="0" smtClean="0"/>
              <a:t> toe tot </a:t>
            </a:r>
            <a:r>
              <a:rPr lang="en-US" sz="2400" dirty="0" err="1" smtClean="0"/>
              <a:t>attributen</a:t>
            </a:r>
            <a:r>
              <a:rPr lang="en-US" sz="2400" dirty="0" smtClean="0"/>
              <a:t> (en </a:t>
            </a:r>
            <a:r>
              <a:rPr lang="en-US" sz="2400" dirty="0" err="1" smtClean="0"/>
              <a:t>lidfuncties</a:t>
            </a:r>
            <a:r>
              <a:rPr lang="en-US" sz="2400" dirty="0" smtClean="0"/>
              <a:t>) in </a:t>
            </a:r>
            <a:r>
              <a:rPr lang="en-US" sz="2400" dirty="0" err="1" smtClean="0"/>
              <a:t>afgeleide</a:t>
            </a:r>
            <a:r>
              <a:rPr lang="en-US" sz="2400" dirty="0" smtClean="0"/>
              <a:t> </a:t>
            </a:r>
            <a:r>
              <a:rPr lang="en-US" sz="2400" dirty="0" err="1" smtClean="0"/>
              <a:t>klasse</a:t>
            </a:r>
            <a:endParaRPr lang="en-US" sz="2400" dirty="0" smtClean="0"/>
          </a:p>
          <a:p>
            <a:pPr eaLnBrk="1" hangingPunct="1">
              <a:lnSpc>
                <a:spcPts val="4000"/>
              </a:lnSpc>
              <a:spcBef>
                <a:spcPts val="1200"/>
              </a:spcBef>
            </a:pPr>
            <a:r>
              <a:rPr lang="en-US" sz="2400" dirty="0" smtClean="0"/>
              <a:t>In de </a:t>
            </a:r>
            <a:r>
              <a:rPr lang="en-US" sz="2400" dirty="0" err="1" smtClean="0"/>
              <a:t>klasse</a:t>
            </a:r>
            <a:r>
              <a:rPr lang="en-US" sz="2400" dirty="0" smtClean="0"/>
              <a:t> </a:t>
            </a:r>
            <a:r>
              <a:rPr lang="en-US" sz="2400" dirty="0" err="1" smtClean="0"/>
              <a:t>waar</a:t>
            </a:r>
            <a:r>
              <a:rPr lang="en-US" sz="2400" dirty="0" smtClean="0"/>
              <a:t> het </a:t>
            </a:r>
            <a:r>
              <a:rPr lang="en-US" sz="2400" dirty="0" err="1" smtClean="0"/>
              <a:t>gedefinieerd</a:t>
            </a:r>
            <a:r>
              <a:rPr lang="en-US" sz="2400" dirty="0" smtClean="0"/>
              <a:t> is: 					</a:t>
            </a:r>
            <a:r>
              <a:rPr lang="en-US" sz="2400" dirty="0" err="1" smtClean="0"/>
              <a:t>zelfde</a:t>
            </a:r>
            <a:r>
              <a:rPr lang="en-US" sz="2400" dirty="0" smtClean="0"/>
              <a:t> </a:t>
            </a:r>
            <a:r>
              <a:rPr lang="en-US" sz="2400" dirty="0" err="1" smtClean="0"/>
              <a:t>eigenschappen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en-US" sz="2400" dirty="0" smtClean="0"/>
              <a:t>In </a:t>
            </a:r>
            <a:r>
              <a:rPr lang="en-US" sz="2400" dirty="0" err="1" smtClean="0"/>
              <a:t>afgeleide</a:t>
            </a:r>
            <a:r>
              <a:rPr lang="en-US" sz="2400" dirty="0" smtClean="0"/>
              <a:t> </a:t>
            </a:r>
            <a:r>
              <a:rPr lang="en-US" sz="2400" dirty="0" err="1" smtClean="0"/>
              <a:t>klasse</a:t>
            </a:r>
            <a:r>
              <a:rPr lang="en-US" sz="2400" dirty="0" smtClean="0"/>
              <a:t>: 						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400" dirty="0" smtClean="0"/>
              <a:t> members van </a:t>
            </a:r>
            <a:r>
              <a:rPr lang="en-US" sz="2400" dirty="0" err="1" smtClean="0"/>
              <a:t>basisklasse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r>
              <a:rPr lang="en-US" sz="2400" dirty="0" smtClean="0"/>
              <a:t> </a:t>
            </a:r>
            <a:r>
              <a:rPr lang="en-US" sz="2400" dirty="0" err="1" smtClean="0"/>
              <a:t>eveneens</a:t>
            </a:r>
            <a:r>
              <a:rPr lang="en-US" sz="24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smtClean="0"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ym typeface="Symbol"/>
              </a:rPr>
              <a:t>z</a:t>
            </a:r>
            <a:r>
              <a:rPr lang="en-US" sz="2400" dirty="0" err="1" smtClean="0"/>
              <a:t>odat</a:t>
            </a:r>
            <a:r>
              <a:rPr lang="en-US" sz="2400" dirty="0" smtClean="0"/>
              <a:t> </a:t>
            </a:r>
            <a:r>
              <a:rPr lang="en-US" sz="2400" dirty="0" err="1" smtClean="0"/>
              <a:t>ook</a:t>
            </a:r>
            <a:r>
              <a:rPr lang="en-US" sz="2400" dirty="0" smtClean="0"/>
              <a:t> </a:t>
            </a:r>
            <a:r>
              <a:rPr lang="en-US" sz="2400" dirty="0" err="1" smtClean="0"/>
              <a:t>toegankelijk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</a:t>
            </a:r>
            <a:r>
              <a:rPr lang="en-US" sz="2400" dirty="0" err="1" smtClean="0"/>
              <a:t>verdere</a:t>
            </a:r>
            <a:r>
              <a:rPr lang="en-US" sz="2400" dirty="0" smtClean="0"/>
              <a:t> </a:t>
            </a:r>
            <a:r>
              <a:rPr lang="en-US" sz="2400" dirty="0" err="1" smtClean="0"/>
              <a:t>afleidingen</a:t>
            </a:r>
            <a:r>
              <a:rPr lang="en-US" sz="2400" dirty="0" smtClean="0"/>
              <a:t>)</a:t>
            </a:r>
          </a:p>
          <a:p>
            <a:pPr>
              <a:lnSpc>
                <a:spcPts val="4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2400" b="1" dirty="0">
                <a:solidFill>
                  <a:schemeClr val="accent4"/>
                </a:solidFill>
              </a:rPr>
              <a:t>Protected </a:t>
            </a:r>
            <a:r>
              <a:rPr lang="en-US" sz="2400" b="1" dirty="0" err="1" smtClean="0">
                <a:solidFill>
                  <a:schemeClr val="accent4"/>
                </a:solidFill>
              </a:rPr>
              <a:t>overerving</a:t>
            </a:r>
            <a:r>
              <a:rPr lang="en-US" sz="2400" dirty="0" smtClean="0"/>
              <a:t>: 						</a:t>
            </a:r>
            <a:r>
              <a:rPr lang="en-US" sz="2400" dirty="0" err="1" smtClean="0"/>
              <a:t>publieke</a:t>
            </a:r>
            <a:r>
              <a:rPr lang="en-US" sz="2400" dirty="0" smtClean="0"/>
              <a:t> </a:t>
            </a:r>
            <a:r>
              <a:rPr lang="en-US" sz="2400" dirty="0"/>
              <a:t>members in </a:t>
            </a:r>
            <a:r>
              <a:rPr lang="en-US" sz="2400" dirty="0" err="1"/>
              <a:t>basisklasse</a:t>
            </a:r>
            <a:r>
              <a:rPr lang="en-US" sz="2400" dirty="0"/>
              <a:t> </a:t>
            </a:r>
            <a:r>
              <a:rPr lang="en-US" sz="2400" dirty="0" err="1" smtClean="0"/>
              <a:t>worden</a:t>
            </a:r>
            <a:r>
              <a:rPr lang="en-US" sz="2400" dirty="0" smtClean="0"/>
              <a:t> </a:t>
            </a:r>
            <a:r>
              <a:rPr lang="en-US" sz="2400" dirty="0"/>
              <a:t>protected in de </a:t>
            </a:r>
            <a:r>
              <a:rPr lang="en-US" sz="2400" dirty="0" smtClean="0"/>
              <a:t>	</a:t>
            </a:r>
            <a:r>
              <a:rPr lang="en-US" sz="2400" dirty="0" err="1" smtClean="0"/>
              <a:t>afgeleide</a:t>
            </a:r>
            <a:r>
              <a:rPr lang="en-US" sz="2400" dirty="0" smtClean="0"/>
              <a:t> </a:t>
            </a:r>
            <a:r>
              <a:rPr lang="en-US" sz="2400" dirty="0" err="1" smtClean="0"/>
              <a:t>klasse</a:t>
            </a:r>
            <a:endParaRPr lang="en-US" sz="2400" dirty="0" smtClean="0"/>
          </a:p>
          <a:p>
            <a:pPr marL="358775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</a:t>
            </a:r>
            <a:r>
              <a:rPr lang="en-US" sz="2400" dirty="0" smtClean="0"/>
              <a:t>  </a:t>
            </a:r>
            <a:r>
              <a:rPr lang="en-US" sz="2400" dirty="0" err="1"/>
              <a:t>w</a:t>
            </a:r>
            <a:r>
              <a:rPr lang="en-US" sz="2400" dirty="0" err="1" smtClean="0"/>
              <a:t>ordt</a:t>
            </a:r>
            <a:r>
              <a:rPr lang="en-US" sz="2400" dirty="0" smtClean="0"/>
              <a:t> (net </a:t>
            </a:r>
            <a:r>
              <a:rPr lang="en-US" sz="2400" dirty="0" err="1" smtClean="0"/>
              <a:t>als</a:t>
            </a:r>
            <a:r>
              <a:rPr lang="en-US" sz="2400" dirty="0" smtClean="0"/>
              <a:t> private </a:t>
            </a:r>
            <a:r>
              <a:rPr lang="en-US" sz="2400" dirty="0" err="1" smtClean="0"/>
              <a:t>overerving</a:t>
            </a:r>
            <a:r>
              <a:rPr lang="en-US" sz="2400" dirty="0" smtClean="0"/>
              <a:t>) </a:t>
            </a:r>
            <a:r>
              <a:rPr lang="en-US" sz="2400" dirty="0" err="1" smtClean="0"/>
              <a:t>zelden</a:t>
            </a:r>
            <a:r>
              <a:rPr lang="en-US" sz="2400" dirty="0" smtClean="0"/>
              <a:t> </a:t>
            </a:r>
            <a:r>
              <a:rPr lang="en-US" sz="2400" dirty="0" err="1" smtClean="0"/>
              <a:t>gebruikt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19</a:t>
            </a:fld>
            <a:endParaRPr lang="nl-NL" sz="16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3"/>
                </a:solidFill>
              </a:rPr>
              <a:t>Keyword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 </a:t>
            </a:r>
            <a:r>
              <a:rPr lang="nl-NL" altLang="nl-BE" sz="3600" b="1" dirty="0" err="1" smtClean="0">
                <a:solidFill>
                  <a:schemeClr val="accent3"/>
                </a:solidFill>
              </a:rPr>
              <a:t>protected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p</a:t>
            </a:r>
            <a:r>
              <a:rPr lang="nl-BE" sz="2800" b="1" dirty="0" smtClean="0">
                <a:solidFill>
                  <a:schemeClr val="accent2"/>
                </a:solidFill>
              </a:rPr>
              <a:t>ublic versus private overerving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constructoren/destructor in afgeleide klasse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</a:t>
            </a:r>
            <a:r>
              <a:rPr lang="nl-BE" sz="2800" dirty="0" smtClean="0"/>
              <a:t>verschrijven toekenningsoperator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k</a:t>
            </a:r>
            <a:r>
              <a:rPr lang="nl-BE" sz="2800" dirty="0" err="1" smtClean="0"/>
              <a:t>eyword</a:t>
            </a:r>
            <a:r>
              <a:rPr lang="nl-BE" sz="2800" dirty="0" smtClean="0"/>
              <a:t> </a:t>
            </a:r>
            <a:r>
              <a:rPr lang="nl-BE" sz="2800" dirty="0" err="1" smtClean="0"/>
              <a:t>protected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multiple </a:t>
            </a:r>
            <a:r>
              <a:rPr lang="nl-BE" sz="2800" dirty="0" err="1"/>
              <a:t>inheritance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polymorfisme en </a:t>
            </a:r>
            <a:r>
              <a:rPr lang="nl-BE" sz="2800" dirty="0" err="1" smtClean="0"/>
              <a:t>dynamic</a:t>
            </a:r>
            <a:r>
              <a:rPr lang="nl-BE" sz="2800" dirty="0" smtClean="0"/>
              <a:t> binding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virtuele destructor 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abstracte klassen</a:t>
            </a: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21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chemeClr val="tx2"/>
                </a:solidFill>
              </a:rPr>
              <a:t>p</a:t>
            </a:r>
            <a:r>
              <a:rPr lang="nl-BE" sz="2800" dirty="0" smtClean="0">
                <a:solidFill>
                  <a:schemeClr val="tx2"/>
                </a:solidFill>
              </a:rPr>
              <a:t>ublic versus private overerving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constructoren/destructor in afgeleide klasse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</a:t>
            </a:r>
            <a:r>
              <a:rPr lang="nl-BE" sz="2800" dirty="0" smtClean="0"/>
              <a:t>verschrijven toekenningsoperator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k</a:t>
            </a:r>
            <a:r>
              <a:rPr lang="nl-BE" sz="2800" dirty="0" err="1" smtClean="0"/>
              <a:t>eyword</a:t>
            </a:r>
            <a:r>
              <a:rPr lang="nl-BE" sz="2800" dirty="0" smtClean="0"/>
              <a:t> </a:t>
            </a:r>
            <a:r>
              <a:rPr lang="nl-BE" sz="2800" dirty="0" err="1" smtClean="0"/>
              <a:t>protected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rgbClr val="A50021"/>
                </a:solidFill>
              </a:rPr>
              <a:t>multiple </a:t>
            </a:r>
            <a:r>
              <a:rPr lang="nl-BE" sz="2800" b="1" dirty="0" err="1">
                <a:solidFill>
                  <a:srgbClr val="A50021"/>
                </a:solidFill>
              </a:rPr>
              <a:t>inheritance</a:t>
            </a:r>
            <a:endParaRPr lang="nl-BE" sz="2800" b="1" dirty="0">
              <a:solidFill>
                <a:srgbClr val="A50021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polymorfisme en </a:t>
            </a:r>
            <a:r>
              <a:rPr lang="nl-BE" sz="2800" dirty="0" err="1"/>
              <a:t>dynamic</a:t>
            </a:r>
            <a:r>
              <a:rPr lang="nl-BE" sz="2800" dirty="0"/>
              <a:t> binding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virtuele destructor 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abstracte klassen</a:t>
            </a: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5950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236476" y="1196752"/>
            <a:ext cx="9361040" cy="4953000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spcBef>
                <a:spcPts val="0"/>
              </a:spcBef>
            </a:pPr>
            <a:r>
              <a:rPr lang="en-US" sz="2400" dirty="0" smtClean="0"/>
              <a:t>In </a:t>
            </a:r>
            <a:r>
              <a:rPr lang="en-US" sz="2400" dirty="0" err="1" smtClean="0"/>
              <a:t>tegenstelling</a:t>
            </a:r>
            <a:r>
              <a:rPr lang="en-US" sz="2400" dirty="0" smtClean="0"/>
              <a:t> tot in Java, </a:t>
            </a:r>
            <a:r>
              <a:rPr lang="en-US" sz="2400" dirty="0" err="1" smtClean="0"/>
              <a:t>kan</a:t>
            </a:r>
            <a:r>
              <a:rPr lang="en-US" sz="2400" dirty="0" smtClean="0"/>
              <a:t> in C++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</a:t>
            </a:r>
            <a:r>
              <a:rPr lang="en-US" sz="2400" dirty="0" err="1" smtClean="0"/>
              <a:t>afgeleide</a:t>
            </a:r>
            <a:r>
              <a:rPr lang="en-US" sz="2400" dirty="0" smtClean="0"/>
              <a:t> </a:t>
            </a:r>
            <a:r>
              <a:rPr lang="en-US" sz="2400" dirty="0" err="1" smtClean="0"/>
              <a:t>klasse</a:t>
            </a:r>
            <a:r>
              <a:rPr lang="en-US" sz="2400" dirty="0" smtClean="0"/>
              <a:t> </a:t>
            </a:r>
            <a:r>
              <a:rPr lang="en-US" sz="2400" dirty="0" err="1" smtClean="0"/>
              <a:t>meerdere</a:t>
            </a:r>
            <a:r>
              <a:rPr lang="en-US" sz="2400" dirty="0"/>
              <a:t> </a:t>
            </a:r>
            <a:r>
              <a:rPr lang="en-US" sz="2400" dirty="0" err="1" smtClean="0"/>
              <a:t>basisklassen</a:t>
            </a:r>
            <a:r>
              <a:rPr lang="en-US" sz="2400" dirty="0" smtClean="0"/>
              <a:t> </a:t>
            </a:r>
            <a:r>
              <a:rPr lang="en-US" sz="2400" dirty="0" err="1" smtClean="0"/>
              <a:t>hebben</a:t>
            </a:r>
            <a:endParaRPr lang="en-US" sz="2400" dirty="0" smtClean="0"/>
          </a:p>
          <a:p>
            <a:pPr eaLnBrk="1" hangingPunct="1">
              <a:lnSpc>
                <a:spcPts val="4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chemeClr val="accent2"/>
                </a:solidFill>
              </a:rPr>
              <a:t>Opletten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voor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dubbelzinnigheden</a:t>
            </a:r>
            <a:endParaRPr lang="en-US" sz="2400" dirty="0" smtClean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nl-BE" sz="2400" dirty="0"/>
              <a:t>als </a:t>
            </a:r>
            <a:r>
              <a:rPr lang="nl-BE" sz="2400" dirty="0" smtClean="0"/>
              <a:t>A </a:t>
            </a:r>
            <a:r>
              <a:rPr lang="nl-BE" sz="2400" dirty="0"/>
              <a:t>en B </a:t>
            </a:r>
            <a:r>
              <a:rPr lang="nl-BE" sz="2400" dirty="0" smtClean="0"/>
              <a:t>een gemeenschappelijke basisklasse hebben</a:t>
            </a:r>
            <a:r>
              <a:rPr lang="nl-BE" sz="2400" dirty="0"/>
              <a:t>, </a:t>
            </a:r>
            <a:r>
              <a:rPr lang="nl-BE" sz="2400" dirty="0" smtClean="0"/>
              <a:t>                                   zijn de </a:t>
            </a:r>
            <a:r>
              <a:rPr lang="nl-BE" sz="2400" dirty="0"/>
              <a:t>attributen </a:t>
            </a:r>
            <a:r>
              <a:rPr lang="nl-BE" sz="2400" dirty="0" smtClean="0"/>
              <a:t>van </a:t>
            </a:r>
            <a:r>
              <a:rPr lang="nl-BE" sz="2400" dirty="0"/>
              <a:t>deze </a:t>
            </a:r>
            <a:r>
              <a:rPr lang="nl-BE" sz="2400" dirty="0" smtClean="0"/>
              <a:t>basisklasse 2x </a:t>
            </a:r>
            <a:r>
              <a:rPr lang="nl-BE" sz="2400" dirty="0"/>
              <a:t>aanwezig in </a:t>
            </a:r>
            <a:r>
              <a:rPr lang="nl-BE" sz="2400" dirty="0" smtClean="0"/>
              <a:t>C 		=&gt; Welk </a:t>
            </a:r>
            <a:r>
              <a:rPr lang="nl-BE" sz="2400" dirty="0"/>
              <a:t>attribuut </a:t>
            </a:r>
            <a:r>
              <a:rPr lang="nl-BE" sz="2400" dirty="0" smtClean="0"/>
              <a:t>wordt bedoeld? (geef expliciet aan met :: )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nl-BE" sz="2400" dirty="0" smtClean="0"/>
              <a:t>indien A </a:t>
            </a:r>
            <a:r>
              <a:rPr lang="nl-BE" sz="2400" dirty="0"/>
              <a:t>en </a:t>
            </a:r>
            <a:r>
              <a:rPr lang="nl-BE" sz="2400" dirty="0" smtClean="0"/>
              <a:t>B </a:t>
            </a:r>
            <a:r>
              <a:rPr lang="nl-BE" sz="2400" dirty="0"/>
              <a:t>dezelfde methode </a:t>
            </a:r>
            <a:r>
              <a:rPr lang="nl-BE" sz="2400" dirty="0" smtClean="0"/>
              <a:t>hebben, die niet overschreven is in C</a:t>
            </a:r>
            <a:r>
              <a:rPr lang="nl-BE" sz="2400" dirty="0"/>
              <a:t>, dan is het bij het oproepen van deze methode op een object van de klasse </a:t>
            </a:r>
            <a:r>
              <a:rPr lang="nl-BE" sz="2400" dirty="0" smtClean="0"/>
              <a:t>C niet </a:t>
            </a:r>
            <a:r>
              <a:rPr lang="nl-BE" sz="2400" dirty="0"/>
              <a:t>duidelijk welke van de </a:t>
            </a:r>
            <a:r>
              <a:rPr lang="nl-BE" sz="2400" dirty="0" smtClean="0"/>
              <a:t>2 </a:t>
            </a:r>
            <a:r>
              <a:rPr lang="nl-BE" sz="2400" dirty="0"/>
              <a:t>methoden </a:t>
            </a:r>
            <a:r>
              <a:rPr lang="nl-BE" sz="2400" dirty="0" smtClean="0"/>
              <a:t>bedoeld wordt (tenzij het expliciet </a:t>
            </a:r>
            <a:r>
              <a:rPr lang="nl-BE" sz="2400" dirty="0"/>
              <a:t>met :: aangegeven wordt).</a:t>
            </a:r>
            <a:endParaRPr lang="en-US" sz="2400" dirty="0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825208" y="836712"/>
            <a:ext cx="2884984" cy="1909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82575" indent="-282575" algn="l">
              <a:lnSpc>
                <a:spcPts val="3000"/>
              </a:lnSpc>
            </a:pPr>
            <a:r>
              <a:rPr lang="en-US" sz="20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</a:t>
            </a: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… 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2575" indent="-282575" algn="l">
              <a:lnSpc>
                <a:spcPts val="3000"/>
              </a:lnSpc>
              <a:spcBef>
                <a:spcPts val="600"/>
              </a:spcBef>
            </a:pPr>
            <a:r>
              <a:rPr lang="en-US" sz="20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B </a:t>
            </a: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…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2575" indent="-282575" algn="l">
              <a:lnSpc>
                <a:spcPts val="3000"/>
              </a:lnSpc>
              <a:spcBef>
                <a:spcPts val="600"/>
              </a:spcBef>
            </a:pPr>
            <a:r>
              <a:rPr lang="en-US" sz="20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 : </a:t>
            </a:r>
            <a:r>
              <a:rPr lang="en-US" sz="20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sz="20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public </a:t>
            </a:r>
            <a:r>
              <a:rPr lang="en-US" sz="2000" b="1" i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…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2575" indent="-282575" algn="l">
              <a:lnSpc>
                <a:spcPct val="80000"/>
              </a:lnSpc>
            </a:pPr>
            <a:endParaRPr lang="en-US" sz="2400" b="1" i="0" dirty="0">
              <a:solidFill>
                <a:schemeClr val="tx1"/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9776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21</a:t>
            </a:fld>
            <a:endParaRPr lang="nl-NL" sz="16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Multiple </a:t>
            </a:r>
            <a:r>
              <a:rPr lang="nl-NL" altLang="nl-BE" sz="3600" b="1" dirty="0" err="1" smtClean="0">
                <a:solidFill>
                  <a:schemeClr val="accent3"/>
                </a:solidFill>
              </a:rPr>
              <a:t>inheritance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chemeClr val="tx2"/>
                </a:solidFill>
              </a:rPr>
              <a:t>p</a:t>
            </a:r>
            <a:r>
              <a:rPr lang="nl-BE" sz="2800" dirty="0" smtClean="0">
                <a:solidFill>
                  <a:schemeClr val="tx2"/>
                </a:solidFill>
              </a:rPr>
              <a:t>ublic versus private overerving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constructoren/destructor in afgeleide klasse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</a:t>
            </a:r>
            <a:r>
              <a:rPr lang="nl-BE" sz="2800" dirty="0" smtClean="0"/>
              <a:t>verschrijven toekenningsoperator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k</a:t>
            </a:r>
            <a:r>
              <a:rPr lang="nl-BE" sz="2800" dirty="0" err="1" smtClean="0"/>
              <a:t>eyword</a:t>
            </a:r>
            <a:r>
              <a:rPr lang="nl-BE" sz="2800" dirty="0" smtClean="0"/>
              <a:t> </a:t>
            </a:r>
            <a:r>
              <a:rPr lang="nl-BE" sz="2800" dirty="0" err="1" smtClean="0"/>
              <a:t>protected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multiple </a:t>
            </a:r>
            <a:r>
              <a:rPr lang="nl-BE" sz="2800" dirty="0" err="1"/>
              <a:t>inheritance</a:t>
            </a:r>
            <a:endParaRPr lang="nl-BE" sz="2800" dirty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rgbClr val="A50021"/>
                </a:solidFill>
              </a:rPr>
              <a:t>polymorfisme en </a:t>
            </a:r>
            <a:r>
              <a:rPr lang="nl-BE" sz="2800" b="1" dirty="0" err="1">
                <a:solidFill>
                  <a:srgbClr val="A50021"/>
                </a:solidFill>
              </a:rPr>
              <a:t>dynamic</a:t>
            </a:r>
            <a:r>
              <a:rPr lang="nl-BE" sz="2800" b="1" dirty="0">
                <a:solidFill>
                  <a:srgbClr val="A50021"/>
                </a:solidFill>
              </a:rPr>
              <a:t> binding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virtuele destructor 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abstracte klassen</a:t>
            </a: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8140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43711" y="1143342"/>
            <a:ext cx="8660871" cy="5105400"/>
          </a:xfrm>
        </p:spPr>
        <p:txBody>
          <a:bodyPr>
            <a:normAutofit/>
          </a:bodyPr>
          <a:lstStyle/>
          <a:p>
            <a:pPr indent="-342900">
              <a:lnSpc>
                <a:spcPts val="4000"/>
              </a:lnSpc>
              <a:spcBef>
                <a:spcPts val="0"/>
              </a:spcBef>
              <a:buFontTx/>
              <a:buChar char="•"/>
            </a:pPr>
            <a:r>
              <a:rPr lang="nl-BE" altLang="nl-BE" sz="2400" dirty="0"/>
              <a:t>bestaat net als in Java</a:t>
            </a:r>
          </a:p>
          <a:p>
            <a:pPr indent="-342900">
              <a:lnSpc>
                <a:spcPts val="4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nl-BE" altLang="nl-BE" sz="2400" b="1" dirty="0">
                <a:solidFill>
                  <a:schemeClr val="accent2"/>
                </a:solidFill>
              </a:rPr>
              <a:t>opgelet</a:t>
            </a:r>
            <a:r>
              <a:rPr lang="nl-BE" altLang="nl-BE" sz="2400" dirty="0"/>
              <a:t>: </a:t>
            </a:r>
            <a:r>
              <a:rPr lang="nl-BE" altLang="nl-BE" sz="2400" b="1" dirty="0">
                <a:solidFill>
                  <a:schemeClr val="accent2"/>
                </a:solidFill>
              </a:rPr>
              <a:t>in C++ is een object geen verwijzing</a:t>
            </a:r>
          </a:p>
          <a:p>
            <a:pPr indent="-342900">
              <a:lnSpc>
                <a:spcPts val="4000"/>
              </a:lnSpc>
              <a:spcBef>
                <a:spcPts val="0"/>
              </a:spcBef>
              <a:buFontTx/>
              <a:buChar char="•"/>
            </a:pPr>
            <a:r>
              <a:rPr lang="nl-BE" altLang="nl-BE" sz="2400" dirty="0"/>
              <a:t>polymorfisme is slechts mogelijk </a:t>
            </a:r>
            <a:r>
              <a:rPr lang="nl-BE" altLang="nl-BE" sz="2400" dirty="0" smtClean="0"/>
              <a:t>bij publieke overerving en bij </a:t>
            </a:r>
            <a:r>
              <a:rPr lang="nl-BE" altLang="nl-BE" sz="2400" dirty="0"/>
              <a:t>het gebruik van </a:t>
            </a:r>
            <a:r>
              <a:rPr lang="nl-BE" altLang="nl-BE" sz="2400" b="1" dirty="0" smtClean="0">
                <a:solidFill>
                  <a:schemeClr val="accent4"/>
                </a:solidFill>
              </a:rPr>
              <a:t>pointers</a:t>
            </a:r>
            <a:endParaRPr lang="nl-BE" altLang="nl-BE" sz="2400" b="1" dirty="0">
              <a:solidFill>
                <a:schemeClr val="accent4"/>
              </a:solidFill>
            </a:endParaRPr>
          </a:p>
          <a:p>
            <a:pPr marL="342900" lvl="2">
              <a:lnSpc>
                <a:spcPts val="4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nl-BE" altLang="nl-BE" sz="2400" u="sng" dirty="0" smtClean="0"/>
              <a:t>voorbeeld</a:t>
            </a:r>
            <a:r>
              <a:rPr lang="nl-BE" altLang="nl-BE" sz="2400" dirty="0" smtClean="0"/>
              <a:t>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28100" y="4221088"/>
            <a:ext cx="210351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BE" sz="2400" dirty="0" err="1" smtClean="0">
                <a:latin typeface="+mn-lt"/>
              </a:rPr>
              <a:t>Persoon</a:t>
            </a:r>
            <a:endParaRPr lang="nl-NL" sz="2400" dirty="0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08428" y="5724248"/>
            <a:ext cx="1636663" cy="5244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BE" sz="2400" dirty="0" err="1" smtClean="0">
                <a:latin typeface="+mn-lt"/>
              </a:rPr>
              <a:t>Student</a:t>
            </a:r>
            <a:endParaRPr lang="nl-NL" sz="2400" dirty="0"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902575" y="5721735"/>
            <a:ext cx="1636663" cy="52700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BE" sz="2400" dirty="0" err="1" smtClean="0">
                <a:latin typeface="+mn-lt"/>
              </a:rPr>
              <a:t>Leerkracht</a:t>
            </a:r>
            <a:endParaRPr lang="nl-NL" sz="2400" dirty="0">
              <a:latin typeface="+mn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077790" y="4736575"/>
            <a:ext cx="305449" cy="987674"/>
          </a:xfrm>
          <a:prstGeom prst="upArrow">
            <a:avLst>
              <a:gd name="adj1" fmla="val 0"/>
              <a:gd name="adj2" fmla="val 5717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006290" y="4736575"/>
            <a:ext cx="305449" cy="985160"/>
          </a:xfrm>
          <a:prstGeom prst="upArrow">
            <a:avLst>
              <a:gd name="adj1" fmla="val 0"/>
              <a:gd name="adj2" fmla="val 5717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23</a:t>
            </a:fld>
            <a:endParaRPr lang="nl-NL" sz="1600" dirty="0" smtClean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Polymorfisme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45362" y="188640"/>
            <a:ext cx="8568078" cy="5616624"/>
          </a:xfrm>
        </p:spPr>
        <p:txBody>
          <a:bodyPr>
            <a:noAutofit/>
          </a:bodyPr>
          <a:lstStyle/>
          <a:p>
            <a:pPr marL="446088" lvl="1" indent="-331788">
              <a:lnSpc>
                <a:spcPts val="3500"/>
              </a:lnSpc>
              <a:spcBef>
                <a:spcPts val="2400"/>
              </a:spcBef>
              <a:buClr>
                <a:schemeClr val="accent1"/>
              </a:buClr>
            </a:pPr>
            <a:endParaRPr lang="fr-BE" sz="2600" u="sng" dirty="0" smtClean="0"/>
          </a:p>
          <a:p>
            <a:pPr marL="114300" lvl="1" indent="0">
              <a:lnSpc>
                <a:spcPts val="3500"/>
              </a:lnSpc>
              <a:spcBef>
                <a:spcPts val="2400"/>
              </a:spcBef>
              <a:buClr>
                <a:schemeClr val="accent1"/>
              </a:buClr>
              <a:buNone/>
            </a:pPr>
            <a:endParaRPr lang="fr-BE" sz="2600" b="1" u="sng" dirty="0" smtClean="0">
              <a:solidFill>
                <a:schemeClr val="accent4"/>
              </a:solidFill>
            </a:endParaRPr>
          </a:p>
          <a:p>
            <a:pPr marL="446088" lvl="1" indent="-331788">
              <a:lnSpc>
                <a:spcPts val="3800"/>
              </a:lnSpc>
              <a:spcBef>
                <a:spcPts val="5400"/>
              </a:spcBef>
              <a:buClr>
                <a:schemeClr val="accent1"/>
              </a:buClr>
            </a:pPr>
            <a:endParaRPr lang="fr-BE" sz="2600" dirty="0" smtClean="0"/>
          </a:p>
          <a:p>
            <a:pPr marL="114300" indent="0">
              <a:buNone/>
            </a:pPr>
            <a:endParaRPr lang="fr-BE" sz="2400" b="1" dirty="0">
              <a:solidFill>
                <a:srgbClr val="A50021"/>
              </a:solidFill>
            </a:endParaRPr>
          </a:p>
          <a:p>
            <a:pPr>
              <a:buFontTx/>
              <a:buNone/>
            </a:pPr>
            <a:endParaRPr lang="fr-BE" sz="900" b="1" dirty="0">
              <a:solidFill>
                <a:srgbClr val="A50021"/>
              </a:solidFill>
            </a:endParaRPr>
          </a:p>
          <a:p>
            <a:pPr>
              <a:buFontTx/>
              <a:buNone/>
            </a:pPr>
            <a:r>
              <a:rPr lang="fr-BE" sz="2400" b="1" dirty="0"/>
              <a:t>	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05750"/>
              </p:ext>
            </p:extLst>
          </p:nvPr>
        </p:nvGraphicFramePr>
        <p:xfrm>
          <a:off x="560512" y="332656"/>
          <a:ext cx="8136904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4296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Persoon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private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string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naam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Persoon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string &amp;nm="");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print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nl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=false)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}; </a:t>
                      </a: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20133"/>
              </p:ext>
            </p:extLst>
          </p:nvPr>
        </p:nvGraphicFramePr>
        <p:xfrm>
          <a:off x="560512" y="3284984"/>
          <a:ext cx="8136904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Persoon::Persoon(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string &amp;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nm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 : naam(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nm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 {}</a:t>
                      </a:r>
                      <a:endParaRPr lang="fr-BE" sz="2000" b="1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3766"/>
              </p:ext>
            </p:extLst>
          </p:nvPr>
        </p:nvGraphicFramePr>
        <p:xfrm>
          <a:off x="560512" y="4221088"/>
          <a:ext cx="8136904" cy="184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Persoon::print(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nl)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&lt;&lt; naam;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if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(nl)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&lt;&lt;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endl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else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&lt;&lt; " ";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fr-BE" sz="2000" b="1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720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95262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45362" y="188640"/>
            <a:ext cx="8568078" cy="5616624"/>
          </a:xfrm>
        </p:spPr>
        <p:txBody>
          <a:bodyPr>
            <a:noAutofit/>
          </a:bodyPr>
          <a:lstStyle/>
          <a:p>
            <a:pPr marL="446088" lvl="1" indent="-331788">
              <a:lnSpc>
                <a:spcPts val="3500"/>
              </a:lnSpc>
              <a:spcBef>
                <a:spcPts val="2400"/>
              </a:spcBef>
              <a:buClr>
                <a:schemeClr val="accent1"/>
              </a:buClr>
            </a:pPr>
            <a:endParaRPr lang="fr-BE" sz="2600" u="sng" dirty="0" smtClean="0"/>
          </a:p>
          <a:p>
            <a:pPr marL="114300" lvl="1" indent="0">
              <a:lnSpc>
                <a:spcPts val="3500"/>
              </a:lnSpc>
              <a:spcBef>
                <a:spcPts val="2400"/>
              </a:spcBef>
              <a:buClr>
                <a:schemeClr val="accent1"/>
              </a:buClr>
              <a:buNone/>
            </a:pPr>
            <a:endParaRPr lang="fr-BE" sz="2600" b="1" u="sng" dirty="0" smtClean="0">
              <a:solidFill>
                <a:schemeClr val="accent4"/>
              </a:solidFill>
            </a:endParaRPr>
          </a:p>
          <a:p>
            <a:pPr marL="446088" lvl="1" indent="-331788">
              <a:lnSpc>
                <a:spcPts val="3800"/>
              </a:lnSpc>
              <a:spcBef>
                <a:spcPts val="5400"/>
              </a:spcBef>
              <a:buClr>
                <a:schemeClr val="accent1"/>
              </a:buClr>
            </a:pPr>
            <a:endParaRPr lang="fr-BE" sz="2600" dirty="0" smtClean="0"/>
          </a:p>
          <a:p>
            <a:pPr marL="114300" indent="0">
              <a:buNone/>
            </a:pPr>
            <a:endParaRPr lang="fr-BE" sz="2400" b="1" dirty="0">
              <a:solidFill>
                <a:srgbClr val="A50021"/>
              </a:solidFill>
            </a:endParaRPr>
          </a:p>
          <a:p>
            <a:pPr>
              <a:buFontTx/>
              <a:buNone/>
            </a:pPr>
            <a:endParaRPr lang="fr-BE" sz="900" b="1" dirty="0">
              <a:solidFill>
                <a:srgbClr val="A50021"/>
              </a:solidFill>
            </a:endParaRPr>
          </a:p>
          <a:p>
            <a:pPr>
              <a:buFontTx/>
              <a:buNone/>
            </a:pPr>
            <a:r>
              <a:rPr lang="fr-BE" sz="2400" b="1" dirty="0"/>
              <a:t>	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20679"/>
              </p:ext>
            </p:extLst>
          </p:nvPr>
        </p:nvGraphicFramePr>
        <p:xfrm>
          <a:off x="560512" y="332656"/>
          <a:ext cx="8136904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4296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Student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: public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Persoon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private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string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klascode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public: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Student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string &amp;nm="",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string &amp;kl="");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print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nl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true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71201"/>
              </p:ext>
            </p:extLst>
          </p:nvPr>
        </p:nvGraphicFramePr>
        <p:xfrm>
          <a:off x="560512" y="3284984"/>
          <a:ext cx="8136904" cy="77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Student::Student(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string &amp;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nm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string &amp;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kl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 : 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     Persoon(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nm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),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klascode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kl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 {}</a:t>
                      </a:r>
                      <a:endParaRPr lang="fr-BE" sz="2000" b="1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89156"/>
              </p:ext>
            </p:extLst>
          </p:nvPr>
        </p:nvGraphicFramePr>
        <p:xfrm>
          <a:off x="560512" y="4293096"/>
          <a:ext cx="8136904" cy="220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Student::print(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nl)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Persoon::print();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&lt;&lt; "zit in klas " &lt;&lt; klascode;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if (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nl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&lt;&lt;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endl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else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&lt;&lt;" ";</a:t>
                      </a:r>
                      <a:endParaRPr lang="nl-BE" sz="2000" b="1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fr-BE" sz="2000" b="1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8437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45362" y="188640"/>
            <a:ext cx="8568078" cy="5616624"/>
          </a:xfrm>
        </p:spPr>
        <p:txBody>
          <a:bodyPr>
            <a:noAutofit/>
          </a:bodyPr>
          <a:lstStyle/>
          <a:p>
            <a:pPr marL="446088" lvl="1" indent="-331788">
              <a:lnSpc>
                <a:spcPts val="3500"/>
              </a:lnSpc>
              <a:spcBef>
                <a:spcPts val="2400"/>
              </a:spcBef>
              <a:buClr>
                <a:schemeClr val="accent1"/>
              </a:buClr>
            </a:pPr>
            <a:endParaRPr lang="fr-BE" sz="2600" u="sng" dirty="0" smtClean="0"/>
          </a:p>
          <a:p>
            <a:pPr marL="114300" lvl="1" indent="0">
              <a:lnSpc>
                <a:spcPts val="3500"/>
              </a:lnSpc>
              <a:spcBef>
                <a:spcPts val="2400"/>
              </a:spcBef>
              <a:buClr>
                <a:schemeClr val="accent1"/>
              </a:buClr>
              <a:buNone/>
            </a:pPr>
            <a:endParaRPr lang="fr-BE" sz="2600" b="1" u="sng" dirty="0" smtClean="0">
              <a:solidFill>
                <a:schemeClr val="accent4"/>
              </a:solidFill>
            </a:endParaRPr>
          </a:p>
          <a:p>
            <a:pPr marL="446088" lvl="1" indent="-331788">
              <a:lnSpc>
                <a:spcPts val="3800"/>
              </a:lnSpc>
              <a:spcBef>
                <a:spcPts val="5400"/>
              </a:spcBef>
              <a:buClr>
                <a:schemeClr val="accent1"/>
              </a:buClr>
            </a:pPr>
            <a:endParaRPr lang="fr-BE" sz="2600" dirty="0" smtClean="0"/>
          </a:p>
          <a:p>
            <a:pPr marL="114300" indent="0">
              <a:buNone/>
            </a:pPr>
            <a:endParaRPr lang="fr-BE" sz="2400" b="1" dirty="0">
              <a:solidFill>
                <a:srgbClr val="A50021"/>
              </a:solidFill>
            </a:endParaRPr>
          </a:p>
          <a:p>
            <a:pPr>
              <a:buFontTx/>
              <a:buNone/>
            </a:pPr>
            <a:endParaRPr lang="fr-BE" sz="900" b="1" dirty="0">
              <a:solidFill>
                <a:srgbClr val="A50021"/>
              </a:solidFill>
            </a:endParaRPr>
          </a:p>
          <a:p>
            <a:pPr>
              <a:buFontTx/>
              <a:buNone/>
            </a:pPr>
            <a:r>
              <a:rPr lang="fr-BE" sz="2400" b="1" dirty="0"/>
              <a:t>	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79569"/>
              </p:ext>
            </p:extLst>
          </p:nvPr>
        </p:nvGraphicFramePr>
        <p:xfrm>
          <a:off x="560512" y="476672"/>
          <a:ext cx="8424936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4296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Leerkracht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: public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Persoon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private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string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vakgroep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public: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Leerkracht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string &amp;nm="",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string &amp;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vg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="");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print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nl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true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  <a:r>
                        <a:rPr lang="fr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fr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892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26</a:t>
            </a:fld>
            <a:endParaRPr lang="nl-NL" sz="1600" dirty="0" smtClean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94935"/>
              </p:ext>
            </p:extLst>
          </p:nvPr>
        </p:nvGraphicFramePr>
        <p:xfrm>
          <a:off x="560512" y="3429000"/>
          <a:ext cx="842493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spcBef>
                          <a:spcPts val="1200"/>
                        </a:spcBef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Leerkracht::Leerkracht(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string &amp;nm,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string &amp;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vg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ts val="2800"/>
                        </a:lnSpc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             : Persoon(nm),vakgroep(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vg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 {}</a:t>
                      </a: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9184"/>
              </p:ext>
            </p:extLst>
          </p:nvPr>
        </p:nvGraphicFramePr>
        <p:xfrm>
          <a:off x="560512" y="4509371"/>
          <a:ext cx="8424936" cy="220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spcBef>
                          <a:spcPts val="1200"/>
                        </a:spcBef>
                        <a:buFont typeface="Wingdings" pitchFamily="2" charset="2"/>
                        <a:buNone/>
                      </a:pP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Leerkracht::print(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nl)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Persoon::print();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nl-BE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&lt;&lt; "uit vakgroep " &lt;&lt; vakgroep;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if (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nl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&lt;&lt;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endl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else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cout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&lt;&lt;" ";</a:t>
                      </a:r>
                      <a:endParaRPr lang="nl-BE" sz="2000" b="1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>
                        <a:lnSpc>
                          <a:spcPts val="2800"/>
                        </a:lnSpc>
                        <a:buFont typeface="Wingdings" pitchFamily="2" charset="2"/>
                        <a:buNone/>
                      </a:pPr>
                      <a:r>
                        <a:rPr lang="nl-BE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fr-BE" sz="2000" b="1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11008" y="188640"/>
            <a:ext cx="8568078" cy="5616624"/>
          </a:xfrm>
        </p:spPr>
        <p:txBody>
          <a:bodyPr>
            <a:noAutofit/>
          </a:bodyPr>
          <a:lstStyle/>
          <a:p>
            <a:pPr marL="446088" lvl="1" indent="-331788">
              <a:lnSpc>
                <a:spcPts val="3500"/>
              </a:lnSpc>
              <a:spcBef>
                <a:spcPts val="2400"/>
              </a:spcBef>
              <a:buClr>
                <a:schemeClr val="accent1"/>
              </a:buClr>
            </a:pPr>
            <a:endParaRPr lang="fr-BE" sz="2600" u="sng" dirty="0" smtClean="0"/>
          </a:p>
          <a:p>
            <a:pPr marL="114300" lvl="1" indent="0">
              <a:lnSpc>
                <a:spcPts val="3500"/>
              </a:lnSpc>
              <a:spcBef>
                <a:spcPts val="2400"/>
              </a:spcBef>
              <a:buClr>
                <a:schemeClr val="accent1"/>
              </a:buClr>
              <a:buNone/>
            </a:pPr>
            <a:endParaRPr lang="fr-BE" sz="2600" b="1" u="sng" dirty="0" smtClean="0">
              <a:solidFill>
                <a:schemeClr val="accent4"/>
              </a:solidFill>
            </a:endParaRPr>
          </a:p>
          <a:p>
            <a:pPr marL="446088" lvl="1" indent="-331788">
              <a:lnSpc>
                <a:spcPts val="3800"/>
              </a:lnSpc>
              <a:spcBef>
                <a:spcPts val="5400"/>
              </a:spcBef>
              <a:buClr>
                <a:schemeClr val="accent1"/>
              </a:buClr>
            </a:pPr>
            <a:endParaRPr lang="fr-BE" sz="2600" dirty="0" smtClean="0"/>
          </a:p>
          <a:p>
            <a:pPr marL="114300" indent="0">
              <a:buNone/>
            </a:pPr>
            <a:endParaRPr lang="fr-BE" sz="2400" b="1" dirty="0">
              <a:solidFill>
                <a:srgbClr val="A50021"/>
              </a:solidFill>
            </a:endParaRPr>
          </a:p>
          <a:p>
            <a:pPr>
              <a:buFontTx/>
              <a:buNone/>
            </a:pPr>
            <a:endParaRPr lang="fr-BE" sz="900" b="1" dirty="0">
              <a:solidFill>
                <a:srgbClr val="A50021"/>
              </a:solidFill>
            </a:endParaRPr>
          </a:p>
          <a:p>
            <a:pPr>
              <a:buFontTx/>
              <a:buNone/>
            </a:pPr>
            <a:r>
              <a:rPr lang="fr-BE" sz="2400" b="1" dirty="0"/>
              <a:t>	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Lijntoelichting 1 4"/>
          <p:cNvSpPr/>
          <p:nvPr/>
        </p:nvSpPr>
        <p:spPr>
          <a:xfrm>
            <a:off x="5875064" y="1274440"/>
            <a:ext cx="3312368" cy="1216295"/>
          </a:xfrm>
          <a:prstGeom prst="borderCallout1">
            <a:avLst>
              <a:gd name="adj1" fmla="val -2099"/>
              <a:gd name="adj2" fmla="val 356"/>
              <a:gd name="adj3" fmla="val -3355"/>
              <a:gd name="adj4" fmla="val 1489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5875064" y="1268760"/>
            <a:ext cx="34563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Peter</a:t>
            </a:r>
          </a:p>
          <a:p>
            <a:pPr>
              <a:lnSpc>
                <a:spcPts val="3000"/>
              </a:lnSpc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Silke zit in klas 1Ba3</a:t>
            </a:r>
          </a:p>
          <a:p>
            <a:pPr>
              <a:lnSpc>
                <a:spcPts val="3000"/>
              </a:lnSpc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Marc uit vakgroep EA20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Lijntoelichting 1 6"/>
          <p:cNvSpPr/>
          <p:nvPr/>
        </p:nvSpPr>
        <p:spPr>
          <a:xfrm>
            <a:off x="2216696" y="5085764"/>
            <a:ext cx="900100" cy="430888"/>
          </a:xfrm>
          <a:prstGeom prst="borderCallout1">
            <a:avLst>
              <a:gd name="adj1" fmla="val -2099"/>
              <a:gd name="adj2" fmla="val 356"/>
              <a:gd name="adj3" fmla="val -32903"/>
              <a:gd name="adj4" fmla="val -28731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Marc</a:t>
            </a:r>
            <a:endParaRPr lang="nl-BE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Lijntoelichting 1 1"/>
          <p:cNvSpPr/>
          <p:nvPr/>
        </p:nvSpPr>
        <p:spPr>
          <a:xfrm>
            <a:off x="3332820" y="3429000"/>
            <a:ext cx="6228692" cy="1440161"/>
          </a:xfrm>
          <a:prstGeom prst="borderCallout1">
            <a:avLst>
              <a:gd name="adj1" fmla="val 48838"/>
              <a:gd name="adj2" fmla="val -343"/>
              <a:gd name="adj3" fmla="val 71906"/>
              <a:gd name="adj4" fmla="val -129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000"/>
              </a:lnSpc>
            </a:pPr>
            <a:r>
              <a:rPr lang="fr-BE" sz="2400" b="1" dirty="0" smtClean="0">
                <a:solidFill>
                  <a:schemeClr val="tx1"/>
                </a:solidFill>
                <a:cs typeface="Consolas" pitchFamily="49" charset="0"/>
              </a:rPr>
              <a:t>Let op</a:t>
            </a:r>
            <a:r>
              <a:rPr lang="fr-BE" sz="2400" dirty="0" smtClean="0">
                <a:solidFill>
                  <a:schemeClr val="tx1"/>
                </a:solidFill>
                <a:cs typeface="Consolas" pitchFamily="49" charset="0"/>
              </a:rPr>
              <a:t>: </a:t>
            </a:r>
            <a:r>
              <a:rPr lang="fr-BE" sz="2400" dirty="0" err="1" smtClean="0">
                <a:solidFill>
                  <a:schemeClr val="tx1"/>
                </a:solidFill>
                <a:cs typeface="Consolas" pitchFamily="49" charset="0"/>
              </a:rPr>
              <a:t>alleen</a:t>
            </a:r>
            <a:r>
              <a:rPr lang="fr-BE" sz="24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fr-BE" sz="2400" dirty="0">
                <a:solidFill>
                  <a:schemeClr val="tx1"/>
                </a:solidFill>
                <a:cs typeface="Consolas" pitchFamily="49" charset="0"/>
              </a:rPr>
              <a:t>het </a:t>
            </a:r>
            <a:r>
              <a:rPr lang="fr-BE" sz="2400" dirty="0" err="1">
                <a:solidFill>
                  <a:schemeClr val="tx1"/>
                </a:solidFill>
                <a:cs typeface="Consolas" pitchFamily="49" charset="0"/>
              </a:rPr>
              <a:t>Persoon-deel</a:t>
            </a:r>
            <a:r>
              <a:rPr lang="fr-BE" sz="24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fr-BE" sz="2400" dirty="0" err="1" smtClean="0">
                <a:solidFill>
                  <a:schemeClr val="tx1"/>
                </a:solidFill>
                <a:cs typeface="Consolas" pitchFamily="49" charset="0"/>
              </a:rPr>
              <a:t>wordt</a:t>
            </a:r>
            <a:r>
              <a:rPr lang="fr-BE" sz="24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fr-BE" sz="2400" dirty="0" err="1" smtClean="0">
                <a:solidFill>
                  <a:schemeClr val="tx1"/>
                </a:solidFill>
                <a:cs typeface="Consolas" pitchFamily="49" charset="0"/>
              </a:rPr>
              <a:t>behouden</a:t>
            </a:r>
            <a:endParaRPr lang="fr-BE" sz="2400" dirty="0" smtClean="0">
              <a:solidFill>
                <a:schemeClr val="tx1"/>
              </a:solidFill>
              <a:cs typeface="Consolas" pitchFamily="49" charset="0"/>
            </a:endParaRPr>
          </a:p>
          <a:p>
            <a:pPr>
              <a:lnSpc>
                <a:spcPts val="4000"/>
              </a:lnSpc>
            </a:pPr>
            <a:r>
              <a:rPr lang="fr-BE" sz="2400" dirty="0" smtClean="0">
                <a:solidFill>
                  <a:schemeClr val="tx1"/>
                </a:solidFill>
                <a:cs typeface="Consolas" pitchFamily="49" charset="0"/>
                <a:sym typeface="Symbol"/>
              </a:rPr>
              <a:t> </a:t>
            </a:r>
            <a:r>
              <a:rPr lang="fr-BE" sz="2400" b="1" dirty="0">
                <a:solidFill>
                  <a:schemeClr val="tx1"/>
                </a:solidFill>
                <a:cs typeface="Consolas" pitchFamily="49" charset="0"/>
                <a:sym typeface="Symbol"/>
              </a:rPr>
              <a:t>h</a:t>
            </a:r>
            <a:r>
              <a:rPr lang="fr-BE" sz="2400" b="1" dirty="0" smtClean="0">
                <a:solidFill>
                  <a:schemeClr val="tx1"/>
                </a:solidFill>
                <a:cs typeface="Consolas" pitchFamily="49" charset="0"/>
                <a:sym typeface="Symbol"/>
              </a:rPr>
              <a:t>ier </a:t>
            </a:r>
            <a:r>
              <a:rPr lang="fr-BE" sz="2400" b="1" dirty="0" err="1" smtClean="0">
                <a:solidFill>
                  <a:schemeClr val="tx1"/>
                </a:solidFill>
                <a:cs typeface="Consolas" pitchFamily="49" charset="0"/>
                <a:sym typeface="Symbol"/>
              </a:rPr>
              <a:t>is</a:t>
            </a:r>
            <a:r>
              <a:rPr lang="fr-BE" sz="2400" b="1" dirty="0" smtClean="0">
                <a:solidFill>
                  <a:schemeClr val="tx1"/>
                </a:solidFill>
                <a:cs typeface="Consolas" pitchFamily="49" charset="0"/>
                <a:sym typeface="Symbol"/>
              </a:rPr>
              <a:t> GEEN </a:t>
            </a:r>
            <a:r>
              <a:rPr lang="fr-BE" sz="2400" b="1" dirty="0" err="1" smtClean="0">
                <a:solidFill>
                  <a:schemeClr val="tx1"/>
                </a:solidFill>
                <a:cs typeface="Consolas" pitchFamily="49" charset="0"/>
                <a:sym typeface="Symbol"/>
              </a:rPr>
              <a:t>sprake</a:t>
            </a:r>
            <a:r>
              <a:rPr lang="fr-BE" sz="2400" b="1" dirty="0" smtClean="0">
                <a:solidFill>
                  <a:schemeClr val="tx1"/>
                </a:solidFill>
                <a:cs typeface="Consolas" pitchFamily="49" charset="0"/>
                <a:sym typeface="Symbol"/>
              </a:rPr>
              <a:t> van </a:t>
            </a:r>
            <a:r>
              <a:rPr lang="fr-BE" sz="2400" b="1" dirty="0" err="1" smtClean="0">
                <a:solidFill>
                  <a:schemeClr val="tx1"/>
                </a:solidFill>
                <a:cs typeface="Consolas" pitchFamily="49" charset="0"/>
                <a:sym typeface="Symbol"/>
              </a:rPr>
              <a:t>polymorfisme</a:t>
            </a:r>
            <a:r>
              <a:rPr lang="fr-BE" sz="2400" b="1" dirty="0" smtClean="0">
                <a:solidFill>
                  <a:schemeClr val="tx1"/>
                </a:solidFill>
                <a:cs typeface="Consolas" pitchFamily="49" charset="0"/>
                <a:sym typeface="Symbol"/>
              </a:rPr>
              <a:t>!</a:t>
            </a:r>
            <a:endParaRPr lang="nl-BE" sz="2400" b="1" dirty="0"/>
          </a:p>
        </p:txBody>
      </p:sp>
      <p:sp>
        <p:nvSpPr>
          <p:cNvPr id="3" name="Rechthoek 2"/>
          <p:cNvSpPr/>
          <p:nvPr/>
        </p:nvSpPr>
        <p:spPr>
          <a:xfrm>
            <a:off x="560512" y="238892"/>
            <a:ext cx="6868988" cy="6568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Persoon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p("Peter");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p.print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Student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s("Silke","1Ba3");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s.print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Leerkracht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l("Marc","EA20");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l.print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p = l;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p.print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endParaRPr lang="fr-BE" sz="2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7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s = p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37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s = (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Student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) p;</a:t>
            </a:r>
            <a:endParaRPr lang="fr-BE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1496" y="650078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27</a:t>
            </a:fld>
            <a:endParaRPr lang="nl-NL" sz="1600" dirty="0" smtClean="0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1136576" y="5733256"/>
            <a:ext cx="936104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 flipV="1">
            <a:off x="1136576" y="5733256"/>
            <a:ext cx="864096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1136576" y="6309320"/>
            <a:ext cx="2196244" cy="3600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064568" y="6309320"/>
            <a:ext cx="2268252" cy="40968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ijntoelichting 1 1"/>
          <p:cNvSpPr/>
          <p:nvPr/>
        </p:nvSpPr>
        <p:spPr>
          <a:xfrm>
            <a:off x="3660548" y="5582246"/>
            <a:ext cx="2214516" cy="662061"/>
          </a:xfrm>
          <a:prstGeom prst="borderCallout1">
            <a:avLst>
              <a:gd name="adj1" fmla="val 48838"/>
              <a:gd name="adj2" fmla="val -343"/>
              <a:gd name="adj3" fmla="val 62238"/>
              <a:gd name="adj4" fmla="val -2777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000"/>
              </a:lnSpc>
            </a:pPr>
            <a:r>
              <a:rPr lang="fr-BE" sz="2400" b="1" dirty="0" err="1" smtClean="0">
                <a:solidFill>
                  <a:schemeClr val="tx1"/>
                </a:solidFill>
                <a:cs typeface="Consolas" pitchFamily="49" charset="0"/>
              </a:rPr>
              <a:t>Compileerfout</a:t>
            </a:r>
            <a:r>
              <a:rPr lang="fr-BE" sz="2400" b="1" dirty="0" smtClean="0">
                <a:solidFill>
                  <a:schemeClr val="tx1"/>
                </a:solidFill>
                <a:cs typeface="Consolas" pitchFamily="49" charset="0"/>
              </a:rPr>
              <a:t>!</a:t>
            </a:r>
            <a:endParaRPr lang="nl-BE" sz="2400" b="1" dirty="0"/>
          </a:p>
        </p:txBody>
      </p:sp>
    </p:spTree>
    <p:extLst>
      <p:ext uri="{BB962C8B-B14F-4D97-AF65-F5344CB8AC3E}">
        <p14:creationId xmlns:p14="http://schemas.microsoft.com/office/powerpoint/2010/main" val="15870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12123" y="188640"/>
            <a:ext cx="8568078" cy="5616624"/>
          </a:xfrm>
        </p:spPr>
        <p:txBody>
          <a:bodyPr>
            <a:noAutofit/>
          </a:bodyPr>
          <a:lstStyle/>
          <a:p>
            <a:pPr marL="446088" lvl="1" indent="-331788">
              <a:lnSpc>
                <a:spcPts val="3500"/>
              </a:lnSpc>
              <a:spcBef>
                <a:spcPts val="2400"/>
              </a:spcBef>
              <a:buClr>
                <a:schemeClr val="accent1"/>
              </a:buClr>
            </a:pPr>
            <a:endParaRPr lang="fr-BE" sz="2600" u="sng" dirty="0" smtClean="0"/>
          </a:p>
          <a:p>
            <a:pPr marL="114300" lvl="1" indent="0">
              <a:lnSpc>
                <a:spcPts val="3500"/>
              </a:lnSpc>
              <a:spcBef>
                <a:spcPts val="2400"/>
              </a:spcBef>
              <a:buClr>
                <a:schemeClr val="accent1"/>
              </a:buClr>
              <a:buNone/>
            </a:pPr>
            <a:endParaRPr lang="fr-BE" sz="2600" b="1" u="sng" dirty="0" smtClean="0">
              <a:solidFill>
                <a:schemeClr val="accent4"/>
              </a:solidFill>
            </a:endParaRPr>
          </a:p>
          <a:p>
            <a:pPr marL="446088" lvl="1" indent="-331788">
              <a:lnSpc>
                <a:spcPts val="3800"/>
              </a:lnSpc>
              <a:spcBef>
                <a:spcPts val="5400"/>
              </a:spcBef>
              <a:buClr>
                <a:schemeClr val="accent1"/>
              </a:buClr>
            </a:pPr>
            <a:endParaRPr lang="fr-BE" sz="2600" dirty="0" smtClean="0"/>
          </a:p>
          <a:p>
            <a:pPr marL="114300" indent="0">
              <a:buNone/>
            </a:pPr>
            <a:endParaRPr lang="fr-BE" sz="2400" b="1" dirty="0">
              <a:solidFill>
                <a:srgbClr val="A50021"/>
              </a:solidFill>
            </a:endParaRPr>
          </a:p>
          <a:p>
            <a:pPr>
              <a:buFontTx/>
              <a:buNone/>
            </a:pPr>
            <a:endParaRPr lang="fr-BE" sz="900" b="1" dirty="0">
              <a:solidFill>
                <a:srgbClr val="A50021"/>
              </a:solidFill>
            </a:endParaRPr>
          </a:p>
          <a:p>
            <a:pPr>
              <a:buFontTx/>
              <a:buNone/>
            </a:pPr>
            <a:r>
              <a:rPr lang="fr-BE" sz="2400" b="1" dirty="0"/>
              <a:t>	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Lijntoelichting 1 4"/>
          <p:cNvSpPr/>
          <p:nvPr/>
        </p:nvSpPr>
        <p:spPr>
          <a:xfrm>
            <a:off x="3944888" y="1037637"/>
            <a:ext cx="2701895" cy="488957"/>
          </a:xfrm>
          <a:prstGeom prst="borderCallout1">
            <a:avLst>
              <a:gd name="adj1" fmla="val -2099"/>
              <a:gd name="adj2" fmla="val 356"/>
              <a:gd name="adj3" fmla="val -3355"/>
              <a:gd name="adj4" fmla="val 1489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nl-BE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Peter Silke  </a:t>
            </a:r>
            <a:r>
              <a:rPr lang="nl-BE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Marc</a:t>
            </a:r>
          </a:p>
        </p:txBody>
      </p:sp>
      <p:sp>
        <p:nvSpPr>
          <p:cNvPr id="2" name="Lijntoelichting 1 1"/>
          <p:cNvSpPr/>
          <p:nvPr/>
        </p:nvSpPr>
        <p:spPr>
          <a:xfrm>
            <a:off x="6393160" y="1797854"/>
            <a:ext cx="3312368" cy="2567249"/>
          </a:xfrm>
          <a:prstGeom prst="borderCallout1">
            <a:avLst>
              <a:gd name="adj1" fmla="val 48062"/>
              <a:gd name="adj2" fmla="val -691"/>
              <a:gd name="adj3" fmla="val 46442"/>
              <a:gd name="adj4" fmla="val -1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nl-BE" sz="2400" b="1" dirty="0">
                <a:solidFill>
                  <a:schemeClr val="tx1"/>
                </a:solidFill>
                <a:cs typeface="Consolas" pitchFamily="49" charset="0"/>
              </a:rPr>
              <a:t>er is GEEN </a:t>
            </a:r>
            <a:r>
              <a:rPr lang="nl-BE" sz="2400" b="1" dirty="0" err="1" smtClean="0">
                <a:solidFill>
                  <a:schemeClr val="tx1"/>
                </a:solidFill>
                <a:cs typeface="Consolas" pitchFamily="49" charset="0"/>
              </a:rPr>
              <a:t>dynamic</a:t>
            </a:r>
            <a:r>
              <a:rPr lang="nl-BE" sz="2400" b="1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nl-BE" sz="2400" b="1" dirty="0">
                <a:solidFill>
                  <a:schemeClr val="tx1"/>
                </a:solidFill>
                <a:cs typeface="Consolas" pitchFamily="49" charset="0"/>
              </a:rPr>
              <a:t>binding</a:t>
            </a:r>
          </a:p>
          <a:p>
            <a:pPr algn="ctr">
              <a:lnSpc>
                <a:spcPts val="4000"/>
              </a:lnSpc>
            </a:pPr>
            <a:r>
              <a:rPr lang="nl-BE" sz="2400" dirty="0" smtClean="0">
                <a:solidFill>
                  <a:schemeClr val="tx1"/>
                </a:solidFill>
                <a:cs typeface="Consolas" pitchFamily="49" charset="0"/>
              </a:rPr>
              <a:t>(</a:t>
            </a:r>
            <a:r>
              <a:rPr lang="nl-BE" sz="2400" dirty="0" err="1" smtClean="0">
                <a:solidFill>
                  <a:schemeClr val="tx1"/>
                </a:solidFill>
                <a:cs typeface="Consolas" pitchFamily="49" charset="0"/>
              </a:rPr>
              <a:t>lidfuncties</a:t>
            </a:r>
            <a:r>
              <a:rPr lang="nl-BE" sz="24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nl-BE" sz="2400" dirty="0">
                <a:solidFill>
                  <a:schemeClr val="tx1"/>
                </a:solidFill>
                <a:cs typeface="Consolas" pitchFamily="49" charset="0"/>
              </a:rPr>
              <a:t>van de basisklasse worden </a:t>
            </a:r>
            <a:r>
              <a:rPr lang="nl-BE" sz="2400" dirty="0" smtClean="0">
                <a:solidFill>
                  <a:schemeClr val="tx1"/>
                </a:solidFill>
                <a:cs typeface="Consolas" pitchFamily="49" charset="0"/>
              </a:rPr>
              <a:t>gebruikt)</a:t>
            </a:r>
            <a:endParaRPr lang="nl-BE" sz="2400" dirty="0">
              <a:solidFill>
                <a:schemeClr val="tx1"/>
              </a:solidFill>
              <a:cs typeface="Consolas" pitchFamily="49" charset="0"/>
            </a:endParaRPr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913842" y="5805264"/>
            <a:ext cx="611504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 flipH="1" flipV="1">
            <a:off x="913842" y="5805264"/>
            <a:ext cx="611504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jntoelichting 1 11"/>
          <p:cNvSpPr/>
          <p:nvPr/>
        </p:nvSpPr>
        <p:spPr>
          <a:xfrm>
            <a:off x="3841541" y="2926104"/>
            <a:ext cx="900100" cy="430888"/>
          </a:xfrm>
          <a:prstGeom prst="borderCallout1">
            <a:avLst>
              <a:gd name="adj1" fmla="val 38195"/>
              <a:gd name="adj2" fmla="val -3502"/>
              <a:gd name="adj3" fmla="val 20822"/>
              <a:gd name="adj4" fmla="val -59593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</a:t>
            </a:r>
          </a:p>
        </p:txBody>
      </p:sp>
      <p:sp>
        <p:nvSpPr>
          <p:cNvPr id="15" name="Lijntoelichting 1 14"/>
          <p:cNvSpPr/>
          <p:nvPr/>
        </p:nvSpPr>
        <p:spPr>
          <a:xfrm>
            <a:off x="2208854" y="4952101"/>
            <a:ext cx="3265374" cy="430888"/>
          </a:xfrm>
          <a:prstGeom prst="borderCallout1">
            <a:avLst>
              <a:gd name="adj1" fmla="val 588"/>
              <a:gd name="adj2" fmla="val -210"/>
              <a:gd name="adj3" fmla="val -86628"/>
              <a:gd name="adj4" fmla="val -17596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Marc uit vakgroep </a:t>
            </a:r>
            <a:r>
              <a:rPr lang="nl-BE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EA20</a:t>
            </a:r>
            <a:endParaRPr lang="nl-BE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Lijntoelichting 1 15"/>
          <p:cNvSpPr/>
          <p:nvPr/>
        </p:nvSpPr>
        <p:spPr>
          <a:xfrm>
            <a:off x="6216470" y="4591481"/>
            <a:ext cx="3489058" cy="1152128"/>
          </a:xfrm>
          <a:prstGeom prst="borderCallout1">
            <a:avLst>
              <a:gd name="adj1" fmla="val 7877"/>
              <a:gd name="adj2" fmla="val 636"/>
              <a:gd name="adj3" fmla="val -27901"/>
              <a:gd name="adj4" fmla="val -10230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nl-BE" sz="2400" b="1" dirty="0">
                <a:solidFill>
                  <a:schemeClr val="tx1"/>
                </a:solidFill>
                <a:cs typeface="Consolas" pitchFamily="49" charset="0"/>
              </a:rPr>
              <a:t>binding </a:t>
            </a:r>
            <a:r>
              <a:rPr lang="nl-BE" sz="2400" b="1" dirty="0" smtClean="0">
                <a:solidFill>
                  <a:schemeClr val="tx1"/>
                </a:solidFill>
                <a:cs typeface="Consolas" pitchFamily="49" charset="0"/>
              </a:rPr>
              <a:t>at-</a:t>
            </a:r>
            <a:r>
              <a:rPr lang="nl-BE" sz="2400" b="1" dirty="0" err="1" smtClean="0">
                <a:solidFill>
                  <a:schemeClr val="tx1"/>
                </a:solidFill>
                <a:cs typeface="Consolas" pitchFamily="49" charset="0"/>
              </a:rPr>
              <a:t>compile</a:t>
            </a:r>
            <a:r>
              <a:rPr lang="nl-BE" sz="2400" b="1" dirty="0" smtClean="0">
                <a:solidFill>
                  <a:schemeClr val="tx1"/>
                </a:solidFill>
                <a:cs typeface="Consolas" pitchFamily="49" charset="0"/>
              </a:rPr>
              <a:t>-time </a:t>
            </a:r>
            <a:r>
              <a:rPr lang="nl-BE" sz="2400" dirty="0" smtClean="0">
                <a:solidFill>
                  <a:schemeClr val="tx1"/>
                </a:solidFill>
                <a:cs typeface="Consolas" pitchFamily="49" charset="0"/>
              </a:rPr>
              <a:t>(of vroege binding)</a:t>
            </a:r>
            <a:endParaRPr lang="nl-BE" sz="2400" dirty="0">
              <a:solidFill>
                <a:schemeClr val="tx1"/>
              </a:solidFill>
              <a:cs typeface="Consolas" pitchFamily="49" charset="0"/>
            </a:endParaRPr>
          </a:p>
        </p:txBody>
      </p:sp>
      <p:cxnSp>
        <p:nvCxnSpPr>
          <p:cNvPr id="18" name="Rechte verbindingslijn 17"/>
          <p:cNvCxnSpPr/>
          <p:nvPr/>
        </p:nvCxnSpPr>
        <p:spPr>
          <a:xfrm flipH="1">
            <a:off x="913842" y="5198123"/>
            <a:ext cx="611504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flipH="1" flipV="1">
            <a:off x="913842" y="5198123"/>
            <a:ext cx="611504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/>
          <p:cNvSpPr/>
          <p:nvPr/>
        </p:nvSpPr>
        <p:spPr>
          <a:xfrm>
            <a:off x="560512" y="186203"/>
            <a:ext cx="6405363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 err="1">
                <a:latin typeface="Consolas" pitchFamily="49" charset="0"/>
                <a:cs typeface="Consolas" pitchFamily="49" charset="0"/>
              </a:rPr>
              <a:t>Persoon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pp1 = &amp;p,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*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pp2 = &amp;s,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*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pp3 = &amp;l;</a:t>
            </a:r>
            <a:endParaRPr lang="fr-BE" sz="2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pp1-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print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pp2-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print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(*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pp3).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print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ts val="37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pp1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Leerkracht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("Els","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Talen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pp1-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print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Leerkracht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*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pl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= &amp;l; 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pl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print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ts val="3700"/>
              </a:lnSpc>
              <a:buFont typeface="Wingdings" pitchFamily="2" charset="2"/>
              <a:buNone/>
            </a:pP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pl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= &amp;s;  </a:t>
            </a:r>
          </a:p>
          <a:p>
            <a:pPr>
              <a:lnSpc>
                <a:spcPts val="37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pl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= &amp;p;</a:t>
            </a:r>
          </a:p>
        </p:txBody>
      </p:sp>
      <p:sp>
        <p:nvSpPr>
          <p:cNvPr id="1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28</a:t>
            </a:fld>
            <a:endParaRPr lang="nl-NL" sz="1600" dirty="0" smtClean="0"/>
          </a:p>
        </p:txBody>
      </p:sp>
      <p:sp>
        <p:nvSpPr>
          <p:cNvPr id="20" name="Tekstvak 19"/>
          <p:cNvSpPr txBox="1"/>
          <p:nvPr/>
        </p:nvSpPr>
        <p:spPr>
          <a:xfrm>
            <a:off x="3156002" y="6193363"/>
            <a:ext cx="2880320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VbPolymorfisme.cpp </a:t>
            </a:r>
          </a:p>
        </p:txBody>
      </p:sp>
    </p:spTree>
    <p:extLst>
      <p:ext uri="{BB962C8B-B14F-4D97-AF65-F5344CB8AC3E}">
        <p14:creationId xmlns:p14="http://schemas.microsoft.com/office/powerpoint/2010/main" val="2230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2" grpId="0" animBg="1"/>
      <p:bldP spid="15" grpId="0" animBg="1"/>
      <p:bldP spid="16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27430" y="908720"/>
            <a:ext cx="9134082" cy="5105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altLang="nl-BE" sz="2400" dirty="0"/>
              <a:t>bestaat </a:t>
            </a:r>
            <a:r>
              <a:rPr lang="nl-BE" altLang="nl-BE" sz="2400" dirty="0" smtClean="0"/>
              <a:t>nochtans net </a:t>
            </a:r>
            <a:r>
              <a:rPr lang="nl-BE" altLang="nl-BE" sz="2400" dirty="0"/>
              <a:t>als in Java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altLang="nl-BE" sz="2400" dirty="0" smtClean="0"/>
              <a:t>dynamische </a:t>
            </a:r>
            <a:r>
              <a:rPr lang="nl-BE" altLang="nl-BE" sz="2400" dirty="0"/>
              <a:t>binding werkt alleen voor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nl-BE" altLang="nl-BE" sz="2400" dirty="0"/>
              <a:t>methodes die overschreven zijn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nl-BE" altLang="nl-BE" sz="2400" dirty="0"/>
              <a:t>methodes die in de basisklasse </a:t>
            </a:r>
            <a:r>
              <a:rPr lang="nl-BE" altLang="nl-BE" sz="2400" b="1" dirty="0">
                <a:solidFill>
                  <a:schemeClr val="accent4"/>
                </a:solidFill>
              </a:rPr>
              <a:t>virtueel</a:t>
            </a:r>
            <a:r>
              <a:rPr lang="nl-BE" altLang="nl-BE" sz="2400" dirty="0"/>
              <a:t> </a:t>
            </a:r>
            <a:r>
              <a:rPr lang="nl-BE" altLang="nl-BE" sz="2400" dirty="0" smtClean="0"/>
              <a:t>zijn</a:t>
            </a:r>
          </a:p>
          <a:p>
            <a:pPr marL="411480" lvl="1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nl-BE" altLang="nl-BE" sz="2400" dirty="0" smtClean="0"/>
              <a:t>		</a:t>
            </a:r>
            <a:r>
              <a:rPr lang="nl-BE" alt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alt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alt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print() </a:t>
            </a:r>
            <a:r>
              <a:rPr lang="nl-BE" alt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alt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alt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2900">
              <a:lnSpc>
                <a:spcPts val="4000"/>
              </a:lnSpc>
              <a:spcBef>
                <a:spcPts val="0"/>
              </a:spcBef>
            </a:pPr>
            <a:endParaRPr lang="nl-BE" sz="2400" dirty="0" smtClean="0"/>
          </a:p>
          <a:p>
            <a:pPr indent="-342900">
              <a:lnSpc>
                <a:spcPts val="4000"/>
              </a:lnSpc>
              <a:spcBef>
                <a:spcPts val="1800"/>
              </a:spcBef>
            </a:pPr>
            <a:r>
              <a:rPr lang="nl-BE" sz="2400" dirty="0" smtClean="0"/>
              <a:t>Regels bij gebruik </a:t>
            </a:r>
            <a:r>
              <a:rPr lang="nl-BE" sz="2400" dirty="0"/>
              <a:t>van virtuele </a:t>
            </a:r>
            <a:r>
              <a:rPr lang="nl-BE" sz="2400" dirty="0" smtClean="0"/>
              <a:t>methode: </a:t>
            </a:r>
          </a:p>
          <a:p>
            <a:pPr lvl="1" indent="-342900">
              <a:lnSpc>
                <a:spcPts val="4000"/>
              </a:lnSpc>
              <a:spcBef>
                <a:spcPts val="0"/>
              </a:spcBef>
            </a:pPr>
            <a:r>
              <a:rPr lang="nl-BE" sz="2400" dirty="0" smtClean="0"/>
              <a:t>signatuur (= returntype, # en type parameters) van de methode in basisklasse en afgeleide klasse moeten gelijk zijn!</a:t>
            </a:r>
          </a:p>
          <a:p>
            <a:pPr lvl="1" indent="-342900">
              <a:lnSpc>
                <a:spcPts val="4000"/>
              </a:lnSpc>
              <a:spcBef>
                <a:spcPts val="0"/>
              </a:spcBef>
            </a:pPr>
            <a:r>
              <a:rPr lang="nl-BE" sz="2400" dirty="0" smtClean="0"/>
              <a:t>methode in afgeleide klasse mag (maar moet niet) virtueel zijn.</a:t>
            </a:r>
          </a:p>
        </p:txBody>
      </p:sp>
      <p:sp>
        <p:nvSpPr>
          <p:cNvPr id="8" name="Lijntoelichting 1 7"/>
          <p:cNvSpPr/>
          <p:nvPr/>
        </p:nvSpPr>
        <p:spPr>
          <a:xfrm>
            <a:off x="3368824" y="3667172"/>
            <a:ext cx="5184576" cy="430888"/>
          </a:xfrm>
          <a:prstGeom prst="borderCallout1">
            <a:avLst>
              <a:gd name="adj1" fmla="val 48941"/>
              <a:gd name="adj2" fmla="val -111"/>
              <a:gd name="adj3" fmla="val -49021"/>
              <a:gd name="adj4" fmla="val -14953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b="1" dirty="0">
                <a:solidFill>
                  <a:schemeClr val="accent2"/>
                </a:solidFill>
                <a:cs typeface="Consolas" panose="020B0609020204030204" pitchFamily="49" charset="0"/>
              </a:rPr>
              <a:t>e</a:t>
            </a:r>
            <a:r>
              <a:rPr lang="nl-BE" sz="2400" b="1" dirty="0" smtClean="0">
                <a:solidFill>
                  <a:schemeClr val="accent2"/>
                </a:solidFill>
                <a:cs typeface="Consolas" panose="020B0609020204030204" pitchFamily="49" charset="0"/>
              </a:rPr>
              <a:t>nkel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 vermelden bij methodedeclaratie</a:t>
            </a:r>
            <a:endParaRPr lang="nl-BE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0352" y="64902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29</a:t>
            </a:fld>
            <a:endParaRPr lang="nl-NL" sz="1600" dirty="0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3"/>
                </a:solidFill>
              </a:rPr>
              <a:t>Dynamic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 binding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i="1" dirty="0">
                <a:solidFill>
                  <a:schemeClr val="accent3"/>
                </a:solidFill>
              </a:rPr>
              <a:t>public</a:t>
            </a:r>
            <a:r>
              <a:rPr lang="nl-NL" altLang="nl-BE" sz="3600" b="1" dirty="0">
                <a:solidFill>
                  <a:schemeClr val="accent3"/>
                </a:solidFill>
              </a:rPr>
              <a:t> en </a:t>
            </a:r>
            <a:r>
              <a:rPr lang="nl-NL" altLang="nl-BE" sz="3600" b="1" i="1" dirty="0">
                <a:solidFill>
                  <a:schemeClr val="accent3"/>
                </a:solidFill>
              </a:rPr>
              <a:t>private</a:t>
            </a:r>
            <a:r>
              <a:rPr lang="nl-NL" altLang="nl-BE" sz="3600" b="1" dirty="0">
                <a:solidFill>
                  <a:schemeClr val="accent3"/>
                </a:solidFill>
              </a:rPr>
              <a:t> overerving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219200"/>
            <a:ext cx="8829104" cy="50927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  <a:tabLst>
                <a:tab pos="44608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/>
              <a:t>in C++ bestaan er 2 soorten overerving</a:t>
            </a:r>
          </a:p>
          <a:p>
            <a:pPr marL="804863" lvl="1" indent="-539750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  <a:tabLst>
                <a:tab pos="44608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b="1" dirty="0">
                <a:solidFill>
                  <a:schemeClr val="accent4"/>
                </a:solidFill>
                <a:cs typeface="Consolas" panose="020B0609020204030204" pitchFamily="49" charset="0"/>
              </a:rPr>
              <a:t>p</a:t>
            </a:r>
            <a:r>
              <a:rPr lang="nl-BE" alt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ublic overerving</a:t>
            </a:r>
          </a:p>
          <a:p>
            <a:pPr marL="539750" lvl="1" indent="0">
              <a:lnSpc>
                <a:spcPts val="4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44608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alt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altLang="nl-BE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altLang="nl-BE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VarRechthoek</a:t>
            </a:r>
            <a:r>
              <a:rPr lang="nl-BE" altLang="nl-BE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altLang="nl-BE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nl-BE" altLang="nl-BE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alt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BE" altLang="nl-BE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Rechthoek </a:t>
            </a:r>
            <a:r>
              <a:rPr lang="nl-BE" altLang="nl-BE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{…};</a:t>
            </a:r>
          </a:p>
          <a:p>
            <a:pPr marL="804863" lvl="1" indent="-539750">
              <a:lnSpc>
                <a:spcPts val="4000"/>
              </a:lnSpc>
              <a:spcBef>
                <a:spcPts val="1800"/>
              </a:spcBef>
              <a:buClr>
                <a:schemeClr val="accent4"/>
              </a:buClr>
              <a:buFont typeface="+mj-lt"/>
              <a:buAutoNum type="arabicPeriod" startAt="2"/>
              <a:tabLst>
                <a:tab pos="44608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private overerving</a:t>
            </a:r>
            <a:r>
              <a:rPr lang="nl-BE" alt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BE" alt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BE" alt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altLang="nl-BE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altLang="nl-BE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VarRechthoek</a:t>
            </a:r>
            <a:r>
              <a:rPr lang="nl-BE" altLang="nl-BE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private Rechthoek </a:t>
            </a:r>
            <a:r>
              <a:rPr lang="nl-BE" altLang="nl-BE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{…};</a:t>
            </a:r>
            <a:endParaRPr lang="nl-BE" altLang="nl-BE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9625" lvl="1" indent="0">
              <a:lnSpc>
                <a:spcPts val="4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44608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 </a:t>
            </a:r>
            <a:r>
              <a:rPr lang="nl-BE" altLang="nl-BE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VarRechthoek</a:t>
            </a:r>
            <a:r>
              <a:rPr lang="nl-BE" altLang="nl-BE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Rechthoek </a:t>
            </a:r>
            <a:r>
              <a:rPr lang="nl-BE" altLang="nl-BE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{…};</a:t>
            </a:r>
            <a:endParaRPr lang="nl-BE" altLang="nl-BE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4000"/>
              </a:lnSpc>
              <a:spcBef>
                <a:spcPts val="1200"/>
              </a:spcBef>
              <a:buNone/>
              <a:tabLst>
                <a:tab pos="44608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 smtClean="0"/>
              <a:t>=&gt; hebben </a:t>
            </a:r>
            <a:r>
              <a:rPr lang="nl-BE" altLang="nl-BE" sz="2400" dirty="0"/>
              <a:t>een fundamenteel verschillend gedrag</a:t>
            </a:r>
          </a:p>
          <a:p>
            <a:pPr marL="457200" indent="-457200">
              <a:lnSpc>
                <a:spcPct val="96000"/>
              </a:lnSpc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NL" alt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670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465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404664"/>
            <a:ext cx="9433048" cy="49530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altLang="nl-BE" sz="2400" u="sng" dirty="0"/>
              <a:t>voorbeeld</a:t>
            </a:r>
            <a:r>
              <a:rPr lang="nl-BE" altLang="nl-BE" sz="2400" dirty="0"/>
              <a:t>: 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</a:rPr>
              <a:t>VbDynamicBinding[_bis].cpp 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lnSpc>
                <a:spcPts val="4000"/>
              </a:lnSpc>
              <a:spcBef>
                <a:spcPts val="1200"/>
              </a:spcBef>
            </a:pPr>
            <a:r>
              <a:rPr lang="en-US" sz="2400" dirty="0" err="1" smtClean="0"/>
              <a:t>Virtuele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functies</a:t>
            </a:r>
            <a:r>
              <a:rPr lang="en-US" sz="2400" dirty="0" smtClean="0"/>
              <a:t> </a:t>
            </a:r>
            <a:r>
              <a:rPr lang="en-US" sz="2400" dirty="0" err="1" smtClean="0"/>
              <a:t>hebben</a:t>
            </a:r>
            <a:r>
              <a:rPr lang="en-US" sz="2400" dirty="0" smtClean="0"/>
              <a:t> </a:t>
            </a:r>
            <a:r>
              <a:rPr lang="en-US" sz="2400" dirty="0" err="1" smtClean="0"/>
              <a:t>duidelijke</a:t>
            </a:r>
            <a:r>
              <a:rPr lang="en-US" sz="2400" dirty="0" smtClean="0"/>
              <a:t> </a:t>
            </a:r>
            <a:r>
              <a:rPr lang="en-US" sz="2400" dirty="0" err="1" smtClean="0"/>
              <a:t>voordelen</a:t>
            </a:r>
            <a:endParaRPr lang="en-US" sz="2400" dirty="0" smtClean="0"/>
          </a:p>
          <a:p>
            <a:pPr marL="358775" indent="0">
              <a:lnSpc>
                <a:spcPts val="4000"/>
              </a:lnSpc>
              <a:spcBef>
                <a:spcPts val="600"/>
              </a:spcBef>
              <a:buNone/>
            </a:pPr>
            <a:r>
              <a:rPr lang="en-US" sz="2400" dirty="0" smtClean="0">
                <a:sym typeface="Symbol"/>
              </a:rPr>
              <a:t> </a:t>
            </a:r>
            <a:r>
              <a:rPr lang="en-US" sz="2400" dirty="0" err="1" smtClean="0"/>
              <a:t>Waarom</a:t>
            </a:r>
            <a:r>
              <a:rPr lang="en-US" sz="2400" dirty="0" smtClean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functies</a:t>
            </a:r>
            <a:r>
              <a:rPr lang="en-US" sz="2400" dirty="0"/>
              <a:t> </a:t>
            </a:r>
            <a:r>
              <a:rPr lang="en-US" sz="2400" dirty="0" err="1"/>
              <a:t>virtueel</a:t>
            </a:r>
            <a:r>
              <a:rPr lang="en-US" sz="2400" dirty="0" smtClean="0"/>
              <a:t>?</a:t>
            </a:r>
          </a:p>
          <a:p>
            <a:pPr marL="411480" lvl="1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belangrijk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nadeel</a:t>
            </a:r>
            <a:r>
              <a:rPr lang="en-US" sz="2400" b="1" dirty="0" smtClean="0">
                <a:solidFill>
                  <a:schemeClr val="accent2"/>
                </a:solidFill>
              </a:rPr>
              <a:t>: </a:t>
            </a:r>
            <a:r>
              <a:rPr lang="en-US" sz="2400" b="1" dirty="0" err="1" smtClean="0">
                <a:solidFill>
                  <a:schemeClr val="accent2"/>
                </a:solidFill>
              </a:rPr>
              <a:t>tragere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uitvoering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moet</a:t>
            </a:r>
            <a:r>
              <a:rPr lang="en-US" sz="2400" dirty="0" smtClean="0"/>
              <a:t> </a:t>
            </a:r>
            <a:r>
              <a:rPr lang="en-US" sz="2400" dirty="0" err="1" smtClean="0"/>
              <a:t>bij</a:t>
            </a:r>
            <a:r>
              <a:rPr lang="en-US" sz="2400" dirty="0" smtClean="0"/>
              <a:t> </a:t>
            </a:r>
            <a:r>
              <a:rPr lang="en-US" sz="2400" dirty="0" err="1" smtClean="0"/>
              <a:t>uitvoering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onderzocht</a:t>
            </a:r>
            <a:r>
              <a:rPr lang="en-US" sz="2400" dirty="0" smtClean="0"/>
              <a:t> </a:t>
            </a:r>
            <a:r>
              <a:rPr lang="en-US" sz="2400" dirty="0" err="1" smtClean="0"/>
              <a:t>worden</a:t>
            </a:r>
            <a:r>
              <a:rPr lang="en-US" sz="2400" dirty="0" smtClean="0"/>
              <a:t> of de </a:t>
            </a:r>
            <a:r>
              <a:rPr lang="en-US" sz="2400" dirty="0" err="1" smtClean="0"/>
              <a:t>virtuele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functie</a:t>
            </a:r>
            <a:r>
              <a:rPr lang="en-US" sz="2400" dirty="0" smtClean="0"/>
              <a:t>  </a:t>
            </a:r>
            <a:r>
              <a:rPr lang="en-US" sz="2400" dirty="0" err="1" smtClean="0"/>
              <a:t>uit</a:t>
            </a:r>
            <a:r>
              <a:rPr lang="en-US" sz="2400" dirty="0" smtClean="0"/>
              <a:t> de </a:t>
            </a:r>
            <a:r>
              <a:rPr lang="en-US" sz="2400" dirty="0" err="1" smtClean="0"/>
              <a:t>basisklasse</a:t>
            </a:r>
            <a:r>
              <a:rPr lang="en-US" sz="2400" dirty="0" smtClean="0"/>
              <a:t> 	</a:t>
            </a:r>
            <a:r>
              <a:rPr lang="en-US" sz="2400" dirty="0" err="1" smtClean="0"/>
              <a:t>overschreven</a:t>
            </a:r>
            <a:r>
              <a:rPr lang="en-US" sz="2400" dirty="0" smtClean="0"/>
              <a:t> is)</a:t>
            </a:r>
          </a:p>
          <a:p>
            <a:pPr eaLnBrk="1" hangingPunct="1">
              <a:lnSpc>
                <a:spcPts val="4000"/>
              </a:lnSpc>
              <a:spcBef>
                <a:spcPts val="1200"/>
              </a:spcBef>
            </a:pPr>
            <a:r>
              <a:rPr lang="en-US" sz="2400" dirty="0" err="1" smtClean="0"/>
              <a:t>Dus</a:t>
            </a:r>
            <a:r>
              <a:rPr lang="en-US" sz="2400" dirty="0" smtClean="0"/>
              <a:t> </a:t>
            </a:r>
            <a:r>
              <a:rPr lang="en-US" sz="2400" dirty="0" err="1" smtClean="0"/>
              <a:t>indien</a:t>
            </a:r>
            <a:r>
              <a:rPr lang="en-US" sz="2400" dirty="0" smtClean="0"/>
              <a:t> </a:t>
            </a:r>
            <a:r>
              <a:rPr lang="en-US" sz="2400" dirty="0" err="1" smtClean="0"/>
              <a:t>virtuele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functies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 </a:t>
            </a:r>
            <a:r>
              <a:rPr lang="en-US" sz="2400" dirty="0" err="1" smtClean="0"/>
              <a:t>nodig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r>
              <a:rPr lang="en-US" sz="2400" dirty="0" smtClean="0"/>
              <a:t>: best </a:t>
            </a:r>
            <a:r>
              <a:rPr lang="en-US" sz="2400" dirty="0" err="1" smtClean="0"/>
              <a:t>niet</a:t>
            </a:r>
            <a:r>
              <a:rPr lang="en-US" sz="2400" dirty="0" smtClean="0"/>
              <a:t> </a:t>
            </a:r>
            <a:r>
              <a:rPr lang="en-US" sz="2400" dirty="0" err="1" smtClean="0"/>
              <a:t>gebruiken</a:t>
            </a:r>
            <a:endParaRPr lang="en-US" sz="2400" dirty="0" smtClean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dirty="0" smtClean="0"/>
              <a:t>In C++: </a:t>
            </a:r>
            <a:r>
              <a:rPr lang="en-US" sz="2400" dirty="0" err="1" smtClean="0"/>
              <a:t>keuze</a:t>
            </a:r>
            <a:r>
              <a:rPr lang="en-US" sz="2400" dirty="0" smtClean="0"/>
              <a:t> van </a:t>
            </a:r>
            <a:r>
              <a:rPr lang="en-US" sz="2400" dirty="0" err="1" smtClean="0"/>
              <a:t>programmeur</a:t>
            </a:r>
            <a:endParaRPr lang="en-US" sz="2400" dirty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n-US" sz="2400" dirty="0" smtClean="0"/>
              <a:t>In Java: </a:t>
            </a:r>
            <a:r>
              <a:rPr lang="en-US" sz="2400" dirty="0" err="1" smtClean="0"/>
              <a:t>geen</a:t>
            </a:r>
            <a:r>
              <a:rPr lang="en-US" sz="2400" dirty="0" smtClean="0"/>
              <a:t> </a:t>
            </a:r>
            <a:r>
              <a:rPr lang="en-US" sz="2400" dirty="0" err="1" smtClean="0"/>
              <a:t>keuze</a:t>
            </a:r>
            <a:r>
              <a:rPr lang="en-US" sz="2400" dirty="0" smtClean="0"/>
              <a:t> (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functies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r>
              <a:rPr lang="en-US" sz="2400" dirty="0" smtClean="0"/>
              <a:t> </a:t>
            </a:r>
            <a:r>
              <a:rPr lang="en-US" sz="2400" dirty="0" err="1" smtClean="0"/>
              <a:t>virtueel</a:t>
            </a:r>
            <a:r>
              <a:rPr lang="en-US" sz="2400" dirty="0" smtClean="0"/>
              <a:t>, </a:t>
            </a:r>
            <a:r>
              <a:rPr lang="en-US" sz="2400" dirty="0" err="1" smtClean="0"/>
              <a:t>tenzij</a:t>
            </a:r>
            <a:r>
              <a:rPr lang="en-US" sz="24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z="2400" dirty="0" smtClean="0"/>
              <a:t> </a:t>
            </a:r>
            <a:r>
              <a:rPr lang="en-US" sz="2400" dirty="0" err="1" smtClean="0"/>
              <a:t>gebruikt</a:t>
            </a:r>
            <a:r>
              <a:rPr lang="en-US" sz="2400" dirty="0" smtClean="0"/>
              <a:t>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0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8576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chemeClr val="tx2"/>
                </a:solidFill>
              </a:rPr>
              <a:t>p</a:t>
            </a:r>
            <a:r>
              <a:rPr lang="nl-BE" sz="2800" dirty="0" smtClean="0">
                <a:solidFill>
                  <a:schemeClr val="tx2"/>
                </a:solidFill>
              </a:rPr>
              <a:t>ublic versus private overerving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constructoren/destructor in afgeleide klasse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</a:t>
            </a:r>
            <a:r>
              <a:rPr lang="nl-BE" sz="2800" dirty="0" smtClean="0"/>
              <a:t>verschrijven toekenningsoperator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k</a:t>
            </a:r>
            <a:r>
              <a:rPr lang="nl-BE" sz="2800" dirty="0" err="1" smtClean="0"/>
              <a:t>eyword</a:t>
            </a:r>
            <a:r>
              <a:rPr lang="nl-BE" sz="2800" dirty="0" smtClean="0"/>
              <a:t> </a:t>
            </a:r>
            <a:r>
              <a:rPr lang="nl-BE" sz="2800" dirty="0" err="1" smtClean="0"/>
              <a:t>protected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multiple </a:t>
            </a:r>
            <a:r>
              <a:rPr lang="nl-BE" sz="2800" dirty="0" err="1"/>
              <a:t>inheritance</a:t>
            </a:r>
            <a:endParaRPr lang="nl-BE" sz="2800" dirty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polymorfisme en </a:t>
            </a:r>
            <a:r>
              <a:rPr lang="nl-BE" sz="2800" dirty="0" err="1"/>
              <a:t>dynamic</a:t>
            </a:r>
            <a:r>
              <a:rPr lang="nl-BE" sz="2800" dirty="0"/>
              <a:t> binding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virtuele destructor 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abstracte klassen</a:t>
            </a: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0360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1640631" y="908720"/>
            <a:ext cx="6693317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Basis *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Afgeleid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polymorfisme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delete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427430" y="1988840"/>
            <a:ext cx="8630026" cy="3691880"/>
          </a:xfrm>
        </p:spPr>
        <p:txBody>
          <a:bodyPr>
            <a:no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n-US" sz="2400" u="sng" dirty="0" err="1"/>
              <a:t>Voorbeeld</a:t>
            </a:r>
            <a:r>
              <a:rPr lang="en-US" sz="2400" dirty="0"/>
              <a:t>: </a:t>
            </a:r>
            <a:r>
              <a:rPr lang="nl-BE" sz="2400" b="1" dirty="0">
                <a:solidFill>
                  <a:schemeClr val="accent6">
                    <a:lumMod val="75000"/>
                  </a:schemeClr>
                </a:solidFill>
              </a:rPr>
              <a:t>DemoDestructor1.cpp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Indien</a:t>
            </a:r>
            <a:r>
              <a:rPr lang="en-US" sz="2400" dirty="0" smtClean="0"/>
              <a:t> </a:t>
            </a:r>
            <a:r>
              <a:rPr lang="en-US" sz="2400" dirty="0" err="1" smtClean="0"/>
              <a:t>gewone</a:t>
            </a:r>
            <a:r>
              <a:rPr lang="en-US" sz="2400" dirty="0" smtClean="0"/>
              <a:t> destructor in </a:t>
            </a:r>
            <a:r>
              <a:rPr lang="en-US" sz="2400" dirty="0" err="1" smtClean="0"/>
              <a:t>klasse</a:t>
            </a:r>
            <a:r>
              <a:rPr lang="en-US" sz="2400" dirty="0" smtClean="0"/>
              <a:t> Basis: 				</a:t>
            </a:r>
            <a:r>
              <a:rPr lang="en-US" sz="2400" dirty="0" err="1" smtClean="0"/>
              <a:t>enkel</a:t>
            </a:r>
            <a:r>
              <a:rPr lang="en-US" sz="2400" dirty="0" smtClean="0"/>
              <a:t> destructor van </a:t>
            </a:r>
            <a:r>
              <a:rPr lang="en-US" sz="2400" dirty="0" err="1" smtClean="0"/>
              <a:t>klasse</a:t>
            </a:r>
            <a:r>
              <a:rPr lang="en-US" sz="2400" dirty="0" smtClean="0"/>
              <a:t> Basis </a:t>
            </a:r>
            <a:r>
              <a:rPr lang="en-US" sz="2400" dirty="0" err="1" smtClean="0"/>
              <a:t>wordt</a:t>
            </a:r>
            <a:r>
              <a:rPr lang="en-US" sz="2400" dirty="0" smtClean="0"/>
              <a:t> </a:t>
            </a:r>
            <a:r>
              <a:rPr lang="en-US" sz="2400" dirty="0" err="1" smtClean="0"/>
              <a:t>opgeroepen</a:t>
            </a:r>
            <a:r>
              <a:rPr lang="en-US" sz="2400" dirty="0" smtClean="0"/>
              <a:t>!!</a:t>
            </a:r>
          </a:p>
          <a:p>
            <a:pPr eaLnBrk="1" hangingPunct="1">
              <a:lnSpc>
                <a:spcPts val="3800"/>
              </a:lnSpc>
              <a:spcBef>
                <a:spcPts val="600"/>
              </a:spcBef>
            </a:pPr>
            <a:r>
              <a:rPr lang="en-US" sz="2400" dirty="0" err="1" smtClean="0"/>
              <a:t>Oplossing</a:t>
            </a:r>
            <a:r>
              <a:rPr lang="en-US" sz="2400" dirty="0" smtClean="0"/>
              <a:t>: </a:t>
            </a:r>
            <a:r>
              <a:rPr lang="en-US" sz="2400" dirty="0" err="1" smtClean="0"/>
              <a:t>maak</a:t>
            </a:r>
            <a:r>
              <a:rPr lang="en-US" sz="2400" dirty="0" smtClean="0"/>
              <a:t> destructor </a:t>
            </a:r>
            <a:r>
              <a:rPr lang="en-US" sz="2400" dirty="0" err="1" smtClean="0"/>
              <a:t>virtueel</a:t>
            </a:r>
            <a:endParaRPr lang="en-US" sz="2400" dirty="0" smtClean="0"/>
          </a:p>
          <a:p>
            <a:pPr marL="358775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 </a:t>
            </a:r>
            <a:r>
              <a:rPr lang="nl-BE" sz="2400" dirty="0" smtClean="0">
                <a:sym typeface="Symbol"/>
              </a:rPr>
              <a:t>a</a:t>
            </a:r>
            <a:r>
              <a:rPr lang="nl-BE" sz="2400" dirty="0" smtClean="0"/>
              <a:t>anroep </a:t>
            </a:r>
            <a:r>
              <a:rPr lang="nl-BE" sz="2400" dirty="0"/>
              <a:t>van de </a:t>
            </a:r>
            <a:r>
              <a:rPr lang="nl-BE" sz="2400" dirty="0" smtClean="0"/>
              <a:t>destructor </a:t>
            </a:r>
            <a:r>
              <a:rPr lang="nl-BE" sz="2400" dirty="0"/>
              <a:t>gebeurt </a:t>
            </a:r>
            <a:r>
              <a:rPr lang="nl-BE" sz="2400" dirty="0" smtClean="0"/>
              <a:t>in </a:t>
            </a:r>
            <a:r>
              <a:rPr lang="nl-BE" sz="2400" dirty="0"/>
              <a:t>omgekeerde </a:t>
            </a:r>
            <a:r>
              <a:rPr lang="nl-BE" sz="2400" dirty="0" smtClean="0"/>
              <a:t>volgorde</a:t>
            </a:r>
          </a:p>
          <a:p>
            <a:pPr marL="358775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dirty="0" smtClean="0"/>
              <a:t>     (eerst destructor afgeleide klassen, dan destructor basisklasse)</a:t>
            </a:r>
            <a:endParaRPr lang="en-US" sz="2400" dirty="0" smtClean="0"/>
          </a:p>
          <a:p>
            <a:pPr marL="358775" lvl="0" indent="0">
              <a:lnSpc>
                <a:spcPts val="3800"/>
              </a:lnSpc>
              <a:spcBef>
                <a:spcPts val="0"/>
              </a:spcBef>
              <a:buClr>
                <a:srgbClr val="FDA023"/>
              </a:buClr>
              <a:buNone/>
            </a:pPr>
            <a:r>
              <a:rPr lang="en-US" sz="2400" u="sng" dirty="0" err="1">
                <a:solidFill>
                  <a:prstClr val="black"/>
                </a:solidFill>
              </a:rPr>
              <a:t>Voorbeeld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</a:rPr>
              <a:t>DemoDestructor2.cpp</a:t>
            </a:r>
            <a:endParaRPr lang="en-US" sz="2000" dirty="0">
              <a:solidFill>
                <a:schemeClr val="accent6">
                  <a:lumMod val="75000"/>
                </a:schemeClr>
              </a:solidFill>
              <a:sym typeface="Symbol" pitchFamily="18" charset="2"/>
            </a:endParaRPr>
          </a:p>
          <a:p>
            <a:pPr marL="358775" lvl="0" indent="0">
              <a:lnSpc>
                <a:spcPts val="3800"/>
              </a:lnSpc>
              <a:spcBef>
                <a:spcPts val="1200"/>
              </a:spcBef>
              <a:buClr>
                <a:srgbClr val="FDA023"/>
              </a:buClr>
              <a:buNone/>
            </a:pPr>
            <a:r>
              <a:rPr lang="en-US" sz="2400" b="1" dirty="0" smtClean="0">
                <a:solidFill>
                  <a:schemeClr val="accent4"/>
                </a:solidFill>
              </a:rPr>
              <a:t>Het </a:t>
            </a:r>
            <a:r>
              <a:rPr lang="en-US" sz="2400" b="1" dirty="0" err="1" smtClean="0">
                <a:solidFill>
                  <a:schemeClr val="accent4"/>
                </a:solidFill>
              </a:rPr>
              <a:t>wordt</a:t>
            </a:r>
            <a:r>
              <a:rPr lang="en-US" sz="2400" b="1" dirty="0" smtClean="0">
                <a:solidFill>
                  <a:schemeClr val="accent4"/>
                </a:solidFill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</a:rPr>
              <a:t>aanzien</a:t>
            </a:r>
            <a:r>
              <a:rPr lang="en-US" sz="2400" b="1" dirty="0" smtClean="0">
                <a:solidFill>
                  <a:schemeClr val="accent4"/>
                </a:solidFill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</a:rPr>
              <a:t>als</a:t>
            </a:r>
            <a:r>
              <a:rPr lang="en-US" sz="2400" b="1" dirty="0" smtClean="0">
                <a:solidFill>
                  <a:schemeClr val="accent4"/>
                </a:solidFill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</a:rPr>
              <a:t>een</a:t>
            </a:r>
            <a:r>
              <a:rPr lang="en-US" sz="2400" b="1" dirty="0" smtClean="0">
                <a:solidFill>
                  <a:schemeClr val="accent4"/>
                </a:solidFill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</a:rPr>
              <a:t>goede</a:t>
            </a:r>
            <a:r>
              <a:rPr lang="en-US" sz="2400" b="1" dirty="0" smtClean="0">
                <a:solidFill>
                  <a:schemeClr val="accent4"/>
                </a:solidFill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</a:rPr>
              <a:t>methodologie</a:t>
            </a:r>
            <a:r>
              <a:rPr lang="en-US" sz="2400" b="1" dirty="0" smtClean="0">
                <a:solidFill>
                  <a:schemeClr val="accent4"/>
                </a:solidFill>
              </a:rPr>
              <a:t> om </a:t>
            </a:r>
            <a:r>
              <a:rPr lang="en-US" sz="2400" b="1" dirty="0" err="1" smtClean="0">
                <a:solidFill>
                  <a:schemeClr val="accent4"/>
                </a:solidFill>
              </a:rPr>
              <a:t>een</a:t>
            </a:r>
            <a:r>
              <a:rPr lang="en-US" sz="2400" b="1" dirty="0" smtClean="0">
                <a:solidFill>
                  <a:schemeClr val="accent4"/>
                </a:solidFill>
              </a:rPr>
              <a:t> destructor steeds </a:t>
            </a:r>
            <a:r>
              <a:rPr lang="en-US" sz="2400" b="1" dirty="0" err="1" smtClean="0">
                <a:solidFill>
                  <a:schemeClr val="accent4"/>
                </a:solidFill>
              </a:rPr>
              <a:t>virtueel</a:t>
            </a:r>
            <a:r>
              <a:rPr lang="en-US" sz="2400" b="1" dirty="0" smtClean="0">
                <a:solidFill>
                  <a:schemeClr val="accent4"/>
                </a:solidFill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</a:rPr>
              <a:t>te</a:t>
            </a:r>
            <a:r>
              <a:rPr lang="en-US" sz="2400" b="1" dirty="0" smtClean="0">
                <a:solidFill>
                  <a:schemeClr val="accent4"/>
                </a:solidFill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</a:rPr>
              <a:t>maken</a:t>
            </a:r>
            <a:r>
              <a:rPr lang="en-US" sz="2400" b="1" dirty="0" smtClean="0">
                <a:solidFill>
                  <a:schemeClr val="accent4"/>
                </a:solidFill>
              </a:rPr>
              <a:t>! 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0352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32</a:t>
            </a:fld>
            <a:endParaRPr lang="nl-NL" sz="16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Virtuele destructor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chemeClr val="tx2"/>
                </a:solidFill>
              </a:rPr>
              <a:t>p</a:t>
            </a:r>
            <a:r>
              <a:rPr lang="nl-BE" sz="2800" dirty="0" smtClean="0">
                <a:solidFill>
                  <a:schemeClr val="tx2"/>
                </a:solidFill>
              </a:rPr>
              <a:t>ublic versus private overerving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constructoren/destructor in afgeleide klasse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</a:t>
            </a:r>
            <a:r>
              <a:rPr lang="nl-BE" sz="2800" dirty="0" smtClean="0"/>
              <a:t>verschrijven toekenningsoperator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k</a:t>
            </a:r>
            <a:r>
              <a:rPr lang="nl-BE" sz="2800" dirty="0" err="1" smtClean="0"/>
              <a:t>eyword</a:t>
            </a:r>
            <a:r>
              <a:rPr lang="nl-BE" sz="2800" dirty="0" smtClean="0"/>
              <a:t> </a:t>
            </a:r>
            <a:r>
              <a:rPr lang="nl-BE" sz="2800" dirty="0" err="1" smtClean="0"/>
              <a:t>protected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multiple </a:t>
            </a:r>
            <a:r>
              <a:rPr lang="nl-BE" sz="2800" dirty="0" err="1"/>
              <a:t>inheritance</a:t>
            </a:r>
            <a:endParaRPr lang="nl-BE" sz="2800" dirty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polymorfisme en </a:t>
            </a:r>
            <a:r>
              <a:rPr lang="nl-BE" sz="2800" dirty="0" err="1"/>
              <a:t>dynamic</a:t>
            </a:r>
            <a:r>
              <a:rPr lang="nl-BE" sz="2800" dirty="0"/>
              <a:t> binding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virtuele destructor 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rgbClr val="A50021"/>
                </a:solidFill>
              </a:rPr>
              <a:t>abstracte klassen</a:t>
            </a: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7831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20672" y="1052736"/>
            <a:ext cx="8660871" cy="510540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altLang="nl-BE" sz="2400" dirty="0"/>
              <a:t>een klasse is abstract als 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nl-BE" altLang="nl-BE" sz="2400" dirty="0"/>
              <a:t>minstens één </a:t>
            </a:r>
            <a:r>
              <a:rPr lang="nl-BE" altLang="nl-BE" sz="2400" dirty="0" err="1"/>
              <a:t>lidfunctie</a:t>
            </a:r>
            <a:r>
              <a:rPr lang="nl-BE" altLang="nl-BE" sz="2400" dirty="0"/>
              <a:t> </a:t>
            </a:r>
            <a:r>
              <a:rPr lang="nl-BE" altLang="nl-BE" sz="2400" b="1" dirty="0">
                <a:solidFill>
                  <a:schemeClr val="accent4"/>
                </a:solidFill>
              </a:rPr>
              <a:t>puur virtueel </a:t>
            </a:r>
            <a:r>
              <a:rPr lang="nl-BE" altLang="nl-BE" sz="2400" dirty="0"/>
              <a:t>is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nl-BE" altLang="nl-BE" sz="2400" dirty="0"/>
              <a:t>betekent: </a:t>
            </a:r>
            <a:r>
              <a:rPr lang="nl-BE" altLang="nl-BE" sz="2400" dirty="0" err="1"/>
              <a:t>lidfunctie</a:t>
            </a:r>
            <a:r>
              <a:rPr lang="nl-BE" altLang="nl-BE" sz="2400" dirty="0"/>
              <a:t> heeft geen body (=0</a:t>
            </a:r>
            <a:r>
              <a:rPr lang="nl-BE" altLang="nl-BE" sz="2400" dirty="0" smtClean="0"/>
              <a:t>)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nl-BE" altLang="nl-BE" sz="2400" dirty="0"/>
              <a:t>s</a:t>
            </a:r>
            <a:r>
              <a:rPr lang="nl-BE" altLang="nl-BE" sz="2400" dirty="0" smtClean="0"/>
              <a:t>yntax:     </a:t>
            </a:r>
            <a:r>
              <a:rPr lang="en-US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virtual </a:t>
            </a:r>
            <a:r>
              <a:rPr lang="en-US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void print() </a:t>
            </a:r>
            <a:r>
              <a:rPr lang="en-US" alt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alt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nl-BE" altLang="nl-BE" sz="2400" dirty="0"/>
              <a:t>er kunnen geen objecten worden van </a:t>
            </a:r>
            <a:r>
              <a:rPr lang="nl-BE" altLang="nl-BE" sz="2400" dirty="0" smtClean="0"/>
              <a:t>aangemaakt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nl-BE" altLang="nl-BE" sz="2400" dirty="0" smtClean="0"/>
              <a:t>analoog </a:t>
            </a:r>
            <a:r>
              <a:rPr lang="nl-BE" altLang="nl-BE" sz="2400" dirty="0"/>
              <a:t>aan </a:t>
            </a:r>
            <a:r>
              <a:rPr lang="nl-BE" alt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nl-BE" altLang="nl-BE" sz="2400" dirty="0"/>
              <a:t> </a:t>
            </a:r>
            <a:r>
              <a:rPr lang="nl-BE" altLang="nl-BE" sz="2400" dirty="0" err="1"/>
              <a:t>keywoord</a:t>
            </a:r>
            <a:r>
              <a:rPr lang="nl-BE" altLang="nl-BE" sz="2400" dirty="0"/>
              <a:t> van Java</a:t>
            </a:r>
          </a:p>
          <a:p>
            <a:pPr>
              <a:lnSpc>
                <a:spcPts val="4000"/>
              </a:lnSpc>
              <a:spcBef>
                <a:spcPts val="0"/>
              </a:spcBef>
              <a:buFontTx/>
              <a:buChar char="•"/>
            </a:pPr>
            <a:endParaRPr lang="nl-BE" altLang="nl-BE" sz="2400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2724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34</a:t>
            </a:fld>
            <a:endParaRPr lang="nl-NL" sz="16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Abstracte klassen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0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124744"/>
            <a:ext cx="9145016" cy="5105400"/>
          </a:xfrm>
        </p:spPr>
        <p:txBody>
          <a:bodyPr>
            <a:noAutofit/>
          </a:bodyPr>
          <a:lstStyle/>
          <a:p>
            <a:pPr indent="-342900">
              <a:lnSpc>
                <a:spcPts val="4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nl-BE" altLang="nl-BE" sz="2400" b="1" dirty="0">
                <a:solidFill>
                  <a:schemeClr val="accent2"/>
                </a:solidFill>
              </a:rPr>
              <a:t>opgelet</a:t>
            </a:r>
            <a:r>
              <a:rPr lang="nl-BE" altLang="nl-BE" sz="2400" dirty="0">
                <a:solidFill>
                  <a:schemeClr val="accent2"/>
                </a:solidFill>
              </a:rPr>
              <a:t>: </a:t>
            </a:r>
            <a:r>
              <a:rPr lang="nl-BE" altLang="nl-BE" sz="2400" dirty="0"/>
              <a:t>geen vermelding van </a:t>
            </a: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nl-BE" altLang="nl-BE" sz="2400" dirty="0"/>
              <a:t> impliceert </a:t>
            </a: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 indent="-342900">
              <a:lnSpc>
                <a:spcPts val="4000"/>
              </a:lnSpc>
              <a:spcBef>
                <a:spcPts val="0"/>
              </a:spcBef>
              <a:buFontTx/>
              <a:buChar char="•"/>
            </a:pPr>
            <a:r>
              <a:rPr lang="nl-BE" altLang="nl-BE" sz="2400" dirty="0" smtClean="0"/>
              <a:t>is </a:t>
            </a:r>
            <a:r>
              <a:rPr lang="nl-BE" altLang="nl-BE" sz="2400" dirty="0"/>
              <a:t>geen echte overerving binnen </a:t>
            </a:r>
            <a:r>
              <a:rPr lang="nl-BE" altLang="nl-BE" sz="2400" dirty="0" smtClean="0"/>
              <a:t>OGP-termen, </a:t>
            </a:r>
            <a:br>
              <a:rPr lang="nl-BE" altLang="nl-BE" sz="2400" dirty="0" smtClean="0"/>
            </a:br>
            <a:r>
              <a:rPr lang="nl-BE" altLang="nl-BE" sz="2400" dirty="0" smtClean="0"/>
              <a:t>want is </a:t>
            </a:r>
            <a:r>
              <a:rPr lang="nl-BE" altLang="nl-BE" sz="2400" dirty="0"/>
              <a:t>GEEN  </a:t>
            </a:r>
            <a:r>
              <a:rPr lang="nl-BE" altLang="nl-BE" sz="2400" i="1" dirty="0"/>
              <a:t>is een</a:t>
            </a:r>
            <a:r>
              <a:rPr lang="nl-BE" altLang="nl-BE" sz="2400" dirty="0"/>
              <a:t> – relatie</a:t>
            </a:r>
          </a:p>
          <a:p>
            <a:pPr indent="-342900">
              <a:lnSpc>
                <a:spcPts val="4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nl-BE" altLang="nl-BE" sz="2400" b="1" dirty="0">
                <a:solidFill>
                  <a:schemeClr val="accent4"/>
                </a:solidFill>
              </a:rPr>
              <a:t>publieke leden </a:t>
            </a:r>
            <a:r>
              <a:rPr lang="nl-BE" altLang="nl-BE" sz="2400" dirty="0"/>
              <a:t>van basisklasse </a:t>
            </a:r>
            <a:r>
              <a:rPr lang="nl-BE" altLang="nl-BE" sz="2400" b="1" dirty="0">
                <a:solidFill>
                  <a:schemeClr val="accent4"/>
                </a:solidFill>
              </a:rPr>
              <a:t>worden private leden </a:t>
            </a:r>
            <a:r>
              <a:rPr lang="nl-BE" altLang="nl-BE" sz="2400" dirty="0"/>
              <a:t>van </a:t>
            </a:r>
            <a:r>
              <a:rPr lang="nl-BE" altLang="nl-BE" sz="2400" dirty="0" smtClean="0"/>
              <a:t>               afgeleide </a:t>
            </a:r>
            <a:r>
              <a:rPr lang="nl-BE" altLang="nl-BE" sz="2400" dirty="0"/>
              <a:t>klasse</a:t>
            </a:r>
          </a:p>
          <a:p>
            <a:pPr marL="706438" indent="-342900">
              <a:lnSpc>
                <a:spcPts val="4000"/>
              </a:lnSpc>
              <a:spcBef>
                <a:spcPts val="0"/>
              </a:spcBef>
              <a:buClr>
                <a:schemeClr val="tx1"/>
              </a:buClr>
              <a:buFont typeface="Symbol"/>
              <a:buChar char="Þ"/>
            </a:pPr>
            <a:r>
              <a:rPr lang="nl-BE" altLang="nl-BE" sz="2400" dirty="0"/>
              <a:t>de programmeur van de afgeleide klasse kan gebruik</a:t>
            </a:r>
          </a:p>
          <a:p>
            <a:pPr marL="363538" indent="0">
              <a:lnSpc>
                <a:spcPts val="4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nl-BE" altLang="nl-BE" sz="2400" dirty="0" smtClean="0"/>
              <a:t>	maken </a:t>
            </a:r>
            <a:r>
              <a:rPr lang="nl-BE" altLang="nl-BE" sz="2400" dirty="0"/>
              <a:t>van de functies van de basisklasse, maar deze zijn </a:t>
            </a:r>
            <a:r>
              <a:rPr lang="nl-BE" altLang="nl-BE" sz="2400" dirty="0" smtClean="0"/>
              <a:t>	ontoegankelijk </a:t>
            </a:r>
            <a:r>
              <a:rPr lang="nl-BE" altLang="nl-BE" sz="2400" dirty="0"/>
              <a:t>voor de gebruikers van de afgeleide klasse</a:t>
            </a:r>
          </a:p>
          <a:p>
            <a:pPr marL="706438" indent="-342900">
              <a:lnSpc>
                <a:spcPts val="4000"/>
              </a:lnSpc>
              <a:spcBef>
                <a:spcPts val="0"/>
              </a:spcBef>
              <a:buClr>
                <a:schemeClr val="tx1"/>
              </a:buClr>
              <a:buFont typeface="Symbol"/>
              <a:buChar char="Þ"/>
            </a:pPr>
            <a:r>
              <a:rPr lang="nl-BE" altLang="nl-BE" sz="2400" dirty="0" smtClean="0"/>
              <a:t>objecten </a:t>
            </a:r>
            <a:r>
              <a:rPr lang="nl-BE" altLang="nl-BE" sz="2400" dirty="0"/>
              <a:t>van type </a:t>
            </a:r>
            <a:r>
              <a:rPr lang="nl-BE" alt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VarRechthoek</a:t>
            </a:r>
            <a:r>
              <a:rPr lang="nl-BE" altLang="nl-BE" sz="2200" dirty="0">
                <a:cs typeface="Consolas" panose="020B0609020204030204" pitchFamily="49" charset="0"/>
              </a:rPr>
              <a:t> </a:t>
            </a:r>
            <a:r>
              <a:rPr lang="nl-BE" altLang="nl-BE" sz="2400" dirty="0" smtClean="0"/>
              <a:t>kunnen </a:t>
            </a:r>
            <a:r>
              <a:rPr lang="nl-BE" altLang="nl-BE" sz="2400" dirty="0"/>
              <a:t>de publieke </a:t>
            </a:r>
            <a:r>
              <a:rPr lang="nl-BE" altLang="nl-BE" sz="2400" dirty="0" smtClean="0"/>
              <a:t>	</a:t>
            </a:r>
            <a:r>
              <a:rPr lang="nl-BE" altLang="nl-BE" sz="2400" dirty="0" err="1" smtClean="0"/>
              <a:t>lidfuncties</a:t>
            </a:r>
            <a:r>
              <a:rPr lang="nl-BE" altLang="nl-BE" sz="2400" dirty="0" smtClean="0"/>
              <a:t> </a:t>
            </a:r>
            <a:r>
              <a:rPr lang="nl-BE" altLang="nl-BE" sz="2400" dirty="0"/>
              <a:t>van </a:t>
            </a: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Rechthoek</a:t>
            </a:r>
            <a:r>
              <a:rPr lang="nl-BE" altLang="nl-BE" sz="2400" dirty="0"/>
              <a:t> NIET </a:t>
            </a:r>
            <a:r>
              <a:rPr lang="nl-BE" altLang="nl-BE" sz="2400" dirty="0" smtClean="0"/>
              <a:t>gebruiken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0632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-6536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i="1" dirty="0" smtClean="0">
                <a:solidFill>
                  <a:schemeClr val="accent3"/>
                </a:solidFill>
              </a:rPr>
              <a:t>private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 overerving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5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124744"/>
            <a:ext cx="8255000" cy="4800600"/>
          </a:xfrm>
        </p:spPr>
        <p:txBody>
          <a:bodyPr>
            <a:noAutofit/>
          </a:bodyPr>
          <a:lstStyle/>
          <a:p>
            <a:pPr marL="446088" indent="-352425">
              <a:lnSpc>
                <a:spcPts val="4000"/>
              </a:lnSpc>
              <a:spcBef>
                <a:spcPts val="0"/>
              </a:spcBef>
              <a:buFontTx/>
              <a:buChar char="•"/>
            </a:pPr>
            <a:r>
              <a:rPr lang="nl-BE" altLang="nl-BE" sz="2400" dirty="0" smtClean="0"/>
              <a:t>is eigenlijke </a:t>
            </a:r>
            <a:r>
              <a:rPr lang="nl-BE" altLang="nl-BE" sz="2400" dirty="0"/>
              <a:t>overerving binnen </a:t>
            </a:r>
            <a:r>
              <a:rPr lang="nl-BE" altLang="nl-BE" sz="2400" dirty="0" smtClean="0"/>
              <a:t>OGP-termen, want is een</a:t>
            </a:r>
            <a:r>
              <a:rPr lang="nl-BE" altLang="nl-BE" sz="2400" dirty="0"/>
              <a:t/>
            </a:r>
            <a:br>
              <a:rPr lang="nl-BE" altLang="nl-BE" sz="2400" dirty="0"/>
            </a:br>
            <a:r>
              <a:rPr lang="nl-BE" altLang="nl-BE" sz="2400" b="1" i="1" dirty="0" smtClean="0">
                <a:solidFill>
                  <a:schemeClr val="accent4"/>
                </a:solidFill>
              </a:rPr>
              <a:t>is </a:t>
            </a:r>
            <a:r>
              <a:rPr lang="nl-BE" altLang="nl-BE" sz="2400" b="1" i="1" dirty="0">
                <a:solidFill>
                  <a:schemeClr val="accent4"/>
                </a:solidFill>
              </a:rPr>
              <a:t>een</a:t>
            </a:r>
            <a:r>
              <a:rPr lang="nl-BE" altLang="nl-BE" sz="2400" dirty="0">
                <a:solidFill>
                  <a:schemeClr val="accent4"/>
                </a:solidFill>
              </a:rPr>
              <a:t> </a:t>
            </a:r>
            <a:r>
              <a:rPr lang="nl-BE" altLang="nl-BE" sz="2400" dirty="0"/>
              <a:t>– </a:t>
            </a:r>
            <a:r>
              <a:rPr lang="nl-BE" altLang="nl-BE" sz="2400" dirty="0" smtClean="0"/>
              <a:t>relatie  </a:t>
            </a:r>
            <a:r>
              <a:rPr lang="nl-BE" altLang="nl-BE" sz="2400" dirty="0" smtClean="0">
                <a:sym typeface="Symbol"/>
              </a:rPr>
              <a:t>  </a:t>
            </a:r>
            <a:r>
              <a:rPr lang="nl-BE" alt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VarRechthoek</a:t>
            </a:r>
            <a:r>
              <a:rPr lang="nl-BE" altLang="nl-BE" sz="2400" dirty="0" smtClean="0"/>
              <a:t> </a:t>
            </a:r>
            <a:r>
              <a:rPr lang="nl-BE" altLang="nl-BE" sz="2400" dirty="0"/>
              <a:t>is een </a:t>
            </a: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Rechthoek</a:t>
            </a:r>
          </a:p>
          <a:p>
            <a:pPr marL="446088" indent="-352425">
              <a:lnSpc>
                <a:spcPts val="4000"/>
              </a:lnSpc>
              <a:spcBef>
                <a:spcPts val="0"/>
              </a:spcBef>
              <a:buFontTx/>
              <a:buChar char="•"/>
            </a:pPr>
            <a:r>
              <a:rPr lang="nl-BE" altLang="nl-BE" sz="2400" dirty="0" smtClean="0"/>
              <a:t>objecten </a:t>
            </a:r>
            <a:r>
              <a:rPr lang="nl-BE" altLang="nl-BE" sz="2400" dirty="0"/>
              <a:t>van type </a:t>
            </a:r>
            <a:r>
              <a:rPr lang="nl-BE" alt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VarRechthoek</a:t>
            </a:r>
            <a:r>
              <a:rPr lang="nl-BE" altLang="nl-BE" sz="2400" dirty="0">
                <a:cs typeface="Consolas" panose="020B0609020204030204" pitchFamily="49" charset="0"/>
              </a:rPr>
              <a:t> </a:t>
            </a:r>
            <a:r>
              <a:rPr lang="nl-BE" altLang="nl-BE" sz="2400" dirty="0" smtClean="0"/>
              <a:t>kunnen </a:t>
            </a:r>
            <a:r>
              <a:rPr lang="nl-BE" altLang="nl-BE" sz="2400" dirty="0"/>
              <a:t>de publieke </a:t>
            </a:r>
            <a:r>
              <a:rPr lang="nl-BE" altLang="nl-BE" sz="2400" dirty="0" err="1"/>
              <a:t>lidfuncties</a:t>
            </a:r>
            <a:r>
              <a:rPr lang="nl-BE" altLang="nl-BE" sz="2400" dirty="0"/>
              <a:t> van </a:t>
            </a: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Rechthoek</a:t>
            </a:r>
            <a:r>
              <a:rPr lang="nl-BE" altLang="nl-BE" sz="2400" dirty="0"/>
              <a:t> </a:t>
            </a:r>
            <a:r>
              <a:rPr lang="nl-BE" altLang="nl-BE" sz="2400" dirty="0" smtClean="0"/>
              <a:t>gebruiken</a:t>
            </a:r>
          </a:p>
          <a:p>
            <a:pPr marL="446087" lvl="1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nl-BE" altLang="nl-BE" sz="2400" dirty="0" smtClean="0">
                <a:sym typeface="Symbol"/>
              </a:rPr>
              <a:t> </a:t>
            </a:r>
            <a:r>
              <a:rPr lang="nl-BE" altLang="nl-BE" sz="2400" dirty="0">
                <a:sym typeface="Symbol"/>
              </a:rPr>
              <a:t>een gebruiker mag met een afgeleid </a:t>
            </a:r>
            <a:r>
              <a:rPr lang="nl-BE" altLang="nl-BE" sz="2400" dirty="0" err="1">
                <a:sym typeface="Symbol"/>
              </a:rPr>
              <a:t>klasseobject</a:t>
            </a:r>
            <a:r>
              <a:rPr lang="nl-BE" altLang="nl-BE" sz="2400" dirty="0">
                <a:sym typeface="Symbol"/>
              </a:rPr>
              <a:t> doen </a:t>
            </a:r>
            <a:r>
              <a:rPr lang="nl-BE" altLang="nl-BE" sz="2400" dirty="0" smtClean="0">
                <a:sym typeface="Symbol"/>
              </a:rPr>
              <a:t>	wat </a:t>
            </a:r>
            <a:r>
              <a:rPr lang="nl-BE" altLang="nl-BE" sz="2400" dirty="0">
                <a:sym typeface="Symbol"/>
              </a:rPr>
              <a:t>hij met een </a:t>
            </a:r>
            <a:r>
              <a:rPr lang="nl-BE" altLang="nl-BE" sz="2400" dirty="0" err="1" smtClean="0">
                <a:sym typeface="Symbol"/>
              </a:rPr>
              <a:t>basisklasseobject</a:t>
            </a:r>
            <a:r>
              <a:rPr lang="nl-BE" altLang="nl-BE" sz="2400" dirty="0" smtClean="0">
                <a:sym typeface="Symbol"/>
              </a:rPr>
              <a:t> ook </a:t>
            </a:r>
            <a:r>
              <a:rPr lang="nl-BE" altLang="nl-BE" sz="2400" dirty="0">
                <a:sym typeface="Symbol"/>
              </a:rPr>
              <a:t>kan</a:t>
            </a:r>
            <a:r>
              <a:rPr lang="nl-BE" altLang="nl-BE" sz="2400" dirty="0" smtClean="0">
                <a:sym typeface="Symbol"/>
              </a:rPr>
              <a:t>.</a:t>
            </a:r>
            <a:endParaRPr lang="nl-BE" altLang="nl-BE" sz="2400" dirty="0" smtClean="0"/>
          </a:p>
        </p:txBody>
      </p:sp>
      <p:sp>
        <p:nvSpPr>
          <p:cNvPr id="3" name="Rechthoek 2"/>
          <p:cNvSpPr/>
          <p:nvPr/>
        </p:nvSpPr>
        <p:spPr>
          <a:xfrm>
            <a:off x="1496616" y="4437112"/>
            <a:ext cx="6552728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nl-BE" sz="2400" b="1" dirty="0">
                <a:solidFill>
                  <a:schemeClr val="tx1"/>
                </a:solidFill>
              </a:rPr>
              <a:t>Deze vorm van overerving is de meest gebruikte en de meest aangewezen</a:t>
            </a:r>
            <a:r>
              <a:rPr lang="nl-BE" sz="2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4000"/>
              </a:lnSpc>
            </a:pPr>
            <a:r>
              <a:rPr lang="nl-BE" altLang="nl-BE" sz="2400" dirty="0" smtClean="0">
                <a:solidFill>
                  <a:schemeClr val="tx1"/>
                </a:solidFill>
                <a:sym typeface="Symbol"/>
              </a:rPr>
              <a:t>	</a:t>
            </a:r>
            <a:r>
              <a:rPr lang="nl-BE" altLang="nl-BE" sz="2400" b="1" dirty="0" smtClean="0">
                <a:solidFill>
                  <a:schemeClr val="tx1"/>
                </a:solidFill>
                <a:sym typeface="Symbol"/>
              </a:rPr>
              <a:t> vergeet </a:t>
            </a:r>
            <a:r>
              <a:rPr lang="nl-BE" altLang="nl-BE" sz="22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/>
              </a:rPr>
              <a:t>public</a:t>
            </a:r>
            <a:r>
              <a:rPr lang="nl-BE" altLang="nl-BE" sz="2400" b="1" dirty="0" smtClean="0">
                <a:solidFill>
                  <a:schemeClr val="tx1"/>
                </a:solidFill>
                <a:sym typeface="Symbol"/>
              </a:rPr>
              <a:t> niet na </a:t>
            </a:r>
            <a:r>
              <a:rPr lang="nl-BE" altLang="nl-BE" sz="2200" b="1" dirty="0" smtClean="0">
                <a:solidFill>
                  <a:schemeClr val="tx1"/>
                </a:solidFill>
                <a:latin typeface="Consolas" panose="020B0609020204030204" pitchFamily="49" charset="0"/>
                <a:sym typeface="Symbol"/>
              </a:rPr>
              <a:t>:</a:t>
            </a:r>
            <a:endParaRPr lang="nl-BE" sz="2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8064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6536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i="1" dirty="0">
                <a:solidFill>
                  <a:schemeClr val="accent3"/>
                </a:solidFill>
              </a:rPr>
              <a:t>public</a:t>
            </a:r>
            <a:r>
              <a:rPr lang="nl-NL" altLang="nl-BE" sz="3600" b="1" dirty="0">
                <a:solidFill>
                  <a:schemeClr val="accent3"/>
                </a:solidFill>
              </a:rPr>
              <a:t> 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overerving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8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2"/>
          <p:cNvSpPr>
            <a:spLocks noGrp="1" noChangeArrowheads="1"/>
          </p:cNvSpPr>
          <p:nvPr>
            <p:ph idx="1"/>
          </p:nvPr>
        </p:nvSpPr>
        <p:spPr>
          <a:xfrm>
            <a:off x="704528" y="1052736"/>
            <a:ext cx="3612836" cy="5616624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public: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setVarA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getVarA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private: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B : public A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public: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setVarB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getVarB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private: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53" name="Text Box 17"/>
          <p:cNvSpPr txBox="1">
            <a:spLocks noChangeArrowheads="1"/>
          </p:cNvSpPr>
          <p:nvPr/>
        </p:nvSpPr>
        <p:spPr bwMode="auto">
          <a:xfrm>
            <a:off x="5601072" y="2079258"/>
            <a:ext cx="218413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>
                <a:latin typeface="+mn-lt"/>
              </a:rPr>
              <a:t>Gebruik</a:t>
            </a:r>
            <a:r>
              <a:rPr lang="en-US" sz="2400" dirty="0" smtClean="0">
                <a:latin typeface="+mn-lt"/>
              </a:rPr>
              <a:t>:</a:t>
            </a:r>
            <a:endParaRPr lang="en-US" sz="2400" dirty="0">
              <a:latin typeface="+mn-lt"/>
            </a:endParaRP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>
          <a:xfrm>
            <a:off x="5601072" y="2536458"/>
            <a:ext cx="2553891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b.setVarA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(8); 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b.setVarB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(11);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105128" y="1158161"/>
            <a:ext cx="3024336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Voorbeeld1_basis.cpp 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9776" y="646128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6536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Voorbeeld</a:t>
            </a:r>
            <a:r>
              <a:rPr lang="nl-NL" altLang="nl-BE" sz="3600" b="1" i="1" dirty="0" smtClean="0">
                <a:solidFill>
                  <a:schemeClr val="accent3"/>
                </a:solidFill>
              </a:rPr>
              <a:t> public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 overerving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>
          <a:xfrm>
            <a:off x="4808984" y="4498870"/>
            <a:ext cx="4896544" cy="18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A5002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 err="1" smtClean="0">
                <a:cs typeface="Consolas" panose="020B0609020204030204" pitchFamily="49" charset="0"/>
              </a:rPr>
              <a:t>Deze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opdracht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geeft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een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compileerfout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indien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gebruik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gemaakt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wordt</a:t>
            </a:r>
            <a:r>
              <a:rPr lang="en-US" dirty="0" smtClean="0">
                <a:cs typeface="Consolas" panose="020B0609020204030204" pitchFamily="49" charset="0"/>
              </a:rPr>
              <a:t> van private </a:t>
            </a:r>
            <a:r>
              <a:rPr lang="en-US" dirty="0" err="1" smtClean="0">
                <a:cs typeface="Consolas" panose="020B0609020204030204" pitchFamily="49" charset="0"/>
              </a:rPr>
              <a:t>overerving</a:t>
            </a:r>
            <a:r>
              <a:rPr lang="en-US" dirty="0" smtClean="0">
                <a:cs typeface="Consolas" panose="020B0609020204030204" pitchFamily="49" charset="0"/>
              </a:rPr>
              <a:t> (</a:t>
            </a:r>
            <a:r>
              <a:rPr lang="en-US" dirty="0" err="1" smtClean="0">
                <a:cs typeface="Consolas" panose="020B0609020204030204" pitchFamily="49" charset="0"/>
              </a:rPr>
              <a:t>geen</a:t>
            </a:r>
            <a:r>
              <a:rPr lang="en-US" dirty="0" smtClean="0">
                <a:cs typeface="Consolas" panose="020B0609020204030204" pitchFamily="49" charset="0"/>
              </a:rPr>
              <a:t> public </a:t>
            </a:r>
            <a:r>
              <a:rPr lang="en-US" dirty="0" err="1" smtClean="0">
                <a:cs typeface="Consolas" panose="020B0609020204030204" pitchFamily="49" charset="0"/>
              </a:rPr>
              <a:t>na</a:t>
            </a:r>
            <a:r>
              <a:rPr lang="en-US" dirty="0" smtClean="0">
                <a:cs typeface="Consolas" panose="020B0609020204030204" pitchFamily="49" charset="0"/>
              </a:rPr>
              <a:t> : 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1600" dirty="0" smtClean="0">
              <a:solidFill>
                <a:schemeClr val="tx2"/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4946464" y="3436558"/>
            <a:ext cx="0" cy="106231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4946464" y="3436558"/>
            <a:ext cx="582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87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268760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>
                <a:solidFill>
                  <a:schemeClr val="tx2"/>
                </a:solidFill>
              </a:rPr>
              <a:t>p</a:t>
            </a:r>
            <a:r>
              <a:rPr lang="nl-BE" sz="2800" dirty="0" smtClean="0">
                <a:solidFill>
                  <a:schemeClr val="tx2"/>
                </a:solidFill>
              </a:rPr>
              <a:t>ublic versus private overerving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constructoren/destructor in afgeleide klasse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</a:t>
            </a:r>
            <a:r>
              <a:rPr lang="nl-BE" sz="2800" dirty="0" smtClean="0"/>
              <a:t>verschrijven toekenningsoperator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keyword</a:t>
            </a:r>
            <a:r>
              <a:rPr lang="nl-BE" sz="2800" dirty="0"/>
              <a:t> </a:t>
            </a:r>
            <a:r>
              <a:rPr lang="nl-BE" sz="2800" dirty="0" err="1"/>
              <a:t>protected</a:t>
            </a:r>
            <a:endParaRPr lang="nl-BE" sz="2800" dirty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multiple </a:t>
            </a:r>
            <a:r>
              <a:rPr lang="nl-BE" sz="2800" dirty="0" err="1"/>
              <a:t>inheritance</a:t>
            </a:r>
            <a:endParaRPr lang="nl-BE" sz="2800" dirty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polymorfisme en </a:t>
            </a:r>
            <a:r>
              <a:rPr lang="nl-BE" sz="2800" dirty="0" err="1"/>
              <a:t>dynamic</a:t>
            </a:r>
            <a:r>
              <a:rPr lang="nl-BE" sz="2800" dirty="0"/>
              <a:t> binding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virtuele destructor 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abstracte klassen</a:t>
            </a: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063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24744"/>
            <a:ext cx="9435670" cy="48006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400" dirty="0" err="1"/>
              <a:t>Constructoren</a:t>
            </a:r>
            <a:r>
              <a:rPr lang="en-US" sz="2400" dirty="0"/>
              <a:t> van de </a:t>
            </a:r>
            <a:r>
              <a:rPr lang="en-US" sz="2400" dirty="0" err="1"/>
              <a:t>basisklasse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NIET </a:t>
            </a:r>
            <a:r>
              <a:rPr lang="en-US" sz="2400" dirty="0" err="1" smtClean="0"/>
              <a:t>overgeërfd</a:t>
            </a:r>
            <a:r>
              <a:rPr lang="en-US" sz="2400" dirty="0" smtClean="0"/>
              <a:t>!</a:t>
            </a:r>
            <a:endParaRPr lang="en-US" sz="2400" dirty="0"/>
          </a:p>
          <a:p>
            <a:pPr marL="712788" indent="-354013">
              <a:lnSpc>
                <a:spcPts val="4000"/>
              </a:lnSpc>
              <a:spcBef>
                <a:spcPts val="0"/>
              </a:spcBef>
              <a:buFont typeface="Symbol" panose="05050102010706020507" pitchFamily="18" charset="2"/>
              <a:buChar char="Þ"/>
            </a:pPr>
            <a:r>
              <a:rPr lang="en-US" sz="2400" dirty="0" err="1" smtClean="0">
                <a:sym typeface="Symbol"/>
              </a:rPr>
              <a:t>Indien</a:t>
            </a:r>
            <a:r>
              <a:rPr lang="en-US" sz="2400" dirty="0" smtClean="0">
                <a:sym typeface="Symbol"/>
              </a:rPr>
              <a:t> de </a:t>
            </a:r>
            <a:r>
              <a:rPr lang="en-US" sz="2400" dirty="0" err="1" smtClean="0">
                <a:sym typeface="Symbol"/>
              </a:rPr>
              <a:t>afgeleide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klasse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geen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constructoren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declareert</a:t>
            </a:r>
            <a:r>
              <a:rPr lang="en-US" sz="2400" dirty="0" smtClean="0">
                <a:sym typeface="Symbol"/>
              </a:rPr>
              <a:t>, </a:t>
            </a:r>
            <a:r>
              <a:rPr lang="nl-BE" sz="2400" dirty="0" smtClean="0">
                <a:sym typeface="Symbol"/>
              </a:rPr>
              <a:t>wordt </a:t>
            </a:r>
            <a:r>
              <a:rPr lang="nl-BE" sz="2400" dirty="0">
                <a:sym typeface="Symbol"/>
              </a:rPr>
              <a:t>er een </a:t>
            </a:r>
            <a:r>
              <a:rPr lang="nl-BE" sz="2400" dirty="0" smtClean="0">
                <a:sym typeface="Symbol"/>
              </a:rPr>
              <a:t>automatische </a:t>
            </a:r>
            <a:r>
              <a:rPr lang="nl-BE" sz="2400" b="1" dirty="0" smtClean="0">
                <a:solidFill>
                  <a:schemeClr val="accent4"/>
                </a:solidFill>
                <a:sym typeface="Symbol"/>
              </a:rPr>
              <a:t>default-</a:t>
            </a:r>
            <a:r>
              <a:rPr lang="nl-BE" sz="2400" b="1" dirty="0" err="1" smtClean="0">
                <a:solidFill>
                  <a:schemeClr val="accent4"/>
                </a:solidFill>
                <a:sym typeface="Symbol"/>
              </a:rPr>
              <a:t>constructor</a:t>
            </a:r>
            <a:r>
              <a:rPr lang="nl-BE" sz="2400" dirty="0" smtClean="0">
                <a:sym typeface="Symbol"/>
              </a:rPr>
              <a:t> aangemaakt (die de default-</a:t>
            </a:r>
            <a:r>
              <a:rPr lang="nl-BE" sz="2400" dirty="0" err="1" smtClean="0">
                <a:sym typeface="Symbol"/>
              </a:rPr>
              <a:t>constructor</a:t>
            </a:r>
            <a:r>
              <a:rPr lang="nl-BE" sz="2400" dirty="0" smtClean="0">
                <a:sym typeface="Symbol"/>
              </a:rPr>
              <a:t> van de basisklasse aanroept)</a:t>
            </a:r>
          </a:p>
          <a:p>
            <a:pPr marL="712788" indent="-354013">
              <a:lnSpc>
                <a:spcPts val="4000"/>
              </a:lnSpc>
              <a:spcBef>
                <a:spcPts val="0"/>
              </a:spcBef>
              <a:buFont typeface="Symbol" panose="05050102010706020507" pitchFamily="18" charset="2"/>
              <a:buChar char="Þ"/>
            </a:pPr>
            <a:r>
              <a:rPr lang="en-US" sz="2400" dirty="0" err="1" smtClean="0">
                <a:sym typeface="Symbol"/>
              </a:rPr>
              <a:t>Indien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>
                <a:sym typeface="Symbol"/>
              </a:rPr>
              <a:t>de </a:t>
            </a:r>
            <a:r>
              <a:rPr lang="en-US" sz="2400" dirty="0" err="1">
                <a:sym typeface="Symbol"/>
              </a:rPr>
              <a:t>afgeleide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err="1">
                <a:sym typeface="Symbol"/>
              </a:rPr>
              <a:t>klasse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err="1">
                <a:sym typeface="Symbol"/>
              </a:rPr>
              <a:t>geen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copy-constructor </a:t>
            </a:r>
            <a:r>
              <a:rPr lang="en-US" sz="2400" dirty="0" err="1">
                <a:sym typeface="Symbol"/>
              </a:rPr>
              <a:t>declareert</a:t>
            </a:r>
            <a:r>
              <a:rPr lang="en-US" sz="2400" dirty="0">
                <a:sym typeface="Symbol"/>
              </a:rPr>
              <a:t>, </a:t>
            </a:r>
            <a:r>
              <a:rPr lang="nl-BE" sz="2400" dirty="0">
                <a:sym typeface="Symbol"/>
              </a:rPr>
              <a:t>wordt er een default </a:t>
            </a:r>
            <a:r>
              <a:rPr lang="nl-BE" sz="2400" b="1" dirty="0" smtClean="0">
                <a:solidFill>
                  <a:schemeClr val="accent4"/>
                </a:solidFill>
                <a:sym typeface="Symbol"/>
              </a:rPr>
              <a:t>copy-</a:t>
            </a:r>
            <a:r>
              <a:rPr lang="nl-BE" sz="2400" b="1" dirty="0" err="1" smtClean="0">
                <a:solidFill>
                  <a:schemeClr val="accent4"/>
                </a:solidFill>
                <a:sym typeface="Symbol"/>
              </a:rPr>
              <a:t>constructor</a:t>
            </a:r>
            <a:r>
              <a:rPr lang="nl-BE" sz="2400" dirty="0" smtClean="0">
                <a:sym typeface="Symbol"/>
              </a:rPr>
              <a:t> </a:t>
            </a:r>
            <a:r>
              <a:rPr lang="nl-BE" sz="2400" dirty="0">
                <a:sym typeface="Symbol"/>
              </a:rPr>
              <a:t>aangemaakt (die de </a:t>
            </a:r>
            <a:r>
              <a:rPr lang="nl-BE" sz="2400" dirty="0" smtClean="0">
                <a:sym typeface="Symbol"/>
              </a:rPr>
              <a:t>copy-</a:t>
            </a:r>
            <a:r>
              <a:rPr lang="nl-BE" sz="2400" dirty="0" err="1" smtClean="0">
                <a:sym typeface="Symbol"/>
              </a:rPr>
              <a:t>constructor</a:t>
            </a:r>
            <a:r>
              <a:rPr lang="nl-BE" sz="2400" dirty="0" smtClean="0">
                <a:sym typeface="Symbol"/>
              </a:rPr>
              <a:t> </a:t>
            </a:r>
            <a:r>
              <a:rPr lang="nl-BE" sz="2400" dirty="0">
                <a:sym typeface="Symbol"/>
              </a:rPr>
              <a:t>van de basisklasse aanroept</a:t>
            </a:r>
            <a:r>
              <a:rPr lang="nl-BE" sz="2400" dirty="0" smtClean="0">
                <a:sym typeface="Symbol"/>
              </a:rPr>
              <a:t>)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2400" dirty="0" smtClean="0"/>
              <a:t>Met </a:t>
            </a:r>
            <a:r>
              <a:rPr lang="en-US" sz="2400" dirty="0" err="1" smtClean="0"/>
              <a:t>behulp</a:t>
            </a:r>
            <a:r>
              <a:rPr lang="en-US" sz="2400" dirty="0" smtClean="0"/>
              <a:t> van de </a:t>
            </a:r>
            <a:r>
              <a:rPr lang="en-US" sz="2400" b="1" dirty="0" smtClean="0">
                <a:solidFill>
                  <a:schemeClr val="accent4"/>
                </a:solidFill>
              </a:rPr>
              <a:t>using-</a:t>
            </a:r>
            <a:r>
              <a:rPr lang="en-US" sz="2400" b="1" dirty="0" err="1" smtClean="0">
                <a:solidFill>
                  <a:schemeClr val="accent4"/>
                </a:solidFill>
              </a:rPr>
              <a:t>declaratie</a:t>
            </a:r>
            <a:r>
              <a:rPr lang="en-US" sz="2400" dirty="0" smtClean="0"/>
              <a:t> in de </a:t>
            </a:r>
            <a:r>
              <a:rPr lang="en-US" sz="2400" dirty="0" err="1" smtClean="0"/>
              <a:t>afgeleide</a:t>
            </a:r>
            <a:r>
              <a:rPr lang="en-US" sz="2400" dirty="0" smtClean="0"/>
              <a:t> </a:t>
            </a:r>
            <a:r>
              <a:rPr lang="en-US" sz="2400" dirty="0" err="1" smtClean="0"/>
              <a:t>klasse</a:t>
            </a:r>
            <a:r>
              <a:rPr lang="en-US" sz="2400" dirty="0" smtClean="0"/>
              <a:t> </a:t>
            </a:r>
            <a:r>
              <a:rPr lang="en-US" sz="2400" dirty="0" err="1" smtClean="0"/>
              <a:t>kunnen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constructoren</a:t>
            </a:r>
            <a:r>
              <a:rPr lang="en-US" sz="2400" dirty="0" smtClean="0"/>
              <a:t> (met </a:t>
            </a:r>
            <a:r>
              <a:rPr lang="en-US" sz="2400" dirty="0" err="1" smtClean="0"/>
              <a:t>uitzondering</a:t>
            </a:r>
            <a:r>
              <a:rPr lang="en-US" sz="2400" dirty="0" smtClean="0"/>
              <a:t> van default/copy/move-constructor)   </a:t>
            </a:r>
            <a:r>
              <a:rPr lang="en-US" sz="2400" dirty="0" err="1" smtClean="0"/>
              <a:t>toch</a:t>
            </a:r>
            <a:r>
              <a:rPr lang="en-US" sz="2400" dirty="0" smtClean="0"/>
              <a:t> </a:t>
            </a:r>
            <a:r>
              <a:rPr lang="en-US" sz="2400" dirty="0" err="1" smtClean="0"/>
              <a:t>overgeërfd</a:t>
            </a:r>
            <a:r>
              <a:rPr lang="en-US" sz="2400" dirty="0" smtClean="0"/>
              <a:t> </a:t>
            </a:r>
            <a:r>
              <a:rPr lang="en-US" sz="2400" dirty="0" err="1" smtClean="0"/>
              <a:t>worden</a:t>
            </a:r>
            <a:r>
              <a:rPr lang="en-US" sz="2400" dirty="0" smtClean="0"/>
              <a:t>. </a:t>
            </a:r>
            <a:endParaRPr lang="en-US" sz="2400" dirty="0" smtClean="0">
              <a:solidFill>
                <a:schemeClr val="accent4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8</a:t>
            </a:fld>
            <a:endParaRPr lang="nl-NL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Constructoren in afgeleide klassen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2"/>
          <p:cNvSpPr>
            <a:spLocks noGrp="1" noChangeArrowheads="1"/>
          </p:cNvSpPr>
          <p:nvPr>
            <p:ph idx="1"/>
          </p:nvPr>
        </p:nvSpPr>
        <p:spPr>
          <a:xfrm>
            <a:off x="704528" y="476672"/>
            <a:ext cx="4968552" cy="6048672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sv-S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A(int </a:t>
            </a:r>
            <a:r>
              <a:rPr lang="sv-SE" sz="2000" dirty="0">
                <a:latin typeface="Consolas" panose="020B0609020204030204" pitchFamily="49" charset="0"/>
                <a:cs typeface="Consolas" panose="020B0609020204030204" pitchFamily="49" charset="0"/>
              </a:rPr>
              <a:t>vA1 = -1, int vA2 = -2);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sv-SE" sz="2000" dirty="0">
                <a:latin typeface="Consolas" panose="020B0609020204030204" pitchFamily="49" charset="0"/>
                <a:cs typeface="Consolas" panose="020B0609020204030204" pitchFamily="49" charset="0"/>
              </a:rPr>
              <a:t>   int getVarA1() const;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sv-SE" sz="2000" dirty="0">
                <a:latin typeface="Consolas" panose="020B0609020204030204" pitchFamily="49" charset="0"/>
                <a:cs typeface="Consolas" panose="020B0609020204030204" pitchFamily="49" charset="0"/>
              </a:rPr>
              <a:t>   int getVarA2() const;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sv-SE" sz="2000" dirty="0">
                <a:latin typeface="Consolas" panose="020B0609020204030204" pitchFamily="49" charset="0"/>
                <a:cs typeface="Consolas" panose="020B0609020204030204" pitchFamily="49" charset="0"/>
              </a:rPr>
              <a:t> private: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sv-SE" sz="2000" dirty="0">
                <a:latin typeface="Consolas" panose="020B0609020204030204" pitchFamily="49" charset="0"/>
                <a:cs typeface="Consolas" panose="020B0609020204030204" pitchFamily="49" charset="0"/>
              </a:rPr>
              <a:t>   int varA1, varA2; 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sv-S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B : public A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A::A;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getVarB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private: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9</a:t>
            </a:fld>
            <a:endParaRPr lang="nl-NL" sz="1600" dirty="0" smtClean="0"/>
          </a:p>
        </p:txBody>
      </p:sp>
      <p:sp>
        <p:nvSpPr>
          <p:cNvPr id="8" name="Tekstvak 7"/>
          <p:cNvSpPr txBox="1"/>
          <p:nvPr/>
        </p:nvSpPr>
        <p:spPr>
          <a:xfrm>
            <a:off x="6393160" y="4509120"/>
            <a:ext cx="3024336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Voorbeeld2_using.cpp 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6502532" y="774254"/>
            <a:ext cx="218413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+mn-lt"/>
              </a:rPr>
              <a:t>g</a:t>
            </a:r>
            <a:r>
              <a:rPr lang="en-US" sz="2400" dirty="0" err="1" smtClean="0">
                <a:latin typeface="+mn-lt"/>
              </a:rPr>
              <a:t>ebruik</a:t>
            </a:r>
            <a:r>
              <a:rPr lang="en-US" sz="2400" dirty="0" smtClean="0">
                <a:latin typeface="+mn-lt"/>
              </a:rPr>
              <a:t>:</a:t>
            </a:r>
            <a:endParaRPr lang="en-US" sz="2400" dirty="0">
              <a:latin typeface="+mn-lt"/>
            </a:endParaRPr>
          </a:p>
        </p:txBody>
      </p:sp>
      <p:sp>
        <p:nvSpPr>
          <p:cNvPr id="10" name="Rectangle 21"/>
          <p:cNvSpPr txBox="1">
            <a:spLocks noChangeArrowheads="1"/>
          </p:cNvSpPr>
          <p:nvPr/>
        </p:nvSpPr>
        <p:spPr>
          <a:xfrm>
            <a:off x="6537176" y="1268760"/>
            <a:ext cx="2376264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 () {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B b0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b1(4);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B2(5,6);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82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35876</TotalTime>
  <Words>1559</Words>
  <Application>Microsoft Office PowerPoint</Application>
  <PresentationFormat>A4 (210 x 297 mm)</PresentationFormat>
  <Paragraphs>428</Paragraphs>
  <Slides>34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Kantoorthema</vt:lpstr>
      <vt:lpstr>1_Kantoorthema</vt:lpstr>
      <vt:lpstr>Hoofdstuk 5  Overerving</vt:lpstr>
      <vt:lpstr>Inhoud</vt:lpstr>
      <vt:lpstr>public en private overerving</vt:lpstr>
      <vt:lpstr>private overerving</vt:lpstr>
      <vt:lpstr>public overerving</vt:lpstr>
      <vt:lpstr>Voorbeeld public overerving</vt:lpstr>
      <vt:lpstr>Inhoud</vt:lpstr>
      <vt:lpstr>Constructoren in afgeleide klassen</vt:lpstr>
      <vt:lpstr>PowerPoint-presentatie</vt:lpstr>
      <vt:lpstr>Opmerkingen omtrent using</vt:lpstr>
      <vt:lpstr>Constructoren in afgeleide klassen</vt:lpstr>
      <vt:lpstr>PowerPoint-presentatie</vt:lpstr>
      <vt:lpstr>Destructor in afgeleide klassen</vt:lpstr>
      <vt:lpstr>Volgorde destructor aanroep:</vt:lpstr>
      <vt:lpstr>PowerPoint-presentatie</vt:lpstr>
      <vt:lpstr>Inhoud</vt:lpstr>
      <vt:lpstr>Overschrijven toekenningsoperator</vt:lpstr>
      <vt:lpstr>Inhoud</vt:lpstr>
      <vt:lpstr>Keyword protected</vt:lpstr>
      <vt:lpstr>Inhoud</vt:lpstr>
      <vt:lpstr>Multiple inheritance</vt:lpstr>
      <vt:lpstr>Inhoud</vt:lpstr>
      <vt:lpstr>Polymorfisme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Dynamic binding</vt:lpstr>
      <vt:lpstr>PowerPoint-presentatie</vt:lpstr>
      <vt:lpstr>Inhoud</vt:lpstr>
      <vt:lpstr>Virtuele destructor</vt:lpstr>
      <vt:lpstr>Inhoud</vt:lpstr>
      <vt:lpstr>Abstracte klassen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472</cp:revision>
  <cp:lastPrinted>2017-11-29T11:55:58Z</cp:lastPrinted>
  <dcterms:created xsi:type="dcterms:W3CDTF">2003-09-29T11:12:20Z</dcterms:created>
  <dcterms:modified xsi:type="dcterms:W3CDTF">2017-11-30T17:03:25Z</dcterms:modified>
</cp:coreProperties>
</file>