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49" r:id="rId2"/>
  </p:sldMasterIdLst>
  <p:notesMasterIdLst>
    <p:notesMasterId r:id="rId16"/>
  </p:notesMasterIdLst>
  <p:handoutMasterIdLst>
    <p:handoutMasterId r:id="rId17"/>
  </p:handoutMasterIdLst>
  <p:sldIdLst>
    <p:sldId id="290" r:id="rId3"/>
    <p:sldId id="259" r:id="rId4"/>
    <p:sldId id="281" r:id="rId5"/>
    <p:sldId id="274" r:id="rId6"/>
    <p:sldId id="258" r:id="rId7"/>
    <p:sldId id="283" r:id="rId8"/>
    <p:sldId id="284" r:id="rId9"/>
    <p:sldId id="289" r:id="rId10"/>
    <p:sldId id="282" r:id="rId11"/>
    <p:sldId id="285" r:id="rId12"/>
    <p:sldId id="286" r:id="rId13"/>
    <p:sldId id="287" r:id="rId14"/>
    <p:sldId id="288" r:id="rId15"/>
  </p:sldIdLst>
  <p:sldSz cx="9906000" cy="6858000" type="A4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24" autoAdjust="0"/>
  </p:normalViewPr>
  <p:slideViewPr>
    <p:cSldViewPr>
      <p:cViewPr varScale="1">
        <p:scale>
          <a:sx n="79" d="100"/>
          <a:sy n="79" d="100"/>
        </p:scale>
        <p:origin x="1310" y="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3216" y="-82"/>
      </p:cViewPr>
      <p:guideLst>
        <p:guide orient="horz" pos="311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9786F4-609D-499D-AD9E-6C39EBFD1A17}" type="datetime1">
              <a:rPr lang="nl-NL"/>
              <a:pPr>
                <a:defRPr/>
              </a:pPr>
              <a:t>7-12-2017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1C79D0-C712-4646-A0D1-8BA0C292614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059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B683C0-19D1-40A2-8045-4EBD3306B107}" type="datetime1">
              <a:rPr lang="nl-NL"/>
              <a:pPr>
                <a:defRPr/>
              </a:pPr>
              <a:t>7-12-2017</a:t>
            </a:fld>
            <a:endParaRPr lang="nl-NL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733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5073"/>
            <a:ext cx="4982422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 smtClean="0"/>
              <a:t>Toegepaste Ingenieurswetenschappen, Hogeschool Gent</a:t>
            </a: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3690C1-632F-419E-8D5E-05122803312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9734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33984-12F4-44B7-9524-4A6A3DC4DABD}" type="datetime1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F859A-AE1B-41CD-B962-F488DE3FEB9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0536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8F8B4B-196D-46A4-8C52-34311113B180}" type="datetime1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C0AFE-090F-49BC-B24A-B77B634D56B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4058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D01AD-7391-478E-A4E3-1F8A0F4BBE97}" type="datetime1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9A0FC-AC52-4500-BD83-A641BFD3176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6855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7-12-2017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48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3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7/12/2017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09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7/12/2017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54814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7/12/2017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830864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7-12-2017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146574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34FA0-E338-46DC-B14C-DDFC59D3A001}" type="datetime1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525DE-7A17-4F3A-9D30-6E01B68C192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1606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26F727-28DE-4A79-BC35-B3F3243166A1}" type="datetime1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F9942-F4EA-4777-9027-D169AD7C596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13947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506B-EF47-49ED-B5B0-743E4EBB0D07}" type="datetime1">
              <a:rPr lang="nl-NL" smtClean="0"/>
              <a:t>7-12-2017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385B4-5F47-43F8-946F-138C79AF002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84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925A3-3064-456A-91E4-E1BE99126D49}" type="datetime1">
              <a:rPr lang="nl-NL" smtClean="0"/>
              <a:t>7-12-2017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ACEA1-8A4D-44BC-A3CD-9B0CE89C50FD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6732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AE4E72-FC4B-483A-82D8-C2C454B8DE19}" type="datetime1">
              <a:rPr lang="nl-NL" smtClean="0"/>
              <a:t>7-12-2017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FCCB8-84FF-41CD-AF50-15825538ADE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3404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0D2645-ABA7-441E-9131-7FAF531916CC}" type="datetime1">
              <a:rPr lang="nl-NL" smtClean="0"/>
              <a:t>7-12-2017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3C6D5-6CBF-489B-BCD2-55CBE8F48A0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2751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09EF75-2225-42F7-869C-776CD059E391}" type="datetime1">
              <a:rPr lang="nl-NL" smtClean="0"/>
              <a:t>7-12-2017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A1CB5-AD3E-4432-BCDB-76A20C53968D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4408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8BDB6-7073-4DFF-9DAF-B83EE3505E38}" type="datetime1">
              <a:rPr lang="nl-NL" smtClean="0"/>
              <a:t>7-12-2017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BBDF9-7CF2-4F14-BBCA-6C0315AA74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2469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BBD15F-EBF2-4BBE-A360-F6BD012BC3EE}" type="datetime1">
              <a:rPr lang="nl-NL" smtClean="0"/>
              <a:t>7-12-2017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795854-81B9-40EE-A7D3-9AC6CD1C977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5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spd="med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7/12/2017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3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776536" y="1340768"/>
            <a:ext cx="8674620" cy="2534574"/>
          </a:xfrm>
        </p:spPr>
        <p:txBody>
          <a:bodyPr/>
          <a:lstStyle/>
          <a:p>
            <a:pPr algn="ctr"/>
            <a:r>
              <a:rPr lang="nl-NL" sz="5400" dirty="0" smtClean="0"/>
              <a:t>Hoofdstuk 6</a:t>
            </a:r>
            <a:br>
              <a:rPr lang="nl-NL" sz="5400" dirty="0" smtClean="0"/>
            </a:br>
            <a:r>
              <a:rPr lang="nl-NL" sz="5400" dirty="0" smtClean="0"/>
              <a:t/>
            </a:r>
            <a:br>
              <a:rPr lang="nl-NL" sz="5400" dirty="0" smtClean="0"/>
            </a:br>
            <a:r>
              <a:rPr lang="nl-NL" sz="5400" u="none" dirty="0" err="1" smtClean="0"/>
              <a:t>Exception</a:t>
            </a:r>
            <a:r>
              <a:rPr lang="nl-NL" sz="5400" u="none" dirty="0" smtClean="0"/>
              <a:t> Handling</a:t>
            </a:r>
            <a:endParaRPr lang="nl-NL" sz="5400" u="none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136576" y="5013176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24637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12" y="116632"/>
            <a:ext cx="5472608" cy="658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33520" cy="836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smtClean="0">
                <a:solidFill>
                  <a:schemeClr val="accent3"/>
                </a:solidFill>
              </a:rPr>
              <a:t>Exception classes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00472" y="980728"/>
            <a:ext cx="6552728" cy="568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err="1" smtClean="0">
                <a:latin typeface="+mn-lt"/>
              </a:rPr>
              <a:t>Overzicht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exceptieklassen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uit</a:t>
            </a:r>
            <a:r>
              <a:rPr lang="en-US" sz="2400" dirty="0" smtClean="0">
                <a:latin typeface="+mn-lt"/>
              </a:rPr>
              <a:t>                                              de standard library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2400" u="sng" dirty="0" err="1" smtClean="0">
                <a:latin typeface="+mn-lt"/>
              </a:rPr>
              <a:t>Voorbeelden</a:t>
            </a:r>
            <a:r>
              <a:rPr lang="en-US" sz="2400" dirty="0" smtClean="0">
                <a:latin typeface="+mn-lt"/>
              </a:rPr>
              <a:t>:</a:t>
            </a:r>
          </a:p>
          <a:p>
            <a:pPr marL="342900" lvl="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latin typeface="+mn-lt"/>
              </a:rPr>
              <a:t>ongeldige array-index </a:t>
            </a:r>
            <a:r>
              <a:rPr lang="nl-NL" sz="2400" dirty="0" smtClean="0">
                <a:latin typeface="+mn-lt"/>
              </a:rPr>
              <a:t>                                     (</a:t>
            </a:r>
            <a:r>
              <a:rPr lang="nl-NL" sz="2400" b="1" dirty="0" err="1">
                <a:latin typeface="+mn-lt"/>
              </a:rPr>
              <a:t>out_of_range</a:t>
            </a:r>
            <a:r>
              <a:rPr lang="nl-NL" sz="2400" dirty="0">
                <a:latin typeface="+mn-lt"/>
              </a:rPr>
              <a:t>)</a:t>
            </a:r>
          </a:p>
          <a:p>
            <a:pPr marL="342900" lvl="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+mn-lt"/>
              </a:rPr>
              <a:t>wortel nemen uit een                                                     negatief getal (</a:t>
            </a:r>
            <a:r>
              <a:rPr lang="nl-NL" sz="2400" b="1" dirty="0" err="1" smtClean="0">
                <a:latin typeface="+mn-lt"/>
              </a:rPr>
              <a:t>domain_error</a:t>
            </a:r>
            <a:r>
              <a:rPr lang="nl-NL" sz="2400" dirty="0" smtClean="0">
                <a:latin typeface="+mn-lt"/>
              </a:rPr>
              <a:t>)</a:t>
            </a:r>
            <a:endParaRPr lang="en-US" sz="2400" dirty="0" smtClean="0">
              <a:latin typeface="+mn-lt"/>
            </a:endParaRPr>
          </a:p>
          <a:p>
            <a:pPr marL="342900" lvl="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+mn-lt"/>
              </a:rPr>
              <a:t>methode aanroepen met                                       ongeldige </a:t>
            </a:r>
            <a:r>
              <a:rPr lang="nl-BE" sz="2400" dirty="0">
                <a:latin typeface="+mn-lt"/>
              </a:rPr>
              <a:t>argumenten </a:t>
            </a:r>
            <a:r>
              <a:rPr lang="nl-BE" sz="2400" dirty="0" smtClean="0">
                <a:latin typeface="+mn-lt"/>
              </a:rPr>
              <a:t>                              (</a:t>
            </a:r>
            <a:r>
              <a:rPr lang="nl-BE" sz="2400" b="1" dirty="0" err="1">
                <a:latin typeface="+mn-lt"/>
              </a:rPr>
              <a:t>invalid_argument</a:t>
            </a:r>
            <a:r>
              <a:rPr lang="nl-BE" sz="2400" dirty="0" smtClean="0">
                <a:latin typeface="+mn-lt"/>
              </a:rPr>
              <a:t>)</a:t>
            </a:r>
          </a:p>
          <a:p>
            <a:pPr marL="342900" lvl="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+mn-lt"/>
              </a:rPr>
              <a:t>item poppen van </a:t>
            </a:r>
            <a:r>
              <a:rPr lang="nl-NL" sz="2400" dirty="0">
                <a:latin typeface="+mn-lt"/>
              </a:rPr>
              <a:t>lege stack (</a:t>
            </a:r>
            <a:r>
              <a:rPr lang="nl-NL" sz="2400" b="1" dirty="0" err="1">
                <a:latin typeface="+mn-lt"/>
              </a:rPr>
              <a:t>underflow_error</a:t>
            </a:r>
            <a:r>
              <a:rPr lang="nl-NL" sz="2400" dirty="0" smtClean="0">
                <a:latin typeface="+mn-lt"/>
              </a:rPr>
              <a:t>)</a:t>
            </a:r>
            <a:endParaRPr lang="en-US" sz="2400" dirty="0" smtClean="0">
              <a:latin typeface="+mn-lt"/>
            </a:endParaRPr>
          </a:p>
        </p:txBody>
      </p:sp>
      <p:sp>
        <p:nvSpPr>
          <p:cNvPr id="4" name="PIJL-RECHTS 3"/>
          <p:cNvSpPr/>
          <p:nvPr/>
        </p:nvSpPr>
        <p:spPr>
          <a:xfrm>
            <a:off x="2964299" y="1688117"/>
            <a:ext cx="864096" cy="27916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7646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268760"/>
            <a:ext cx="8856984" cy="52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4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4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stdexcept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// nodig voor excepties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vector&lt;int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= {8,10,12};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v.at(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v.size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  // 1tje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catch (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out_of_range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&amp; e)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cerr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Exceptie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BE" sz="24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10472" y="19355"/>
            <a:ext cx="9906000" cy="8718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nl-BE" sz="3600" b="1" dirty="0" err="1" smtClean="0">
                <a:solidFill>
                  <a:schemeClr val="accent3"/>
                </a:solidFill>
              </a:rPr>
              <a:t>Voorbeeld</a:t>
            </a:r>
            <a:r>
              <a:rPr lang="en-GB" altLang="nl-BE" sz="3600" b="1" dirty="0" smtClean="0">
                <a:solidFill>
                  <a:schemeClr val="accent3"/>
                </a:solidFill>
              </a:rPr>
              <a:t>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gebruik</a:t>
            </a:r>
            <a:r>
              <a:rPr lang="en-GB" altLang="nl-BE" sz="3600" b="1" dirty="0" smtClean="0">
                <a:solidFill>
                  <a:schemeClr val="accent3"/>
                </a:solidFill>
              </a:rPr>
              <a:t>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bestaande</a:t>
            </a:r>
            <a:r>
              <a:rPr lang="en-GB" altLang="nl-BE" sz="3600" b="1" dirty="0" smtClean="0">
                <a:solidFill>
                  <a:schemeClr val="accent3"/>
                </a:solidFill>
              </a:rPr>
              <a:t>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exceptieklasse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202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8856984" cy="5286399"/>
          </a:xfrm>
        </p:spPr>
        <p:txBody>
          <a:bodyPr>
            <a:noAutofit/>
          </a:bodyPr>
          <a:lstStyle/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stdexcept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sing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file_error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: public 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file_error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() :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can’t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open file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file_error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&amp;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) :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runtime_error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7905328" y="1341251"/>
            <a:ext cx="1800200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file_error.h</a:t>
            </a:r>
            <a:endParaRPr lang="nl-BE" sz="2400" b="1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2508" y="6483134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10472" y="19355"/>
            <a:ext cx="9906000" cy="8718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nl-BE" sz="3600" b="1" dirty="0" err="1" smtClean="0">
                <a:solidFill>
                  <a:schemeClr val="accent3"/>
                </a:solidFill>
              </a:rPr>
              <a:t>Zelfgemaakte</a:t>
            </a:r>
            <a:r>
              <a:rPr lang="en-GB" altLang="nl-BE" sz="3600" b="1" dirty="0" smtClean="0">
                <a:solidFill>
                  <a:schemeClr val="accent3"/>
                </a:solidFill>
              </a:rPr>
              <a:t>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exceptieklasse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274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260648"/>
            <a:ext cx="8856984" cy="5286399"/>
          </a:xfrm>
        </p:spPr>
        <p:txBody>
          <a:bodyPr>
            <a:noAutofit/>
          </a:bodyPr>
          <a:lstStyle/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include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file_error.h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ts val="3700"/>
              </a:lnSpc>
              <a:spcBef>
                <a:spcPts val="120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openFile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in) {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in.open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if (!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in)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throw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file_error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("Can’t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" +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3700"/>
              </a:lnSpc>
              <a:spcBef>
                <a:spcPts val="1200"/>
              </a:spcBef>
              <a:buNone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"test.txt";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try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openFile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…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file_error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fe.what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545288" y="188640"/>
            <a:ext cx="2088232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vb_excep5.cpp</a:t>
            </a:r>
            <a:endParaRPr lang="nl-BE" sz="24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5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4623726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12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>
                <a:solidFill>
                  <a:schemeClr val="accent3"/>
                </a:solidFill>
              </a:rPr>
              <a:t>Voorbeeld: faculteit (versie 1)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203180"/>
            <a:ext cx="7715304" cy="5000625"/>
          </a:xfrm>
        </p:spPr>
        <p:txBody>
          <a:bodyPr>
            <a:noAutofit/>
          </a:bodyPr>
          <a:lstStyle/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fac(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(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 = 2 ; i &lt;=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i++)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*= i;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komt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er op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scherm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cout &lt;&lt; fac(3) &lt;&lt;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fac(-3); 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5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4376936" y="5742140"/>
            <a:ext cx="2736304" cy="9590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dirty="0" smtClean="0">
                <a:latin typeface="+mn-lt"/>
              </a:rPr>
              <a:t>RM geeft hiervoor “ongeldige invoer”</a:t>
            </a:r>
            <a:endParaRPr lang="nl-BE" sz="2400" dirty="0">
              <a:latin typeface="+mn-lt"/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 flipH="1" flipV="1">
            <a:off x="5817096" y="5445224"/>
            <a:ext cx="216024" cy="296916"/>
          </a:xfrm>
          <a:prstGeom prst="straightConnector1">
            <a:avLst/>
          </a:prstGeom>
          <a:ln w="22225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6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>
                <a:solidFill>
                  <a:schemeClr val="accent3"/>
                </a:solidFill>
              </a:rPr>
              <a:t>Voorbeeld: faculteit (versie 2)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196752"/>
            <a:ext cx="8001056" cy="5429264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fac (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2 ; i &lt;=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*= i;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&gt;=0 ?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: -1;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fr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indent="-274320" eaLnBrk="1" fontAlgn="auto" hangingPunct="1">
              <a:lnSpc>
                <a:spcPts val="37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= fac(-3); 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if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== -1) cout &lt;&lt;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cout &lt;&lt;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nl-NL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642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12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>
                <a:solidFill>
                  <a:schemeClr val="accent3"/>
                </a:solidFill>
              </a:rPr>
              <a:t>Opmerkingen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340768"/>
            <a:ext cx="8856984" cy="4379912"/>
          </a:xfrm>
        </p:spPr>
        <p:txBody>
          <a:bodyPr>
            <a:noAutofit/>
          </a:bodyPr>
          <a:lstStyle/>
          <a:p>
            <a:pPr marL="355600" indent="-355600" eaLnBrk="1" hangingPunct="1">
              <a:lnSpc>
                <a:spcPts val="4000"/>
              </a:lnSpc>
            </a:pPr>
            <a:r>
              <a:rPr lang="fr-BE" sz="2400" dirty="0" smtClean="0">
                <a:cs typeface="Arial" pitchFamily="34" charset="0"/>
              </a:rPr>
              <a:t>Als de </a:t>
            </a:r>
            <a:r>
              <a:rPr lang="fr-BE" sz="2400" dirty="0" err="1" smtClean="0">
                <a:cs typeface="Arial" pitchFamily="34" charset="0"/>
              </a:rPr>
              <a:t>gebruiker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het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resultaat</a:t>
            </a:r>
            <a:r>
              <a:rPr lang="fr-BE" sz="2400" dirty="0" smtClean="0">
                <a:cs typeface="Arial" pitchFamily="34" charset="0"/>
              </a:rPr>
              <a:t> niet </a:t>
            </a:r>
            <a:r>
              <a:rPr lang="fr-BE" sz="2400" dirty="0" err="1" smtClean="0">
                <a:cs typeface="Arial" pitchFamily="34" charset="0"/>
              </a:rPr>
              <a:t>controleert</a:t>
            </a:r>
            <a:r>
              <a:rPr lang="fr-BE" sz="2400" dirty="0" smtClean="0">
                <a:cs typeface="Arial" pitchFamily="34" charset="0"/>
              </a:rPr>
              <a:t>, dan </a:t>
            </a:r>
            <a:r>
              <a:rPr lang="fr-BE" sz="2400" dirty="0" err="1" smtClean="0">
                <a:cs typeface="Arial" pitchFamily="34" charset="0"/>
              </a:rPr>
              <a:t>loopt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het</a:t>
            </a:r>
            <a:r>
              <a:rPr lang="fr-BE" sz="2400" dirty="0" smtClean="0">
                <a:cs typeface="Arial" pitchFamily="34" charset="0"/>
              </a:rPr>
              <a:t> programma </a:t>
            </a:r>
            <a:r>
              <a:rPr lang="fr-BE" sz="2400" dirty="0" err="1" smtClean="0">
                <a:cs typeface="Arial" pitchFamily="34" charset="0"/>
              </a:rPr>
              <a:t>verder</a:t>
            </a:r>
            <a:r>
              <a:rPr lang="fr-BE" sz="2400" dirty="0" smtClean="0">
                <a:cs typeface="Arial" pitchFamily="34" charset="0"/>
              </a:rPr>
              <a:t> met de </a:t>
            </a:r>
            <a:r>
              <a:rPr lang="fr-BE" sz="2400" dirty="0" err="1" smtClean="0">
                <a:cs typeface="Arial" pitchFamily="34" charset="0"/>
              </a:rPr>
              <a:t>speciale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waarde</a:t>
            </a:r>
            <a:r>
              <a:rPr lang="fr-BE" sz="2400" dirty="0" smtClean="0">
                <a:cs typeface="Arial" pitchFamily="34" charset="0"/>
              </a:rPr>
              <a:t> (hier -1).</a:t>
            </a:r>
          </a:p>
          <a:p>
            <a:pPr marL="355600" indent="-355600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smtClean="0">
                <a:cs typeface="Arial" pitchFamily="34" charset="0"/>
              </a:rPr>
              <a:t>Het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niet </a:t>
            </a:r>
            <a:r>
              <a:rPr lang="fr-BE" sz="2400" dirty="0" err="1" smtClean="0">
                <a:cs typeface="Arial" pitchFamily="34" charset="0"/>
              </a:rPr>
              <a:t>altijd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mogelijk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speciale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returnwaarde</a:t>
            </a:r>
            <a:r>
              <a:rPr lang="fr-BE" sz="2400" dirty="0" smtClean="0">
                <a:cs typeface="Arial" pitchFamily="34" charset="0"/>
              </a:rPr>
              <a:t> te </a:t>
            </a:r>
            <a:r>
              <a:rPr lang="fr-BE" sz="2400" dirty="0" err="1" smtClean="0">
                <a:cs typeface="Arial" pitchFamily="34" charset="0"/>
              </a:rPr>
              <a:t>vinden</a:t>
            </a:r>
            <a:r>
              <a:rPr lang="fr-BE" sz="2400" dirty="0" smtClean="0">
                <a:cs typeface="Arial" pitchFamily="34" charset="0"/>
              </a:rPr>
              <a:t>.</a:t>
            </a:r>
          </a:p>
          <a:p>
            <a:pPr marL="355600" indent="-355600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Bij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het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voorgaande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 kan men </a:t>
            </a:r>
            <a:r>
              <a:rPr lang="fr-BE" sz="2400" dirty="0" err="1" smtClean="0">
                <a:cs typeface="Arial" pitchFamily="34" charset="0"/>
              </a:rPr>
              <a:t>eventueel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ook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voor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het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oproepen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functie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het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controleren</a:t>
            </a:r>
            <a:r>
              <a:rPr lang="fr-BE" sz="2400" dirty="0" smtClean="0">
                <a:cs typeface="Arial" pitchFamily="34" charset="0"/>
              </a:rPr>
              <a:t>, maar dit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niet </a:t>
            </a:r>
            <a:r>
              <a:rPr lang="fr-BE" sz="2400" dirty="0" err="1" smtClean="0">
                <a:cs typeface="Arial" pitchFamily="34" charset="0"/>
              </a:rPr>
              <a:t>altijd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mogelijk</a:t>
            </a:r>
            <a:r>
              <a:rPr lang="fr-BE" sz="2400" dirty="0" smtClean="0">
                <a:cs typeface="Arial" pitchFamily="34" charset="0"/>
              </a:rPr>
              <a:t>.</a:t>
            </a:r>
          </a:p>
          <a:p>
            <a:pPr marL="452438" indent="-452438" eaLnBrk="1" hangingPunct="1">
              <a:lnSpc>
                <a:spcPts val="4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betere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oplossing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: 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exception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handling</a:t>
            </a:r>
            <a:endParaRPr lang="fr-BE" sz="2400" b="1" dirty="0" smtClean="0">
              <a:solidFill>
                <a:schemeClr val="accent4"/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8072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Exception handling: </a:t>
            </a:r>
            <a:r>
              <a:rPr lang="fr-BE" sz="3600" b="1" dirty="0" err="1">
                <a:solidFill>
                  <a:schemeClr val="accent3"/>
                </a:solidFill>
              </a:rPr>
              <a:t>opwerpen</a:t>
            </a:r>
            <a:r>
              <a:rPr lang="fr-BE" sz="3600" b="1" dirty="0">
                <a:solidFill>
                  <a:schemeClr val="accent3"/>
                </a:solidFill>
              </a:rPr>
              <a:t> van </a:t>
            </a:r>
            <a:r>
              <a:rPr lang="fr-BE" sz="3600" b="1" dirty="0" err="1">
                <a:solidFill>
                  <a:schemeClr val="accent3"/>
                </a:solidFill>
              </a:rPr>
              <a:t>een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exceptie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14337" y="1983557"/>
            <a:ext cx="8335963" cy="4752528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urier New" pitchFamily="49" charset="0"/>
              </a:rPr>
              <a:t>	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fac(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0)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fr-BE" sz="22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exceptie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negatief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fr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2 ; i &lt;=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*= i;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fr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indent="-274320" eaLnBrk="1" fontAlgn="auto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fr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indent="-274320" eaLnBrk="1" fontAlgn="auto" hangingPunct="1">
              <a:spcBef>
                <a:spcPts val="24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u="sng" dirty="0">
                <a:cs typeface="Arial" pitchFamily="34" charset="0"/>
              </a:rPr>
              <a:t>:</a:t>
            </a:r>
            <a:r>
              <a:rPr lang="fr-BE" sz="2400" dirty="0">
                <a:cs typeface="Arial" pitchFamily="34" charset="0"/>
              </a:rPr>
              <a:t> </a:t>
            </a:r>
            <a:r>
              <a:rPr lang="fr-BE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vb_excep1.cpp</a:t>
            </a:r>
            <a:endParaRPr lang="fr-BE" sz="24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  <p:sp>
        <p:nvSpPr>
          <p:cNvPr id="2" name="Lijnbijschrift 2 3 (rand en accentlijn) 1"/>
          <p:cNvSpPr/>
          <p:nvPr/>
        </p:nvSpPr>
        <p:spPr>
          <a:xfrm>
            <a:off x="4376936" y="1263477"/>
            <a:ext cx="5256584" cy="1440160"/>
          </a:xfrm>
          <a:prstGeom prst="accentBorderCallout3">
            <a:avLst>
              <a:gd name="adj1" fmla="val 18750"/>
              <a:gd name="adj2" fmla="val -181"/>
              <a:gd name="adj3" fmla="val 18750"/>
              <a:gd name="adj4" fmla="val -9080"/>
              <a:gd name="adj5" fmla="val 51367"/>
              <a:gd name="adj6" fmla="val -12225"/>
              <a:gd name="adj7" fmla="val 69734"/>
              <a:gd name="adj8" fmla="val -1351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>
                <a:solidFill>
                  <a:schemeClr val="tx1"/>
                </a:solidFill>
              </a:rPr>
              <a:t>v</a:t>
            </a:r>
            <a:r>
              <a:rPr lang="nl-BE" sz="2400" dirty="0" smtClean="0">
                <a:solidFill>
                  <a:schemeClr val="tx1"/>
                </a:solidFill>
              </a:rPr>
              <a:t>ia </a:t>
            </a:r>
            <a:r>
              <a:rPr lang="nl-BE" sz="2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throw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nl-BE" sz="2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nl-BE" sz="2200" dirty="0" smtClean="0">
                <a:solidFill>
                  <a:schemeClr val="tx1"/>
                </a:solidFill>
              </a:rPr>
              <a:t> </a:t>
            </a:r>
            <a:r>
              <a:rPr lang="nl-BE" sz="2400" dirty="0" smtClean="0">
                <a:solidFill>
                  <a:schemeClr val="tx1"/>
                </a:solidFill>
              </a:rPr>
              <a:t>kan aangegeven worden welke exceptie de methode opwerpt, maar dit wordt sterk afgeraden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6" name="Lijnbijschrift 2 3 (rand en accentlijn) 5"/>
          <p:cNvSpPr/>
          <p:nvPr/>
        </p:nvSpPr>
        <p:spPr>
          <a:xfrm>
            <a:off x="4376936" y="4593283"/>
            <a:ext cx="5256584" cy="1440160"/>
          </a:xfrm>
          <a:prstGeom prst="accentBorderCallout3">
            <a:avLst>
              <a:gd name="adj1" fmla="val 18750"/>
              <a:gd name="adj2" fmla="val -181"/>
              <a:gd name="adj3" fmla="val 27531"/>
              <a:gd name="adj4" fmla="val -197"/>
              <a:gd name="adj5" fmla="val 59472"/>
              <a:gd name="adj6" fmla="val -196"/>
              <a:gd name="adj7" fmla="val 102156"/>
              <a:gd name="adj8" fmla="val -1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Elk type (dus ook int, </a:t>
            </a:r>
            <a:r>
              <a:rPr lang="nl-BE" sz="2400" dirty="0" err="1" smtClean="0">
                <a:solidFill>
                  <a:schemeClr val="tx1"/>
                </a:solidFill>
              </a:rPr>
              <a:t>char</a:t>
            </a:r>
            <a:r>
              <a:rPr lang="nl-BE" sz="2400" dirty="0" smtClean="0">
                <a:solidFill>
                  <a:schemeClr val="tx1"/>
                </a:solidFill>
              </a:rPr>
              <a:t>, string, …) kan opgeworpen worden</a:t>
            </a:r>
            <a:endParaRPr lang="nl-BE" sz="2400" dirty="0">
              <a:solidFill>
                <a:schemeClr val="tx1"/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033120" y="3446240"/>
            <a:ext cx="1417464" cy="1147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8928992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cout &lt;&lt; fac(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fr-BE" sz="22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 { cout &lt;&lt; "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oei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een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exceptie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&lt;&lt;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fr-BE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u="sng" dirty="0" smtClean="0">
                <a:cs typeface="Arial" pitchFamily="34" charset="0"/>
              </a:rPr>
              <a:t>: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vb_excep2.cpp</a:t>
            </a:r>
          </a:p>
        </p:txBody>
      </p:sp>
      <p:sp>
        <p:nvSpPr>
          <p:cNvPr id="5" name="Lijntoelichting 3 4"/>
          <p:cNvSpPr/>
          <p:nvPr/>
        </p:nvSpPr>
        <p:spPr>
          <a:xfrm>
            <a:off x="5529064" y="1126286"/>
            <a:ext cx="3888432" cy="1821251"/>
          </a:xfrm>
          <a:prstGeom prst="borderCallout3">
            <a:avLst>
              <a:gd name="adj1" fmla="val 99001"/>
              <a:gd name="adj2" fmla="val 65611"/>
              <a:gd name="adj3" fmla="val 147508"/>
              <a:gd name="adj4" fmla="val 66232"/>
              <a:gd name="adj5" fmla="val 151623"/>
              <a:gd name="adj6" fmla="val -74469"/>
              <a:gd name="adj7" fmla="val 164757"/>
              <a:gd name="adj8" fmla="val -74221"/>
            </a:avLst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/>
          <p:cNvSpPr txBox="1"/>
          <p:nvPr/>
        </p:nvSpPr>
        <p:spPr>
          <a:xfrm>
            <a:off x="5565068" y="1252229"/>
            <a:ext cx="3816424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nl-BE" sz="2400" dirty="0">
                <a:latin typeface="+mn-lt"/>
              </a:rPr>
              <a:t>c</a:t>
            </a:r>
            <a:r>
              <a:rPr lang="nl-BE" sz="2400" dirty="0" smtClean="0">
                <a:latin typeface="+mn-lt"/>
              </a:rPr>
              <a:t>atch-</a:t>
            </a:r>
            <a:r>
              <a:rPr lang="nl-BE" sz="2400" dirty="0" err="1" smtClean="0">
                <a:latin typeface="+mn-lt"/>
              </a:rPr>
              <a:t>all</a:t>
            </a:r>
            <a:r>
              <a:rPr lang="nl-BE" sz="2400" dirty="0" smtClean="0">
                <a:latin typeface="+mn-lt"/>
              </a:rPr>
              <a:t> </a:t>
            </a:r>
            <a:r>
              <a:rPr lang="nl-BE" sz="2400" dirty="0" err="1" smtClean="0">
                <a:latin typeface="+mn-lt"/>
              </a:rPr>
              <a:t>handler</a:t>
            </a:r>
            <a:r>
              <a:rPr lang="nl-BE" sz="2400" dirty="0" smtClean="0">
                <a:latin typeface="+mn-lt"/>
              </a:rPr>
              <a:t> </a:t>
            </a:r>
          </a:p>
          <a:p>
            <a:pPr>
              <a:lnSpc>
                <a:spcPts val="3700"/>
              </a:lnSpc>
            </a:pPr>
            <a:r>
              <a:rPr lang="nl-BE" sz="2400" dirty="0" smtClean="0">
                <a:latin typeface="+mn-lt"/>
              </a:rPr>
              <a:t>(vangt alle excepties op)</a:t>
            </a:r>
          </a:p>
          <a:p>
            <a:pPr>
              <a:lnSpc>
                <a:spcPts val="3700"/>
              </a:lnSpc>
            </a:pPr>
            <a:r>
              <a:rPr lang="nl-BE" sz="2400" dirty="0" smtClean="0">
                <a:latin typeface="+mn-lt"/>
              </a:rPr>
              <a:t>=&gt; steeds laatste catch-blok</a:t>
            </a:r>
            <a:endParaRPr lang="nl-BE" sz="2400" dirty="0">
              <a:latin typeface="+mn-lt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5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906000" cy="8718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nl-BE" sz="3600" b="1" dirty="0" smtClean="0">
                <a:solidFill>
                  <a:schemeClr val="accent3"/>
                </a:solidFill>
              </a:rPr>
              <a:t>Exception handling: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opvangen</a:t>
            </a:r>
            <a:r>
              <a:rPr lang="en-GB" altLang="nl-BE" sz="3600" b="1" dirty="0" smtClean="0">
                <a:solidFill>
                  <a:schemeClr val="accent3"/>
                </a:solidFill>
              </a:rPr>
              <a:t> van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een</a:t>
            </a:r>
            <a:r>
              <a:rPr lang="en-GB" altLang="nl-BE" sz="3600" b="1" dirty="0" smtClean="0">
                <a:solidFill>
                  <a:schemeClr val="accent3"/>
                </a:solidFill>
              </a:rPr>
              <a:t>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exceptie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052736"/>
            <a:ext cx="8928992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cout &lt;&lt; fac(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catch (</a:t>
            </a:r>
            <a:r>
              <a:rPr lang="fr-BE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 *s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cout &lt;&lt; s &lt;&lt;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} 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BE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u="sng" dirty="0" smtClean="0">
                <a:cs typeface="Arial" pitchFamily="34" charset="0"/>
              </a:rPr>
              <a:t>: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vb_excep3.cpp</a:t>
            </a:r>
          </a:p>
        </p:txBody>
      </p:sp>
      <p:sp>
        <p:nvSpPr>
          <p:cNvPr id="5" name="Lijntoelichting 3 4"/>
          <p:cNvSpPr/>
          <p:nvPr/>
        </p:nvSpPr>
        <p:spPr>
          <a:xfrm>
            <a:off x="5457056" y="1650576"/>
            <a:ext cx="3312368" cy="1080120"/>
          </a:xfrm>
          <a:prstGeom prst="borderCallout3">
            <a:avLst>
              <a:gd name="adj1" fmla="val 101646"/>
              <a:gd name="adj2" fmla="val 85697"/>
              <a:gd name="adj3" fmla="val 182185"/>
              <a:gd name="adj4" fmla="val 85527"/>
              <a:gd name="adj5" fmla="val 182474"/>
              <a:gd name="adj6" fmla="val -58694"/>
              <a:gd name="adj7" fmla="val 205011"/>
              <a:gd name="adj8" fmla="val -58523"/>
            </a:avLst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5637076" y="1650576"/>
            <a:ext cx="3240360" cy="10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nl-BE" sz="2400" dirty="0">
                <a:latin typeface="+mn-lt"/>
              </a:rPr>
              <a:t>v</a:t>
            </a:r>
            <a:r>
              <a:rPr lang="nl-BE" sz="2400" dirty="0" smtClean="0">
                <a:latin typeface="+mn-lt"/>
              </a:rPr>
              <a:t>ang excepties van het type c-string op</a:t>
            </a:r>
            <a:endParaRPr lang="nl-BE" sz="2400" dirty="0">
              <a:latin typeface="+mn-lt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5877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906000" cy="8718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nl-BE" sz="3600" b="1" dirty="0" smtClean="0">
                <a:solidFill>
                  <a:schemeClr val="accent3"/>
                </a:solidFill>
              </a:rPr>
              <a:t>Exception handling: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opvangen</a:t>
            </a:r>
            <a:r>
              <a:rPr lang="en-GB" altLang="nl-BE" sz="3600" b="1" dirty="0" smtClean="0">
                <a:solidFill>
                  <a:schemeClr val="accent3"/>
                </a:solidFill>
              </a:rPr>
              <a:t> van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een</a:t>
            </a:r>
            <a:r>
              <a:rPr lang="en-GB" altLang="nl-BE" sz="3600" b="1" dirty="0" smtClean="0">
                <a:solidFill>
                  <a:schemeClr val="accent3"/>
                </a:solidFill>
              </a:rPr>
              <a:t> </a:t>
            </a:r>
            <a:r>
              <a:rPr lang="en-GB" altLang="nl-BE" sz="3600" b="1" dirty="0" err="1" smtClean="0">
                <a:solidFill>
                  <a:schemeClr val="accent3"/>
                </a:solidFill>
              </a:rPr>
              <a:t>exceptie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268760"/>
            <a:ext cx="9361040" cy="4572000"/>
          </a:xfrm>
        </p:spPr>
        <p:txBody>
          <a:bodyPr>
            <a:noAutofit/>
          </a:bodyPr>
          <a:lstStyle/>
          <a:p>
            <a:pPr>
              <a:lnSpc>
                <a:spcPts val="3900"/>
              </a:lnSpc>
              <a:spcBef>
                <a:spcPts val="0"/>
              </a:spcBef>
            </a:pP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De </a:t>
            </a:r>
            <a:r>
              <a:rPr lang="fr-BE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exceptie-declaratie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in de catch-clausule </a:t>
            </a:r>
            <a:r>
              <a:rPr lang="fr-BE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hoeft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enkel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het </a:t>
            </a:r>
            <a:r>
              <a:rPr lang="fr-BE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exceptie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-type te </a:t>
            </a:r>
            <a:r>
              <a:rPr lang="fr-BE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bevatten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(niet </a:t>
            </a:r>
            <a:r>
              <a:rPr lang="fr-BE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noodzakelijk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parameter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). </a:t>
            </a:r>
          </a:p>
          <a:p>
            <a:pPr marL="363538" indent="0">
              <a:lnSpc>
                <a:spcPts val="3900"/>
              </a:lnSpc>
              <a:spcBef>
                <a:spcPts val="600"/>
              </a:spcBef>
              <a:buNone/>
            </a:pPr>
            <a:r>
              <a:rPr lang="fr-BE" sz="2400" u="sng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Voorbeeld</a:t>
            </a:r>
            <a:r>
              <a:rPr lang="fr-BE" sz="2400" dirty="0">
                <a:latin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  </a:t>
            </a:r>
          </a:p>
          <a:p>
            <a:pPr marL="363538" indent="0">
              <a:lnSpc>
                <a:spcPts val="3900"/>
              </a:lnSpc>
              <a:spcBef>
                <a:spcPts val="600"/>
              </a:spcBef>
              <a:buNone/>
            </a:pPr>
            <a:r>
              <a:rPr lang="fr-BE" sz="2400" dirty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fr-BE" sz="22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BE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 *)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cout &lt;&lt; "ai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fr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 } </a:t>
            </a:r>
            <a:endParaRPr lang="fr-BE" sz="2400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lnSpc>
                <a:spcPts val="3700"/>
              </a:lnSpc>
              <a:spcBef>
                <a:spcPts val="1800"/>
              </a:spcBef>
            </a:pP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Sinds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C++11 kan met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behulp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van het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sleutelwoord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aangegeven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worden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dat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methode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géén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exceptie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zal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opwerpen</a:t>
            </a:r>
            <a:r>
              <a:rPr lang="fr-BE" sz="2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.</a:t>
            </a:r>
          </a:p>
          <a:p>
            <a:pPr marL="363538" lv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400" u="sng" dirty="0" err="1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Voorbeeld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:    </a:t>
            </a: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363538" lvl="0" indent="0">
              <a:lnSpc>
                <a:spcPts val="37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void </a:t>
            </a:r>
            <a:r>
              <a:rPr lang="en-US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methode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258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906000" cy="8718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nl-BE" sz="3600" b="1" dirty="0" err="1" smtClean="0">
                <a:solidFill>
                  <a:schemeClr val="accent3"/>
                </a:solidFill>
              </a:rPr>
              <a:t>Opmerkingen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222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1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Voorbeeld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24744"/>
            <a:ext cx="8496944" cy="5286399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u="sng" dirty="0" err="1" smtClean="0">
                <a:cs typeface="Arial" pitchFamily="34" charset="0"/>
              </a:rPr>
              <a:t>Gevraagd</a:t>
            </a:r>
            <a:r>
              <a:rPr lang="fr-BE" sz="2400" dirty="0" smtClean="0">
                <a:cs typeface="Arial" pitchFamily="34" charset="0"/>
              </a:rPr>
              <a:t> </a:t>
            </a:r>
          </a:p>
          <a:p>
            <a:pPr eaLnBrk="1" hangingPunct="1">
              <a:lnSpc>
                <a:spcPts val="4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err="1" smtClean="0">
                <a:cs typeface="Arial" pitchFamily="34" charset="0"/>
              </a:rPr>
              <a:t>Schrijf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functie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gemiddelde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r>
              <a:rPr lang="fr-BE" sz="2400" dirty="0" smtClean="0"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waarbij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gegeven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standaardstring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met de </a:t>
            </a:r>
            <a:r>
              <a:rPr lang="fr-BE" sz="2400" i="1" dirty="0" err="1" smtClean="0">
                <a:cs typeface="Arial" pitchFamily="34" charset="0"/>
              </a:rPr>
              <a:t>naam</a:t>
            </a:r>
            <a:r>
              <a:rPr lang="fr-BE" sz="2400" dirty="0" smtClean="0">
                <a:cs typeface="Arial" pitchFamily="34" charset="0"/>
              </a:rPr>
              <a:t> van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bestand</a:t>
            </a:r>
            <a:r>
              <a:rPr lang="fr-BE" sz="2400" dirty="0" smtClean="0">
                <a:cs typeface="Arial" pitchFamily="34" charset="0"/>
              </a:rPr>
              <a:t>, </a:t>
            </a:r>
            <a:r>
              <a:rPr lang="fr-BE" sz="2400" dirty="0" err="1" smtClean="0">
                <a:cs typeface="Arial" pitchFamily="34" charset="0"/>
              </a:rPr>
              <a:t>dat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onbepaald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aantal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gehele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getallen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bevat</a:t>
            </a:r>
            <a:r>
              <a:rPr lang="fr-BE" sz="2400" dirty="0" smtClean="0">
                <a:cs typeface="Arial" pitchFamily="34" charset="0"/>
              </a:rPr>
              <a:t>.                                        De </a:t>
            </a:r>
            <a:r>
              <a:rPr lang="fr-BE" sz="2400" dirty="0" err="1" smtClean="0">
                <a:cs typeface="Arial" pitchFamily="34" charset="0"/>
              </a:rPr>
              <a:t>functie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bepaalt</a:t>
            </a:r>
            <a:r>
              <a:rPr lang="fr-BE" sz="2400" dirty="0" smtClean="0">
                <a:cs typeface="Arial" pitchFamily="34" charset="0"/>
              </a:rPr>
              <a:t> het </a:t>
            </a:r>
            <a:r>
              <a:rPr lang="fr-BE" sz="2400" dirty="0" err="1" smtClean="0">
                <a:cs typeface="Arial" pitchFamily="34" charset="0"/>
              </a:rPr>
              <a:t>gemiddelde</a:t>
            </a:r>
            <a:r>
              <a:rPr lang="fr-BE" sz="2400" dirty="0" smtClean="0">
                <a:cs typeface="Arial" pitchFamily="34" charset="0"/>
              </a:rPr>
              <a:t> van </a:t>
            </a:r>
            <a:r>
              <a:rPr lang="fr-BE" sz="2400" dirty="0" err="1" smtClean="0">
                <a:cs typeface="Arial" pitchFamily="34" charset="0"/>
              </a:rPr>
              <a:t>alle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getallen</a:t>
            </a:r>
            <a:r>
              <a:rPr lang="fr-BE" sz="2400" dirty="0" smtClean="0">
                <a:cs typeface="Arial" pitchFamily="34" charset="0"/>
              </a:rPr>
              <a:t> in het </a:t>
            </a:r>
            <a:r>
              <a:rPr lang="fr-BE" sz="2400" dirty="0" err="1" smtClean="0">
                <a:cs typeface="Arial" pitchFamily="34" charset="0"/>
              </a:rPr>
              <a:t>bestand</a:t>
            </a:r>
            <a:r>
              <a:rPr lang="fr-BE" sz="2400" dirty="0" smtClean="0">
                <a:cs typeface="Arial" pitchFamily="34" charset="0"/>
              </a:rPr>
              <a:t>. De </a:t>
            </a:r>
            <a:r>
              <a:rPr lang="fr-BE" sz="2400" dirty="0" err="1" smtClean="0">
                <a:cs typeface="Arial" pitchFamily="34" charset="0"/>
              </a:rPr>
              <a:t>functie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werpt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exceptie</a:t>
            </a:r>
            <a:r>
              <a:rPr lang="fr-BE" sz="2400" dirty="0" smtClean="0">
                <a:cs typeface="Arial" pitchFamily="34" charset="0"/>
              </a:rPr>
              <a:t> op indien </a:t>
            </a:r>
            <a:r>
              <a:rPr lang="fr-BE" sz="2400" dirty="0" err="1" smtClean="0">
                <a:cs typeface="Arial" pitchFamily="34" charset="0"/>
              </a:rPr>
              <a:t>het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bestand</a:t>
            </a:r>
            <a:r>
              <a:rPr lang="fr-BE" sz="2400" dirty="0" smtClean="0">
                <a:cs typeface="Arial" pitchFamily="34" charset="0"/>
              </a:rPr>
              <a:t> niet kan </a:t>
            </a:r>
            <a:r>
              <a:rPr lang="fr-BE" sz="2400" dirty="0" err="1" smtClean="0">
                <a:cs typeface="Arial" pitchFamily="34" charset="0"/>
              </a:rPr>
              <a:t>geopend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worden</a:t>
            </a:r>
            <a:r>
              <a:rPr lang="fr-BE" sz="2400" dirty="0" smtClean="0">
                <a:cs typeface="Arial" pitchFamily="34" charset="0"/>
              </a:rPr>
              <a:t>, indien </a:t>
            </a:r>
            <a:r>
              <a:rPr lang="fr-BE" sz="2400" dirty="0" err="1" smtClean="0">
                <a:cs typeface="Arial" pitchFamily="34" charset="0"/>
              </a:rPr>
              <a:t>het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bestand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leeg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of indien </a:t>
            </a:r>
            <a:r>
              <a:rPr lang="fr-BE" sz="2400" dirty="0" err="1" smtClean="0">
                <a:cs typeface="Arial" pitchFamily="34" charset="0"/>
              </a:rPr>
              <a:t>het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bestand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fouten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bevat</a:t>
            </a:r>
            <a:r>
              <a:rPr lang="fr-BE" sz="2400" dirty="0" smtClean="0">
                <a:cs typeface="Arial" pitchFamily="34" charset="0"/>
              </a:rPr>
              <a:t>.  </a:t>
            </a:r>
          </a:p>
          <a:p>
            <a:pPr eaLnBrk="1" hangingPunct="1">
              <a:lnSpc>
                <a:spcPts val="4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fr-BE" sz="2400" u="sng" dirty="0" err="1" smtClean="0">
                <a:cs typeface="Arial" pitchFamily="34" charset="0"/>
              </a:rPr>
              <a:t>Oplossing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vb_excep4.cpp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0336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6270</TotalTime>
  <Words>518</Words>
  <Application>Microsoft Office PowerPoint</Application>
  <PresentationFormat>A4 (210 x 297 mm)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Kantoorthema</vt:lpstr>
      <vt:lpstr>1_Kantoorthema</vt:lpstr>
      <vt:lpstr>Hoofdstuk 6  Exception Handling</vt:lpstr>
      <vt:lpstr>Voorbeeld: faculteit (versie 1)</vt:lpstr>
      <vt:lpstr>Voorbeeld: faculteit (versie 2)</vt:lpstr>
      <vt:lpstr>Opmerkingen</vt:lpstr>
      <vt:lpstr>Exception handling: opwerpen van een exceptie</vt:lpstr>
      <vt:lpstr>PowerPoint-presentatie</vt:lpstr>
      <vt:lpstr>PowerPoint-presentatie</vt:lpstr>
      <vt:lpstr>PowerPoint-presentatie</vt:lpstr>
      <vt:lpstr>Voorbeeld</vt:lpstr>
      <vt:lpstr>Exception classes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132</cp:revision>
  <cp:lastPrinted>2017-12-05T12:07:34Z</cp:lastPrinted>
  <dcterms:created xsi:type="dcterms:W3CDTF">2003-09-29T11:12:20Z</dcterms:created>
  <dcterms:modified xsi:type="dcterms:W3CDTF">2017-12-07T08:58:29Z</dcterms:modified>
</cp:coreProperties>
</file>