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  <p:sldMasterId id="2147483846" r:id="rId2"/>
  </p:sldMasterIdLst>
  <p:notesMasterIdLst>
    <p:notesMasterId r:id="rId25"/>
  </p:notesMasterIdLst>
  <p:handoutMasterIdLst>
    <p:handoutMasterId r:id="rId26"/>
  </p:handoutMasterIdLst>
  <p:sldIdLst>
    <p:sldId id="570" r:id="rId3"/>
    <p:sldId id="364" r:id="rId4"/>
    <p:sldId id="520" r:id="rId5"/>
    <p:sldId id="571" r:id="rId6"/>
    <p:sldId id="521" r:id="rId7"/>
    <p:sldId id="522" r:id="rId8"/>
    <p:sldId id="523" r:id="rId9"/>
    <p:sldId id="572" r:id="rId10"/>
    <p:sldId id="573" r:id="rId11"/>
    <p:sldId id="574" r:id="rId12"/>
    <p:sldId id="540" r:id="rId13"/>
    <p:sldId id="541" r:id="rId14"/>
    <p:sldId id="546" r:id="rId15"/>
    <p:sldId id="547" r:id="rId16"/>
    <p:sldId id="548" r:id="rId17"/>
    <p:sldId id="549" r:id="rId18"/>
    <p:sldId id="550" r:id="rId19"/>
    <p:sldId id="551" r:id="rId20"/>
    <p:sldId id="545" r:id="rId21"/>
    <p:sldId id="576" r:id="rId22"/>
    <p:sldId id="577" r:id="rId23"/>
    <p:sldId id="575" r:id="rId24"/>
  </p:sldIdLst>
  <p:sldSz cx="9906000" cy="6858000" type="A4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7" autoAdjust="0"/>
    <p:restoredTop sz="94685" autoAdjust="0"/>
  </p:normalViewPr>
  <p:slideViewPr>
    <p:cSldViewPr>
      <p:cViewPr varScale="1">
        <p:scale>
          <a:sx n="84" d="100"/>
          <a:sy n="84" d="100"/>
        </p:scale>
        <p:origin x="624" y="7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76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8535C-7745-4A66-BA11-76B9CBDCCCC5}" type="datetime1">
              <a:rPr lang="nl-NL"/>
              <a:pPr>
                <a:defRPr/>
              </a:pPr>
              <a:t>6-12-2017</a:t>
            </a:fld>
            <a:endParaRPr lang="nl-NL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146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10146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7E19532-45F1-414E-8CE8-3BC077B855A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61643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39F228-7281-4070-889E-9673463B2A31}" type="datetime1">
              <a:rPr lang="nl-NL"/>
              <a:pPr>
                <a:defRPr/>
              </a:pPr>
              <a:t>6-12-2017</a:t>
            </a:fld>
            <a:endParaRPr lang="nl-NL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2950"/>
            <a:ext cx="5367338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039" y="4705073"/>
            <a:ext cx="4982422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146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10146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E4DEC-7746-4ACF-869D-C1D4931832B1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456038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87650D-235B-4F21-9CB0-DD46D11316CB}" type="datetime1">
              <a:rPr lang="nl-NL" smtClean="0"/>
              <a:t>6-12-2017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66794-5876-439A-9CBA-27DD45517A4E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972539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B1AA03-88A0-4CF1-9198-A8D3D95DBFD2}" type="datetime1">
              <a:rPr lang="nl-NL" smtClean="0"/>
              <a:t>6-12-2017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EFAD3-97F9-4994-AD31-D61283362A8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0905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540432-08EE-4137-A9CD-0ED3EF3E35B3}" type="datetime1">
              <a:rPr lang="nl-NL" smtClean="0"/>
              <a:t>6-12-2017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8CDFA5-7557-49D5-9566-2960A22DA8C8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54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4147F-ED97-47AF-A1B3-C82A179CF7F3}" type="datetime1">
              <a:rPr kumimoji="0" lang="nl-NL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6-12-2017</a:t>
            </a:fld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en-GB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66" y="1599810"/>
            <a:ext cx="3120587" cy="2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4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37622" y="1607344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33245" y="4833784"/>
            <a:ext cx="8678997" cy="410063"/>
          </a:xfrm>
        </p:spPr>
        <p:txBody>
          <a:bodyPr>
            <a:normAutofit/>
          </a:bodyPr>
          <a:lstStyle>
            <a:lvl1pPr marL="0" indent="0" algn="l">
              <a:lnSpc>
                <a:spcPts val="2057"/>
              </a:lnSpc>
              <a:buNone/>
              <a:defRPr sz="1714" baseline="0">
                <a:solidFill>
                  <a:srgbClr val="FFD200"/>
                </a:solidFill>
              </a:defRPr>
            </a:lvl1pPr>
            <a:lvl2pPr marL="371450" indent="0" algn="ctr">
              <a:buNone/>
              <a:defRPr sz="1625"/>
            </a:lvl2pPr>
            <a:lvl3pPr marL="742900" indent="0" algn="ctr">
              <a:buNone/>
              <a:defRPr sz="1463"/>
            </a:lvl3pPr>
            <a:lvl4pPr marL="1114350" indent="0" algn="ctr">
              <a:buNone/>
              <a:defRPr sz="1300"/>
            </a:lvl4pPr>
            <a:lvl5pPr marL="1485800" indent="0" algn="ctr">
              <a:buNone/>
              <a:defRPr sz="1300"/>
            </a:lvl5pPr>
            <a:lvl6pPr marL="1857251" indent="0" algn="ctr">
              <a:buNone/>
              <a:defRPr sz="1300"/>
            </a:lvl6pPr>
            <a:lvl7pPr marL="2228701" indent="0" algn="ctr">
              <a:buNone/>
              <a:defRPr sz="1300"/>
            </a:lvl7pPr>
            <a:lvl8pPr marL="2600151" indent="0" algn="ctr">
              <a:buNone/>
              <a:defRPr sz="1300"/>
            </a:lvl8pPr>
            <a:lvl9pPr marL="2971602" indent="0" algn="ctr">
              <a:buNone/>
              <a:defRPr sz="1300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4505625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4893076" y="273186"/>
            <a:ext cx="4738557" cy="379688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971"/>
              </a:lnSpc>
              <a:buNone/>
              <a:defRPr sz="8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971"/>
              </a:lnSpc>
              <a:buNone/>
              <a:defRPr sz="8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 smtClean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1828465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3264088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4701768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139447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41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0"/>
            <a:ext cx="9383581" cy="5553563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2282428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5163750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387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8969543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marL="1330479" indent="-314708" defTabSz="1092861">
              <a:lnSpc>
                <a:spcPct val="120000"/>
              </a:lnSpc>
              <a:tabLst/>
              <a:defRPr/>
            </a:lvl4pPr>
            <a:lvl5pPr marL="1692348" indent="-253036" defTabSz="261198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470885-0B31-4E06-AE71-7E16801F2838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661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10F60-8C93-4C37-B51A-4DDAE36F7E9B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72907" y="964630"/>
            <a:ext cx="3599341" cy="4568906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4823117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defTabSz="261198">
              <a:lnSpc>
                <a:spcPct val="120000"/>
              </a:lnSpc>
              <a:defRPr/>
            </a:lvl4pPr>
            <a:lvl5pPr defTabSz="261198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408594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594B6-17DF-4759-A7A5-128AFEA77F2C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43922" y="964406"/>
            <a:ext cx="8844094" cy="45714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057041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81384-1200-4D40-BEF0-3A17A1F906F4}" type="datetime1">
              <a:rPr kumimoji="0" lang="nl-NL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6-12-2017</a:t>
            </a:fld>
            <a:endParaRPr kumimoji="0" lang="nl-NL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99053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9905386" cy="6858000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870471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265321" y="2176875"/>
            <a:ext cx="4146441" cy="1207947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37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1225716"/>
            <a:ext cx="4238963" cy="4056750"/>
          </a:xfrm>
        </p:spPr>
        <p:txBody>
          <a:bodyPr anchor="t" anchorCtr="0">
            <a:noAutofit/>
          </a:bodyPr>
          <a:lstStyle>
            <a:lvl1pPr algn="l">
              <a:lnSpc>
                <a:spcPts val="2000"/>
              </a:lnSpc>
              <a:defRPr sz="1428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1285875"/>
            <a:ext cx="8576715" cy="4218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5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D373F5-73A9-4CCD-A820-F59CEAAE1E6A}" type="datetime1">
              <a:rPr lang="nl-NL" smtClean="0"/>
              <a:t>6-12-2017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8A382-32CD-415E-A331-6241BD34F20A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452112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00D601-26E2-4875-A84C-0A527CCA46E7}" type="datetime1">
              <a:rPr lang="nl-NL" smtClean="0"/>
              <a:t>6-12-2017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233DC-B4EF-4B9F-83B1-B74FD8B498B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592834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F7F4CA-96F3-4C76-AE48-D85E9DB9BAEC}" type="datetime1">
              <a:rPr lang="nl-NL" smtClean="0"/>
              <a:t>6-12-2017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101BD-087E-420F-80AD-35CA60D057E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05584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0FB173-1B84-4A79-9604-DA7E0A3D60C0}" type="datetime1">
              <a:rPr lang="nl-NL" smtClean="0"/>
              <a:t>6-12-2017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7C940-9CB7-46D7-B168-3DD7C0290820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3214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7ABDDE-EE19-41DA-811A-A0353A9552F5}" type="datetime1">
              <a:rPr lang="nl-NL" smtClean="0"/>
              <a:t>6-12-2017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0C59C8-A9A9-4811-84B4-D1035D688A08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790213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267BD5-477A-419E-A372-95CC5634464A}" type="datetime1">
              <a:rPr lang="nl-NL" smtClean="0"/>
              <a:t>6-12-2017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6E0BE-89F7-42EF-B0F6-93C5315E8D3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802168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1E04A8-865A-48DE-B612-22A66FEE56B0}" type="datetime1">
              <a:rPr lang="nl-NL" smtClean="0"/>
              <a:t>6-12-2017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66C25-D841-4B95-AA47-D321C61FFB4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040936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37FB3E-0FDD-4742-8CAC-C93C85A21D15}" type="datetime1">
              <a:rPr lang="nl-NL" smtClean="0"/>
              <a:t>6-12-2017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A4880-019E-4959-9DFD-0CB397CC2C5C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83329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0586E7-4228-4462-B001-2CEB2E4D6F67}" type="datetime1">
              <a:rPr lang="nl-NL" smtClean="0"/>
              <a:t>6-12-2017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7A1BBAC-869A-4E66-ACB9-B9475FCD38FC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929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ransition spd="med"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4267" y="95643"/>
            <a:ext cx="8972803" cy="60728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27" y="839787"/>
            <a:ext cx="8969543" cy="47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26656" y="6292057"/>
            <a:ext cx="1312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870D1A-A3AB-4E9F-892E-C45B5A80FDBF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90851" y="6324204"/>
            <a:ext cx="4772591" cy="307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529769" y="258187"/>
            <a:ext cx="8844094" cy="325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529769" y="1113750"/>
            <a:ext cx="4701767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530646" y="5539811"/>
            <a:ext cx="8843218" cy="995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2" y="5559019"/>
            <a:ext cx="1318832" cy="1298981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5240243" y="1113750"/>
            <a:ext cx="522419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5770012" y="953691"/>
            <a:ext cx="3603851" cy="45897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74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</p:sldLayoutIdLst>
  <p:hf hdr="0" ftr="0" dt="0"/>
  <p:txStyles>
    <p:titleStyle>
      <a:lvl1pPr algn="l" defTabSz="742900" rtl="0" eaLnBrk="1" latinLnBrk="0" hangingPunct="1">
        <a:lnSpc>
          <a:spcPct val="90000"/>
        </a:lnSpc>
        <a:spcBef>
          <a:spcPct val="0"/>
        </a:spcBef>
        <a:buNone/>
        <a:defRPr sz="3085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306545" indent="-257571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2742" kern="1200">
          <a:solidFill>
            <a:schemeClr val="tx1"/>
          </a:solidFill>
          <a:latin typeface="+mn-lt"/>
          <a:ea typeface="+mn-ea"/>
          <a:cs typeface="+mn-cs"/>
        </a:defRPr>
      </a:lvl1pPr>
      <a:lvl2pPr marL="668414" indent="-257571" algn="l" defTabSz="26119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2742" kern="1200">
          <a:solidFill>
            <a:schemeClr val="tx1"/>
          </a:solidFill>
          <a:latin typeface="+mn-lt"/>
          <a:ea typeface="+mn-ea"/>
          <a:cs typeface="+mn-cs"/>
        </a:defRPr>
      </a:lvl2pPr>
      <a:lvl3pPr marL="1003074" indent="-25708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2742" kern="1200">
          <a:solidFill>
            <a:schemeClr val="tx1"/>
          </a:solidFill>
          <a:latin typeface="+mn-lt"/>
          <a:ea typeface="+mn-ea"/>
          <a:cs typeface="+mn-cs"/>
        </a:defRPr>
      </a:lvl3pPr>
      <a:lvl4pPr marL="823500" indent="-314708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2742" kern="1200">
          <a:solidFill>
            <a:schemeClr val="tx1"/>
          </a:solidFill>
          <a:latin typeface="+mn-lt"/>
          <a:ea typeface="+mn-ea"/>
          <a:cs typeface="+mn-cs"/>
        </a:defRPr>
      </a:lvl4pPr>
      <a:lvl5pPr marL="1485566" indent="-66206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742" kern="1200">
          <a:solidFill>
            <a:schemeClr val="tx1"/>
          </a:solidFill>
          <a:latin typeface="+mn-lt"/>
          <a:ea typeface="+mn-ea"/>
          <a:cs typeface="+mn-cs"/>
        </a:defRPr>
      </a:lvl5pPr>
      <a:lvl6pPr marL="20429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42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58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327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8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2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1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602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>
          <a:xfrm>
            <a:off x="1064568" y="5085184"/>
            <a:ext cx="8678997" cy="432048"/>
          </a:xfrm>
        </p:spPr>
        <p:txBody>
          <a:bodyPr>
            <a:normAutofit/>
          </a:bodyPr>
          <a:lstStyle/>
          <a:p>
            <a:pPr algn="r"/>
            <a:r>
              <a:rPr lang="nl-NL" sz="2800" b="1" dirty="0"/>
              <a:t>Helga </a:t>
            </a:r>
            <a:r>
              <a:rPr lang="nl-NL" sz="2800" b="1" dirty="0" err="1"/>
              <a:t>Naessens</a:t>
            </a:r>
            <a:endParaRPr lang="nl-NL" sz="2800" b="1" dirty="0"/>
          </a:p>
        </p:txBody>
      </p:sp>
      <p:sp>
        <p:nvSpPr>
          <p:cNvPr id="5" name="Titel 16"/>
          <p:cNvSpPr>
            <a:spLocks noGrp="1"/>
          </p:cNvSpPr>
          <p:nvPr>
            <p:ph type="ctrTitle"/>
          </p:nvPr>
        </p:nvSpPr>
        <p:spPr>
          <a:xfrm>
            <a:off x="560512" y="1196752"/>
            <a:ext cx="9345488" cy="3384376"/>
          </a:xfrm>
        </p:spPr>
        <p:txBody>
          <a:bodyPr/>
          <a:lstStyle/>
          <a:p>
            <a:pPr algn="ctr"/>
            <a:r>
              <a:rPr lang="nl-NL" sz="6000" dirty="0" smtClean="0"/>
              <a:t>Hoofdstuk 7</a:t>
            </a:r>
            <a:br>
              <a:rPr lang="nl-NL" sz="6000" dirty="0" smtClean="0"/>
            </a:br>
            <a:r>
              <a:rPr lang="nl-NL" sz="6000" dirty="0" smtClean="0"/>
              <a:t/>
            </a:r>
            <a:br>
              <a:rPr lang="nl-NL" sz="6000" dirty="0" smtClean="0"/>
            </a:br>
            <a:r>
              <a:rPr lang="nl-NL" sz="6000" u="none" dirty="0" smtClean="0"/>
              <a:t>C++11</a:t>
            </a:r>
            <a:br>
              <a:rPr lang="nl-NL" sz="6000" u="none" dirty="0" smtClean="0"/>
            </a:br>
            <a:r>
              <a:rPr lang="nl-NL" sz="6000" u="none" dirty="0" smtClean="0"/>
              <a:t>(deel 2)</a:t>
            </a:r>
            <a:endParaRPr lang="nl-NL" sz="6000" u="none" dirty="0"/>
          </a:p>
        </p:txBody>
      </p:sp>
    </p:spTree>
    <p:extLst>
      <p:ext uri="{BB962C8B-B14F-4D97-AF65-F5344CB8AC3E}">
        <p14:creationId xmlns:p14="http://schemas.microsoft.com/office/powerpoint/2010/main" val="193350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04528" y="1412776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4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a</a:t>
            </a:r>
            <a:r>
              <a:rPr lang="nl-BE" sz="2800" dirty="0" smtClean="0"/>
              <a:t>utomatische type-afleiding (</a:t>
            </a: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800" dirty="0" smtClean="0"/>
              <a:t>)</a:t>
            </a:r>
          </a:p>
          <a:p>
            <a:pPr marL="446088" indent="-446088" eaLnBrk="1" hangingPunct="1">
              <a:lnSpc>
                <a:spcPts val="4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g</a:t>
            </a:r>
            <a:r>
              <a:rPr lang="nl-BE" sz="2800" dirty="0" smtClean="0"/>
              <a:t>ewijzigde initialisatiesyntax</a:t>
            </a:r>
          </a:p>
          <a:p>
            <a:pPr marL="446088" lvl="0" indent="-446088">
              <a:lnSpc>
                <a:spcPts val="4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>
                <a:cs typeface="Consolas" panose="020B0609020204030204" pitchFamily="49" charset="0"/>
              </a:rPr>
              <a:t>default</a:t>
            </a:r>
            <a:r>
              <a:rPr lang="nl-BE" sz="2800" i="1" dirty="0" err="1" smtClean="0">
                <a:cs typeface="Consolas" panose="020B0609020204030204" pitchFamily="49" charset="0"/>
              </a:rPr>
              <a:t>ed</a:t>
            </a:r>
            <a:r>
              <a:rPr lang="nl-BE" sz="2800" dirty="0" smtClean="0"/>
              <a:t> en </a:t>
            </a:r>
            <a:r>
              <a:rPr lang="nl-BE" sz="2800" dirty="0" err="1" smtClean="0">
                <a:cs typeface="Consolas" panose="020B0609020204030204" pitchFamily="49" charset="0"/>
              </a:rPr>
              <a:t>delete</a:t>
            </a:r>
            <a:r>
              <a:rPr lang="nl-BE" sz="2800" i="1" dirty="0" err="1" smtClean="0">
                <a:cs typeface="Consolas" panose="020B0609020204030204" pitchFamily="49" charset="0"/>
              </a:rPr>
              <a:t>d</a:t>
            </a:r>
            <a:r>
              <a:rPr lang="nl-BE" sz="2800" dirty="0" smtClean="0"/>
              <a:t> </a:t>
            </a:r>
            <a:r>
              <a:rPr lang="nl-BE" sz="2800" dirty="0" err="1" smtClean="0"/>
              <a:t>lidfuncties</a:t>
            </a:r>
            <a:endParaRPr lang="nl-BE" sz="2800" dirty="0" smtClean="0"/>
          </a:p>
          <a:p>
            <a:pPr marL="446088" indent="-446088">
              <a:lnSpc>
                <a:spcPts val="4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  <a:cs typeface="Consolas" panose="020B0609020204030204" pitchFamily="49" charset="0"/>
              </a:rPr>
              <a:t>move </a:t>
            </a:r>
            <a:r>
              <a:rPr lang="nl-BE" sz="2800" b="1" dirty="0" err="1" smtClean="0">
                <a:solidFill>
                  <a:schemeClr val="accent2"/>
                </a:solidFill>
                <a:cs typeface="Consolas" panose="020B0609020204030204" pitchFamily="49" charset="0"/>
              </a:rPr>
              <a:t>constructor</a:t>
            </a:r>
            <a:r>
              <a:rPr lang="nl-BE" sz="2800" b="1" dirty="0" smtClean="0">
                <a:solidFill>
                  <a:schemeClr val="accent2"/>
                </a:solidFill>
                <a:cs typeface="Consolas" panose="020B0609020204030204" pitchFamily="49" charset="0"/>
              </a:rPr>
              <a:t> en move operator </a:t>
            </a:r>
            <a:endParaRPr lang="nl-BE" sz="2800" b="1" dirty="0" smtClean="0">
              <a:solidFill>
                <a:schemeClr val="accent2"/>
              </a:solidFill>
            </a:endParaRP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692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80711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908720"/>
            <a:ext cx="9170804" cy="5544616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nl-BE" sz="2400" dirty="0" smtClean="0">
                <a:cs typeface="Consolas" panose="020B0609020204030204" pitchFamily="49" charset="0"/>
              </a:rPr>
              <a:t>kopiëren kost tijd en geheugen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nl-BE" sz="2400" u="sng" dirty="0" smtClean="0">
                <a:cs typeface="Consolas" panose="020B0609020204030204" pitchFamily="49" charset="0"/>
              </a:rPr>
              <a:t>Voorbeeld</a:t>
            </a:r>
          </a:p>
          <a:p>
            <a:pPr marL="531813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531813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vector&lt;set&lt;int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v;</a:t>
            </a:r>
          </a:p>
          <a:p>
            <a:pPr marL="531813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(int i=1; i&lt;=3; i++) {</a:t>
            </a:r>
          </a:p>
          <a:p>
            <a:pPr marL="531813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set&lt;int</a:t>
            </a: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s1, s2; </a:t>
            </a:r>
          </a:p>
          <a:p>
            <a:pPr marL="531813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… 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voeg iets toe aan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endParaRPr lang="nl-B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1813" indent="0">
              <a:lnSpc>
                <a:spcPts val="3200"/>
              </a:lnSpc>
              <a:spcBef>
                <a:spcPts val="120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B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v.push_back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(s1); </a:t>
            </a:r>
          </a:p>
          <a:p>
            <a:pPr marL="531813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s2 = s1;</a:t>
            </a:r>
          </a:p>
          <a:p>
            <a:pPr marL="531813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nl-B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1813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6033120" y="1484784"/>
            <a:ext cx="3168352" cy="46166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vb_zonder_move.cpp</a:t>
            </a:r>
          </a:p>
        </p:txBody>
      </p:sp>
      <p:sp>
        <p:nvSpPr>
          <p:cNvPr id="9" name="Rechteraccolade 8"/>
          <p:cNvSpPr/>
          <p:nvPr/>
        </p:nvSpPr>
        <p:spPr>
          <a:xfrm>
            <a:off x="4160912" y="4221088"/>
            <a:ext cx="216024" cy="1008112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/>
          <p:cNvSpPr txBox="1"/>
          <p:nvPr/>
        </p:nvSpPr>
        <p:spPr>
          <a:xfrm>
            <a:off x="4664968" y="4239185"/>
            <a:ext cx="3168352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l-BE" sz="2400" b="1" dirty="0" smtClean="0">
                <a:solidFill>
                  <a:schemeClr val="accent2"/>
                </a:solidFill>
                <a:latin typeface="+mn-lt"/>
              </a:rPr>
              <a:t>Er wordt 2 maal een kopie genomen van s1</a:t>
            </a:r>
            <a:endParaRPr lang="nl-BE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7108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11</a:t>
            </a:fld>
            <a:endParaRPr lang="nl-NL" sz="1600" dirty="0" smtClean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93"/>
            <a:ext cx="9898508" cy="75520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3"/>
                </a:solidFill>
              </a:rPr>
              <a:t>Probleemstelling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4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734" y="867213"/>
            <a:ext cx="9361040" cy="5616624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nl-BE" sz="2400" dirty="0" smtClean="0">
                <a:cs typeface="Consolas" panose="020B0609020204030204" pitchFamily="49" charset="0"/>
              </a:rPr>
              <a:t>c</a:t>
            </a:r>
            <a:r>
              <a:rPr lang="nl-BE" sz="2400" b="0" dirty="0" smtClean="0">
                <a:cs typeface="Consolas" panose="020B0609020204030204" pitchFamily="49" charset="0"/>
              </a:rPr>
              <a:t>opy </a:t>
            </a:r>
            <a:r>
              <a:rPr lang="nl-BE" sz="2400" b="0" dirty="0" err="1" smtClean="0">
                <a:cs typeface="Consolas" panose="020B0609020204030204" pitchFamily="49" charset="0"/>
              </a:rPr>
              <a:t>constructor</a:t>
            </a:r>
            <a:r>
              <a:rPr lang="nl-BE" sz="2400" b="0" dirty="0" smtClean="0">
                <a:cs typeface="Consolas" panose="020B0609020204030204" pitchFamily="49" charset="0"/>
              </a:rPr>
              <a:t>/toekenningsoperator: </a:t>
            </a:r>
            <a:r>
              <a:rPr lang="nl-BE" sz="2400" i="1" dirty="0" smtClean="0">
                <a:cs typeface="Consolas" panose="020B0609020204030204" pitchFamily="49" charset="0"/>
              </a:rPr>
              <a:t>kopieert</a:t>
            </a:r>
            <a:r>
              <a:rPr lang="nl-BE" sz="2400" b="0" dirty="0" smtClean="0">
                <a:cs typeface="Consolas" panose="020B0609020204030204" pitchFamily="49" charset="0"/>
              </a:rPr>
              <a:t> elk </a:t>
            </a:r>
            <a:r>
              <a:rPr lang="nl-BE" sz="2400" b="0" dirty="0" smtClean="0">
                <a:cs typeface="Consolas" panose="020B0609020204030204" pitchFamily="49" charset="0"/>
              </a:rPr>
              <a:t>attribuut         (</a:t>
            </a:r>
            <a:r>
              <a:rPr lang="nl-BE" sz="2400" b="0" dirty="0" smtClean="0">
                <a:cs typeface="Consolas" panose="020B0609020204030204" pitchFamily="49" charset="0"/>
              </a:rPr>
              <a:t>default: geen diepe kopie)</a:t>
            </a:r>
          </a:p>
          <a:p>
            <a:pPr>
              <a:lnSpc>
                <a:spcPts val="4000"/>
              </a:lnSpc>
            </a:pPr>
            <a:r>
              <a:rPr lang="nl-BE" sz="2400" dirty="0" smtClean="0">
                <a:cs typeface="Consolas" panose="020B0609020204030204" pitchFamily="49" charset="0"/>
              </a:rPr>
              <a:t>doel move </a:t>
            </a:r>
            <a:r>
              <a:rPr lang="nl-BE" sz="2400" dirty="0" err="1" smtClean="0">
                <a:cs typeface="Consolas" panose="020B0609020204030204" pitchFamily="49" charset="0"/>
              </a:rPr>
              <a:t>constructor</a:t>
            </a:r>
            <a:r>
              <a:rPr lang="nl-BE" sz="2400" dirty="0" smtClean="0">
                <a:cs typeface="Consolas" panose="020B0609020204030204" pitchFamily="49" charset="0"/>
              </a:rPr>
              <a:t>/operator:</a:t>
            </a:r>
            <a:endParaRPr lang="nl-BE" sz="2400" dirty="0">
              <a:cs typeface="Consolas" panose="020B0609020204030204" pitchFamily="49" charset="0"/>
            </a:endParaRPr>
          </a:p>
          <a:p>
            <a:pPr lvl="1">
              <a:lnSpc>
                <a:spcPts val="4000"/>
              </a:lnSpc>
            </a:pPr>
            <a:r>
              <a:rPr lang="nl-BE" sz="2400" dirty="0">
                <a:cs typeface="Consolas" panose="020B0609020204030204" pitchFamily="49" charset="0"/>
              </a:rPr>
              <a:t>zal geen kopie maken van het origineel, maar de </a:t>
            </a:r>
            <a:r>
              <a:rPr lang="nl-BE" sz="2400" dirty="0" smtClean="0">
                <a:cs typeface="Consolas" panose="020B0609020204030204" pitchFamily="49" charset="0"/>
              </a:rPr>
              <a:t>attributen </a:t>
            </a:r>
            <a:r>
              <a:rPr lang="nl-BE" sz="2400" dirty="0">
                <a:cs typeface="Consolas" panose="020B0609020204030204" pitchFamily="49" charset="0"/>
              </a:rPr>
              <a:t>van het origineel ‘</a:t>
            </a:r>
            <a:r>
              <a:rPr lang="nl-BE" sz="2400" b="1" dirty="0">
                <a:solidFill>
                  <a:schemeClr val="accent4"/>
                </a:solidFill>
                <a:cs typeface="Consolas" panose="020B0609020204030204" pitchFamily="49" charset="0"/>
              </a:rPr>
              <a:t>schaken</a:t>
            </a:r>
            <a:r>
              <a:rPr lang="nl-BE" sz="2400" dirty="0">
                <a:cs typeface="Consolas" panose="020B0609020204030204" pitchFamily="49" charset="0"/>
              </a:rPr>
              <a:t>’ </a:t>
            </a:r>
            <a:r>
              <a:rPr lang="nl-BE" sz="2400" dirty="0" smtClean="0">
                <a:cs typeface="Consolas" panose="020B0609020204030204" pitchFamily="49" charset="0"/>
              </a:rPr>
              <a:t>(zie </a:t>
            </a:r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move_test.cpp</a:t>
            </a:r>
            <a:r>
              <a:rPr lang="nl-BE" sz="2400" dirty="0" smtClean="0">
                <a:cs typeface="Consolas" panose="020B0609020204030204" pitchFamily="49" charset="0"/>
              </a:rPr>
              <a:t>)</a:t>
            </a:r>
            <a:endParaRPr lang="nl-BE" sz="2400" dirty="0" smtClean="0">
              <a:cs typeface="Consolas" panose="020B0609020204030204" pitchFamily="49" charset="0"/>
            </a:endParaRPr>
          </a:p>
          <a:p>
            <a:pPr lvl="1">
              <a:lnSpc>
                <a:spcPts val="4000"/>
              </a:lnSpc>
            </a:pPr>
            <a:r>
              <a:rPr lang="nl-BE" sz="2400" dirty="0" smtClean="0">
                <a:cs typeface="Consolas" panose="020B0609020204030204" pitchFamily="49" charset="0"/>
              </a:rPr>
              <a:t>attribuut</a:t>
            </a:r>
            <a:r>
              <a:rPr lang="nl-BE" sz="2400" dirty="0" smtClean="0">
                <a:cs typeface="Consolas" panose="020B0609020204030204" pitchFamily="49" charset="0"/>
              </a:rPr>
              <a:t> </a:t>
            </a:r>
            <a:r>
              <a:rPr lang="nl-BE" sz="2400" dirty="0">
                <a:cs typeface="Consolas" panose="020B0609020204030204" pitchFamily="49" charset="0"/>
              </a:rPr>
              <a:t>dat geen pointer is: </a:t>
            </a:r>
            <a:r>
              <a:rPr lang="nl-BE" sz="2400" dirty="0" smtClean="0">
                <a:cs typeface="Consolas" panose="020B0609020204030204" pitchFamily="49" charset="0"/>
              </a:rPr>
              <a:t>kan (meestal) a.d.h.v</a:t>
            </a:r>
            <a:r>
              <a:rPr lang="nl-BE" sz="2400" dirty="0">
                <a:cs typeface="Consolas" panose="020B0609020204030204" pitchFamily="49" charset="0"/>
              </a:rPr>
              <a:t>. de overeenkomstige move-</a:t>
            </a:r>
            <a:r>
              <a:rPr lang="nl-BE" sz="2400" dirty="0" err="1">
                <a:cs typeface="Consolas" panose="020B0609020204030204" pitchFamily="49" charset="0"/>
              </a:rPr>
              <a:t>constructor</a:t>
            </a:r>
            <a:r>
              <a:rPr lang="nl-BE" sz="2400" dirty="0">
                <a:cs typeface="Consolas" panose="020B0609020204030204" pitchFamily="49" charset="0"/>
              </a:rPr>
              <a:t> van </a:t>
            </a:r>
            <a:r>
              <a:rPr lang="nl-BE" sz="2400" dirty="0" smtClean="0">
                <a:cs typeface="Consolas" panose="020B0609020204030204" pitchFamily="49" charset="0"/>
              </a:rPr>
              <a:t>het attribuut</a:t>
            </a:r>
            <a:endParaRPr lang="nl-BE" sz="2400" dirty="0">
              <a:cs typeface="Consolas" panose="020B0609020204030204" pitchFamily="49" charset="0"/>
            </a:endParaRPr>
          </a:p>
          <a:p>
            <a:pPr lvl="1">
              <a:lnSpc>
                <a:spcPts val="4000"/>
              </a:lnSpc>
            </a:pPr>
            <a:r>
              <a:rPr lang="nl-BE" sz="2400" dirty="0" smtClean="0">
                <a:cs typeface="Consolas" panose="020B0609020204030204" pitchFamily="49" charset="0"/>
              </a:rPr>
              <a:t>attribuut </a:t>
            </a:r>
            <a:r>
              <a:rPr lang="nl-BE" sz="2400" dirty="0">
                <a:cs typeface="Consolas" panose="020B0609020204030204" pitchFamily="49" charset="0"/>
              </a:rPr>
              <a:t>dat pointer is: </a:t>
            </a:r>
            <a:r>
              <a:rPr lang="nl-BE" sz="2400" dirty="0" smtClean="0">
                <a:cs typeface="Consolas" panose="020B0609020204030204" pitchFamily="49" charset="0"/>
              </a:rPr>
              <a:t>neem </a:t>
            </a:r>
            <a:r>
              <a:rPr lang="nl-BE" sz="2400" dirty="0">
                <a:cs typeface="Consolas" panose="020B0609020204030204" pitchFamily="49" charset="0"/>
              </a:rPr>
              <a:t>ondiepe kopie </a:t>
            </a:r>
            <a:r>
              <a:rPr lang="nl-BE" sz="2400" dirty="0" smtClean="0">
                <a:cs typeface="Consolas" panose="020B0609020204030204" pitchFamily="49" charset="0"/>
              </a:rPr>
              <a:t>(dus </a:t>
            </a:r>
            <a:r>
              <a:rPr lang="nl-BE" sz="2400" dirty="0">
                <a:cs typeface="Consolas" panose="020B0609020204030204" pitchFamily="49" charset="0"/>
              </a:rPr>
              <a:t>geen extra verplaatsing in </a:t>
            </a:r>
            <a:r>
              <a:rPr lang="nl-BE" sz="2400" dirty="0" smtClean="0">
                <a:cs typeface="Consolas" panose="020B0609020204030204" pitchFamily="49" charset="0"/>
              </a:rPr>
              <a:t>geheugen) én zet </a:t>
            </a:r>
            <a:r>
              <a:rPr lang="nl-BE" sz="2400" dirty="0">
                <a:cs typeface="Consolas" panose="020B0609020204030204" pitchFamily="49" charset="0"/>
              </a:rPr>
              <a:t>originele pointer op </a:t>
            </a:r>
            <a:r>
              <a:rPr lang="nl-BE" sz="2400" dirty="0" err="1" smtClean="0">
                <a:cs typeface="Consolas" panose="020B0609020204030204" pitchFamily="49" charset="0"/>
              </a:rPr>
              <a:t>null</a:t>
            </a:r>
            <a:r>
              <a:rPr lang="nl-BE" sz="2400" dirty="0" err="1" smtClean="0">
                <a:cs typeface="Consolas" panose="020B0609020204030204" pitchFamily="49" charset="0"/>
              </a:rPr>
              <a:t>ptr</a:t>
            </a:r>
            <a:r>
              <a:rPr lang="nl-BE" sz="2400" dirty="0" smtClean="0">
                <a:cs typeface="Consolas" panose="020B0609020204030204" pitchFamily="49" charset="0"/>
              </a:rPr>
              <a:t> </a:t>
            </a:r>
            <a:r>
              <a:rPr lang="nl-BE" sz="2400" dirty="0">
                <a:cs typeface="Consolas" panose="020B0609020204030204" pitchFamily="49" charset="0"/>
              </a:rPr>
              <a:t>zodat er geen twee pointers naar zelfde geheugenplaats </a:t>
            </a:r>
            <a:r>
              <a:rPr lang="nl-BE" sz="2400" dirty="0" smtClean="0">
                <a:cs typeface="Consolas" panose="020B0609020204030204" pitchFamily="49" charset="0"/>
              </a:rPr>
              <a:t>wijzen</a:t>
            </a:r>
            <a:endParaRPr lang="nl-BE" sz="2400" b="0" dirty="0" smtClean="0">
              <a:cs typeface="Consolas" panose="020B0609020204030204" pitchFamily="49" charset="0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0352" y="648383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12</a:t>
            </a:fld>
            <a:endParaRPr lang="nl-NL" sz="16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898508" cy="75520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>
                <a:solidFill>
                  <a:schemeClr val="accent3"/>
                </a:solidFill>
              </a:rPr>
              <a:t>m</a:t>
            </a:r>
            <a:r>
              <a:rPr lang="nl-NL" altLang="nl-BE" sz="3600" b="1" dirty="0" smtClean="0">
                <a:solidFill>
                  <a:schemeClr val="accent3"/>
                </a:solidFill>
              </a:rPr>
              <a:t>ove </a:t>
            </a:r>
            <a:r>
              <a:rPr lang="nl-NL" altLang="nl-BE" sz="3600" b="1" dirty="0" err="1" smtClean="0">
                <a:solidFill>
                  <a:schemeClr val="accent3"/>
                </a:solidFill>
              </a:rPr>
              <a:t>constructor</a:t>
            </a:r>
            <a:r>
              <a:rPr lang="nl-NL" altLang="nl-BE" sz="3600" b="1" dirty="0" smtClean="0">
                <a:solidFill>
                  <a:schemeClr val="accent3"/>
                </a:solidFill>
              </a:rPr>
              <a:t>/operator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2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908720"/>
            <a:ext cx="9361040" cy="5616624"/>
          </a:xfrm>
        </p:spPr>
        <p:txBody>
          <a:bodyPr>
            <a:noAutofit/>
          </a:bodyPr>
          <a:lstStyle/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nl-BE" sz="2400" u="sng" dirty="0">
                <a:solidFill>
                  <a:prstClr val="black"/>
                </a:solidFill>
                <a:cs typeface="Consolas" panose="020B0609020204030204" pitchFamily="49" charset="0"/>
              </a:rPr>
              <a:t>Voorbeeld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531813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vector&lt;set&lt;int&gt;&gt; v;</a:t>
            </a:r>
          </a:p>
          <a:p>
            <a:pPr marL="531813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 i=1; i&lt;=3; i++) {</a:t>
            </a:r>
          </a:p>
          <a:p>
            <a:pPr marL="531813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set&lt;int&gt; s1, s2; </a:t>
            </a:r>
            <a:endParaRPr lang="nl-BE" sz="20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1813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  // voeg iets toe aan s1</a:t>
            </a:r>
            <a:endParaRPr lang="nl-BE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1813" lvl="0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BE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v.push_back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(s1)); </a:t>
            </a:r>
          </a:p>
          <a:p>
            <a:pPr marL="531813" lvl="0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  //voeg opnieuw iets toe aan s1</a:t>
            </a:r>
          </a:p>
          <a:p>
            <a:pPr marL="531813" lvl="0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s2 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move(s1);</a:t>
            </a:r>
            <a:endParaRPr lang="nl-BE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1813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531813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Lijntoelichting 2 1"/>
          <p:cNvSpPr/>
          <p:nvPr/>
        </p:nvSpPr>
        <p:spPr>
          <a:xfrm>
            <a:off x="3944888" y="5176467"/>
            <a:ext cx="5688632" cy="1008111"/>
          </a:xfrm>
          <a:prstGeom prst="borderCallout2">
            <a:avLst>
              <a:gd name="adj1" fmla="val 90530"/>
              <a:gd name="adj2" fmla="val 16"/>
              <a:gd name="adj3" fmla="val 72792"/>
              <a:gd name="adj4" fmla="val -45"/>
              <a:gd name="adj5" fmla="val 84382"/>
              <a:gd name="adj6" fmla="val -5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move </a:t>
            </a:r>
            <a:r>
              <a:rPr lang="nl-BE" sz="2400" dirty="0" err="1" smtClean="0">
                <a:solidFill>
                  <a:schemeClr val="tx1"/>
                </a:solidFill>
              </a:rPr>
              <a:t>constructor</a:t>
            </a:r>
            <a:r>
              <a:rPr lang="nl-BE" sz="2400" dirty="0" smtClean="0">
                <a:solidFill>
                  <a:schemeClr val="tx1"/>
                </a:solidFill>
              </a:rPr>
              <a:t>/operator </a:t>
            </a:r>
            <a:r>
              <a:rPr lang="nl-BE" sz="2400" dirty="0" smtClean="0">
                <a:solidFill>
                  <a:schemeClr val="tx1"/>
                </a:solidFill>
              </a:rPr>
              <a:t>“verplaatst” </a:t>
            </a:r>
            <a:r>
              <a:rPr lang="nl-BE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nl-BE" sz="2400" dirty="0" smtClean="0">
                <a:solidFill>
                  <a:schemeClr val="tx1"/>
                </a:solidFill>
              </a:rPr>
              <a:t> </a:t>
            </a:r>
            <a:endParaRPr lang="nl-BE" sz="2400" dirty="0" smtClean="0">
              <a:solidFill>
                <a:schemeClr val="tx1"/>
              </a:solidFill>
            </a:endParaRPr>
          </a:p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=&gt; </a:t>
            </a:r>
            <a:r>
              <a:rPr lang="nl-BE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nl-BE" sz="2400" dirty="0" smtClean="0">
                <a:solidFill>
                  <a:schemeClr val="tx1"/>
                </a:solidFill>
              </a:rPr>
              <a:t> wordt leeg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7473280" y="1047582"/>
            <a:ext cx="2160240" cy="46166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vb_move1.cpp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679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13</a:t>
            </a:fld>
            <a:endParaRPr lang="nl-NL" sz="1600" dirty="0" smtClean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492" y="-9841"/>
            <a:ext cx="9898508" cy="75520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3"/>
                </a:solidFill>
              </a:rPr>
              <a:t>Gebruik move </a:t>
            </a:r>
            <a:r>
              <a:rPr lang="nl-NL" altLang="nl-BE" sz="3600" b="1" dirty="0" err="1" smtClean="0">
                <a:solidFill>
                  <a:schemeClr val="accent3"/>
                </a:solidFill>
              </a:rPr>
              <a:t>constructor</a:t>
            </a:r>
            <a:r>
              <a:rPr lang="nl-NL" altLang="nl-BE" sz="3600" b="1" dirty="0" smtClean="0">
                <a:solidFill>
                  <a:schemeClr val="accent3"/>
                </a:solidFill>
              </a:rPr>
              <a:t>/operator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6465168" y="2345582"/>
            <a:ext cx="3168352" cy="140788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l-BE" sz="2400" dirty="0">
                <a:latin typeface="+mn-lt"/>
              </a:rPr>
              <a:t>s</a:t>
            </a:r>
            <a:r>
              <a:rPr lang="nl-BE" sz="2400" dirty="0" smtClean="0">
                <a:latin typeface="+mn-lt"/>
              </a:rPr>
              <a:t>inds c++11 is er een versie van </a:t>
            </a:r>
            <a:r>
              <a:rPr lang="nl-BE" sz="2400" dirty="0" err="1" smtClean="0">
                <a:latin typeface="+mn-lt"/>
              </a:rPr>
              <a:t>push_back</a:t>
            </a:r>
            <a:r>
              <a:rPr lang="nl-BE" sz="2400" dirty="0" smtClean="0">
                <a:latin typeface="+mn-lt"/>
              </a:rPr>
              <a:t> die move ondersteunt</a:t>
            </a:r>
            <a:endParaRPr lang="nl-B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769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908720"/>
            <a:ext cx="9361040" cy="5616624"/>
          </a:xfrm>
        </p:spPr>
        <p:txBody>
          <a:bodyPr>
            <a:noAutofit/>
          </a:bodyPr>
          <a:lstStyle/>
          <a:p>
            <a:pPr marL="0" lv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nl-BE" sz="2400" u="sng" dirty="0">
                <a:solidFill>
                  <a:prstClr val="black"/>
                </a:solidFill>
                <a:cs typeface="Consolas" panose="020B0609020204030204" pitchFamily="49" charset="0"/>
              </a:rPr>
              <a:t>Voorbeeld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A {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A(</a:t>
            </a:r>
            <a:r>
              <a:rPr lang="nl-BE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&amp;a);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A(A &amp;&amp;a);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…</a:t>
            </a:r>
            <a:endParaRPr lang="nl-BE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private: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vector&lt;int&gt; </a:t>
            </a:r>
            <a:r>
              <a:rPr lang="nl-BE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int </a:t>
            </a:r>
            <a:r>
              <a:rPr lang="nl-BE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int *</a:t>
            </a:r>
            <a:r>
              <a:rPr lang="nl-BE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2" name="Lijntoelichting 2 1"/>
          <p:cNvSpPr/>
          <p:nvPr/>
        </p:nvSpPr>
        <p:spPr>
          <a:xfrm>
            <a:off x="4520952" y="1559752"/>
            <a:ext cx="3528392" cy="717120"/>
          </a:xfrm>
          <a:prstGeom prst="borderCallout2">
            <a:avLst>
              <a:gd name="adj1" fmla="val 50886"/>
              <a:gd name="adj2" fmla="val -788"/>
              <a:gd name="adj3" fmla="val 132591"/>
              <a:gd name="adj4" fmla="val -37662"/>
              <a:gd name="adj5" fmla="val 131869"/>
              <a:gd name="adj6" fmla="val -368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copy </a:t>
            </a:r>
            <a:r>
              <a:rPr lang="nl-BE" sz="2400" dirty="0" err="1" smtClean="0">
                <a:solidFill>
                  <a:schemeClr val="tx1"/>
                </a:solidFill>
              </a:rPr>
              <a:t>constructor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169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14</a:t>
            </a:fld>
            <a:endParaRPr lang="nl-NL" sz="1600" dirty="0" smtClean="0"/>
          </a:p>
        </p:txBody>
      </p:sp>
      <p:sp>
        <p:nvSpPr>
          <p:cNvPr id="9" name="Lijntoelichting 2 8"/>
          <p:cNvSpPr/>
          <p:nvPr/>
        </p:nvSpPr>
        <p:spPr>
          <a:xfrm>
            <a:off x="4518652" y="3212976"/>
            <a:ext cx="3528392" cy="717120"/>
          </a:xfrm>
          <a:prstGeom prst="borderCallout2">
            <a:avLst>
              <a:gd name="adj1" fmla="val 50886"/>
              <a:gd name="adj2" fmla="val -1772"/>
              <a:gd name="adj3" fmla="val 21222"/>
              <a:gd name="adj4" fmla="val -58329"/>
              <a:gd name="adj5" fmla="val 18886"/>
              <a:gd name="adj6" fmla="val -5749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move </a:t>
            </a:r>
            <a:r>
              <a:rPr lang="nl-BE" sz="2400" dirty="0" err="1" smtClean="0">
                <a:solidFill>
                  <a:schemeClr val="tx1"/>
                </a:solidFill>
              </a:rPr>
              <a:t>constructor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898508" cy="75520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3"/>
                </a:solidFill>
              </a:rPr>
              <a:t>Implementatie move </a:t>
            </a:r>
            <a:r>
              <a:rPr lang="nl-NL" altLang="nl-BE" sz="3600" b="1" dirty="0" err="1" smtClean="0">
                <a:solidFill>
                  <a:schemeClr val="accent3"/>
                </a:solidFill>
              </a:rPr>
              <a:t>constructor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6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404664"/>
            <a:ext cx="9361040" cy="5616624"/>
          </a:xfrm>
        </p:spPr>
        <p:txBody>
          <a:bodyPr>
            <a:noAutofit/>
          </a:bodyPr>
          <a:lstStyle/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copy constructor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A::A(const A &amp;a) :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a.vA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a.grA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0) {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for(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 ;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a.tabA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73038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es-ES" sz="2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move constructor</a:t>
            </a:r>
            <a:endParaRPr lang="en-US" sz="2000" b="1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A::A(A &amp;&amp;a) : </a:t>
            </a: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vA(move(a.vA</a:t>
            </a:r>
            <a:r>
              <a:rPr lang="es-E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)), grA(a.grA), tabA(a.tabA) {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a.grA = 0; a.tabA = </a:t>
            </a:r>
            <a:r>
              <a:rPr lang="es-E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nullptr;</a:t>
            </a:r>
            <a:endParaRPr lang="es-ES" sz="20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15</a:t>
            </a:fld>
            <a:endParaRPr lang="nl-NL" sz="1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673080" y="2780927"/>
            <a:ext cx="3744416" cy="143885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lang="nl-BE" sz="2400" b="1" dirty="0">
                <a:solidFill>
                  <a:schemeClr val="accent2"/>
                </a:solidFill>
                <a:latin typeface="+mn-lt"/>
              </a:rPr>
              <a:t>m</a:t>
            </a:r>
            <a:r>
              <a:rPr lang="nl-BE" sz="2400" b="1" i="0" dirty="0" smtClean="0">
                <a:solidFill>
                  <a:schemeClr val="accent2"/>
                </a:solidFill>
                <a:latin typeface="+mn-lt"/>
              </a:rPr>
              <a:t>ove </a:t>
            </a:r>
            <a:r>
              <a:rPr lang="nl-BE" sz="2400" b="1" i="0" dirty="0" err="1" smtClean="0">
                <a:solidFill>
                  <a:schemeClr val="accent2"/>
                </a:solidFill>
                <a:latin typeface="+mn-lt"/>
              </a:rPr>
              <a:t>constructor</a:t>
            </a:r>
            <a:r>
              <a:rPr lang="nl-BE" sz="2400" b="1" i="0" dirty="0" smtClean="0">
                <a:solidFill>
                  <a:schemeClr val="accent2"/>
                </a:solidFill>
                <a:latin typeface="+mn-lt"/>
              </a:rPr>
              <a:t> is veel eenvoudiger + efficiënter dan copy </a:t>
            </a:r>
            <a:r>
              <a:rPr lang="nl-BE" sz="2400" b="1" i="0" dirty="0" err="1" smtClean="0">
                <a:solidFill>
                  <a:schemeClr val="accent2"/>
                </a:solidFill>
                <a:latin typeface="+mn-lt"/>
              </a:rPr>
              <a:t>constructor</a:t>
            </a:r>
            <a:endParaRPr lang="nl-BE" sz="2400" b="1" i="0" dirty="0" smtClean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362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908720"/>
            <a:ext cx="9361040" cy="5616624"/>
          </a:xfrm>
        </p:spPr>
        <p:txBody>
          <a:bodyPr>
            <a:noAutofit/>
          </a:bodyPr>
          <a:lstStyle/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nl-BE" sz="2400" u="sng" dirty="0">
                <a:solidFill>
                  <a:prstClr val="black"/>
                </a:solidFill>
                <a:cs typeface="Consolas" panose="020B0609020204030204" pitchFamily="49" charset="0"/>
              </a:rPr>
              <a:t>Voorbeeld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A {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operator=(</a:t>
            </a:r>
            <a:r>
              <a:rPr lang="nl-BE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A&amp;);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A&amp; operator=(A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&amp;&amp;);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…</a:t>
            </a:r>
            <a:endParaRPr lang="nl-BE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private:</a:t>
            </a:r>
          </a:p>
          <a:p>
            <a:pPr marL="531813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vector&lt;int&gt; </a:t>
            </a:r>
            <a:r>
              <a:rPr lang="nl-BE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int </a:t>
            </a:r>
            <a:r>
              <a:rPr lang="nl-BE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int *</a:t>
            </a:r>
            <a:r>
              <a:rPr lang="nl-BE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</a:t>
            </a: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31813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nl-BE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2" name="Lijntoelichting 2 1"/>
          <p:cNvSpPr/>
          <p:nvPr/>
        </p:nvSpPr>
        <p:spPr>
          <a:xfrm>
            <a:off x="4520952" y="1559752"/>
            <a:ext cx="3528392" cy="717120"/>
          </a:xfrm>
          <a:prstGeom prst="borderCallout2">
            <a:avLst>
              <a:gd name="adj1" fmla="val 50886"/>
              <a:gd name="adj2" fmla="val -788"/>
              <a:gd name="adj3" fmla="val 132591"/>
              <a:gd name="adj4" fmla="val -37662"/>
              <a:gd name="adj5" fmla="val 131869"/>
              <a:gd name="adj6" fmla="val -368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toekenningsoperator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0920" y="6482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16</a:t>
            </a:fld>
            <a:endParaRPr lang="nl-NL" sz="1600" dirty="0" smtClean="0"/>
          </a:p>
        </p:txBody>
      </p:sp>
      <p:sp>
        <p:nvSpPr>
          <p:cNvPr id="9" name="Lijntoelichting 2 8"/>
          <p:cNvSpPr/>
          <p:nvPr/>
        </p:nvSpPr>
        <p:spPr>
          <a:xfrm>
            <a:off x="4518652" y="3212976"/>
            <a:ext cx="3528392" cy="717120"/>
          </a:xfrm>
          <a:prstGeom prst="borderCallout2">
            <a:avLst>
              <a:gd name="adj1" fmla="val 50886"/>
              <a:gd name="adj2" fmla="val -1772"/>
              <a:gd name="adj3" fmla="val 21222"/>
              <a:gd name="adj4" fmla="val -58329"/>
              <a:gd name="adj5" fmla="val 18886"/>
              <a:gd name="adj6" fmla="val -5749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move operator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492" y="5080"/>
            <a:ext cx="9898508" cy="75520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3"/>
                </a:solidFill>
              </a:rPr>
              <a:t>Implementatie move operator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116632"/>
            <a:ext cx="9145016" cy="5616624"/>
          </a:xfrm>
        </p:spPr>
        <p:txBody>
          <a:bodyPr>
            <a:noAutofit/>
          </a:bodyPr>
          <a:lstStyle/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toekenningsoperator</a:t>
            </a:r>
            <a:endParaRPr lang="en-US" sz="2000" b="1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A&amp; A::operator=(const A&amp; a)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if(this != &amp;a)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a.vA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delete[]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a.grA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if 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0) {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for(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 ;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tabA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a.tabA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1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173038" lvl="0" indent="0">
              <a:lnSpc>
                <a:spcPts val="31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*this;</a:t>
            </a:r>
          </a:p>
          <a:p>
            <a:pPr marL="173038" lv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7740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0" y="404664"/>
            <a:ext cx="9361040" cy="5616624"/>
          </a:xfrm>
        </p:spPr>
        <p:txBody>
          <a:bodyPr>
            <a:noAutofit/>
          </a:bodyPr>
          <a:lstStyle/>
          <a:p>
            <a:pPr marL="173038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es-ES" sz="2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move </a:t>
            </a:r>
            <a:r>
              <a:rPr lang="nl-BE" sz="2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endParaRPr lang="en-US" sz="2000" b="1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A&amp; A::operator=(A&amp;&amp; a) </a:t>
            </a:r>
            <a:r>
              <a:rPr lang="es-E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s-E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if(this != &amp;a) </a:t>
            </a:r>
            <a:r>
              <a:rPr lang="es-E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 </a:t>
            </a: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move(a.vA);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delete[] tabA;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grA = a.grA;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tabA = a.tabA;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a.grA = 0;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a.tabA = </a:t>
            </a:r>
            <a:r>
              <a:rPr lang="es-E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nullptr;</a:t>
            </a:r>
            <a:endParaRPr lang="es-E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*this;</a:t>
            </a:r>
          </a:p>
          <a:p>
            <a:pPr marL="173038" lvl="0" indent="0">
              <a:lnSpc>
                <a:spcPts val="3200"/>
              </a:lnSpc>
              <a:spcBef>
                <a:spcPts val="600"/>
              </a:spcBef>
              <a:buNone/>
            </a:pP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169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18</a:t>
            </a:fld>
            <a:endParaRPr lang="nl-NL" sz="1600" dirty="0" smtClean="0"/>
          </a:p>
        </p:txBody>
      </p:sp>
      <p:sp>
        <p:nvSpPr>
          <p:cNvPr id="5" name="Tekstvak 4"/>
          <p:cNvSpPr txBox="1"/>
          <p:nvPr/>
        </p:nvSpPr>
        <p:spPr>
          <a:xfrm>
            <a:off x="7256181" y="404664"/>
            <a:ext cx="2160240" cy="46166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vb_move2.cpp</a:t>
            </a:r>
          </a:p>
        </p:txBody>
      </p:sp>
      <p:sp>
        <p:nvSpPr>
          <p:cNvPr id="6" name="Lijntoelichting 2 5"/>
          <p:cNvSpPr/>
          <p:nvPr/>
        </p:nvSpPr>
        <p:spPr>
          <a:xfrm>
            <a:off x="5059937" y="2261957"/>
            <a:ext cx="4392488" cy="2589328"/>
          </a:xfrm>
          <a:prstGeom prst="borderCallout2">
            <a:avLst>
              <a:gd name="adj1" fmla="val 50886"/>
              <a:gd name="adj2" fmla="val -788"/>
              <a:gd name="adj3" fmla="val 49446"/>
              <a:gd name="adj4" fmla="val -243"/>
              <a:gd name="adj5" fmla="val 49171"/>
              <a:gd name="adj6" fmla="val 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move operator wordt (indien beschikbaar) automatisch opgeroepen als rechterlid                  ‘</a:t>
            </a:r>
            <a:r>
              <a:rPr lang="nl-BE" sz="2400" dirty="0">
                <a:solidFill>
                  <a:schemeClr val="tx1"/>
                </a:solidFill>
              </a:rPr>
              <a:t>à la minute’ aangemaakt werd  </a:t>
            </a:r>
            <a:r>
              <a:rPr lang="nl-BE" sz="2400" dirty="0" smtClean="0">
                <a:solidFill>
                  <a:schemeClr val="tx1"/>
                </a:solidFill>
              </a:rPr>
              <a:t>                 -&gt; </a:t>
            </a:r>
            <a:r>
              <a:rPr lang="nl-BE" sz="2400" dirty="0">
                <a:solidFill>
                  <a:schemeClr val="tx1"/>
                </a:solidFill>
              </a:rPr>
              <a:t>is </a:t>
            </a:r>
            <a:r>
              <a:rPr lang="nl-BE" sz="2400" b="1" dirty="0" err="1">
                <a:solidFill>
                  <a:schemeClr val="tx1"/>
                </a:solidFill>
              </a:rPr>
              <a:t>rvalue</a:t>
            </a:r>
            <a:endParaRPr lang="nl-BE" sz="2400" b="1" dirty="0">
              <a:solidFill>
                <a:schemeClr val="tx1"/>
              </a:solidFill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6301537" y="1723287"/>
            <a:ext cx="190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dirty="0" smtClean="0">
                <a:latin typeface="+mn-lt"/>
              </a:rPr>
              <a:t>opmerking</a:t>
            </a:r>
            <a:endParaRPr lang="nl-B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8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600" y="1412776"/>
            <a:ext cx="3392310" cy="439248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lnSpc>
                <a:spcPts val="4000"/>
              </a:lnSpc>
              <a:buNone/>
            </a:pPr>
            <a:r>
              <a:rPr lang="nl-BE" sz="2400" b="1" dirty="0">
                <a:solidFill>
                  <a:schemeClr val="accent4"/>
                </a:solidFill>
                <a:cs typeface="Consolas" panose="020B0609020204030204" pitchFamily="49" charset="0"/>
              </a:rPr>
              <a:t>v</a:t>
            </a:r>
            <a:r>
              <a:rPr lang="nl-BE" sz="2400" b="1" dirty="0" smtClean="0">
                <a:solidFill>
                  <a:schemeClr val="accent4"/>
                </a:solidFill>
                <a:cs typeface="Consolas" panose="020B0609020204030204" pitchFamily="49" charset="0"/>
              </a:rPr>
              <a:t>óór C++11</a:t>
            </a:r>
          </a:p>
          <a:p>
            <a:pPr marL="0" indent="0" algn="ctr">
              <a:lnSpc>
                <a:spcPts val="4000"/>
              </a:lnSpc>
              <a:buNone/>
            </a:pPr>
            <a:r>
              <a:rPr lang="nl-BE" sz="2400" b="1" dirty="0" smtClean="0">
                <a:solidFill>
                  <a:schemeClr val="accent4"/>
                </a:solidFill>
                <a:cs typeface="Consolas" panose="020B0609020204030204" pitchFamily="49" charset="0"/>
              </a:rPr>
              <a:t>THE BIG THREE</a:t>
            </a:r>
          </a:p>
          <a:p>
            <a:pPr marL="660718" lvl="1" indent="-363538" fontAlgn="auto">
              <a:spcBef>
                <a:spcPts val="2400"/>
              </a:spcBef>
              <a:spcAft>
                <a:spcPts val="0"/>
              </a:spcAft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>
                <a:cs typeface="Consolas" panose="020B0609020204030204" pitchFamily="49" charset="0"/>
              </a:rPr>
              <a:t>operator= </a:t>
            </a:r>
          </a:p>
          <a:p>
            <a:pPr marL="660718" lvl="1" indent="-363538" fontAlgn="auto">
              <a:spcBef>
                <a:spcPts val="1200"/>
              </a:spcBef>
              <a:spcAft>
                <a:spcPts val="0"/>
              </a:spcAft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>
                <a:cs typeface="Consolas" panose="020B0609020204030204" pitchFamily="49" charset="0"/>
              </a:rPr>
              <a:t>copy </a:t>
            </a:r>
            <a:r>
              <a:rPr lang="nl-NL" altLang="nl-BE" sz="2400" dirty="0" err="1">
                <a:cs typeface="Consolas" panose="020B0609020204030204" pitchFamily="49" charset="0"/>
              </a:rPr>
              <a:t>constructor</a:t>
            </a:r>
            <a:r>
              <a:rPr lang="nl-NL" altLang="nl-BE" sz="2400" dirty="0">
                <a:cs typeface="Consolas" panose="020B0609020204030204" pitchFamily="49" charset="0"/>
              </a:rPr>
              <a:t>                           </a:t>
            </a:r>
            <a:endParaRPr lang="nl-NL" altLang="nl-BE" sz="2400" dirty="0" smtClean="0">
              <a:cs typeface="Consolas" panose="020B0609020204030204" pitchFamily="49" charset="0"/>
            </a:endParaRPr>
          </a:p>
          <a:p>
            <a:pPr marL="660718" lvl="1" indent="-363538" fontAlgn="auto">
              <a:spcBef>
                <a:spcPts val="1200"/>
              </a:spcBef>
              <a:spcAft>
                <a:spcPts val="0"/>
              </a:spcAft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 smtClean="0">
                <a:cs typeface="Consolas" panose="020B0609020204030204" pitchFamily="49" charset="0"/>
              </a:rPr>
              <a:t>destructor</a:t>
            </a:r>
            <a:endParaRPr lang="nl-NL" altLang="nl-BE" sz="2400" dirty="0">
              <a:cs typeface="Consolas" panose="020B0609020204030204" pitchFamily="49" charset="0"/>
            </a:endParaRPr>
          </a:p>
          <a:p>
            <a:pPr marL="411480" lvl="1" indent="0">
              <a:lnSpc>
                <a:spcPts val="4000"/>
              </a:lnSpc>
              <a:buNone/>
            </a:pPr>
            <a:endParaRPr lang="nl-B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1480" lvl="1" indent="0">
              <a:lnSpc>
                <a:spcPts val="4000"/>
              </a:lnSpc>
              <a:buNone/>
            </a:pPr>
            <a:endParaRPr lang="nl-B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906000" cy="87183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3"/>
                </a:solidFill>
              </a:rPr>
              <a:t>THE BIG THREE  &lt;-&gt;  THE BIG FIVE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85048" y="1412776"/>
            <a:ext cx="3392310" cy="43924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nl-BE" sz="2400" b="1" dirty="0" smtClean="0">
                <a:solidFill>
                  <a:schemeClr val="accent4"/>
                </a:solidFill>
                <a:cs typeface="Consolas" panose="020B0609020204030204" pitchFamily="49" charset="0"/>
              </a:rPr>
              <a:t>sinds C++11</a:t>
            </a:r>
          </a:p>
          <a:p>
            <a:pPr marL="0" indent="0" algn="ctr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nl-BE" sz="2400" b="1" dirty="0" smtClean="0">
                <a:solidFill>
                  <a:schemeClr val="accent4"/>
                </a:solidFill>
                <a:cs typeface="Consolas" panose="020B0609020204030204" pitchFamily="49" charset="0"/>
              </a:rPr>
              <a:t>THE BIG FIVE</a:t>
            </a:r>
          </a:p>
          <a:p>
            <a:pPr marL="660718" lvl="1" indent="-363538" fontAlgn="auto">
              <a:spcBef>
                <a:spcPts val="2400"/>
              </a:spcBef>
              <a:spcAft>
                <a:spcPts val="0"/>
              </a:spcAft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 smtClean="0">
                <a:cs typeface="Consolas" panose="020B0609020204030204" pitchFamily="49" charset="0"/>
              </a:rPr>
              <a:t>operator= </a:t>
            </a:r>
          </a:p>
          <a:p>
            <a:pPr marL="660718" lvl="1" indent="-363538" fontAlgn="auto">
              <a:spcBef>
                <a:spcPts val="1200"/>
              </a:spcBef>
              <a:spcAft>
                <a:spcPts val="0"/>
              </a:spcAft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 smtClean="0">
                <a:cs typeface="Consolas" panose="020B0609020204030204" pitchFamily="49" charset="0"/>
              </a:rPr>
              <a:t>copy </a:t>
            </a:r>
            <a:r>
              <a:rPr lang="nl-NL" altLang="nl-BE" sz="2400" dirty="0" err="1" smtClean="0">
                <a:cs typeface="Consolas" panose="020B0609020204030204" pitchFamily="49" charset="0"/>
              </a:rPr>
              <a:t>constructor</a:t>
            </a:r>
            <a:r>
              <a:rPr lang="nl-NL" altLang="nl-BE" sz="2400" dirty="0" smtClean="0">
                <a:cs typeface="Consolas" panose="020B0609020204030204" pitchFamily="49" charset="0"/>
              </a:rPr>
              <a:t>                           </a:t>
            </a:r>
          </a:p>
          <a:p>
            <a:pPr marL="660718" lvl="1" indent="-363538" fontAlgn="auto">
              <a:spcBef>
                <a:spcPts val="1200"/>
              </a:spcBef>
              <a:spcAft>
                <a:spcPts val="0"/>
              </a:spcAft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>
                <a:cs typeface="Consolas" panose="020B0609020204030204" pitchFamily="49" charset="0"/>
              </a:rPr>
              <a:t>d</a:t>
            </a:r>
            <a:r>
              <a:rPr lang="nl-NL" altLang="nl-BE" sz="2400" dirty="0" smtClean="0">
                <a:cs typeface="Consolas" panose="020B0609020204030204" pitchFamily="49" charset="0"/>
              </a:rPr>
              <a:t>estructor</a:t>
            </a:r>
          </a:p>
          <a:p>
            <a:pPr marL="660718" lvl="1" indent="-363538" fontAlgn="auto">
              <a:spcBef>
                <a:spcPts val="1200"/>
              </a:spcBef>
              <a:spcAft>
                <a:spcPts val="0"/>
              </a:spcAft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b="1" dirty="0" smtClean="0">
                <a:cs typeface="Consolas" panose="020B0609020204030204" pitchFamily="49" charset="0"/>
              </a:rPr>
              <a:t>move </a:t>
            </a:r>
            <a:r>
              <a:rPr lang="nl-NL" altLang="nl-BE" sz="2400" b="1" dirty="0" err="1" smtClean="0">
                <a:cs typeface="Consolas" panose="020B0609020204030204" pitchFamily="49" charset="0"/>
              </a:rPr>
              <a:t>constructor</a:t>
            </a:r>
            <a:endParaRPr lang="nl-NL" altLang="nl-BE" sz="2400" b="1" dirty="0" smtClean="0">
              <a:cs typeface="Consolas" panose="020B0609020204030204" pitchFamily="49" charset="0"/>
            </a:endParaRPr>
          </a:p>
          <a:p>
            <a:pPr marL="660718" lvl="1" indent="-363538" fontAlgn="auto">
              <a:spcBef>
                <a:spcPts val="1200"/>
              </a:spcBef>
              <a:spcAft>
                <a:spcPts val="0"/>
              </a:spcAft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b="1" dirty="0">
                <a:cs typeface="Consolas" panose="020B0609020204030204" pitchFamily="49" charset="0"/>
              </a:rPr>
              <a:t>m</a:t>
            </a:r>
            <a:r>
              <a:rPr lang="nl-NL" altLang="nl-BE" sz="2400" b="1" dirty="0" smtClean="0">
                <a:cs typeface="Consolas" panose="020B0609020204030204" pitchFamily="49" charset="0"/>
              </a:rPr>
              <a:t>ove operator</a:t>
            </a:r>
          </a:p>
          <a:p>
            <a:pPr marL="411480" lvl="1" indent="0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nl-B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1480" lvl="1" indent="0" fontAlgn="auto">
              <a:lnSpc>
                <a:spcPts val="4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nl-B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3999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3812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04528" y="1412776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4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>
                <a:solidFill>
                  <a:schemeClr val="accent2"/>
                </a:solidFill>
              </a:rPr>
              <a:t>a</a:t>
            </a:r>
            <a:r>
              <a:rPr lang="nl-BE" sz="2800" b="1" dirty="0" smtClean="0">
                <a:solidFill>
                  <a:schemeClr val="accent2"/>
                </a:solidFill>
              </a:rPr>
              <a:t>utomatische type-afleiding (</a:t>
            </a:r>
            <a:r>
              <a:rPr lang="nl-BE" sz="26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800" b="1" dirty="0" smtClean="0">
                <a:solidFill>
                  <a:schemeClr val="accent2"/>
                </a:solidFill>
              </a:rPr>
              <a:t>)</a:t>
            </a:r>
          </a:p>
          <a:p>
            <a:pPr marL="446088" indent="-446088" eaLnBrk="1" hangingPunct="1">
              <a:lnSpc>
                <a:spcPts val="4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g</a:t>
            </a:r>
            <a:r>
              <a:rPr lang="nl-BE" sz="2800" dirty="0" smtClean="0"/>
              <a:t>ewijzigde initialisatiesyntax</a:t>
            </a:r>
          </a:p>
          <a:p>
            <a:pPr marL="446088" lvl="0" indent="-446088">
              <a:lnSpc>
                <a:spcPts val="4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default</a:t>
            </a:r>
            <a:r>
              <a:rPr lang="nl-BE" sz="2800" i="1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ed</a:t>
            </a:r>
            <a:r>
              <a:rPr lang="nl-BE" sz="2800" dirty="0" smtClean="0">
                <a:solidFill>
                  <a:prstClr val="black"/>
                </a:solidFill>
              </a:rPr>
              <a:t> en </a:t>
            </a:r>
            <a:r>
              <a:rPr lang="nl-BE" sz="28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delete</a:t>
            </a:r>
            <a:r>
              <a:rPr lang="nl-BE" sz="2800" i="1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d</a:t>
            </a:r>
            <a:r>
              <a:rPr lang="nl-BE" sz="2800" dirty="0" smtClean="0">
                <a:solidFill>
                  <a:prstClr val="black"/>
                </a:solidFill>
              </a:rPr>
              <a:t> </a:t>
            </a:r>
            <a:r>
              <a:rPr lang="nl-BE" sz="2800" dirty="0" err="1" smtClean="0">
                <a:solidFill>
                  <a:prstClr val="black"/>
                </a:solidFill>
              </a:rPr>
              <a:t>lidfuncties</a:t>
            </a:r>
            <a:endParaRPr lang="nl-BE" sz="2800" dirty="0" smtClean="0"/>
          </a:p>
          <a:p>
            <a:pPr marL="446088" indent="-446088">
              <a:lnSpc>
                <a:spcPts val="4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>
                <a:cs typeface="Consolas" panose="020B0609020204030204" pitchFamily="49" charset="0"/>
              </a:rPr>
              <a:t>move </a:t>
            </a:r>
            <a:r>
              <a:rPr lang="nl-BE" sz="2800" dirty="0" err="1" smtClean="0">
                <a:cs typeface="Consolas" panose="020B0609020204030204" pitchFamily="49" charset="0"/>
              </a:rPr>
              <a:t>constructor</a:t>
            </a:r>
            <a:r>
              <a:rPr lang="nl-BE" sz="2800" dirty="0" smtClean="0">
                <a:cs typeface="Consolas" panose="020B0609020204030204" pitchFamily="49" charset="0"/>
              </a:rPr>
              <a:t> en move operator </a:t>
            </a:r>
            <a:endParaRPr lang="nl-BE" sz="2800" dirty="0" smtClean="0"/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692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5217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734" y="980728"/>
            <a:ext cx="9361040" cy="5616624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nl-BE" sz="2400" dirty="0" smtClean="0">
                <a:cs typeface="Consolas" panose="020B0609020204030204" pitchFamily="49" charset="0"/>
              </a:rPr>
              <a:t>Vóór C++11: </a:t>
            </a:r>
            <a:r>
              <a:rPr lang="nl-BE" sz="2400" b="1" dirty="0" err="1" smtClean="0">
                <a:solidFill>
                  <a:schemeClr val="accent4"/>
                </a:solidFill>
                <a:cs typeface="Consolas" panose="020B0609020204030204" pitchFamily="49" charset="0"/>
              </a:rPr>
              <a:t>rule</a:t>
            </a:r>
            <a:r>
              <a:rPr lang="nl-BE" sz="2400" b="1" dirty="0" smtClean="0">
                <a:solidFill>
                  <a:schemeClr val="accent4"/>
                </a:solidFill>
                <a:cs typeface="Consolas" panose="020B0609020204030204" pitchFamily="49" charset="0"/>
              </a:rPr>
              <a:t> of </a:t>
            </a:r>
            <a:r>
              <a:rPr lang="nl-BE" sz="2400" b="1" dirty="0" err="1" smtClean="0">
                <a:solidFill>
                  <a:schemeClr val="accent4"/>
                </a:solidFill>
                <a:cs typeface="Consolas" panose="020B0609020204030204" pitchFamily="49" charset="0"/>
              </a:rPr>
              <a:t>three</a:t>
            </a:r>
            <a:endParaRPr lang="nl-BE" sz="2400" b="1" dirty="0">
              <a:solidFill>
                <a:schemeClr val="accent4"/>
              </a:solidFill>
              <a:cs typeface="Consolas" panose="020B0609020204030204" pitchFamily="49" charset="0"/>
            </a:endParaRPr>
          </a:p>
          <a:p>
            <a:pPr marL="0" indent="0">
              <a:lnSpc>
                <a:spcPts val="4000"/>
              </a:lnSpc>
              <a:spcBef>
                <a:spcPts val="600"/>
              </a:spcBef>
              <a:buNone/>
            </a:pPr>
            <a:r>
              <a:rPr lang="nl-BE" sz="2400" b="1" i="1" dirty="0" smtClean="0">
                <a:solidFill>
                  <a:schemeClr val="accent4"/>
                </a:solidFill>
              </a:rPr>
              <a:t>	</a:t>
            </a:r>
            <a:r>
              <a:rPr lang="en-US" sz="2400" i="1" dirty="0" smtClean="0"/>
              <a:t>If </a:t>
            </a:r>
            <a:r>
              <a:rPr lang="en-US" sz="2400" i="1" dirty="0"/>
              <a:t>a class requires a </a:t>
            </a:r>
            <a:r>
              <a:rPr lang="en-US" sz="2400" i="1" dirty="0" smtClean="0"/>
              <a:t>user-defined destructor, a user-defined copy 	constructor or 	a user-defined copy assignment operator,                 	it </a:t>
            </a:r>
            <a:r>
              <a:rPr lang="en-US" sz="2400" i="1" dirty="0"/>
              <a:t>almost </a:t>
            </a:r>
            <a:r>
              <a:rPr lang="en-US" sz="2400" i="1" dirty="0" smtClean="0"/>
              <a:t>certainly </a:t>
            </a:r>
            <a:r>
              <a:rPr lang="en-US" sz="2400" i="1" dirty="0"/>
              <a:t>requires all three. </a:t>
            </a:r>
            <a:endParaRPr lang="nl-BE" sz="2400" b="1" dirty="0" smtClean="0">
              <a:solidFill>
                <a:schemeClr val="accent4"/>
              </a:solidFill>
              <a:cs typeface="Consolas" panose="020B0609020204030204" pitchFamily="49" charset="0"/>
            </a:endParaRPr>
          </a:p>
          <a:p>
            <a:pPr>
              <a:lnSpc>
                <a:spcPts val="4000"/>
              </a:lnSpc>
              <a:spcBef>
                <a:spcPts val="2400"/>
              </a:spcBef>
            </a:pPr>
            <a:r>
              <a:rPr lang="nl-BE" sz="2400" dirty="0" smtClean="0">
                <a:cs typeface="Consolas" panose="020B0609020204030204" pitchFamily="49" charset="0"/>
              </a:rPr>
              <a:t>Sinds C++11: </a:t>
            </a:r>
            <a:r>
              <a:rPr lang="nl-BE" sz="2400" b="1" dirty="0" err="1" smtClean="0">
                <a:solidFill>
                  <a:schemeClr val="accent4"/>
                </a:solidFill>
                <a:cs typeface="Consolas" panose="020B0609020204030204" pitchFamily="49" charset="0"/>
              </a:rPr>
              <a:t>rule</a:t>
            </a:r>
            <a:r>
              <a:rPr lang="nl-BE" sz="2400" b="1" dirty="0" smtClean="0">
                <a:solidFill>
                  <a:schemeClr val="accent4"/>
                </a:solidFill>
                <a:cs typeface="Consolas" panose="020B0609020204030204" pitchFamily="49" charset="0"/>
              </a:rPr>
              <a:t> of five</a:t>
            </a:r>
            <a:endParaRPr lang="nl-BE" sz="2400" b="1" dirty="0">
              <a:solidFill>
                <a:schemeClr val="accent4"/>
              </a:solidFill>
              <a:cs typeface="Consolas" panose="020B0609020204030204" pitchFamily="49" charset="0"/>
            </a:endParaRPr>
          </a:p>
          <a:p>
            <a:pPr marL="0" indent="0">
              <a:lnSpc>
                <a:spcPts val="4000"/>
              </a:lnSpc>
              <a:spcBef>
                <a:spcPts val="600"/>
              </a:spcBef>
              <a:buNone/>
            </a:pPr>
            <a:r>
              <a:rPr lang="nl-BE" sz="2400" b="1" i="1" dirty="0" smtClean="0">
                <a:solidFill>
                  <a:schemeClr val="accent4"/>
                </a:solidFill>
              </a:rPr>
              <a:t>	</a:t>
            </a:r>
            <a:r>
              <a:rPr lang="nl-BE" sz="2400" i="1" dirty="0" err="1" smtClean="0"/>
              <a:t>If</a:t>
            </a:r>
            <a:r>
              <a:rPr lang="nl-BE" sz="2400" i="1" dirty="0" smtClean="0"/>
              <a:t> </a:t>
            </a:r>
            <a:r>
              <a:rPr lang="nl-BE" sz="2400" i="1" dirty="0" err="1" smtClean="0"/>
              <a:t>you</a:t>
            </a:r>
            <a:r>
              <a:rPr lang="nl-BE" sz="2400" i="1" dirty="0" smtClean="0"/>
              <a:t> </a:t>
            </a:r>
            <a:r>
              <a:rPr lang="nl-BE" sz="2400" i="1" dirty="0" err="1" smtClean="0"/>
              <a:t>define</a:t>
            </a:r>
            <a:r>
              <a:rPr lang="nl-BE" sz="2400" i="1" dirty="0" smtClean="0"/>
              <a:t> or </a:t>
            </a:r>
            <a:r>
              <a:rPr lang="nl-BE" sz="2200" i="1" dirty="0" smtClean="0">
                <a:latin typeface="Consolas" panose="020B0609020204030204" pitchFamily="49" charset="0"/>
              </a:rPr>
              <a:t>=delete</a:t>
            </a:r>
            <a:r>
              <a:rPr lang="nl-BE" sz="2200" i="1" dirty="0" smtClean="0"/>
              <a:t> </a:t>
            </a:r>
            <a:r>
              <a:rPr lang="nl-BE" sz="2200" i="1" dirty="0" err="1" smtClean="0"/>
              <a:t>any</a:t>
            </a:r>
            <a:r>
              <a:rPr lang="nl-BE" sz="2200" i="1" dirty="0" smtClean="0"/>
              <a:t> default </a:t>
            </a:r>
            <a:r>
              <a:rPr lang="nl-BE" sz="2200" i="1" dirty="0" err="1" smtClean="0"/>
              <a:t>operation</a:t>
            </a:r>
            <a:r>
              <a:rPr lang="nl-BE" sz="2200" i="1" dirty="0" smtClean="0"/>
              <a:t> (= </a:t>
            </a:r>
            <a:r>
              <a:rPr lang="en-US" sz="2400" i="1" dirty="0" smtClean="0"/>
              <a:t>destructor</a:t>
            </a:r>
            <a:r>
              <a:rPr lang="en-US" sz="2400" i="1" dirty="0"/>
              <a:t>, </a:t>
            </a:r>
            <a:r>
              <a:rPr lang="en-US" sz="2400" i="1" dirty="0" smtClean="0"/>
              <a:t>copy-	constructor</a:t>
            </a:r>
            <a:r>
              <a:rPr lang="en-US" sz="2400" i="1" dirty="0"/>
              <a:t>, </a:t>
            </a:r>
            <a:r>
              <a:rPr lang="en-US" sz="2400" i="1" dirty="0" smtClean="0"/>
              <a:t>copy-assignment, move </a:t>
            </a:r>
            <a:r>
              <a:rPr lang="en-US" sz="2400" i="1" dirty="0"/>
              <a:t>constructor and the move </a:t>
            </a:r>
            <a:r>
              <a:rPr lang="en-US" sz="2400" i="1" dirty="0" smtClean="0"/>
              <a:t>	assignment operator), define or </a:t>
            </a:r>
            <a:r>
              <a:rPr lang="en-US" sz="2200" i="1" dirty="0" smtClean="0">
                <a:latin typeface="Consolas" panose="020B0609020204030204" pitchFamily="49" charset="0"/>
              </a:rPr>
              <a:t>=delete </a:t>
            </a:r>
            <a:r>
              <a:rPr lang="en-US" sz="2400" i="1" dirty="0" smtClean="0"/>
              <a:t>them all. </a:t>
            </a:r>
            <a:endParaRPr lang="nl-BE" sz="2400" b="1" dirty="0" smtClean="0">
              <a:solidFill>
                <a:schemeClr val="accent4"/>
              </a:solidFill>
              <a:cs typeface="Consolas" panose="020B0609020204030204" pitchFamily="49" charset="0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0352" y="648383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20</a:t>
            </a:fld>
            <a:endParaRPr lang="nl-NL" sz="16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898508" cy="75520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err="1" smtClean="0">
                <a:solidFill>
                  <a:schemeClr val="accent3"/>
                </a:solidFill>
              </a:rPr>
              <a:t>Rule</a:t>
            </a:r>
            <a:r>
              <a:rPr lang="nl-NL" altLang="nl-BE" sz="3600" b="1" dirty="0" smtClean="0">
                <a:solidFill>
                  <a:schemeClr val="accent3"/>
                </a:solidFill>
              </a:rPr>
              <a:t> of …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4664968" y="3383860"/>
            <a:ext cx="4464496" cy="461665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BE" sz="2400" dirty="0" err="1">
                <a:latin typeface="+mn-lt"/>
              </a:rPr>
              <a:t>s</a:t>
            </a:r>
            <a:r>
              <a:rPr lang="nl-BE" sz="2400" dirty="0" err="1" smtClean="0">
                <a:latin typeface="+mn-lt"/>
              </a:rPr>
              <a:t>ix</a:t>
            </a:r>
            <a:r>
              <a:rPr lang="nl-BE" sz="2400" dirty="0" smtClean="0">
                <a:latin typeface="+mn-lt"/>
              </a:rPr>
              <a:t> met default </a:t>
            </a:r>
            <a:r>
              <a:rPr lang="nl-BE" sz="2400" dirty="0" err="1" smtClean="0">
                <a:latin typeface="+mn-lt"/>
              </a:rPr>
              <a:t>constructor</a:t>
            </a:r>
            <a:r>
              <a:rPr lang="nl-BE" sz="2400" dirty="0" smtClean="0">
                <a:latin typeface="+mn-lt"/>
              </a:rPr>
              <a:t> erbij?</a:t>
            </a:r>
            <a:endParaRPr lang="nl-BE" sz="2400" dirty="0">
              <a:latin typeface="+mn-lt"/>
            </a:endParaRPr>
          </a:p>
        </p:txBody>
      </p:sp>
      <p:cxnSp>
        <p:nvCxnSpPr>
          <p:cNvPr id="6" name="Rechte verbindingslijn met pijl 5"/>
          <p:cNvCxnSpPr>
            <a:stCxn id="2" idx="1"/>
          </p:cNvCxnSpPr>
          <p:nvPr/>
        </p:nvCxnSpPr>
        <p:spPr>
          <a:xfrm flipH="1">
            <a:off x="3944888" y="3614693"/>
            <a:ext cx="720080" cy="12832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79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734" y="1049775"/>
            <a:ext cx="9361040" cy="5616624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1200"/>
              </a:spcBef>
              <a:buClr>
                <a:schemeClr val="tx1"/>
              </a:buClr>
            </a:pPr>
            <a:r>
              <a:rPr lang="nl-BE" sz="2400" b="1" dirty="0" err="1" smtClean="0">
                <a:solidFill>
                  <a:schemeClr val="accent4"/>
                </a:solidFill>
                <a:cs typeface="Consolas" panose="020B0609020204030204" pitchFamily="49" charset="0"/>
              </a:rPr>
              <a:t>Rule</a:t>
            </a:r>
            <a:r>
              <a:rPr lang="nl-BE" sz="2400" b="1" dirty="0" smtClean="0">
                <a:solidFill>
                  <a:schemeClr val="accent4"/>
                </a:solidFill>
                <a:cs typeface="Consolas" panose="020B0609020204030204" pitchFamily="49" charset="0"/>
              </a:rPr>
              <a:t> of zero</a:t>
            </a:r>
            <a:br>
              <a:rPr lang="nl-BE" sz="2400" b="1" dirty="0" smtClean="0">
                <a:solidFill>
                  <a:schemeClr val="accent4"/>
                </a:solidFill>
                <a:cs typeface="Consolas" panose="020B0609020204030204" pitchFamily="49" charset="0"/>
              </a:rPr>
            </a:br>
            <a:r>
              <a:rPr lang="nl-BE" sz="2400" b="1" dirty="0" smtClean="0">
                <a:solidFill>
                  <a:schemeClr val="accent4"/>
                </a:solidFill>
                <a:cs typeface="Consolas" panose="020B0609020204030204" pitchFamily="49" charset="0"/>
              </a:rPr>
              <a:t>	</a:t>
            </a:r>
            <a:r>
              <a:rPr lang="en-US" sz="2400" i="1" dirty="0" smtClean="0"/>
              <a:t>Classes </a:t>
            </a:r>
            <a:r>
              <a:rPr lang="en-US" sz="2400" i="1" dirty="0"/>
              <a:t>that have custom destructors, copy/move constructors or </a:t>
            </a:r>
            <a:r>
              <a:rPr lang="en-US" sz="2400" i="1" dirty="0" smtClean="0"/>
              <a:t>	copy/move </a:t>
            </a:r>
            <a:r>
              <a:rPr lang="en-US" sz="2400" i="1" dirty="0"/>
              <a:t>assignment operators should deal exclusively with </a:t>
            </a:r>
            <a:r>
              <a:rPr lang="en-US" sz="2400" i="1" dirty="0" smtClean="0"/>
              <a:t>	ownership </a:t>
            </a:r>
            <a:r>
              <a:rPr lang="en-US" sz="2400" i="1" dirty="0"/>
              <a:t>(which follows from the Single Responsibility Principle). </a:t>
            </a:r>
            <a:r>
              <a:rPr lang="en-US" sz="2400" i="1" dirty="0" smtClean="0"/>
              <a:t>	Other </a:t>
            </a:r>
            <a:r>
              <a:rPr lang="en-US" sz="2400" i="1" dirty="0"/>
              <a:t>classes should not have custom destructors, copy/move </a:t>
            </a:r>
            <a:r>
              <a:rPr lang="en-US" sz="2400" i="1" dirty="0" smtClean="0"/>
              <a:t>	constructors </a:t>
            </a:r>
            <a:r>
              <a:rPr lang="en-US" sz="2400" i="1" dirty="0"/>
              <a:t>or copy/move assignment operators</a:t>
            </a:r>
            <a:r>
              <a:rPr lang="en-US" sz="2400" i="1" dirty="0" smtClean="0"/>
              <a:t>.</a:t>
            </a:r>
          </a:p>
          <a:p>
            <a:pPr marL="0" indent="0">
              <a:lnSpc>
                <a:spcPts val="4000"/>
              </a:lnSpc>
              <a:spcBef>
                <a:spcPts val="600"/>
              </a:spcBef>
              <a:buClr>
                <a:schemeClr val="tx1"/>
              </a:buClr>
              <a:buNone/>
            </a:pPr>
            <a:r>
              <a:rPr lang="en-US" sz="2400" i="1" dirty="0" smtClean="0"/>
              <a:t>	=&gt; </a:t>
            </a:r>
            <a:r>
              <a:rPr lang="en-US" sz="2400" b="1" dirty="0"/>
              <a:t>If you can avoid defining default operations, do</a:t>
            </a:r>
          </a:p>
          <a:p>
            <a:pPr marL="0" indent="0">
              <a:lnSpc>
                <a:spcPts val="4000"/>
              </a:lnSpc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2400" i="1" dirty="0" smtClean="0"/>
              <a:t> </a:t>
            </a:r>
            <a:endParaRPr lang="nl-BE" sz="2400" b="1" dirty="0" smtClean="0">
              <a:solidFill>
                <a:schemeClr val="accent4"/>
              </a:solidFill>
              <a:cs typeface="Consolas" panose="020B0609020204030204" pitchFamily="49" charset="0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0352" y="648383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21</a:t>
            </a:fld>
            <a:endParaRPr lang="nl-NL" sz="16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898508" cy="75520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err="1" smtClean="0">
                <a:solidFill>
                  <a:schemeClr val="accent3"/>
                </a:solidFill>
              </a:rPr>
              <a:t>Rule</a:t>
            </a:r>
            <a:r>
              <a:rPr lang="nl-NL" altLang="nl-BE" sz="3600" b="1" dirty="0" smtClean="0">
                <a:solidFill>
                  <a:schemeClr val="accent3"/>
                </a:solidFill>
              </a:rPr>
              <a:t> of …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58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04528" y="1412776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4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a</a:t>
            </a:r>
            <a:r>
              <a:rPr lang="nl-BE" sz="2800" dirty="0" smtClean="0"/>
              <a:t>utomatische type-afleiding (</a:t>
            </a: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800" dirty="0" smtClean="0"/>
              <a:t>)</a:t>
            </a:r>
          </a:p>
          <a:p>
            <a:pPr marL="446088" indent="-446088" eaLnBrk="1" hangingPunct="1">
              <a:lnSpc>
                <a:spcPts val="4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g</a:t>
            </a:r>
            <a:r>
              <a:rPr lang="nl-BE" sz="2800" dirty="0" smtClean="0"/>
              <a:t>ewijzigde initialisatiesyntax</a:t>
            </a:r>
          </a:p>
          <a:p>
            <a:pPr marL="446088" lvl="0" indent="-446088">
              <a:lnSpc>
                <a:spcPts val="4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>
                <a:cs typeface="Consolas" panose="020B0609020204030204" pitchFamily="49" charset="0"/>
              </a:rPr>
              <a:t>default</a:t>
            </a:r>
            <a:r>
              <a:rPr lang="nl-BE" sz="2800" i="1" dirty="0" err="1" smtClean="0">
                <a:cs typeface="Consolas" panose="020B0609020204030204" pitchFamily="49" charset="0"/>
              </a:rPr>
              <a:t>ed</a:t>
            </a:r>
            <a:r>
              <a:rPr lang="nl-BE" sz="2800" dirty="0" smtClean="0"/>
              <a:t> en </a:t>
            </a:r>
            <a:r>
              <a:rPr lang="nl-BE" sz="2800" dirty="0" err="1" smtClean="0">
                <a:cs typeface="Consolas" panose="020B0609020204030204" pitchFamily="49" charset="0"/>
              </a:rPr>
              <a:t>delete</a:t>
            </a:r>
            <a:r>
              <a:rPr lang="nl-BE" sz="2800" i="1" dirty="0" err="1" smtClean="0">
                <a:cs typeface="Consolas" panose="020B0609020204030204" pitchFamily="49" charset="0"/>
              </a:rPr>
              <a:t>d</a:t>
            </a:r>
            <a:r>
              <a:rPr lang="nl-BE" sz="2800" dirty="0" smtClean="0"/>
              <a:t> </a:t>
            </a:r>
            <a:r>
              <a:rPr lang="nl-BE" sz="2800" dirty="0" err="1" smtClean="0"/>
              <a:t>lidfuncties</a:t>
            </a:r>
            <a:endParaRPr lang="nl-BE" sz="2800" dirty="0" smtClean="0"/>
          </a:p>
          <a:p>
            <a:pPr marL="446088" indent="-446088">
              <a:lnSpc>
                <a:spcPts val="4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>
                <a:cs typeface="Consolas" panose="020B0609020204030204" pitchFamily="49" charset="0"/>
              </a:rPr>
              <a:t>move </a:t>
            </a:r>
            <a:r>
              <a:rPr lang="nl-BE" sz="2800" dirty="0" err="1" smtClean="0">
                <a:cs typeface="Consolas" panose="020B0609020204030204" pitchFamily="49" charset="0"/>
              </a:rPr>
              <a:t>constructor</a:t>
            </a:r>
            <a:r>
              <a:rPr lang="nl-BE" sz="2800" dirty="0" smtClean="0">
                <a:cs typeface="Consolas" panose="020B0609020204030204" pitchFamily="49" charset="0"/>
              </a:rPr>
              <a:t> en move operator </a:t>
            </a:r>
            <a:endParaRPr lang="nl-BE" sz="2800" dirty="0" smtClean="0"/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692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88522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72480" y="897328"/>
            <a:ext cx="9217024" cy="46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itchFamily="2" charset="2"/>
              <a:buChar char="n"/>
              <a:defRPr sz="2800" b="1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5565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977BA"/>
              </a:buClr>
              <a:buSzPct val="70000"/>
              <a:buFont typeface="Wingdings" pitchFamily="2" charset="2"/>
              <a:buChar char="l"/>
              <a:defRPr sz="2400">
                <a:solidFill>
                  <a:srgbClr val="5F5F5F"/>
                </a:solidFill>
                <a:latin typeface="+mn-lt"/>
              </a:defRPr>
            </a:lvl2pPr>
            <a:lvl3pPr marL="1146175" indent="-20002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w"/>
              <a:defRPr sz="2000" b="1">
                <a:solidFill>
                  <a:srgbClr val="5F5F5F"/>
                </a:solidFill>
                <a:latin typeface="+mn-lt"/>
              </a:defRPr>
            </a:lvl3pPr>
            <a:lvl4pPr marL="1936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F5F5F"/>
                </a:solidFill>
                <a:latin typeface="+mn-lt"/>
              </a:defRPr>
            </a:lvl4pPr>
            <a:lvl5pPr marL="235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+mn-lt"/>
              </a:defRPr>
            </a:lvl5pPr>
            <a:lvl6pPr marL="28130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+mn-lt"/>
              </a:defRPr>
            </a:lvl6pPr>
            <a:lvl7pPr marL="32702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+mn-lt"/>
              </a:defRPr>
            </a:lvl7pPr>
            <a:lvl8pPr marL="37274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+mn-lt"/>
              </a:defRPr>
            </a:lvl8pPr>
            <a:lvl9pPr marL="41846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eaLnBrk="1" hangingPunct="1">
              <a:lnSpc>
                <a:spcPts val="4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i="0" dirty="0" err="1" smtClean="0">
                <a:solidFill>
                  <a:schemeClr val="tx1"/>
                </a:solidFill>
              </a:rPr>
              <a:t>Vroeger</a:t>
            </a:r>
            <a:r>
              <a:rPr lang="en-US" sz="2400" b="0" dirty="0" smtClean="0">
                <a:solidFill>
                  <a:schemeClr val="tx1"/>
                </a:solidFill>
              </a:rPr>
              <a:t>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bij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declaratie</a:t>
            </a:r>
            <a:r>
              <a:rPr lang="en-US" sz="2400" b="0" dirty="0">
                <a:solidFill>
                  <a:schemeClr val="tx1"/>
                </a:solidFill>
              </a:rPr>
              <a:t> steeds </a:t>
            </a:r>
            <a:r>
              <a:rPr lang="en-US" sz="2400" b="0" i="0" dirty="0" smtClean="0">
                <a:solidFill>
                  <a:schemeClr val="tx1"/>
                </a:solidFill>
              </a:rPr>
              <a:t>type object </a:t>
            </a:r>
            <a:r>
              <a:rPr lang="en-US" sz="2400" b="0" i="0" dirty="0" err="1" smtClean="0">
                <a:solidFill>
                  <a:schemeClr val="tx1"/>
                </a:solidFill>
              </a:rPr>
              <a:t>expliciet</a:t>
            </a:r>
            <a:r>
              <a:rPr lang="en-US" sz="2400" b="0" i="0" dirty="0" smtClean="0">
                <a:solidFill>
                  <a:schemeClr val="tx1"/>
                </a:solidFill>
              </a:rPr>
              <a:t> </a:t>
            </a:r>
            <a:r>
              <a:rPr lang="en-US" sz="2400" b="0" i="0" dirty="0" err="1" smtClean="0">
                <a:solidFill>
                  <a:schemeClr val="tx1"/>
                </a:solidFill>
              </a:rPr>
              <a:t>specifiëren</a:t>
            </a:r>
            <a:endParaRPr lang="en-US" sz="2400" b="0" i="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ts val="38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</a:rPr>
              <a:t>Sinds</a:t>
            </a:r>
            <a:r>
              <a:rPr lang="en-US" sz="2400" b="0" dirty="0" smtClean="0">
                <a:solidFill>
                  <a:schemeClr val="tx1"/>
                </a:solidFill>
              </a:rPr>
              <a:t> C++11: </a:t>
            </a:r>
            <a:r>
              <a:rPr lang="en-US" sz="2400" b="0" dirty="0" err="1" smtClean="0">
                <a:solidFill>
                  <a:schemeClr val="tx1"/>
                </a:solidFill>
              </a:rPr>
              <a:t>i</a:t>
            </a:r>
            <a:r>
              <a:rPr lang="en-US" sz="2400" b="0" i="0" dirty="0" err="1" smtClean="0">
                <a:solidFill>
                  <a:schemeClr val="tx1"/>
                </a:solidFill>
              </a:rPr>
              <a:t>ndien</a:t>
            </a:r>
            <a:r>
              <a:rPr lang="en-US" sz="2400" b="0" i="0" dirty="0" smtClean="0">
                <a:solidFill>
                  <a:schemeClr val="tx1"/>
                </a:solidFill>
              </a:rPr>
              <a:t> </a:t>
            </a:r>
            <a:r>
              <a:rPr lang="en-US" sz="2400" b="0" i="0" dirty="0" err="1" smtClean="0">
                <a:solidFill>
                  <a:schemeClr val="tx1"/>
                </a:solidFill>
              </a:rPr>
              <a:t>declaratie</a:t>
            </a:r>
            <a:r>
              <a:rPr lang="en-US" sz="2400" b="0" i="0" dirty="0" smtClean="0">
                <a:solidFill>
                  <a:schemeClr val="tx1"/>
                </a:solidFill>
              </a:rPr>
              <a:t> object </a:t>
            </a:r>
            <a:r>
              <a:rPr lang="en-US" sz="2400" b="0" i="0" dirty="0" err="1" smtClean="0">
                <a:solidFill>
                  <a:schemeClr val="tx1"/>
                </a:solidFill>
              </a:rPr>
              <a:t>vergezeld</a:t>
            </a:r>
            <a:r>
              <a:rPr lang="en-US" sz="2400" b="0" i="0" dirty="0" smtClean="0">
                <a:solidFill>
                  <a:schemeClr val="tx1"/>
                </a:solidFill>
              </a:rPr>
              <a:t> </a:t>
            </a:r>
            <a:r>
              <a:rPr lang="en-US" sz="2400" b="0" i="0" dirty="0" err="1" smtClean="0">
                <a:solidFill>
                  <a:schemeClr val="tx1"/>
                </a:solidFill>
              </a:rPr>
              <a:t>wordt</a:t>
            </a:r>
            <a:r>
              <a:rPr lang="en-US" sz="2400" b="0" i="0" dirty="0" smtClean="0">
                <a:solidFill>
                  <a:schemeClr val="tx1"/>
                </a:solidFill>
              </a:rPr>
              <a:t> van </a:t>
            </a:r>
            <a:r>
              <a:rPr lang="en-US" sz="2400" b="0" i="0" dirty="0" err="1" smtClean="0">
                <a:solidFill>
                  <a:schemeClr val="tx1"/>
                </a:solidFill>
              </a:rPr>
              <a:t>initialisatie</a:t>
            </a:r>
            <a:r>
              <a:rPr lang="en-US" sz="2400" b="0" i="0" dirty="0" smtClean="0">
                <a:solidFill>
                  <a:schemeClr val="tx1"/>
                </a:solidFill>
              </a:rPr>
              <a:t>, 		is </a:t>
            </a:r>
            <a:r>
              <a:rPr lang="en-US" sz="2400" b="0" i="0" dirty="0" err="1" smtClean="0">
                <a:solidFill>
                  <a:schemeClr val="tx1"/>
                </a:solidFill>
              </a:rPr>
              <a:t>gebruik</a:t>
            </a:r>
            <a:r>
              <a:rPr lang="en-US" sz="2400" b="0" i="0" dirty="0" smtClean="0">
                <a:solidFill>
                  <a:schemeClr val="tx1"/>
                </a:solidFill>
              </a:rPr>
              <a:t> van </a:t>
            </a:r>
            <a:r>
              <a:rPr lang="en-US" sz="2400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2400" b="0" i="0" dirty="0" smtClean="0">
                <a:solidFill>
                  <a:schemeClr val="tx1"/>
                </a:solidFill>
              </a:rPr>
              <a:t> </a:t>
            </a:r>
            <a:r>
              <a:rPr lang="en-US" sz="2400" b="0" i="0" dirty="0" err="1" smtClean="0">
                <a:solidFill>
                  <a:schemeClr val="tx1"/>
                </a:solidFill>
              </a:rPr>
              <a:t>mogelijk</a:t>
            </a:r>
            <a:endParaRPr lang="en-US" sz="2400" b="0" i="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ts val="4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</a:endParaRPr>
          </a:p>
          <a:p>
            <a:pPr marL="946150" lvl="2" indent="0" eaLnBrk="1" hangingPunct="1">
              <a:lnSpc>
                <a:spcPts val="4000"/>
              </a:lnSpc>
              <a:buClr>
                <a:schemeClr val="accent1"/>
              </a:buClr>
              <a:buSzPct val="100000"/>
              <a:buNone/>
            </a:pPr>
            <a:endParaRPr lang="en-US" sz="1200" b="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ts val="4000"/>
              </a:lnSpc>
              <a:spcBef>
                <a:spcPts val="4800"/>
              </a:spcBef>
              <a:buClr>
                <a:schemeClr val="accent1"/>
              </a:buClr>
              <a:buSzPct val="100000"/>
              <a:buNone/>
            </a:pPr>
            <a:r>
              <a:rPr lang="en-US" sz="2400" b="0" dirty="0" smtClean="0">
                <a:solidFill>
                  <a:schemeClr val="tx1"/>
                </a:solidFill>
                <a:sym typeface="Symbol"/>
              </a:rPr>
              <a:t>    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nl-BE" sz="2400" b="0" dirty="0" smtClean="0">
                <a:solidFill>
                  <a:schemeClr val="tx1"/>
                </a:solidFill>
              </a:rPr>
              <a:t>vooral </a:t>
            </a:r>
            <a:r>
              <a:rPr lang="nl-BE" sz="2400" b="0" dirty="0">
                <a:solidFill>
                  <a:schemeClr val="tx1"/>
                </a:solidFill>
              </a:rPr>
              <a:t>nuttig bij zeer complexe types (</a:t>
            </a:r>
            <a:r>
              <a:rPr lang="nl-BE" sz="2400" b="0" dirty="0" err="1">
                <a:solidFill>
                  <a:schemeClr val="tx1"/>
                </a:solidFill>
              </a:rPr>
              <a:t>vb</a:t>
            </a:r>
            <a:r>
              <a:rPr lang="nl-BE" sz="2400" b="0" dirty="0">
                <a:solidFill>
                  <a:schemeClr val="tx1"/>
                </a:solidFill>
              </a:rPr>
              <a:t> bij STL </a:t>
            </a:r>
            <a:r>
              <a:rPr lang="nl-BE" sz="2400" b="0" dirty="0" err="1" smtClean="0">
                <a:solidFill>
                  <a:schemeClr val="tx1"/>
                </a:solidFill>
              </a:rPr>
              <a:t>iteratoren</a:t>
            </a:r>
            <a:r>
              <a:rPr lang="nl-BE" sz="2400" b="0" dirty="0" smtClean="0">
                <a:solidFill>
                  <a:schemeClr val="tx1"/>
                </a:solidFill>
              </a:rPr>
              <a:t>)</a:t>
            </a:r>
            <a:endParaRPr lang="en-US" sz="2400" b="0" dirty="0" smtClean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7183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3"/>
                </a:solidFill>
              </a:rPr>
              <a:t>Automatische type-afleiding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329826" y="4880454"/>
            <a:ext cx="7341197" cy="17338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nl-BE" sz="20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nl-BE" sz="20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set&lt;T&gt; &amp;s) {</a:t>
            </a:r>
            <a:endParaRPr lang="nl-BE" sz="2000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nl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set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&lt;T&gt;::</a:t>
            </a:r>
            <a:r>
              <a:rPr lang="nl-BE" sz="2000" b="1" i="0" dirty="0" err="1">
                <a:latin typeface="Consolas" panose="020B0609020204030204" pitchFamily="49" charset="0"/>
                <a:cs typeface="Consolas" panose="020B0609020204030204" pitchFamily="49" charset="0"/>
              </a:rPr>
              <a:t>const_iterator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ci = </a:t>
            </a:r>
            <a:r>
              <a:rPr lang="nl-B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nl-BE" sz="20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.begin</a:t>
            </a: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i="0" dirty="0">
              <a:solidFill>
                <a:schemeClr val="tx1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3368824" y="6150436"/>
            <a:ext cx="1372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endParaRPr lang="nl-BE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Rechte verbindingslijn 3"/>
          <p:cNvCxnSpPr/>
          <p:nvPr/>
        </p:nvCxnSpPr>
        <p:spPr>
          <a:xfrm flipH="1">
            <a:off x="2232536" y="5803111"/>
            <a:ext cx="3456384" cy="360040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H="1" flipV="1">
            <a:off x="2216696" y="5782058"/>
            <a:ext cx="3240360" cy="368378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8366" y="651852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</a:t>
            </a:fld>
            <a:endParaRPr lang="nl-NL" sz="1600" dirty="0" smtClean="0"/>
          </a:p>
        </p:txBody>
      </p:sp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1329825" y="2665372"/>
            <a:ext cx="7341197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2000" i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0;  // </a:t>
            </a:r>
            <a:r>
              <a:rPr lang="en-US" sz="20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2000" i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000" i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'a</a:t>
            </a:r>
            <a:r>
              <a:rPr lang="nl-BE" sz="2000" i="0" dirty="0">
                <a:latin typeface="Consolas" panose="020B0609020204030204" pitchFamily="49" charset="0"/>
                <a:cs typeface="Consolas" panose="020B0609020204030204" pitchFamily="49" charset="0"/>
              </a:rPr>
              <a:t>';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BE" sz="20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endParaRPr lang="en-US" sz="2000" i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uto</a:t>
            </a:r>
            <a:r>
              <a:rPr lang="en-US" sz="2000" i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14400000000000LL; // long </a:t>
            </a:r>
            <a:r>
              <a:rPr lang="nl-BE" sz="20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endParaRPr lang="en-US" sz="2000" i="0" dirty="0">
              <a:solidFill>
                <a:schemeClr val="tx1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61073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04528" y="1412776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4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a</a:t>
            </a:r>
            <a:r>
              <a:rPr lang="nl-BE" sz="2800" dirty="0" smtClean="0"/>
              <a:t>utomatische type-afleiding (</a:t>
            </a: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800" dirty="0" smtClean="0"/>
              <a:t>)</a:t>
            </a:r>
          </a:p>
          <a:p>
            <a:pPr marL="446088" indent="-446088" eaLnBrk="1" hangingPunct="1">
              <a:lnSpc>
                <a:spcPts val="4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>
                <a:solidFill>
                  <a:schemeClr val="accent2"/>
                </a:solidFill>
              </a:rPr>
              <a:t>g</a:t>
            </a:r>
            <a:r>
              <a:rPr lang="nl-BE" sz="2800" b="1" dirty="0" smtClean="0">
                <a:solidFill>
                  <a:schemeClr val="accent2"/>
                </a:solidFill>
              </a:rPr>
              <a:t>ewijzigde initialisatiesyntax</a:t>
            </a:r>
          </a:p>
          <a:p>
            <a:pPr marL="446088" lvl="0" indent="-446088">
              <a:lnSpc>
                <a:spcPts val="4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default</a:t>
            </a:r>
            <a:r>
              <a:rPr lang="nl-BE" sz="2800" i="1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ed</a:t>
            </a:r>
            <a:r>
              <a:rPr lang="nl-BE" sz="2800" dirty="0" smtClean="0">
                <a:solidFill>
                  <a:prstClr val="black"/>
                </a:solidFill>
              </a:rPr>
              <a:t> en </a:t>
            </a:r>
            <a:r>
              <a:rPr lang="nl-BE" sz="28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delete</a:t>
            </a:r>
            <a:r>
              <a:rPr lang="nl-BE" sz="2800" i="1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d</a:t>
            </a:r>
            <a:r>
              <a:rPr lang="nl-BE" sz="2800" dirty="0" smtClean="0">
                <a:solidFill>
                  <a:prstClr val="black"/>
                </a:solidFill>
              </a:rPr>
              <a:t> </a:t>
            </a:r>
            <a:r>
              <a:rPr lang="nl-BE" sz="2800" dirty="0" err="1" smtClean="0">
                <a:solidFill>
                  <a:prstClr val="black"/>
                </a:solidFill>
              </a:rPr>
              <a:t>lidfuncties</a:t>
            </a:r>
            <a:endParaRPr lang="nl-BE" sz="2800" dirty="0" smtClean="0"/>
          </a:p>
          <a:p>
            <a:pPr marL="446088" indent="-446088">
              <a:lnSpc>
                <a:spcPts val="4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>
                <a:cs typeface="Consolas" panose="020B0609020204030204" pitchFamily="49" charset="0"/>
              </a:rPr>
              <a:t>move </a:t>
            </a:r>
            <a:r>
              <a:rPr lang="nl-BE" sz="2800" dirty="0" err="1" smtClean="0">
                <a:cs typeface="Consolas" panose="020B0609020204030204" pitchFamily="49" charset="0"/>
              </a:rPr>
              <a:t>constructor</a:t>
            </a:r>
            <a:r>
              <a:rPr lang="nl-BE" sz="2800" dirty="0" smtClean="0">
                <a:cs typeface="Consolas" panose="020B0609020204030204" pitchFamily="49" charset="0"/>
              </a:rPr>
              <a:t> en move operator </a:t>
            </a:r>
            <a:endParaRPr lang="nl-BE" sz="2800" dirty="0" smtClean="0"/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692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92671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492" y="29535"/>
            <a:ext cx="9898508" cy="75520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rmAutofit/>
          </a:bodyPr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smtClean="0">
                <a:solidFill>
                  <a:schemeClr val="accent3"/>
                </a:solidFill>
              </a:rPr>
              <a:t>Initialisatiesyntax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1124744"/>
            <a:ext cx="8255000" cy="4800600"/>
          </a:xfrm>
        </p:spPr>
        <p:txBody>
          <a:bodyPr/>
          <a:lstStyle/>
          <a:p>
            <a:r>
              <a:rPr lang="nl-BE" sz="2400" b="0" dirty="0" smtClean="0"/>
              <a:t>Traditioneel verschillende initialisatienotaties:</a:t>
            </a:r>
          </a:p>
          <a:p>
            <a:pPr lvl="1">
              <a:spcBef>
                <a:spcPts val="3000"/>
              </a:spcBef>
            </a:pPr>
            <a:r>
              <a:rPr lang="nl-BE" sz="2400" dirty="0" err="1"/>
              <a:t>c</a:t>
            </a:r>
            <a:r>
              <a:rPr lang="nl-BE" sz="2400" dirty="0" err="1" smtClean="0"/>
              <a:t>onstructor</a:t>
            </a:r>
            <a:r>
              <a:rPr lang="nl-BE" sz="2400" dirty="0" smtClean="0"/>
              <a:t> (met haakjes): </a:t>
            </a:r>
          </a:p>
          <a:p>
            <a:pPr marL="457200" lvl="1" indent="0">
              <a:spcBef>
                <a:spcPts val="0"/>
              </a:spcBef>
              <a:buNone/>
            </a:pPr>
            <a:endParaRPr lang="nl-BE" sz="2400" dirty="0" smtClean="0"/>
          </a:p>
          <a:p>
            <a:pPr lvl="1"/>
            <a:endParaRPr lang="nl-BE" dirty="0"/>
          </a:p>
          <a:p>
            <a:pPr lvl="1">
              <a:spcBef>
                <a:spcPts val="0"/>
              </a:spcBef>
            </a:pPr>
            <a:r>
              <a:rPr lang="nl-BE" sz="2400" dirty="0"/>
              <a:t>a</a:t>
            </a:r>
            <a:r>
              <a:rPr lang="nl-BE" sz="2400" dirty="0" smtClean="0"/>
              <a:t>ccolades (voor </a:t>
            </a:r>
            <a:r>
              <a:rPr lang="nl-BE" sz="2400" dirty="0" err="1" smtClean="0"/>
              <a:t>structs</a:t>
            </a:r>
            <a:r>
              <a:rPr lang="nl-BE" sz="2400" dirty="0" smtClean="0"/>
              <a:t>, arrays): </a:t>
            </a:r>
          </a:p>
          <a:p>
            <a:pPr lvl="1"/>
            <a:endParaRPr lang="nl-BE" dirty="0"/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nl-BE" sz="2400" dirty="0" err="1" smtClean="0"/>
              <a:t>initializer</a:t>
            </a:r>
            <a:r>
              <a:rPr lang="nl-BE" sz="2400" dirty="0" smtClean="0"/>
              <a:t> list bij                                                                                 definitie constructoren:</a:t>
            </a:r>
          </a:p>
          <a:p>
            <a:pPr lvl="1"/>
            <a:endParaRPr lang="nl-BE" sz="2000" dirty="0" smtClean="0"/>
          </a:p>
          <a:p>
            <a:pPr lvl="1"/>
            <a:endParaRPr lang="nl-BE" sz="2000" b="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757826" y="1892704"/>
            <a:ext cx="271356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s("hello");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341609" y="3140968"/>
            <a:ext cx="316835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B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[4] = {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0,1,2,3};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733712" y="4221088"/>
            <a:ext cx="3168352" cy="21441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A() : </a:t>
            </a:r>
            <a:r>
              <a:rPr lang="nl-BE" sz="2000" b="1" i="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x(0)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29799212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106" y="188640"/>
            <a:ext cx="8255000" cy="4800600"/>
          </a:xfrm>
        </p:spPr>
        <p:txBody>
          <a:bodyPr/>
          <a:lstStyle/>
          <a:p>
            <a:r>
              <a:rPr lang="nl-BE" sz="2400" b="0" dirty="0" smtClean="0"/>
              <a:t>In C++11 invoering van uniforme notatie met accolades</a:t>
            </a:r>
            <a:endParaRPr lang="nl-BE" sz="2400" b="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48543" y="796661"/>
            <a:ext cx="5808951" cy="55040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B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 x;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 y[4];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A(int _</a:t>
            </a:r>
            <a:r>
              <a:rPr lang="nl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x=0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nl-BE" sz="20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x{_x}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BE" sz="20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y{1,2,3,4}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BE" sz="20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nl-BE" sz="2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</a:t>
            </a:r>
            <a:r>
              <a:rPr lang="nl-BE" sz="20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a{3};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nl-BE" sz="2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b{2};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*t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[3] </a:t>
            </a: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{1, 2, 3</a:t>
            </a:r>
            <a:r>
              <a:rPr lang="en-US" sz="2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nl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vector&lt;int&gt; </a:t>
            </a:r>
            <a:r>
              <a:rPr lang="nl-B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 = </a:t>
            </a:r>
            <a:r>
              <a:rPr lang="nl-BE" sz="2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{10,20}</a:t>
            </a:r>
            <a:r>
              <a:rPr lang="nl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0;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nl-B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b="1" i="0" dirty="0"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2912" y="846032"/>
            <a:ext cx="2571728" cy="1071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4000"/>
              </a:lnSpc>
            </a:pPr>
            <a:r>
              <a:rPr lang="nl-BE" sz="2400" b="1" i="0" dirty="0" smtClean="0">
                <a:solidFill>
                  <a:schemeClr val="accent2"/>
                </a:solidFill>
                <a:latin typeface="+mn-lt"/>
              </a:rPr>
              <a:t>enkel </a:t>
            </a:r>
            <a:r>
              <a:rPr lang="nl-BE" sz="2400" b="1" dirty="0" smtClean="0">
                <a:solidFill>
                  <a:schemeClr val="accent2"/>
                </a:solidFill>
                <a:latin typeface="+mn-lt"/>
              </a:rPr>
              <a:t>vanaf</a:t>
            </a:r>
            <a:r>
              <a:rPr lang="nl-BE" sz="2400" b="1" i="0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nl-BE" sz="2400" b="1" i="0" dirty="0">
                <a:solidFill>
                  <a:schemeClr val="accent2"/>
                </a:solidFill>
                <a:latin typeface="+mn-lt"/>
              </a:rPr>
              <a:t>C++</a:t>
            </a:r>
            <a:r>
              <a:rPr lang="nl-BE" sz="2400" b="1" i="0" dirty="0" smtClean="0">
                <a:solidFill>
                  <a:schemeClr val="accent2"/>
                </a:solidFill>
                <a:latin typeface="+mn-lt"/>
              </a:rPr>
              <a:t>11 mogelijk!!!</a:t>
            </a:r>
            <a:endParaRPr lang="nl-BE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3" name="Lijntoelichting 1 12"/>
          <p:cNvSpPr/>
          <p:nvPr/>
        </p:nvSpPr>
        <p:spPr>
          <a:xfrm>
            <a:off x="3275504" y="2984227"/>
            <a:ext cx="1461472" cy="432048"/>
          </a:xfrm>
          <a:prstGeom prst="borderCallout1">
            <a:avLst>
              <a:gd name="adj1" fmla="val 78412"/>
              <a:gd name="adj2" fmla="val -420"/>
              <a:gd name="adj3" fmla="val 223145"/>
              <a:gd name="adj4" fmla="val -576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 </a:t>
            </a:r>
            <a:r>
              <a:rPr lang="nl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a(3);</a:t>
            </a:r>
            <a:endParaRPr lang="nl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Lijntoelichting 1 15"/>
          <p:cNvSpPr/>
          <p:nvPr/>
        </p:nvSpPr>
        <p:spPr>
          <a:xfrm>
            <a:off x="6033120" y="2929249"/>
            <a:ext cx="3561520" cy="1524996"/>
          </a:xfrm>
          <a:prstGeom prst="borderCallout1">
            <a:avLst>
              <a:gd name="adj1" fmla="val 99120"/>
              <a:gd name="adj2" fmla="val 218"/>
              <a:gd name="adj3" fmla="val 125653"/>
              <a:gd name="adj4" fmla="val -113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600"/>
              </a:lnSpc>
            </a:pPr>
            <a:r>
              <a:rPr lang="nl-BE" sz="2200" dirty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v</a:t>
            </a:r>
            <a:r>
              <a:rPr lang="nl-BE" sz="2200" dirty="0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óór C++11 kon array die </a:t>
            </a:r>
            <a:r>
              <a:rPr lang="nl-BE" sz="2200" dirty="0" err="1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gealloceerd</a:t>
            </a:r>
            <a:r>
              <a:rPr lang="nl-BE" sz="2200" dirty="0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 is met </a:t>
            </a:r>
            <a:r>
              <a:rPr lang="nl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new</a:t>
            </a:r>
            <a:r>
              <a:rPr lang="nl-BE" sz="2200" b="1" dirty="0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 </a:t>
            </a:r>
            <a:r>
              <a:rPr lang="nl-BE" sz="2200" dirty="0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niet </a:t>
            </a:r>
            <a:r>
              <a:rPr lang="nl-BE" sz="2200" dirty="0" err="1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geïnitialiseerd</a:t>
            </a:r>
            <a:r>
              <a:rPr lang="nl-BE" sz="2200" dirty="0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 worden!</a:t>
            </a:r>
            <a:endParaRPr lang="nl-BE" sz="22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3029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6</a:t>
            </a:fld>
            <a:endParaRPr lang="nl-NL" sz="1600" dirty="0" smtClean="0"/>
          </a:p>
        </p:txBody>
      </p:sp>
      <p:sp>
        <p:nvSpPr>
          <p:cNvPr id="14" name="Lijntoelichting 1 12"/>
          <p:cNvSpPr/>
          <p:nvPr/>
        </p:nvSpPr>
        <p:spPr>
          <a:xfrm>
            <a:off x="3440832" y="3691747"/>
            <a:ext cx="1984968" cy="767449"/>
          </a:xfrm>
          <a:prstGeom prst="borderCallout1">
            <a:avLst>
              <a:gd name="adj1" fmla="val 78412"/>
              <a:gd name="adj2" fmla="val -420"/>
              <a:gd name="adj3" fmla="val 85671"/>
              <a:gd name="adj4" fmla="val -312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800"/>
              </a:lnSpc>
              <a:buFont typeface="Symbol" panose="05050102010706020507" pitchFamily="18" charset="2"/>
              <a:buChar char="º"/>
            </a:pPr>
            <a:r>
              <a:rPr lang="nl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int b = 2;</a:t>
            </a:r>
          </a:p>
          <a:p>
            <a:pPr marL="342900" indent="-342900">
              <a:lnSpc>
                <a:spcPts val="2800"/>
              </a:lnSpc>
              <a:buFont typeface="Symbol" panose="05050102010706020507" pitchFamily="18" charset="2"/>
              <a:buChar char="º"/>
            </a:pPr>
            <a:r>
              <a:rPr lang="nl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int b(2);</a:t>
            </a:r>
            <a:endParaRPr lang="nl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Lijntoelichting 1 16"/>
          <p:cNvSpPr/>
          <p:nvPr/>
        </p:nvSpPr>
        <p:spPr>
          <a:xfrm>
            <a:off x="4953000" y="5301050"/>
            <a:ext cx="3456384" cy="1374387"/>
          </a:xfrm>
          <a:prstGeom prst="borderCallout1">
            <a:avLst>
              <a:gd name="adj1" fmla="val 11625"/>
              <a:gd name="adj2" fmla="val -22923"/>
              <a:gd name="adj3" fmla="val 36851"/>
              <a:gd name="adj4" fmla="val 4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200"/>
              </a:lnSpc>
            </a:pPr>
            <a:r>
              <a:rPr lang="nl-BE" sz="2200" dirty="0" smtClean="0">
                <a:solidFill>
                  <a:schemeClr val="tx1"/>
                </a:solidFill>
              </a:rPr>
              <a:t>vervangt </a:t>
            </a:r>
            <a:r>
              <a:rPr lang="nl-BE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push_back</a:t>
            </a:r>
            <a:r>
              <a:rPr lang="nl-BE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nl-BE" sz="2200" dirty="0" smtClean="0">
                <a:solidFill>
                  <a:schemeClr val="tx1"/>
                </a:solidFill>
                <a:cs typeface="Consolas" panose="020B0609020204030204" pitchFamily="49" charset="0"/>
              </a:rPr>
              <a:t>-lijst</a:t>
            </a:r>
          </a:p>
          <a:p>
            <a:pPr lvl="0">
              <a:lnSpc>
                <a:spcPts val="3200"/>
              </a:lnSpc>
              <a:buFont typeface="Symbol" panose="05050102010706020507" pitchFamily="18" charset="2"/>
              <a:buChar char="º"/>
            </a:pPr>
            <a:r>
              <a:rPr lang="nl-BE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vector&lt;int&gt; v{10,20};</a:t>
            </a:r>
            <a:br>
              <a:rPr lang="nl-BE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</a:br>
            <a:r>
              <a:rPr lang="nl-BE" sz="2400" dirty="0" smtClean="0">
                <a:solidFill>
                  <a:prstClr val="black"/>
                </a:solidFill>
                <a:cs typeface="Consolas" panose="020B0609020204030204" pitchFamily="49" charset="0"/>
                <a:sym typeface="Symbol"/>
              </a:rPr>
              <a:t>≠</a:t>
            </a:r>
            <a:r>
              <a:rPr lang="nl-BE" sz="20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vector&lt;int&gt; v(10,20);</a:t>
            </a:r>
            <a:endParaRPr lang="nl-BE" sz="20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36890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3" grpId="0" animBg="1"/>
      <p:bldP spid="16" grpId="0" animBg="1"/>
      <p:bldP spid="14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512" y="548680"/>
            <a:ext cx="8255000" cy="3312368"/>
          </a:xfrm>
        </p:spPr>
        <p:txBody>
          <a:bodyPr/>
          <a:lstStyle/>
          <a:p>
            <a:r>
              <a:rPr lang="nl-BE" sz="2400" b="0" dirty="0" smtClean="0"/>
              <a:t>Sinds C++11: in-klasse initialisatie van attributen is toegelaten</a:t>
            </a:r>
            <a:endParaRPr lang="nl-BE" sz="2400" b="0" dirty="0"/>
          </a:p>
          <a:p>
            <a:endParaRPr lang="nl-BE" sz="2400" b="0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306512" y="1412776"/>
            <a:ext cx="3168352" cy="29649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 x </a:t>
            </a:r>
            <a:r>
              <a:rPr lang="nl-BE" sz="20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7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int y</a:t>
            </a:r>
            <a:r>
              <a:rPr lang="nl-BE" sz="2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{9}</a:t>
            </a:r>
            <a:r>
              <a:rPr lang="nl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BE" sz="2000" b="1" i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BE" sz="2000" b="1" i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nl-BE" sz="2000" b="1" i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(5); //error!</a:t>
            </a:r>
            <a:endParaRPr lang="nl-BE" sz="2000" b="1" i="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A();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4798656" y="1556792"/>
            <a:ext cx="4104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l-BE" sz="2400" b="1" i="0" dirty="0" smtClean="0">
                <a:solidFill>
                  <a:schemeClr val="accent2"/>
                </a:solidFill>
                <a:latin typeface="+mn-lt"/>
              </a:rPr>
              <a:t>enkel </a:t>
            </a:r>
            <a:r>
              <a:rPr lang="nl-BE" sz="2400" b="1" dirty="0" smtClean="0">
                <a:solidFill>
                  <a:schemeClr val="accent2"/>
                </a:solidFill>
                <a:latin typeface="+mn-lt"/>
              </a:rPr>
              <a:t>vanaf</a:t>
            </a:r>
            <a:r>
              <a:rPr lang="nl-BE" sz="2400" b="1" i="0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nl-BE" sz="2400" b="1" i="0" dirty="0">
                <a:solidFill>
                  <a:schemeClr val="accent2"/>
                </a:solidFill>
                <a:latin typeface="+mn-lt"/>
              </a:rPr>
              <a:t>C++</a:t>
            </a:r>
            <a:r>
              <a:rPr lang="nl-BE" sz="2400" b="1" i="0" dirty="0" smtClean="0">
                <a:solidFill>
                  <a:schemeClr val="accent2"/>
                </a:solidFill>
                <a:latin typeface="+mn-lt"/>
              </a:rPr>
              <a:t>11 mogelijk!!!</a:t>
            </a:r>
            <a:endParaRPr lang="nl-BE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2032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6817251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04528" y="1412776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4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a</a:t>
            </a:r>
            <a:r>
              <a:rPr lang="nl-BE" sz="2800" dirty="0" smtClean="0"/>
              <a:t>utomatische type-afleiding (</a:t>
            </a:r>
            <a:r>
              <a:rPr lang="nl-BE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nl-BE" sz="2800" dirty="0" smtClean="0"/>
              <a:t>)</a:t>
            </a:r>
          </a:p>
          <a:p>
            <a:pPr marL="446088" indent="-446088" eaLnBrk="1" hangingPunct="1">
              <a:lnSpc>
                <a:spcPts val="4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g</a:t>
            </a:r>
            <a:r>
              <a:rPr lang="nl-BE" sz="2800" dirty="0" smtClean="0"/>
              <a:t>ewijzigde initialisatiesyntax</a:t>
            </a:r>
          </a:p>
          <a:p>
            <a:pPr marL="446088" lvl="0" indent="-446088">
              <a:lnSpc>
                <a:spcPts val="4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 err="1" smtClean="0">
                <a:solidFill>
                  <a:schemeClr val="accent2"/>
                </a:solidFill>
                <a:cs typeface="Consolas" panose="020B0609020204030204" pitchFamily="49" charset="0"/>
              </a:rPr>
              <a:t>default</a:t>
            </a:r>
            <a:r>
              <a:rPr lang="nl-BE" sz="2800" b="1" i="1" dirty="0" err="1" smtClean="0">
                <a:solidFill>
                  <a:schemeClr val="accent2"/>
                </a:solidFill>
                <a:cs typeface="Consolas" panose="020B0609020204030204" pitchFamily="49" charset="0"/>
              </a:rPr>
              <a:t>ed</a:t>
            </a:r>
            <a:r>
              <a:rPr lang="nl-BE" sz="2800" b="1" dirty="0" smtClean="0">
                <a:solidFill>
                  <a:schemeClr val="accent2"/>
                </a:solidFill>
              </a:rPr>
              <a:t> en </a:t>
            </a:r>
            <a:r>
              <a:rPr lang="nl-BE" sz="2800" b="1" dirty="0" err="1" smtClean="0">
                <a:solidFill>
                  <a:schemeClr val="accent2"/>
                </a:solidFill>
                <a:cs typeface="Consolas" panose="020B0609020204030204" pitchFamily="49" charset="0"/>
              </a:rPr>
              <a:t>delete</a:t>
            </a:r>
            <a:r>
              <a:rPr lang="nl-BE" sz="2800" b="1" i="1" dirty="0" err="1" smtClean="0">
                <a:solidFill>
                  <a:schemeClr val="accent2"/>
                </a:solidFill>
                <a:cs typeface="Consolas" panose="020B0609020204030204" pitchFamily="49" charset="0"/>
              </a:rPr>
              <a:t>d</a:t>
            </a:r>
            <a:r>
              <a:rPr lang="nl-BE" sz="2800" b="1" dirty="0" smtClean="0">
                <a:solidFill>
                  <a:schemeClr val="accent2"/>
                </a:solidFill>
              </a:rPr>
              <a:t> </a:t>
            </a:r>
            <a:r>
              <a:rPr lang="nl-BE" sz="2800" b="1" dirty="0" err="1" smtClean="0">
                <a:solidFill>
                  <a:schemeClr val="accent2"/>
                </a:solidFill>
              </a:rPr>
              <a:t>lidfuncties</a:t>
            </a:r>
            <a:endParaRPr lang="nl-BE" sz="2800" b="1" dirty="0" smtClean="0">
              <a:solidFill>
                <a:schemeClr val="accent2"/>
              </a:solidFill>
            </a:endParaRPr>
          </a:p>
          <a:p>
            <a:pPr marL="446088" indent="-446088">
              <a:lnSpc>
                <a:spcPts val="4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>
                <a:cs typeface="Consolas" panose="020B0609020204030204" pitchFamily="49" charset="0"/>
              </a:rPr>
              <a:t>move </a:t>
            </a:r>
            <a:r>
              <a:rPr lang="nl-BE" sz="2800" dirty="0" err="1" smtClean="0">
                <a:cs typeface="Consolas" panose="020B0609020204030204" pitchFamily="49" charset="0"/>
              </a:rPr>
              <a:t>constructor</a:t>
            </a:r>
            <a:r>
              <a:rPr lang="nl-BE" sz="2800" dirty="0" smtClean="0">
                <a:cs typeface="Consolas" panose="020B0609020204030204" pitchFamily="49" charset="0"/>
              </a:rPr>
              <a:t> en move operator </a:t>
            </a:r>
            <a:endParaRPr lang="nl-BE" sz="2800" dirty="0" smtClean="0"/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endParaRPr lang="nl-BE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692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39948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736" y="1106639"/>
            <a:ext cx="9217024" cy="4800600"/>
          </a:xfrm>
        </p:spPr>
        <p:txBody>
          <a:bodyPr/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nl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nl-BE" sz="2400" b="1" i="1" dirty="0" err="1" smtClean="0">
                <a:solidFill>
                  <a:schemeClr val="accent4"/>
                </a:solidFill>
                <a:cs typeface="Consolas" panose="020B0609020204030204" pitchFamily="49" charset="0"/>
              </a:rPr>
              <a:t>ed</a:t>
            </a:r>
            <a:r>
              <a:rPr lang="nl-BE" sz="2400" b="1" dirty="0" smtClean="0">
                <a:solidFill>
                  <a:schemeClr val="accent4"/>
                </a:solidFill>
              </a:rPr>
              <a:t> functie</a:t>
            </a:r>
            <a:r>
              <a:rPr lang="nl-BE" sz="2400" b="0" dirty="0" smtClean="0"/>
              <a:t>: instrueer de compiler expliciet om de default 			   implementatie te genereren voor deze functie</a:t>
            </a:r>
          </a:p>
          <a:p>
            <a:endParaRPr lang="nl-BE" sz="2000" b="0" dirty="0"/>
          </a:p>
          <a:p>
            <a:endParaRPr lang="nl-BE" sz="2000" b="0" dirty="0" smtClean="0"/>
          </a:p>
          <a:p>
            <a:endParaRPr lang="nl-BE" sz="2000" b="0" dirty="0"/>
          </a:p>
          <a:p>
            <a:endParaRPr lang="nl-BE" sz="2000" b="0" dirty="0" smtClean="0"/>
          </a:p>
          <a:p>
            <a:pPr>
              <a:lnSpc>
                <a:spcPts val="3500"/>
              </a:lnSpc>
              <a:spcBef>
                <a:spcPts val="3000"/>
              </a:spcBef>
            </a:pPr>
            <a:r>
              <a:rPr lang="nl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nl-BE" sz="2400" b="1" i="1" dirty="0" err="1" smtClean="0">
                <a:solidFill>
                  <a:schemeClr val="accent4"/>
                </a:solidFill>
                <a:cs typeface="Consolas" panose="020B0609020204030204" pitchFamily="49" charset="0"/>
              </a:rPr>
              <a:t>d</a:t>
            </a:r>
            <a:r>
              <a:rPr lang="nl-BE" sz="2400" b="1" dirty="0" smtClean="0">
                <a:solidFill>
                  <a:schemeClr val="accent4"/>
                </a:solidFill>
              </a:rPr>
              <a:t> functie</a:t>
            </a:r>
            <a:r>
              <a:rPr lang="nl-BE" sz="2400" b="0" dirty="0" smtClean="0"/>
              <a:t>: om automatische generatie van deze functie te 		            vermijden (= tegenovergestelde van </a:t>
            </a:r>
            <a:r>
              <a:rPr lang="nl-BE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nl-BE" sz="2400" b="0" dirty="0" smtClean="0"/>
              <a:t>)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48544" y="2195924"/>
            <a:ext cx="5115723" cy="15286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2800"/>
              </a:lnSpc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class A {</a:t>
            </a:r>
          </a:p>
          <a:p>
            <a:pPr algn="l">
              <a:lnSpc>
                <a:spcPts val="2800"/>
              </a:lnSpc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A() </a:t>
            </a:r>
            <a:r>
              <a:rPr lang="nl-BE" sz="20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default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nl-BE" sz="2000" b="1" i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virtual ~A() </a:t>
            </a:r>
            <a:r>
              <a:rPr lang="nl-BE" sz="20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default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b="1" i="0" dirty="0">
              <a:solidFill>
                <a:srgbClr val="008000"/>
              </a:solidFill>
              <a:latin typeface="Consolas" panose="020B0609020204030204" pitchFamily="49" charset="0"/>
              <a:ea typeface="Times New Roman" pitchFamily="-65" charset="0"/>
              <a:cs typeface="Consolas" panose="020B0609020204030204" pitchFamily="49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43256" y="4993628"/>
            <a:ext cx="5110419" cy="15286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A&amp; operator=(</a:t>
            </a:r>
            <a:r>
              <a:rPr lang="nl-BE" sz="2000" b="1" i="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A&amp;) </a:t>
            </a:r>
            <a:r>
              <a:rPr lang="nl-BE" sz="20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delete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A(</a:t>
            </a:r>
            <a:r>
              <a:rPr lang="nl-BE" sz="20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A&amp;) </a:t>
            </a:r>
            <a:r>
              <a:rPr lang="nl-BE" sz="20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delete</a:t>
            </a:r>
            <a:r>
              <a:rPr lang="nl-BE" sz="2000" b="1" i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59920" y="6056472"/>
            <a:ext cx="2833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l-BE" sz="2400" b="1" dirty="0">
                <a:solidFill>
                  <a:schemeClr val="accent2"/>
                </a:solidFill>
                <a:latin typeface="+mn-lt"/>
              </a:rPr>
              <a:t>c</a:t>
            </a:r>
            <a:r>
              <a:rPr lang="nl-BE" sz="2400" b="1" i="0" dirty="0" smtClean="0">
                <a:solidFill>
                  <a:schemeClr val="accent2"/>
                </a:solidFill>
                <a:latin typeface="+mn-lt"/>
              </a:rPr>
              <a:t>ompilatie-fout!!</a:t>
            </a:r>
            <a:endParaRPr lang="nl-BE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689992" y="5520093"/>
            <a:ext cx="2016224" cy="4276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nl-BE" sz="20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nl-BE" sz="20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A b(a);</a:t>
            </a:r>
            <a:endParaRPr lang="nl-BE" sz="20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Rechte verbindingslijn 13"/>
          <p:cNvCxnSpPr/>
          <p:nvPr/>
        </p:nvCxnSpPr>
        <p:spPr>
          <a:xfrm flipH="1">
            <a:off x="7503644" y="5613924"/>
            <a:ext cx="792088" cy="2880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 flipH="1" flipV="1">
            <a:off x="7503644" y="5645871"/>
            <a:ext cx="720080" cy="2880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169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9</a:t>
            </a:fld>
            <a:endParaRPr lang="nl-NL" sz="1600" dirty="0" smtClean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12756"/>
            <a:ext cx="9898508" cy="94465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96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nl-NL" altLang="nl-BE" sz="3600" b="1" dirty="0" err="1">
                <a:solidFill>
                  <a:schemeClr val="accent3"/>
                </a:solidFill>
              </a:rPr>
              <a:t>d</a:t>
            </a:r>
            <a:r>
              <a:rPr lang="nl-NL" altLang="nl-BE" sz="3600" b="1" dirty="0" err="1" smtClean="0">
                <a:solidFill>
                  <a:schemeClr val="accent3"/>
                </a:solidFill>
              </a:rPr>
              <a:t>efaulted</a:t>
            </a:r>
            <a:r>
              <a:rPr lang="nl-NL" altLang="nl-BE" sz="3600" b="1" dirty="0" smtClean="0">
                <a:solidFill>
                  <a:schemeClr val="accent3"/>
                </a:solidFill>
              </a:rPr>
              <a:t> en </a:t>
            </a:r>
            <a:r>
              <a:rPr lang="nl-NL" altLang="nl-BE" sz="3600" b="1" dirty="0" err="1" smtClean="0">
                <a:solidFill>
                  <a:schemeClr val="accent3"/>
                </a:solidFill>
              </a:rPr>
              <a:t>deleted</a:t>
            </a:r>
            <a:r>
              <a:rPr lang="nl-NL" altLang="nl-BE" sz="3600" b="1" dirty="0" smtClean="0">
                <a:solidFill>
                  <a:schemeClr val="accent3"/>
                </a:solidFill>
              </a:rPr>
              <a:t> </a:t>
            </a:r>
            <a:r>
              <a:rPr lang="nl-NL" altLang="nl-BE" sz="3600" b="1" dirty="0" err="1" smtClean="0">
                <a:solidFill>
                  <a:schemeClr val="accent3"/>
                </a:solidFill>
              </a:rPr>
              <a:t>lidfuncties</a:t>
            </a:r>
            <a:endParaRPr lang="en-GB" altLang="nl-BE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1899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3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33038</TotalTime>
  <Words>1093</Words>
  <Application>Microsoft Office PowerPoint</Application>
  <PresentationFormat>A4 (210 x 297 mm)</PresentationFormat>
  <Paragraphs>253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Symbol</vt:lpstr>
      <vt:lpstr>Times New Roman</vt:lpstr>
      <vt:lpstr>Wingdings</vt:lpstr>
      <vt:lpstr>Kantoorthema</vt:lpstr>
      <vt:lpstr>1_Kantoorthema</vt:lpstr>
      <vt:lpstr>Hoofdstuk 7  C++11 (deel 2)</vt:lpstr>
      <vt:lpstr>Inhoud</vt:lpstr>
      <vt:lpstr>Automatische type-afleiding</vt:lpstr>
      <vt:lpstr>Inhoud</vt:lpstr>
      <vt:lpstr>Initialisatiesyntax</vt:lpstr>
      <vt:lpstr>PowerPoint-presentatie</vt:lpstr>
      <vt:lpstr>PowerPoint-presentatie</vt:lpstr>
      <vt:lpstr>Inhoud</vt:lpstr>
      <vt:lpstr>PowerPoint-presentatie</vt:lpstr>
      <vt:lpstr>Inhoud</vt:lpstr>
      <vt:lpstr>Probleemstelling</vt:lpstr>
      <vt:lpstr>move constructor/operator</vt:lpstr>
      <vt:lpstr>Gebruik move constructor/operator</vt:lpstr>
      <vt:lpstr>Implementatie move constructor</vt:lpstr>
      <vt:lpstr>PowerPoint-presentatie</vt:lpstr>
      <vt:lpstr>Implementatie move operator</vt:lpstr>
      <vt:lpstr>PowerPoint-presentatie</vt:lpstr>
      <vt:lpstr>PowerPoint-presentatie</vt:lpstr>
      <vt:lpstr>PowerPoint-presentatie</vt:lpstr>
      <vt:lpstr>Rule of …</vt:lpstr>
      <vt:lpstr>Rule of …</vt:lpstr>
      <vt:lpstr>Inhoud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</dc:title>
  <dc:creator>Helga Naessens</dc:creator>
  <cp:lastModifiedBy>Helga</cp:lastModifiedBy>
  <cp:revision>540</cp:revision>
  <cp:lastPrinted>2017-12-06T12:19:41Z</cp:lastPrinted>
  <dcterms:created xsi:type="dcterms:W3CDTF">2003-09-29T11:12:20Z</dcterms:created>
  <dcterms:modified xsi:type="dcterms:W3CDTF">2017-12-06T17:15:53Z</dcterms:modified>
</cp:coreProperties>
</file>